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031CD-05C1-481A-94D9-038E0104E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951087-9E3A-4847-A45A-370F53B8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35A9-BDF5-4560-A296-42E76214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C446C-AA29-444D-91BE-98038613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40E74-BC74-4FB2-818F-2185FB86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21390-36C7-4271-924C-F23FC23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597D39-B0F2-44D1-AF50-75D40F6B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278A-356C-4869-B041-F47C2BA0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F3E26-54EF-4EA0-91B3-C8720B91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9AEE4-47AD-4227-AF88-AD3DC34A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1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1784A7-D780-48A8-91AB-44DA9FA3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64B2AD-E50F-48A5-B25E-920E521E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0CB34-D21A-4583-A801-2E7974E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04BDA-AD8B-4B96-A366-4D970628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78E1B-D088-422D-81B7-142E114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3793A-49F3-4940-9BAA-A7E57293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1AF7F-3A07-4722-A43E-E85E9773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B2F95E-A1E8-431D-9719-B3ABADB6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84E8D-695D-481D-845B-F23B6819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96C07-ECAB-4E60-B356-55EA542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FFAA4-B896-410C-A494-821AAE1C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2985B-316A-4A52-AACE-D87D7DAA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BA28C0-C2A7-46ED-A07B-61CBCDBF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A3F4E-9E30-459E-B1CE-B679AE26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E0A64-1316-4B3B-9E43-7C2BACED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6D7C-9E7D-44B2-A198-6F8591EC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3785-F7A2-4761-A5A7-7AF44E0F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45593-C804-45BE-B7DC-E78D3AD3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35C299-908D-42E8-98BC-B900DCC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6BC897-8BC1-4758-B542-679B86EE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7510D0-A841-41BB-A76F-E7B7389F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09C38-9AF5-4243-BC8D-6E67D610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9C46F-9D91-4E35-9867-D6EC52891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706A-AE62-41A4-8D8F-AD665A68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54AB73-DDA7-433C-A068-C9F48A60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2AAF70-E173-4587-9871-25C58E0C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5B2C5A-9719-4BE6-A365-043DD8B0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D8291-26A8-48CD-BBA3-9EAED19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E27C2C-C3F3-4AEB-8D0B-5DE9BA59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24A51-E993-4B9B-8CC2-9134A53C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3B259C-AEF8-4461-8966-58ED5D67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5456AB-5F9A-444F-A90D-CA15E793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BE20C-F8B9-4E82-96E2-D0B7505A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2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A6E64C-9826-4455-980B-0095E64E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35C715-3CD7-4A8D-AF2D-5220BB83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604E6-512B-433D-86C9-5A21E3E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4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28BDD-5F58-410A-B423-7DD0537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24F9C1-6E89-4F24-9840-3A868372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5A0DCB-DB2B-4204-A890-4BB08F74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E5D4F-82BA-4649-B0FB-B731615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E1AAB5-A22E-4A35-AD11-B201A018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B4617-7308-4E1D-9854-FB0F721C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6D313-A80F-4B54-A8FB-A2FAE328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7FDA8-A295-4903-B4E4-5F25CACC7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3F4C3-5B6E-45FD-A0E3-1B0FA274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FC934-C6CB-4194-8470-2C0CCD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A96101-F2DE-4849-8004-5673E5A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6838C-7681-4417-A3A3-3E82136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D1A809-4082-425F-ACBD-07C6C230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37B5B-F97D-44BF-9A0A-A70CE932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589B7-9A60-48D1-8471-EC3784FA3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F932-A6CE-4BA8-926C-21C1C2B9F3C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8857B1-B2FD-4CCE-8DCD-81E6FDF5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1D6D4-0309-41F3-A3AC-EE97B46D4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A1B1-D762-4F54-99DC-B9C12E058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9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7AF85D4-2F4E-451E-A2D4-A4EEADF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071233"/>
            <a:ext cx="97930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B29654-1160-4CEE-9C89-6B188445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211631"/>
            <a:ext cx="8554146" cy="6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8FC8B1C-E0EB-4183-AE39-5D0FCCE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8" y="171009"/>
            <a:ext cx="9065195" cy="62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E08F5-9591-401C-B47F-67C29EC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en-US" altLang="ja-JP" dirty="0"/>
              <a:t>2-1.</a:t>
            </a:r>
            <a:r>
              <a:rPr lang="ja-JP" altLang="en-US" dirty="0"/>
              <a:t>ガンマ分布の性質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0674B1-A7FE-43DA-BE5C-56895B1BD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4" y="3536014"/>
            <a:ext cx="4747840" cy="3098227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EE66F54-2152-4949-8205-D843F09F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2263515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spcAft>
                <a:spcPts val="600"/>
              </a:spcAft>
            </a:pPr>
            <a:r>
              <a:rPr lang="ja-JP" altLang="en-US" dirty="0">
                <a:solidFill>
                  <a:schemeClr val="tx2"/>
                </a:solidFill>
              </a:rPr>
              <a:t>ガンマ分布 </a:t>
            </a:r>
            <a:r>
              <a:rPr lang="en-US" altLang="ja-JP" dirty="0">
                <a:solidFill>
                  <a:schemeClr val="tx2"/>
                </a:solidFill>
              </a:rPr>
              <a:t>(</a:t>
            </a:r>
            <a:r>
              <a:rPr lang="ja-JP" altLang="en-US" dirty="0">
                <a:solidFill>
                  <a:schemeClr val="tx2"/>
                </a:solidFill>
              </a:rPr>
              <a:t>ガンマぶんぷ、英</a:t>
            </a:r>
            <a:r>
              <a:rPr lang="en-US" altLang="ja-JP" dirty="0">
                <a:solidFill>
                  <a:schemeClr val="tx2"/>
                </a:solidFill>
              </a:rPr>
              <a:t>: gamma distribution) </a:t>
            </a:r>
            <a:r>
              <a:rPr lang="ja-JP" altLang="en-US" dirty="0">
                <a:solidFill>
                  <a:schemeClr val="tx2"/>
                </a:solidFill>
              </a:rPr>
              <a:t>は連続確率分布の一種である。その性質は形状母数 </a:t>
            </a:r>
            <a:r>
              <a:rPr lang="en-US" altLang="ja-JP" dirty="0">
                <a:solidFill>
                  <a:schemeClr val="tx2"/>
                </a:solidFill>
              </a:rPr>
              <a:t>k</a:t>
            </a:r>
            <a:r>
              <a:rPr lang="ja-JP" altLang="en-US" dirty="0" err="1">
                <a:solidFill>
                  <a:schemeClr val="tx2"/>
                </a:solidFill>
              </a:rPr>
              <a:t>、</a:t>
            </a:r>
            <a:r>
              <a:rPr lang="ja-JP" altLang="en-US" dirty="0">
                <a:solidFill>
                  <a:schemeClr val="tx2"/>
                </a:solidFill>
              </a:rPr>
              <a:t>尺度母数 </a:t>
            </a:r>
            <a:r>
              <a:rPr lang="en-US" altLang="ja-JP" dirty="0">
                <a:solidFill>
                  <a:schemeClr val="tx2"/>
                </a:solidFill>
              </a:rPr>
              <a:t>θ </a:t>
            </a:r>
            <a:r>
              <a:rPr lang="ja-JP" altLang="en-US" dirty="0">
                <a:solidFill>
                  <a:schemeClr val="tx2"/>
                </a:solidFill>
              </a:rPr>
              <a:t>（或は比率</a:t>
            </a:r>
            <a:r>
              <a:rPr lang="en-US" altLang="ja-JP" dirty="0">
                <a:solidFill>
                  <a:schemeClr val="tx2"/>
                </a:solidFill>
              </a:rPr>
              <a:t>λ</a:t>
            </a:r>
            <a:r>
              <a:rPr lang="ja-JP" altLang="en-US" dirty="0" err="1">
                <a:solidFill>
                  <a:schemeClr val="tx2"/>
                </a:solidFill>
              </a:rPr>
              <a:t>、</a:t>
            </a:r>
            <a:r>
              <a:rPr lang="ja-JP" altLang="en-US" i="1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λ = 1/ θ </a:t>
            </a:r>
            <a:r>
              <a:rPr lang="ja-JP" altLang="en-US" dirty="0">
                <a:solidFill>
                  <a:schemeClr val="tx2"/>
                </a:solidFill>
              </a:rPr>
              <a:t>）の</a:t>
            </a:r>
            <a:r>
              <a:rPr lang="en-US" altLang="ja-JP" dirty="0">
                <a:solidFill>
                  <a:schemeClr val="tx2"/>
                </a:solidFill>
              </a:rPr>
              <a:t>2</a:t>
            </a:r>
            <a:r>
              <a:rPr lang="ja-JP" altLang="en-US" dirty="0" err="1">
                <a:solidFill>
                  <a:schemeClr val="tx2"/>
                </a:solidFill>
              </a:rPr>
              <a:t>つの</a:t>
            </a:r>
            <a:r>
              <a:rPr lang="ja-JP" altLang="en-US" dirty="0">
                <a:solidFill>
                  <a:schemeClr val="tx2"/>
                </a:solidFill>
              </a:rPr>
              <a:t>母数で特徴づけられる。</a:t>
            </a:r>
            <a:endParaRPr lang="en-US" altLang="ja-JP" dirty="0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</a:pPr>
            <a:r>
              <a:rPr lang="ja-JP" altLang="en-US" dirty="0" err="1">
                <a:solidFill>
                  <a:schemeClr val="tx2"/>
                </a:solidFill>
              </a:rPr>
              <a:t>ｋ</a:t>
            </a:r>
            <a:r>
              <a:rPr lang="ja-JP" altLang="en-US" dirty="0">
                <a:solidFill>
                  <a:schemeClr val="tx2"/>
                </a:solidFill>
              </a:rPr>
              <a:t>は形状母数（</a:t>
            </a:r>
            <a:r>
              <a:rPr lang="en-US" altLang="ja-JP" dirty="0">
                <a:solidFill>
                  <a:schemeClr val="tx2"/>
                </a:solidFill>
              </a:rPr>
              <a:t>shape</a:t>
            </a:r>
            <a:r>
              <a:rPr lang="ja-JP" altLang="en-US" dirty="0">
                <a:solidFill>
                  <a:schemeClr val="tx2"/>
                </a:solidFill>
              </a:rPr>
              <a:t>）、</a:t>
            </a:r>
            <a:r>
              <a:rPr lang="en-US" altLang="ja-JP" dirty="0">
                <a:solidFill>
                  <a:schemeClr val="tx2"/>
                </a:solidFill>
              </a:rPr>
              <a:t>θ</a:t>
            </a:r>
            <a:r>
              <a:rPr lang="ja-JP" altLang="en-US" dirty="0">
                <a:solidFill>
                  <a:schemeClr val="tx2"/>
                </a:solidFill>
              </a:rPr>
              <a:t>尺度母数（</a:t>
            </a:r>
            <a:r>
              <a:rPr lang="en-US" altLang="ja-JP" dirty="0">
                <a:solidFill>
                  <a:schemeClr val="tx2"/>
                </a:solidFill>
              </a:rPr>
              <a:t>scale</a:t>
            </a:r>
            <a:r>
              <a:rPr lang="ja-JP" altLang="en-US" dirty="0">
                <a:solidFill>
                  <a:schemeClr val="tx2"/>
                </a:solidFill>
              </a:rPr>
              <a:t>）</a:t>
            </a:r>
            <a:endParaRPr lang="en-US" altLang="ja-JP" dirty="0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</a:pPr>
            <a:r>
              <a:rPr lang="en-US" altLang="ja-JP" dirty="0">
                <a:solidFill>
                  <a:schemeClr val="tx2"/>
                </a:solidFill>
              </a:rPr>
              <a:t>R</a:t>
            </a:r>
            <a:r>
              <a:rPr lang="ja-JP" altLang="en-US" dirty="0">
                <a:solidFill>
                  <a:schemeClr val="tx2"/>
                </a:solidFill>
              </a:rPr>
              <a:t>には、ガンマ密度関数：</a:t>
            </a:r>
            <a:r>
              <a:rPr lang="en-US" altLang="ja-JP" dirty="0" err="1">
                <a:solidFill>
                  <a:schemeClr val="tx2"/>
                </a:solidFill>
              </a:rPr>
              <a:t>dgamma</a:t>
            </a:r>
            <a:r>
              <a:rPr lang="en-US" altLang="ja-JP" dirty="0">
                <a:solidFill>
                  <a:schemeClr val="tx2"/>
                </a:solidFill>
              </a:rPr>
              <a:t>(x, shape, rate = 1, scale = 1/rate, log = FALSE)</a:t>
            </a:r>
          </a:p>
          <a:p>
            <a:pPr marL="285750" indent="-285750">
              <a:spcAft>
                <a:spcPts val="600"/>
              </a:spcAft>
            </a:pPr>
            <a:r>
              <a:rPr lang="ja-JP" altLang="en-US" dirty="0">
                <a:solidFill>
                  <a:schemeClr val="tx2"/>
                </a:solidFill>
              </a:rPr>
              <a:t>形状母数を尺度母数の組み合わせで、様々な歪度・尖度の形状が表現する。</a:t>
            </a:r>
            <a:endParaRPr lang="en-US" altLang="ja-JP" dirty="0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</a:pPr>
            <a:r>
              <a:rPr lang="ja-JP" altLang="en-US" dirty="0">
                <a:solidFill>
                  <a:schemeClr val="tx2"/>
                </a:solidFill>
              </a:rPr>
              <a:t>指数分布とカイ二乗分布も、ガンマ分布の特例である。</a:t>
            </a:r>
            <a:endParaRPr lang="en-US" altLang="ja-JP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52E67F2-FED0-4681-9399-6E6277E814A7}"/>
                  </a:ext>
                </a:extLst>
              </p:cNvPr>
              <p:cNvSpPr txBox="1"/>
              <p:nvPr/>
            </p:nvSpPr>
            <p:spPr>
              <a:xfrm>
                <a:off x="6031231" y="4170727"/>
                <a:ext cx="2340937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𝑠h𝑎𝑝𝑒</m:t>
                      </m:r>
                      <m:d>
                        <m:dPr>
                          <m:ctrlP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5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1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1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1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15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l-GR" altLang="ja-JP" sz="1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1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5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52E67F2-FED0-4681-9399-6E6277E8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31" y="4170727"/>
                <a:ext cx="2340937" cy="914400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10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A017B-4C5E-482D-B51A-389AE6B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/>
          <a:lstStyle/>
          <a:p>
            <a:r>
              <a:rPr lang="en-US" altLang="ja-JP" dirty="0"/>
              <a:t>3-1.</a:t>
            </a:r>
            <a:r>
              <a:rPr lang="ja-JP" altLang="en-US" dirty="0"/>
              <a:t> 正規分布 </a:t>
            </a:r>
            <a:r>
              <a:rPr lang="en-US" altLang="ja-JP" dirty="0"/>
              <a:t>Vs </a:t>
            </a:r>
            <a:r>
              <a:rPr lang="ja-JP" altLang="en-US" dirty="0"/>
              <a:t>ガンマ分布例</a:t>
            </a:r>
            <a:r>
              <a:rPr lang="en-US" altLang="ja-JP" dirty="0"/>
              <a:t>1</a:t>
            </a:r>
            <a:r>
              <a:rPr lang="ja-JP" altLang="en-US" dirty="0"/>
              <a:t>：日数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43C4B1E-418C-4E3E-B8BF-1B2F2BD4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1269501"/>
            <a:ext cx="8658881" cy="5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3F7A8C4-3F12-4DB2-9058-47640F0E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5" y="150604"/>
            <a:ext cx="9539836" cy="65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5AF60C7-6594-4922-A0F3-9FDEF901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59" y="268287"/>
            <a:ext cx="9583166" cy="61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7E69725-D16A-4B81-908B-1CCF96E2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8" y="231564"/>
            <a:ext cx="9372599" cy="66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3F559CA-A159-4DAD-8787-2DE9F1D31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6" y="131694"/>
            <a:ext cx="10372724" cy="65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A8B00-2154-4193-9659-69DDD66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0000"/>
            <a:ext cx="9058275" cy="65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DB64C2-D9C7-4493-BD59-3BCE7302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25935"/>
            <a:ext cx="9529761" cy="66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146</Words>
  <Application>Microsoft Office PowerPoint</Application>
  <PresentationFormat>ワイド画面</PresentationFormat>
  <Paragraphs>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2-1.ガンマ分布の性質</vt:lpstr>
      <vt:lpstr>3-1. 正規分布 Vs ガンマ分布例1：日数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Wang, Xiaoyu (AZSA)</dc:creator>
  <cp:lastModifiedBy>Wang, Xiaoyu (AZSA)</cp:lastModifiedBy>
  <cp:revision>3</cp:revision>
  <dcterms:created xsi:type="dcterms:W3CDTF">2020-06-26T07:46:35Z</dcterms:created>
  <dcterms:modified xsi:type="dcterms:W3CDTF">2020-06-26T08:00:42Z</dcterms:modified>
</cp:coreProperties>
</file>