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Titillium Web"/>
      <p:regular r:id="rId37"/>
      <p:bold r:id="rId38"/>
      <p:italic r:id="rId39"/>
      <p:boldItalic r:id="rId40"/>
    </p:embeddedFont>
    <p:embeddedFont>
      <p:font typeface="Titillium Web Extra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20" Type="http://schemas.openxmlformats.org/officeDocument/2006/relationships/slide" Target="slides/slide16.xml"/><Relationship Id="rId42" Type="http://schemas.openxmlformats.org/officeDocument/2006/relationships/font" Target="fonts/TitilliumWebExtraLight-bold.fntdata"/><Relationship Id="rId41" Type="http://schemas.openxmlformats.org/officeDocument/2006/relationships/font" Target="fonts/TitilliumWebExtraLight-regular.fntdata"/><Relationship Id="rId22" Type="http://schemas.openxmlformats.org/officeDocument/2006/relationships/slide" Target="slides/slide18.xml"/><Relationship Id="rId44" Type="http://schemas.openxmlformats.org/officeDocument/2006/relationships/font" Target="fonts/TitilliumWebExtraLight-boldItalic.fntdata"/><Relationship Id="rId21" Type="http://schemas.openxmlformats.org/officeDocument/2006/relationships/slide" Target="slides/slide17.xml"/><Relationship Id="rId43" Type="http://schemas.openxmlformats.org/officeDocument/2006/relationships/font" Target="fonts/TitilliumWebExtraLight-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itilliumWeb-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TitilliumWeb-italic.fntdata"/><Relationship Id="rId16" Type="http://schemas.openxmlformats.org/officeDocument/2006/relationships/slide" Target="slides/slide12.xml"/><Relationship Id="rId38" Type="http://schemas.openxmlformats.org/officeDocument/2006/relationships/font" Target="fonts/TitilliumWe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9" name="Shape 8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remarque que les jours où les retards sont les plus importants sont les jours du vendredi, dimanche et lundi (principalement du comme on peut se l’imaginer aux vols du weeks end qui sont plus nombreux).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6" name="Shape 8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remarque qu’il y a une accumulation au cours de la journée du retard des avions.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a voulu observer également les moyennes des retards par aéroports de départ et d’arrivée. On voit ici une distribution qui est très recentré autour d’une valeur moyenne ce qui peut nous indiquer que cette variable ne va pas être importante pour prévoir le retard.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retient les informations qui peuvent être connu à priori.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Pour les variables créées on a décidé : - de ne retenir que les heures pour l’heure de départ et l’heure d’arrivée</a:t>
            </a:r>
            <a:endParaRPr/>
          </a:p>
          <a:p>
            <a:pPr indent="-317500" lvl="0" marL="457200" rtl="0">
              <a:spcBef>
                <a:spcPts val="0"/>
              </a:spcBef>
              <a:spcAft>
                <a:spcPts val="0"/>
              </a:spcAft>
              <a:buSzPts val="1400"/>
              <a:buChar char="-"/>
            </a:pPr>
            <a:r>
              <a:rPr lang="en"/>
              <a:t>De différentier les aéroports en les séparants en trois 4 classes en considérant la moyenne de leurs retards (les retards très importants, les retards importants, les retards de moins de 20 min, et les avions en avance ou à l’heure)</a:t>
            </a:r>
            <a:endParaRPr/>
          </a:p>
          <a:p>
            <a:pPr indent="-317500" lvl="0" marL="457200" rtl="0">
              <a:spcBef>
                <a:spcPts val="0"/>
              </a:spcBef>
              <a:spcAft>
                <a:spcPts val="0"/>
              </a:spcAft>
              <a:buSzPts val="1400"/>
              <a:buChar char="-"/>
            </a:pPr>
            <a:r>
              <a:rPr lang="en"/>
              <a:t>- De créer deux variables qui essayent de rendre compte du trafic aérien, en considérant le nombre d’avions prévus dans l’heure au départ et à l’arrivée dans un aéroport donnée.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s’est ramené à un dataset avec moins d’outliers pour rendre le problème un peu plus simple dans un premier temps et avons un supprimer les retards de plus de 1h pour pouvoir s’affranchir des problèmes des outliers et de surraprentissage de nos données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Les différentes métriques utilisées ici pour rendre compte de l’erreur sur l’apprentissage de nos données. Nous avons choisi le mae simplement parce qu’elle permet de rendre compte plus rapidement de l’erreur (la mae est dans la même unité que la quantité estimée). Nous n’avons voulu parler du R² parce que dans le cas présent l’erreur donnée par une moyenne de nos retards et l’erreur donnée par les algorithmes est vraiment très faible. On va donc se concentrer sur l’erreur MAE.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L’amélioration est très faible, on va devoir essayer d’améliorer ce résultat en utilisant les régressions ridge, lasso et elastic net.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Range alpha pour cross validation [10^-10 , 10^10]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Shape 92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29" name="Shape 9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Range alpha pour cross validation [10^-10 , 10^20]</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0" name="Shape 9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7" name="Shape 9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Shape 9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55" name="Shape 9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a un problème car il y a une trop grande erreur lorsque l’on applique le SGD qui est trop sensible aux outliers, on a donc essayé un scaling différent le MInMaxScaler. Une erreur de 20 min est également observé lorsque l’on prends le MinMaxScaler sur nos données et appliquons un lasso. On peut donc conclure que cette algorithme est beaucoup plus sensible aux outliers et qu’on ne pourra pas </a:t>
            </a:r>
            <a:r>
              <a:rPr lang="en"/>
              <a:t>l'utiliser</a:t>
            </a:r>
            <a:r>
              <a:rPr lang="en"/>
              <a:t> en l’état.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2" name="Shape 9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a ici toutes nos données qui sont présentes: nous n’avons pas fait découpage avec les outliers. On peut vérifier donc que l’erreur avec les outliers pour un lasso est la même et on trouve une erreur de 20.32 min.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Shape 9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86" name="Shape 9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 choisira donc la méthode avec les outliers.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peut comparer les variables qui vont nous aider le plus à prédire le score et les variables qui vont le moins nous aider à prédire le score. Les 4 premières “pires” variables ont un coefficient à 0 et ne sont donc pas utilisé pour le score.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8" name="Shape 7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voit beaucoup de variables explicatives. Beaucoup d’entre elles sont redondantes.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voit ici la distribution des retards. On voit que la distribution ressemble un peu à une distribution normale. Cependant, on remarque la présence de retards importants.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Shape 81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18" name="Shape 8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600"/>
              </a:spcBef>
              <a:spcAft>
                <a:spcPts val="0"/>
              </a:spcAft>
              <a:buClr>
                <a:srgbClr val="000000"/>
              </a:buClr>
              <a:buSzPts val="1100"/>
              <a:buFont typeface="Titillium Web"/>
              <a:buChar char="-"/>
            </a:pPr>
            <a:r>
              <a:rPr lang="en">
                <a:latin typeface="Titillium Web"/>
                <a:ea typeface="Titillium Web"/>
                <a:cs typeface="Titillium Web"/>
                <a:sym typeface="Titillium Web"/>
              </a:rPr>
              <a:t>Carrier delay : pannes, passagers en retard...</a:t>
            </a:r>
            <a:endParaRPr>
              <a:latin typeface="Titillium Web"/>
              <a:ea typeface="Titillium Web"/>
              <a:cs typeface="Titillium Web"/>
              <a:sym typeface="Titillium Web"/>
            </a:endParaRPr>
          </a:p>
          <a:p>
            <a:pPr indent="-298450" lvl="0" marL="457200" rtl="0">
              <a:spcBef>
                <a:spcPts val="0"/>
              </a:spcBef>
              <a:spcAft>
                <a:spcPts val="0"/>
              </a:spcAft>
              <a:buClr>
                <a:srgbClr val="000000"/>
              </a:buClr>
              <a:buSzPts val="1100"/>
              <a:buFont typeface="Titillium Web"/>
              <a:buChar char="-"/>
            </a:pPr>
            <a:r>
              <a:rPr lang="en">
                <a:latin typeface="Titillium Web"/>
                <a:ea typeface="Titillium Web"/>
                <a:cs typeface="Titillium Web"/>
                <a:sym typeface="Titillium Web"/>
              </a:rPr>
              <a:t>Late arrival delay : accumulation du retard d’autres vols</a:t>
            </a:r>
            <a:endParaRPr>
              <a:latin typeface="Titillium Web"/>
              <a:ea typeface="Titillium Web"/>
              <a:cs typeface="Titillium Web"/>
              <a:sym typeface="Titillium Web"/>
            </a:endParaRPr>
          </a:p>
          <a:p>
            <a:pPr indent="-298450" lvl="0" marL="457200" rtl="0">
              <a:spcBef>
                <a:spcPts val="0"/>
              </a:spcBef>
              <a:spcAft>
                <a:spcPts val="0"/>
              </a:spcAft>
              <a:buClr>
                <a:srgbClr val="000000"/>
              </a:buClr>
              <a:buSzPts val="1100"/>
              <a:buFont typeface="Titillium Web"/>
              <a:buChar char="-"/>
            </a:pPr>
            <a:r>
              <a:rPr lang="en">
                <a:latin typeface="Titillium Web"/>
                <a:ea typeface="Titillium Web"/>
                <a:cs typeface="Titillium Web"/>
                <a:sym typeface="Titillium Web"/>
              </a:rPr>
              <a:t>Nas delay : du au trafic</a:t>
            </a:r>
            <a:endParaRPr>
              <a:latin typeface="Titillium Web"/>
              <a:ea typeface="Titillium Web"/>
              <a:cs typeface="Titillium Web"/>
              <a:sym typeface="Titillium Web"/>
            </a:endParaRPr>
          </a:p>
          <a:p>
            <a:pPr indent="-298450" lvl="0" marL="457200" rtl="0">
              <a:spcBef>
                <a:spcPts val="0"/>
              </a:spcBef>
              <a:spcAft>
                <a:spcPts val="0"/>
              </a:spcAft>
              <a:buClr>
                <a:srgbClr val="000000"/>
              </a:buClr>
              <a:buSzPts val="1100"/>
              <a:buFont typeface="Titillium Web"/>
              <a:buChar char="-"/>
            </a:pPr>
            <a:r>
              <a:rPr lang="en">
                <a:latin typeface="Titillium Web"/>
                <a:ea typeface="Titillium Web"/>
                <a:cs typeface="Titillium Web"/>
                <a:sym typeface="Titillium Web"/>
              </a:rPr>
              <a:t>Security Delay</a:t>
            </a:r>
            <a:endParaRPr>
              <a:latin typeface="Titillium Web"/>
              <a:ea typeface="Titillium Web"/>
              <a:cs typeface="Titillium Web"/>
              <a:sym typeface="Titillium Web"/>
            </a:endParaRPr>
          </a:p>
          <a:p>
            <a:pPr indent="-298450" lvl="0" marL="457200" rtl="0">
              <a:spcBef>
                <a:spcPts val="0"/>
              </a:spcBef>
              <a:spcAft>
                <a:spcPts val="0"/>
              </a:spcAft>
              <a:buClr>
                <a:srgbClr val="000000"/>
              </a:buClr>
              <a:buSzPts val="1100"/>
              <a:buFont typeface="Titillium Web"/>
              <a:buChar char="-"/>
            </a:pPr>
            <a:r>
              <a:rPr lang="en">
                <a:latin typeface="Titillium Web"/>
                <a:ea typeface="Titillium Web"/>
                <a:cs typeface="Titillium Web"/>
                <a:sym typeface="Titillium Web"/>
              </a:rPr>
              <a:t>Weather Delay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 distribution des distances: on voit que toutes les distances sont présentes dans notre dataset: des courts et moyens courriers.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2" name="Shape 8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voulait comparer les compagnies aériennes mais on se rend compte que les compagnies ont une distribution de retard très similaire.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 name="Shape 113"/>
          <p:cNvSpPr/>
          <p:nvPr/>
        </p:nvSpPr>
        <p:spPr>
          <a:xfrm>
            <a:off x="0" y="22299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Shape 663"/>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Shape 66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Shape 66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Shape 66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670" name="Shape 670"/>
          <p:cNvGrpSpPr/>
          <p:nvPr/>
        </p:nvGrpSpPr>
        <p:grpSpPr>
          <a:xfrm>
            <a:off x="28550" y="3850565"/>
            <a:ext cx="9094048" cy="1293104"/>
            <a:chOff x="28544" y="3514688"/>
            <a:chExt cx="9094048" cy="1628800"/>
          </a:xfrm>
        </p:grpSpPr>
        <p:sp>
          <p:nvSpPr>
            <p:cNvPr id="671" name="Shape 671"/>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Shape 685"/>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Shape 686"/>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Shape 688"/>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Shape 692"/>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Shape 693"/>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Shape 694"/>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Shape 696"/>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Shape 698"/>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Shape 702"/>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4" name="Shape 704"/>
          <p:cNvGrpSpPr/>
          <p:nvPr/>
        </p:nvGrpSpPr>
        <p:grpSpPr>
          <a:xfrm>
            <a:off x="28550" y="4360998"/>
            <a:ext cx="9094048" cy="782671"/>
            <a:chOff x="28544" y="4157632"/>
            <a:chExt cx="9094048" cy="985856"/>
          </a:xfrm>
        </p:grpSpPr>
        <p:sp>
          <p:nvSpPr>
            <p:cNvPr id="705" name="Shape 705"/>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Shape 706"/>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Shape 713"/>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 name="Shape 714"/>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Shape 715"/>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Shape 716"/>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Shape 721"/>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Shape 723"/>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Shape 724"/>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Shape 727"/>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Shape 728"/>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Shape 730"/>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Shape 731"/>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3" name="Shape 733"/>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Shape 734"/>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Shape 735"/>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Shape 738"/>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Shape 740"/>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Shape 741"/>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Shape 744"/>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Shape 745"/>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Shape 748"/>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Shape 752"/>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Shape 758"/>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Shape 763"/>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Shape 764"/>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Shape 765"/>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Shape 767"/>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Shape 768"/>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1" name="Shape 771"/>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Shape 773"/>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Shape 115"/>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Shape 116"/>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Shape 219"/>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Shape 2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222" name="Shape 222"/>
          <p:cNvSpPr/>
          <p:nvPr/>
        </p:nvSpPr>
        <p:spPr>
          <a:xfrm>
            <a:off x="0" y="4011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Shape 224"/>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226" name="Shape 226"/>
          <p:cNvGrpSpPr/>
          <p:nvPr/>
        </p:nvGrpSpPr>
        <p:grpSpPr>
          <a:xfrm>
            <a:off x="28550" y="3850565"/>
            <a:ext cx="9094048" cy="1293104"/>
            <a:chOff x="28544" y="3514688"/>
            <a:chExt cx="9094048" cy="1628800"/>
          </a:xfrm>
        </p:grpSpPr>
        <p:sp>
          <p:nvSpPr>
            <p:cNvPr id="227" name="Shape 227"/>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0" name="Shape 260"/>
          <p:cNvGrpSpPr/>
          <p:nvPr/>
        </p:nvGrpSpPr>
        <p:grpSpPr>
          <a:xfrm>
            <a:off x="28550" y="4360998"/>
            <a:ext cx="9094048" cy="782671"/>
            <a:chOff x="28544" y="4157632"/>
            <a:chExt cx="9094048" cy="985856"/>
          </a:xfrm>
        </p:grpSpPr>
        <p:sp>
          <p:nvSpPr>
            <p:cNvPr id="261" name="Shape 261"/>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7" name="Shape 327"/>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Shape 329"/>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Shape 331"/>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33" name="Shape 333"/>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Shape 334"/>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Shape 336"/>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7" name="Shape 337"/>
          <p:cNvGrpSpPr/>
          <p:nvPr/>
        </p:nvGrpSpPr>
        <p:grpSpPr>
          <a:xfrm>
            <a:off x="28550" y="3850565"/>
            <a:ext cx="9094048" cy="1293104"/>
            <a:chOff x="28544" y="3514688"/>
            <a:chExt cx="9094048" cy="1628800"/>
          </a:xfrm>
        </p:grpSpPr>
        <p:sp>
          <p:nvSpPr>
            <p:cNvPr id="338" name="Shape 33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1" name="Shape 371"/>
          <p:cNvGrpSpPr/>
          <p:nvPr/>
        </p:nvGrpSpPr>
        <p:grpSpPr>
          <a:xfrm>
            <a:off x="28550" y="4360998"/>
            <a:ext cx="9094048" cy="782671"/>
            <a:chOff x="28544" y="4157632"/>
            <a:chExt cx="9094048" cy="985856"/>
          </a:xfrm>
        </p:grpSpPr>
        <p:sp>
          <p:nvSpPr>
            <p:cNvPr id="372" name="Shape 37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Shape 440"/>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Shape 441"/>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Shape 44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Shape 444"/>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5" name="Shape 445"/>
          <p:cNvGrpSpPr/>
          <p:nvPr/>
        </p:nvGrpSpPr>
        <p:grpSpPr>
          <a:xfrm>
            <a:off x="28550" y="3850565"/>
            <a:ext cx="9094048" cy="1293104"/>
            <a:chOff x="28544" y="3514688"/>
            <a:chExt cx="9094048" cy="1628800"/>
          </a:xfrm>
        </p:grpSpPr>
        <p:sp>
          <p:nvSpPr>
            <p:cNvPr id="446" name="Shape 446"/>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9" name="Shape 479"/>
          <p:cNvGrpSpPr/>
          <p:nvPr/>
        </p:nvGrpSpPr>
        <p:grpSpPr>
          <a:xfrm>
            <a:off x="28550" y="4360998"/>
            <a:ext cx="9094048" cy="782671"/>
            <a:chOff x="28544" y="4157632"/>
            <a:chExt cx="9094048" cy="985856"/>
          </a:xfrm>
        </p:grpSpPr>
        <p:sp>
          <p:nvSpPr>
            <p:cNvPr id="480" name="Shape 480"/>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6" name="Shape 546"/>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Shape 54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Shape 549"/>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Shape 550"/>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Shape 55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Shape 553"/>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4" name="Shape 554"/>
          <p:cNvGrpSpPr/>
          <p:nvPr/>
        </p:nvGrpSpPr>
        <p:grpSpPr>
          <a:xfrm>
            <a:off x="28550" y="3850565"/>
            <a:ext cx="9094048" cy="1293104"/>
            <a:chOff x="28544" y="3514688"/>
            <a:chExt cx="9094048" cy="1628800"/>
          </a:xfrm>
        </p:grpSpPr>
        <p:sp>
          <p:nvSpPr>
            <p:cNvPr id="555" name="Shape 555"/>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8" name="Shape 588"/>
          <p:cNvGrpSpPr/>
          <p:nvPr/>
        </p:nvGrpSpPr>
        <p:grpSpPr>
          <a:xfrm>
            <a:off x="28550" y="4360998"/>
            <a:ext cx="9094048" cy="782671"/>
            <a:chOff x="28544" y="4157632"/>
            <a:chExt cx="9094048" cy="985856"/>
          </a:xfrm>
        </p:grpSpPr>
        <p:sp>
          <p:nvSpPr>
            <p:cNvPr id="589" name="Shape 589"/>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Shape 626"/>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Shape 629"/>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 name="Shape 630"/>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Shape 631"/>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Shape 636"/>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Shape 637"/>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Shape 639"/>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Shape 641"/>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Shape 643"/>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Shape 644"/>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Shape 646"/>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Shape 647"/>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Shape 649"/>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Shape 651"/>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Shape 652"/>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5" name="Shape 655"/>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Shape 65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Shape 659"/>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Shape 66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Shape 6"/>
          <p:cNvSpPr/>
          <p:nvPr/>
        </p:nvSpPr>
        <p:spPr>
          <a:xfrm>
            <a:off x="0" y="0"/>
            <a:ext cx="9144000" cy="5143488"/>
          </a:xfrm>
          <a:custGeom>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Shape 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Shape 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Shape 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5.png"/><Relationship Id="rId7"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Anticiper le retard de vols d’avions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Shape 841"/>
          <p:cNvSpPr txBox="1"/>
          <p:nvPr>
            <p:ph type="title"/>
          </p:nvPr>
        </p:nvSpPr>
        <p:spPr>
          <a:xfrm>
            <a:off x="628100" y="3677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Retard en fonction du </a:t>
            </a:r>
            <a:r>
              <a:rPr lang="en"/>
              <a:t>Jour de la semaine</a:t>
            </a:r>
            <a:endParaRPr/>
          </a:p>
        </p:txBody>
      </p:sp>
      <p:sp>
        <p:nvSpPr>
          <p:cNvPr id="842" name="Shape 84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43" name="Shape 843"/>
          <p:cNvPicPr preferRelativeResize="0"/>
          <p:nvPr/>
        </p:nvPicPr>
        <p:blipFill>
          <a:blip r:embed="rId3">
            <a:alphaModFix/>
          </a:blip>
          <a:stretch>
            <a:fillRect/>
          </a:stretch>
        </p:blipFill>
        <p:spPr>
          <a:xfrm>
            <a:off x="2122138" y="1225150"/>
            <a:ext cx="4899730" cy="3613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title"/>
          </p:nvPr>
        </p:nvSpPr>
        <p:spPr>
          <a:xfrm>
            <a:off x="628100" y="3677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Retard en fonction de l’heure</a:t>
            </a:r>
            <a:endParaRPr/>
          </a:p>
        </p:txBody>
      </p:sp>
      <p:sp>
        <p:nvSpPr>
          <p:cNvPr id="849" name="Shape 84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0" name="Shape 850"/>
          <p:cNvPicPr preferRelativeResize="0"/>
          <p:nvPr/>
        </p:nvPicPr>
        <p:blipFill>
          <a:blip r:embed="rId3">
            <a:alphaModFix/>
          </a:blip>
          <a:stretch>
            <a:fillRect/>
          </a:stretch>
        </p:blipFill>
        <p:spPr>
          <a:xfrm>
            <a:off x="4729200" y="1640288"/>
            <a:ext cx="4143075" cy="2879075"/>
          </a:xfrm>
          <a:prstGeom prst="rect">
            <a:avLst/>
          </a:prstGeom>
          <a:noFill/>
          <a:ln>
            <a:noFill/>
          </a:ln>
        </p:spPr>
      </p:pic>
      <p:pic>
        <p:nvPicPr>
          <p:cNvPr id="851" name="Shape 851"/>
          <p:cNvPicPr preferRelativeResize="0"/>
          <p:nvPr/>
        </p:nvPicPr>
        <p:blipFill>
          <a:blip r:embed="rId4">
            <a:alphaModFix/>
          </a:blip>
          <a:stretch>
            <a:fillRect/>
          </a:stretch>
        </p:blipFill>
        <p:spPr>
          <a:xfrm>
            <a:off x="324200" y="1731725"/>
            <a:ext cx="4000800" cy="269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txBox="1"/>
          <p:nvPr>
            <p:ph type="title"/>
          </p:nvPr>
        </p:nvSpPr>
        <p:spPr>
          <a:xfrm>
            <a:off x="628100" y="3677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Les aéroports de départs et d’arrivées</a:t>
            </a:r>
            <a:endParaRPr/>
          </a:p>
        </p:txBody>
      </p:sp>
      <p:sp>
        <p:nvSpPr>
          <p:cNvPr id="857" name="Shape 85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8" name="Shape 858"/>
          <p:cNvPicPr preferRelativeResize="0"/>
          <p:nvPr/>
        </p:nvPicPr>
        <p:blipFill rotWithShape="1">
          <a:blip r:embed="rId3">
            <a:alphaModFix/>
          </a:blip>
          <a:srcRect b="0" l="2283" r="24994" t="0"/>
          <a:stretch/>
        </p:blipFill>
        <p:spPr>
          <a:xfrm>
            <a:off x="438425" y="1820025"/>
            <a:ext cx="3905049" cy="2871150"/>
          </a:xfrm>
          <a:prstGeom prst="rect">
            <a:avLst/>
          </a:prstGeom>
          <a:noFill/>
          <a:ln>
            <a:noFill/>
          </a:ln>
        </p:spPr>
      </p:pic>
      <p:sp>
        <p:nvSpPr>
          <p:cNvPr id="859" name="Shape 859"/>
          <p:cNvSpPr txBox="1"/>
          <p:nvPr>
            <p:ph type="title"/>
          </p:nvPr>
        </p:nvSpPr>
        <p:spPr>
          <a:xfrm>
            <a:off x="2844600" y="86600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Moyennes des retards par aéroports</a:t>
            </a:r>
            <a:endParaRPr sz="1800"/>
          </a:p>
        </p:txBody>
      </p:sp>
      <p:pic>
        <p:nvPicPr>
          <p:cNvPr id="860" name="Shape 860"/>
          <p:cNvPicPr preferRelativeResize="0"/>
          <p:nvPr/>
        </p:nvPicPr>
        <p:blipFill>
          <a:blip r:embed="rId4">
            <a:alphaModFix/>
          </a:blip>
          <a:stretch>
            <a:fillRect/>
          </a:stretch>
        </p:blipFill>
        <p:spPr>
          <a:xfrm>
            <a:off x="4916575" y="1820025"/>
            <a:ext cx="4053975" cy="2871150"/>
          </a:xfrm>
          <a:prstGeom prst="rect">
            <a:avLst/>
          </a:prstGeom>
          <a:noFill/>
          <a:ln>
            <a:noFill/>
          </a:ln>
        </p:spPr>
      </p:pic>
      <p:sp>
        <p:nvSpPr>
          <p:cNvPr id="861" name="Shape 861"/>
          <p:cNvSpPr txBox="1"/>
          <p:nvPr>
            <p:ph type="title"/>
          </p:nvPr>
        </p:nvSpPr>
        <p:spPr>
          <a:xfrm>
            <a:off x="1855875" y="4209375"/>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1800">
                <a:latin typeface="Titillium Web"/>
                <a:ea typeface="Titillium Web"/>
                <a:cs typeface="Titillium Web"/>
                <a:sym typeface="Titillium Web"/>
              </a:rPr>
              <a:t>Départs</a:t>
            </a:r>
            <a:endParaRPr b="1" sz="1800">
              <a:latin typeface="Titillium Web"/>
              <a:ea typeface="Titillium Web"/>
              <a:cs typeface="Titillium Web"/>
              <a:sym typeface="Titillium Web"/>
            </a:endParaRPr>
          </a:p>
        </p:txBody>
      </p:sp>
      <p:sp>
        <p:nvSpPr>
          <p:cNvPr id="862" name="Shape 862"/>
          <p:cNvSpPr txBox="1"/>
          <p:nvPr>
            <p:ph type="title"/>
          </p:nvPr>
        </p:nvSpPr>
        <p:spPr>
          <a:xfrm>
            <a:off x="6266625" y="4209375"/>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2000">
                <a:latin typeface="Titillium Web"/>
                <a:ea typeface="Titillium Web"/>
                <a:cs typeface="Titillium Web"/>
                <a:sym typeface="Titillium Web"/>
              </a:rPr>
              <a:t>Arrivées</a:t>
            </a:r>
            <a:endParaRPr b="1" sz="2000">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idx="1" type="body"/>
          </p:nvPr>
        </p:nvSpPr>
        <p:spPr>
          <a:xfrm>
            <a:off x="773150" y="1508084"/>
            <a:ext cx="3730800" cy="2853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QUARTER</a:t>
            </a:r>
            <a:endParaRPr sz="2400"/>
          </a:p>
          <a:p>
            <a:pPr indent="-381000" lvl="0" marL="457200" rtl="0">
              <a:spcBef>
                <a:spcPts val="0"/>
              </a:spcBef>
              <a:spcAft>
                <a:spcPts val="0"/>
              </a:spcAft>
              <a:buSzPts val="2400"/>
              <a:buChar char="-"/>
            </a:pPr>
            <a:r>
              <a:rPr lang="en" sz="2400"/>
              <a:t>MONTH</a:t>
            </a:r>
            <a:endParaRPr sz="2400"/>
          </a:p>
          <a:p>
            <a:pPr indent="-381000" lvl="0" marL="457200" rtl="0">
              <a:spcBef>
                <a:spcPts val="0"/>
              </a:spcBef>
              <a:spcAft>
                <a:spcPts val="0"/>
              </a:spcAft>
              <a:buSzPts val="2400"/>
              <a:buChar char="-"/>
            </a:pPr>
            <a:r>
              <a:rPr lang="en" sz="2400"/>
              <a:t>DAY_OF_MONTH</a:t>
            </a:r>
            <a:endParaRPr sz="2400"/>
          </a:p>
          <a:p>
            <a:pPr indent="-381000" lvl="0" marL="457200" rtl="0">
              <a:spcBef>
                <a:spcPts val="0"/>
              </a:spcBef>
              <a:spcAft>
                <a:spcPts val="0"/>
              </a:spcAft>
              <a:buSzPts val="2400"/>
              <a:buChar char="-"/>
            </a:pPr>
            <a:r>
              <a:rPr lang="en" sz="2400"/>
              <a:t>DAY_OF_WEEK</a:t>
            </a:r>
            <a:endParaRPr sz="2400"/>
          </a:p>
          <a:p>
            <a:pPr indent="-381000" lvl="0" marL="457200" rtl="0">
              <a:spcBef>
                <a:spcPts val="0"/>
              </a:spcBef>
              <a:spcAft>
                <a:spcPts val="0"/>
              </a:spcAft>
              <a:buSzPts val="2400"/>
              <a:buChar char="-"/>
            </a:pPr>
            <a:r>
              <a:rPr lang="en" sz="2400"/>
              <a:t>UNIQUE_CARRIER</a:t>
            </a:r>
            <a:endParaRPr sz="2400"/>
          </a:p>
          <a:p>
            <a:pPr indent="-381000" lvl="0" marL="457200" rtl="0">
              <a:spcBef>
                <a:spcPts val="0"/>
              </a:spcBef>
              <a:spcAft>
                <a:spcPts val="0"/>
              </a:spcAft>
              <a:buSzPts val="2400"/>
              <a:buChar char="-"/>
            </a:pPr>
            <a:r>
              <a:rPr lang="en" sz="2400"/>
              <a:t>ORIGIN_AIRPORT_ID</a:t>
            </a:r>
            <a:endParaRPr sz="2400"/>
          </a:p>
        </p:txBody>
      </p:sp>
      <p:sp>
        <p:nvSpPr>
          <p:cNvPr id="868" name="Shape 868"/>
          <p:cNvSpPr txBox="1"/>
          <p:nvPr>
            <p:ph type="title"/>
          </p:nvPr>
        </p:nvSpPr>
        <p:spPr>
          <a:xfrm>
            <a:off x="662050" y="36060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VARIABLES RETENUES</a:t>
            </a:r>
            <a:endParaRPr/>
          </a:p>
        </p:txBody>
      </p:sp>
      <p:sp>
        <p:nvSpPr>
          <p:cNvPr id="869" name="Shape 86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70" name="Shape 870"/>
          <p:cNvSpPr txBox="1"/>
          <p:nvPr>
            <p:ph idx="1" type="body"/>
          </p:nvPr>
        </p:nvSpPr>
        <p:spPr>
          <a:xfrm>
            <a:off x="4797125" y="1508084"/>
            <a:ext cx="3730800" cy="2853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DEST_AIRPORT_ID</a:t>
            </a:r>
            <a:endParaRPr sz="2400"/>
          </a:p>
          <a:p>
            <a:pPr indent="-381000" lvl="0" marL="457200" rtl="0">
              <a:spcBef>
                <a:spcPts val="0"/>
              </a:spcBef>
              <a:spcAft>
                <a:spcPts val="0"/>
              </a:spcAft>
              <a:buSzPts val="2400"/>
              <a:buChar char="-"/>
            </a:pPr>
            <a:r>
              <a:rPr lang="en" sz="2400"/>
              <a:t>CRS_DEP_TIME</a:t>
            </a:r>
            <a:endParaRPr sz="2400"/>
          </a:p>
          <a:p>
            <a:pPr indent="-381000" lvl="0" marL="457200" rtl="0">
              <a:spcBef>
                <a:spcPts val="0"/>
              </a:spcBef>
              <a:spcAft>
                <a:spcPts val="0"/>
              </a:spcAft>
              <a:buSzPts val="2400"/>
              <a:buChar char="-"/>
            </a:pPr>
            <a:r>
              <a:rPr lang="en" sz="2400"/>
              <a:t>CRS_ARR_TIME</a:t>
            </a:r>
            <a:endParaRPr sz="2400"/>
          </a:p>
          <a:p>
            <a:pPr indent="-381000" lvl="0" marL="457200" rtl="0">
              <a:spcBef>
                <a:spcPts val="0"/>
              </a:spcBef>
              <a:spcAft>
                <a:spcPts val="0"/>
              </a:spcAft>
              <a:buSzPts val="2400"/>
              <a:buChar char="-"/>
            </a:pPr>
            <a:r>
              <a:rPr lang="en" sz="2400"/>
              <a:t>ARR_DELAY</a:t>
            </a:r>
            <a:endParaRPr sz="2400"/>
          </a:p>
          <a:p>
            <a:pPr indent="-381000" lvl="0" marL="457200" rtl="0">
              <a:spcBef>
                <a:spcPts val="0"/>
              </a:spcBef>
              <a:spcAft>
                <a:spcPts val="0"/>
              </a:spcAft>
              <a:buSzPts val="2400"/>
              <a:buChar char="-"/>
            </a:pPr>
            <a:r>
              <a:rPr lang="en" sz="2400"/>
              <a:t>CANCELLED</a:t>
            </a:r>
            <a:endParaRPr sz="2400"/>
          </a:p>
          <a:p>
            <a:pPr indent="-381000" lvl="0" marL="457200" rtl="0">
              <a:spcBef>
                <a:spcPts val="0"/>
              </a:spcBef>
              <a:spcAft>
                <a:spcPts val="0"/>
              </a:spcAft>
              <a:buSzPts val="2400"/>
              <a:buChar char="-"/>
            </a:pPr>
            <a:r>
              <a:rPr lang="en" sz="2400"/>
              <a:t>DISTANCE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Shape 875"/>
          <p:cNvSpPr txBox="1"/>
          <p:nvPr>
            <p:ph idx="1" type="body"/>
          </p:nvPr>
        </p:nvSpPr>
        <p:spPr>
          <a:xfrm>
            <a:off x="773150" y="1508075"/>
            <a:ext cx="5374500" cy="28539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CRS_DEP_TIME</a:t>
            </a:r>
            <a:endParaRPr sz="2400"/>
          </a:p>
          <a:p>
            <a:pPr indent="-381000" lvl="0" marL="457200" rtl="0">
              <a:spcBef>
                <a:spcPts val="0"/>
              </a:spcBef>
              <a:spcAft>
                <a:spcPts val="0"/>
              </a:spcAft>
              <a:buSzPts val="2400"/>
              <a:buChar char="-"/>
            </a:pPr>
            <a:r>
              <a:rPr lang="en" sz="2400"/>
              <a:t>CRS_ARR_TIME</a:t>
            </a:r>
            <a:endParaRPr sz="2400"/>
          </a:p>
          <a:p>
            <a:pPr indent="-381000" lvl="0" marL="457200" rtl="0">
              <a:spcBef>
                <a:spcPts val="0"/>
              </a:spcBef>
              <a:spcAft>
                <a:spcPts val="0"/>
              </a:spcAft>
              <a:buSzPts val="2400"/>
              <a:buChar char="-"/>
            </a:pPr>
            <a:r>
              <a:rPr lang="en" sz="2400"/>
              <a:t>ORIGIN_AIRPORT_CLASS</a:t>
            </a:r>
            <a:endParaRPr sz="2400"/>
          </a:p>
          <a:p>
            <a:pPr indent="-381000" lvl="0" marL="457200" rtl="0">
              <a:spcBef>
                <a:spcPts val="0"/>
              </a:spcBef>
              <a:spcAft>
                <a:spcPts val="0"/>
              </a:spcAft>
              <a:buSzPts val="2400"/>
              <a:buChar char="-"/>
            </a:pPr>
            <a:r>
              <a:rPr lang="en" sz="2400"/>
              <a:t>DEST_AIRPORT_CLASS</a:t>
            </a:r>
            <a:endParaRPr sz="2400"/>
          </a:p>
          <a:p>
            <a:pPr indent="-381000" lvl="0" marL="457200" rtl="0">
              <a:spcBef>
                <a:spcPts val="0"/>
              </a:spcBef>
              <a:spcAft>
                <a:spcPts val="0"/>
              </a:spcAft>
              <a:buSzPts val="2400"/>
              <a:buChar char="-"/>
            </a:pPr>
            <a:r>
              <a:rPr lang="en" sz="2400"/>
              <a:t>NB_FLIGHT_DEP_SAME_HOUR</a:t>
            </a:r>
            <a:endParaRPr sz="2400"/>
          </a:p>
          <a:p>
            <a:pPr indent="-381000" lvl="0" marL="457200" rtl="0">
              <a:spcBef>
                <a:spcPts val="0"/>
              </a:spcBef>
              <a:spcAft>
                <a:spcPts val="0"/>
              </a:spcAft>
              <a:buSzPts val="2400"/>
              <a:buChar char="-"/>
            </a:pPr>
            <a:r>
              <a:rPr lang="en" sz="2400"/>
              <a:t>NB_FLIGHT_ARR_SAME_HOUR</a:t>
            </a:r>
            <a:endParaRPr sz="2400"/>
          </a:p>
        </p:txBody>
      </p:sp>
      <p:sp>
        <p:nvSpPr>
          <p:cNvPr id="876" name="Shape 876"/>
          <p:cNvSpPr txBox="1"/>
          <p:nvPr>
            <p:ph type="title"/>
          </p:nvPr>
        </p:nvSpPr>
        <p:spPr>
          <a:xfrm>
            <a:off x="662050" y="36060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FEATURE ENGINEERING</a:t>
            </a:r>
            <a:endParaRPr/>
          </a:p>
        </p:txBody>
      </p:sp>
      <p:sp>
        <p:nvSpPr>
          <p:cNvPr id="877" name="Shape 87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Shape 882"/>
          <p:cNvSpPr txBox="1"/>
          <p:nvPr>
            <p:ph type="ctrTitle"/>
          </p:nvPr>
        </p:nvSpPr>
        <p:spPr>
          <a:xfrm>
            <a:off x="437120" y="624317"/>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9600"/>
              <a:t>Prévision des retards</a:t>
            </a:r>
            <a:endParaRPr sz="9600"/>
          </a:p>
        </p:txBody>
      </p:sp>
      <p:sp>
        <p:nvSpPr>
          <p:cNvPr id="883" name="Shape 883"/>
          <p:cNvSpPr/>
          <p:nvPr/>
        </p:nvSpPr>
        <p:spPr>
          <a:xfrm>
            <a:off x="6954454" y="2270275"/>
            <a:ext cx="1751814" cy="2750491"/>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Shape 888"/>
          <p:cNvSpPr txBox="1"/>
          <p:nvPr>
            <p:ph type="title"/>
          </p:nvPr>
        </p:nvSpPr>
        <p:spPr>
          <a:xfrm>
            <a:off x="729000"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 jeu de données</a:t>
            </a:r>
            <a:endParaRPr/>
          </a:p>
        </p:txBody>
      </p:sp>
      <p:sp>
        <p:nvSpPr>
          <p:cNvPr id="889" name="Shape 88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90" name="Shape 890"/>
          <p:cNvPicPr preferRelativeResize="0"/>
          <p:nvPr/>
        </p:nvPicPr>
        <p:blipFill rotWithShape="1">
          <a:blip r:embed="rId3">
            <a:alphaModFix/>
          </a:blip>
          <a:srcRect b="0" l="0" r="0" t="2410"/>
          <a:stretch/>
        </p:blipFill>
        <p:spPr>
          <a:xfrm>
            <a:off x="2053300" y="1392475"/>
            <a:ext cx="5037400" cy="333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Shape 895"/>
          <p:cNvSpPr txBox="1"/>
          <p:nvPr>
            <p:ph idx="4294967295" type="ctrTitle"/>
          </p:nvPr>
        </p:nvSpPr>
        <p:spPr>
          <a:xfrm>
            <a:off x="696825" y="2251750"/>
            <a:ext cx="5595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200"/>
              <a:t>Régression linéaire:</a:t>
            </a:r>
            <a:endParaRPr sz="9200"/>
          </a:p>
        </p:txBody>
      </p:sp>
      <p:sp>
        <p:nvSpPr>
          <p:cNvPr id="896" name="Shape 896"/>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On essaye de prédire un résultat en fonction de différentes variables en </a:t>
            </a:r>
            <a:r>
              <a:rPr lang="en" sz="1800"/>
              <a:t>assignant</a:t>
            </a:r>
            <a:r>
              <a:rPr lang="en" sz="1800"/>
              <a:t> à chacune de  ces variables un coefficient.</a:t>
            </a:r>
            <a:endParaRPr sz="1800"/>
          </a:p>
        </p:txBody>
      </p:sp>
      <p:sp>
        <p:nvSpPr>
          <p:cNvPr id="897" name="Shape 89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98" name="Shape 898"/>
          <p:cNvPicPr preferRelativeResize="0"/>
          <p:nvPr/>
        </p:nvPicPr>
        <p:blipFill>
          <a:blip r:embed="rId3">
            <a:alphaModFix/>
          </a:blip>
          <a:stretch>
            <a:fillRect/>
          </a:stretch>
        </p:blipFill>
        <p:spPr>
          <a:xfrm>
            <a:off x="4712100" y="2498275"/>
            <a:ext cx="4356975" cy="66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type="title"/>
          </p:nvPr>
        </p:nvSpPr>
        <p:spPr>
          <a:xfrm>
            <a:off x="729000"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Mesure des performances d’un modèle</a:t>
            </a:r>
            <a:endParaRPr/>
          </a:p>
        </p:txBody>
      </p:sp>
      <p:sp>
        <p:nvSpPr>
          <p:cNvPr id="904" name="Shape 90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05" name="Shape 905"/>
          <p:cNvPicPr preferRelativeResize="0"/>
          <p:nvPr/>
        </p:nvPicPr>
        <p:blipFill>
          <a:blip r:embed="rId3">
            <a:alphaModFix/>
          </a:blip>
          <a:stretch>
            <a:fillRect/>
          </a:stretch>
        </p:blipFill>
        <p:spPr>
          <a:xfrm>
            <a:off x="2778400" y="2572838"/>
            <a:ext cx="3486150" cy="1009650"/>
          </a:xfrm>
          <a:prstGeom prst="rect">
            <a:avLst/>
          </a:prstGeom>
          <a:noFill/>
          <a:ln>
            <a:noFill/>
          </a:ln>
        </p:spPr>
      </p:pic>
      <p:pic>
        <p:nvPicPr>
          <p:cNvPr id="906" name="Shape 906"/>
          <p:cNvPicPr preferRelativeResize="0"/>
          <p:nvPr/>
        </p:nvPicPr>
        <p:blipFill>
          <a:blip r:embed="rId4">
            <a:alphaModFix/>
          </a:blip>
          <a:stretch>
            <a:fillRect/>
          </a:stretch>
        </p:blipFill>
        <p:spPr>
          <a:xfrm>
            <a:off x="3407838" y="3867475"/>
            <a:ext cx="2143125" cy="1047750"/>
          </a:xfrm>
          <a:prstGeom prst="rect">
            <a:avLst/>
          </a:prstGeom>
          <a:noFill/>
          <a:ln>
            <a:noFill/>
          </a:ln>
        </p:spPr>
      </p:pic>
      <p:pic>
        <p:nvPicPr>
          <p:cNvPr id="907" name="Shape 907"/>
          <p:cNvPicPr preferRelativeResize="0"/>
          <p:nvPr/>
        </p:nvPicPr>
        <p:blipFill>
          <a:blip r:embed="rId5">
            <a:alphaModFix/>
          </a:blip>
          <a:stretch>
            <a:fillRect/>
          </a:stretch>
        </p:blipFill>
        <p:spPr>
          <a:xfrm>
            <a:off x="6283622" y="3730850"/>
            <a:ext cx="1962128" cy="630450"/>
          </a:xfrm>
          <a:prstGeom prst="rect">
            <a:avLst/>
          </a:prstGeom>
          <a:noFill/>
          <a:ln>
            <a:noFill/>
          </a:ln>
        </p:spPr>
      </p:pic>
      <p:pic>
        <p:nvPicPr>
          <p:cNvPr id="908" name="Shape 908"/>
          <p:cNvPicPr preferRelativeResize="0"/>
          <p:nvPr/>
        </p:nvPicPr>
        <p:blipFill>
          <a:blip r:embed="rId6">
            <a:alphaModFix/>
          </a:blip>
          <a:stretch>
            <a:fillRect/>
          </a:stretch>
        </p:blipFill>
        <p:spPr>
          <a:xfrm>
            <a:off x="6283625" y="4361300"/>
            <a:ext cx="1962125" cy="553917"/>
          </a:xfrm>
          <a:prstGeom prst="rect">
            <a:avLst/>
          </a:prstGeom>
          <a:noFill/>
          <a:ln>
            <a:noFill/>
          </a:ln>
        </p:spPr>
      </p:pic>
      <p:pic>
        <p:nvPicPr>
          <p:cNvPr id="909" name="Shape 909"/>
          <p:cNvPicPr preferRelativeResize="0"/>
          <p:nvPr/>
        </p:nvPicPr>
        <p:blipFill>
          <a:blip r:embed="rId7">
            <a:alphaModFix/>
          </a:blip>
          <a:stretch>
            <a:fillRect/>
          </a:stretch>
        </p:blipFill>
        <p:spPr>
          <a:xfrm>
            <a:off x="2969950" y="1354263"/>
            <a:ext cx="3103038" cy="9335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Shape 91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 erreurs</a:t>
            </a:r>
            <a:endParaRPr/>
          </a:p>
        </p:txBody>
      </p:sp>
      <p:sp>
        <p:nvSpPr>
          <p:cNvPr id="915" name="Shape 915"/>
          <p:cNvSpPr txBox="1"/>
          <p:nvPr>
            <p:ph idx="1" type="body"/>
          </p:nvPr>
        </p:nvSpPr>
        <p:spPr>
          <a:xfrm>
            <a:off x="739675" y="1258650"/>
            <a:ext cx="35349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Régression linéaire simple</a:t>
            </a:r>
            <a:endParaRPr b="1"/>
          </a:p>
          <a:p>
            <a:pPr indent="0" lvl="0" marL="0">
              <a:spcBef>
                <a:spcPts val="600"/>
              </a:spcBef>
              <a:spcAft>
                <a:spcPts val="0"/>
              </a:spcAft>
              <a:buNone/>
            </a:pPr>
            <a:r>
              <a:t/>
            </a:r>
            <a:endParaRPr/>
          </a:p>
          <a:p>
            <a:pPr indent="0" lvl="0" marL="0">
              <a:spcBef>
                <a:spcPts val="600"/>
              </a:spcBef>
              <a:spcAft>
                <a:spcPts val="0"/>
              </a:spcAft>
              <a:buNone/>
            </a:pPr>
            <a:r>
              <a:rPr lang="en"/>
              <a:t>Mae = 13.72 min</a:t>
            </a:r>
            <a:endParaRPr/>
          </a:p>
        </p:txBody>
      </p:sp>
      <p:sp>
        <p:nvSpPr>
          <p:cNvPr id="916" name="Shape 916"/>
          <p:cNvSpPr txBox="1"/>
          <p:nvPr>
            <p:ph idx="2" type="body"/>
          </p:nvPr>
        </p:nvSpPr>
        <p:spPr>
          <a:xfrm>
            <a:off x="5385300" y="1235875"/>
            <a:ext cx="35349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Résultat en prenant la moyenne comme prédiction</a:t>
            </a:r>
            <a:endParaRPr b="1"/>
          </a:p>
          <a:p>
            <a:pPr indent="0" lvl="0" marL="0">
              <a:spcBef>
                <a:spcPts val="600"/>
              </a:spcBef>
              <a:spcAft>
                <a:spcPts val="0"/>
              </a:spcAft>
              <a:buNone/>
            </a:pPr>
            <a:r>
              <a:t/>
            </a:r>
            <a:endParaRPr/>
          </a:p>
          <a:p>
            <a:pPr indent="0" lvl="0" marL="0">
              <a:spcBef>
                <a:spcPts val="600"/>
              </a:spcBef>
              <a:spcAft>
                <a:spcPts val="0"/>
              </a:spcAft>
              <a:buNone/>
            </a:pPr>
            <a:r>
              <a:rPr lang="en"/>
              <a:t>Mae = 13.76 min</a:t>
            </a:r>
            <a:endParaRPr/>
          </a:p>
        </p:txBody>
      </p:sp>
      <p:sp>
        <p:nvSpPr>
          <p:cNvPr id="917" name="Shape 9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Le problème</a:t>
            </a:r>
            <a:endParaRPr sz="3600"/>
          </a:p>
        </p:txBody>
      </p:sp>
      <p:sp>
        <p:nvSpPr>
          <p:cNvPr id="785" name="Shape 785"/>
          <p:cNvSpPr txBox="1"/>
          <p:nvPr>
            <p:ph idx="1" type="body"/>
          </p:nvPr>
        </p:nvSpPr>
        <p:spPr>
          <a:xfrm>
            <a:off x="368652" y="1805525"/>
            <a:ext cx="3985200" cy="3098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t>Les donneés: des vols d’avions</a:t>
            </a:r>
            <a:endParaRPr/>
          </a:p>
          <a:p>
            <a:pPr indent="0" lvl="0" marL="0">
              <a:spcBef>
                <a:spcPts val="600"/>
              </a:spcBef>
              <a:spcAft>
                <a:spcPts val="0"/>
              </a:spcAft>
              <a:buClr>
                <a:schemeClr val="dk1"/>
              </a:buClr>
              <a:buSzPts val="1100"/>
              <a:buFont typeface="Arial"/>
              <a:buNone/>
            </a:pPr>
            <a:r>
              <a:rPr lang="en"/>
              <a:t>Le but: prévoir le retard des vols d’avions avec des informations disponibles</a:t>
            </a:r>
            <a:r>
              <a:rPr b="1" lang="en"/>
              <a:t> à priori</a:t>
            </a:r>
            <a:endParaRPr b="1"/>
          </a:p>
        </p:txBody>
      </p:sp>
      <p:sp>
        <p:nvSpPr>
          <p:cNvPr id="786" name="Shape 78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787" name="Shape 787"/>
          <p:cNvPicPr preferRelativeResize="0"/>
          <p:nvPr/>
        </p:nvPicPr>
        <p:blipFill>
          <a:blip r:embed="rId3">
            <a:alphaModFix/>
          </a:blip>
          <a:stretch>
            <a:fillRect/>
          </a:stretch>
        </p:blipFill>
        <p:spPr>
          <a:xfrm>
            <a:off x="5158769" y="1130150"/>
            <a:ext cx="3985200" cy="29850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Shape 9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Ridge</a:t>
            </a:r>
            <a:endParaRPr/>
          </a:p>
        </p:txBody>
      </p:sp>
      <p:sp>
        <p:nvSpPr>
          <p:cNvPr id="923" name="Shape 9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24" name="Shape 924"/>
          <p:cNvPicPr preferRelativeResize="0"/>
          <p:nvPr/>
        </p:nvPicPr>
        <p:blipFill>
          <a:blip r:embed="rId3">
            <a:alphaModFix/>
          </a:blip>
          <a:stretch>
            <a:fillRect/>
          </a:stretch>
        </p:blipFill>
        <p:spPr>
          <a:xfrm>
            <a:off x="258475" y="1324838"/>
            <a:ext cx="4249200" cy="3133776"/>
          </a:xfrm>
          <a:prstGeom prst="rect">
            <a:avLst/>
          </a:prstGeom>
          <a:noFill/>
          <a:ln>
            <a:noFill/>
          </a:ln>
        </p:spPr>
      </p:pic>
      <p:sp>
        <p:nvSpPr>
          <p:cNvPr id="925" name="Shape 925"/>
          <p:cNvSpPr txBox="1"/>
          <p:nvPr>
            <p:ph type="title"/>
          </p:nvPr>
        </p:nvSpPr>
        <p:spPr>
          <a:xfrm>
            <a:off x="2119350" y="469500"/>
            <a:ext cx="6864000" cy="720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alpha = </a:t>
            </a:r>
            <a:r>
              <a:rPr lang="en"/>
              <a:t>1151 -  </a:t>
            </a:r>
            <a:r>
              <a:rPr lang="en"/>
              <a:t>MAE = 13.725 min</a:t>
            </a:r>
            <a:endParaRPr/>
          </a:p>
        </p:txBody>
      </p:sp>
      <p:pic>
        <p:nvPicPr>
          <p:cNvPr id="926" name="Shape 926"/>
          <p:cNvPicPr preferRelativeResize="0"/>
          <p:nvPr/>
        </p:nvPicPr>
        <p:blipFill>
          <a:blip r:embed="rId4">
            <a:alphaModFix/>
          </a:blip>
          <a:stretch>
            <a:fillRect/>
          </a:stretch>
        </p:blipFill>
        <p:spPr>
          <a:xfrm>
            <a:off x="4801550" y="1324850"/>
            <a:ext cx="4181800" cy="30840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Shape 931"/>
          <p:cNvSpPr txBox="1"/>
          <p:nvPr>
            <p:ph type="title"/>
          </p:nvPr>
        </p:nvSpPr>
        <p:spPr>
          <a:xfrm>
            <a:off x="729000" y="17890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Lasso</a:t>
            </a:r>
            <a:endParaRPr/>
          </a:p>
        </p:txBody>
      </p:sp>
      <p:sp>
        <p:nvSpPr>
          <p:cNvPr id="932" name="Shape 9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33" name="Shape 933"/>
          <p:cNvPicPr preferRelativeResize="0"/>
          <p:nvPr/>
        </p:nvPicPr>
        <p:blipFill rotWithShape="1">
          <a:blip r:embed="rId3">
            <a:alphaModFix/>
          </a:blip>
          <a:srcRect b="0" l="0" r="0" t="11347"/>
          <a:stretch/>
        </p:blipFill>
        <p:spPr>
          <a:xfrm>
            <a:off x="541175" y="2036425"/>
            <a:ext cx="4056450" cy="2652123"/>
          </a:xfrm>
          <a:prstGeom prst="rect">
            <a:avLst/>
          </a:prstGeom>
          <a:noFill/>
          <a:ln>
            <a:noFill/>
          </a:ln>
        </p:spPr>
      </p:pic>
      <p:sp>
        <p:nvSpPr>
          <p:cNvPr id="934" name="Shape 934"/>
          <p:cNvSpPr txBox="1"/>
          <p:nvPr>
            <p:ph type="title"/>
          </p:nvPr>
        </p:nvSpPr>
        <p:spPr>
          <a:xfrm>
            <a:off x="2252075" y="283600"/>
            <a:ext cx="6334500" cy="752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alpha = 0.0046 - MAE = 13.723 min</a:t>
            </a:r>
            <a:endParaRPr/>
          </a:p>
        </p:txBody>
      </p:sp>
      <p:sp>
        <p:nvSpPr>
          <p:cNvPr id="935" name="Shape 935"/>
          <p:cNvSpPr txBox="1"/>
          <p:nvPr>
            <p:ph type="title"/>
          </p:nvPr>
        </p:nvSpPr>
        <p:spPr>
          <a:xfrm>
            <a:off x="351350" y="1511300"/>
            <a:ext cx="4332300" cy="35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400"/>
              <a:t>Erreur Lasso en fonction du coefficient de régularisation</a:t>
            </a:r>
            <a:endParaRPr sz="1400"/>
          </a:p>
        </p:txBody>
      </p:sp>
      <p:pic>
        <p:nvPicPr>
          <p:cNvPr id="936" name="Shape 936"/>
          <p:cNvPicPr preferRelativeResize="0"/>
          <p:nvPr/>
        </p:nvPicPr>
        <p:blipFill rotWithShape="1">
          <a:blip r:embed="rId4">
            <a:alphaModFix/>
          </a:blip>
          <a:srcRect b="0" l="0" r="0" t="10992"/>
          <a:stretch/>
        </p:blipFill>
        <p:spPr>
          <a:xfrm>
            <a:off x="4967400" y="2036425"/>
            <a:ext cx="4056450" cy="2662851"/>
          </a:xfrm>
          <a:prstGeom prst="rect">
            <a:avLst/>
          </a:prstGeom>
          <a:noFill/>
          <a:ln>
            <a:noFill/>
          </a:ln>
        </p:spPr>
      </p:pic>
      <p:sp>
        <p:nvSpPr>
          <p:cNvPr id="937" name="Shape 937"/>
          <p:cNvSpPr txBox="1"/>
          <p:nvPr>
            <p:ph type="title"/>
          </p:nvPr>
        </p:nvSpPr>
        <p:spPr>
          <a:xfrm>
            <a:off x="4886575" y="1511300"/>
            <a:ext cx="4332300" cy="35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400"/>
              <a:t>Coeff</a:t>
            </a:r>
            <a:r>
              <a:rPr lang="en" sz="1400"/>
              <a:t> Lasso en fonction du coefficient de régularisation</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Shape 94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Elastic net</a:t>
            </a:r>
            <a:endParaRPr/>
          </a:p>
        </p:txBody>
      </p:sp>
      <p:sp>
        <p:nvSpPr>
          <p:cNvPr id="943" name="Shape 94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44" name="Shape 944"/>
          <p:cNvSpPr txBox="1"/>
          <p:nvPr>
            <p:ph type="title"/>
          </p:nvPr>
        </p:nvSpPr>
        <p:spPr>
          <a:xfrm>
            <a:off x="831450" y="1341850"/>
            <a:ext cx="7686000" cy="3304500"/>
          </a:xfrm>
          <a:prstGeom prst="rect">
            <a:avLst/>
          </a:prstGeom>
        </p:spPr>
        <p:txBody>
          <a:bodyPr anchorCtr="0" anchor="b" bIns="91425" lIns="91425" spcFirstLastPara="1" rIns="91425" wrap="square" tIns="91425">
            <a:noAutofit/>
          </a:bodyPr>
          <a:lstStyle/>
          <a:p>
            <a:pPr indent="-419100" lvl="0" marL="457200">
              <a:spcBef>
                <a:spcPts val="0"/>
              </a:spcBef>
              <a:spcAft>
                <a:spcPts val="0"/>
              </a:spcAft>
              <a:buSzPts val="3000"/>
              <a:buChar char="-"/>
            </a:pPr>
            <a:r>
              <a:rPr lang="en"/>
              <a:t>Différentes valeurs de alpha</a:t>
            </a:r>
            <a:endParaRPr/>
          </a:p>
          <a:p>
            <a:pPr indent="-419100" lvl="0" marL="457200">
              <a:spcBef>
                <a:spcPts val="0"/>
              </a:spcBef>
              <a:spcAft>
                <a:spcPts val="0"/>
              </a:spcAft>
              <a:buSzPts val="3000"/>
              <a:buChar char="-"/>
            </a:pPr>
            <a:r>
              <a:rPr lang="en"/>
              <a:t>différentes pourcentage entre lasso et ridge. </a:t>
            </a:r>
            <a:endParaRPr/>
          </a:p>
          <a:p>
            <a:pPr indent="0" lvl="0" marL="0">
              <a:spcBef>
                <a:spcPts val="0"/>
              </a:spcBef>
              <a:spcAft>
                <a:spcPts val="0"/>
              </a:spcAft>
              <a:buNone/>
            </a:pPr>
            <a:r>
              <a:t/>
            </a:r>
            <a:endParaRPr/>
          </a:p>
          <a:p>
            <a:pPr indent="0" lvl="0" marL="0">
              <a:spcBef>
                <a:spcPts val="0"/>
              </a:spcBef>
              <a:spcAft>
                <a:spcPts val="0"/>
              </a:spcAft>
              <a:buNone/>
            </a:pPr>
            <a:r>
              <a:rPr lang="en"/>
              <a:t>On se ramène à un lasso.</a:t>
            </a:r>
            <a:endParaRPr/>
          </a:p>
          <a:p>
            <a:pPr indent="0" lvl="0" marL="0">
              <a:spcBef>
                <a:spcPts val="0"/>
              </a:spcBef>
              <a:spcAft>
                <a:spcPts val="0"/>
              </a:spcAft>
              <a:buNone/>
            </a:pPr>
            <a:r>
              <a:t/>
            </a:r>
            <a:endParaRPr/>
          </a:p>
          <a:p>
            <a:pPr indent="0" lvl="0" marL="0" rtl="0">
              <a:spcBef>
                <a:spcPts val="0"/>
              </a:spcBef>
              <a:spcAft>
                <a:spcPts val="0"/>
              </a:spcAft>
              <a:buNone/>
            </a:pPr>
            <a:r>
              <a:rPr lang="en"/>
              <a:t>On choisit une régression lasso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Shape 94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Rapidité de calcul</a:t>
            </a:r>
            <a:endParaRPr/>
          </a:p>
        </p:txBody>
      </p:sp>
      <p:sp>
        <p:nvSpPr>
          <p:cNvPr id="950" name="Shape 95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51" name="Shape 951"/>
          <p:cNvPicPr preferRelativeResize="0"/>
          <p:nvPr/>
        </p:nvPicPr>
        <p:blipFill>
          <a:blip r:embed="rId3">
            <a:alphaModFix/>
          </a:blip>
          <a:stretch>
            <a:fillRect/>
          </a:stretch>
        </p:blipFill>
        <p:spPr>
          <a:xfrm>
            <a:off x="2900625" y="1369800"/>
            <a:ext cx="3823000" cy="1911500"/>
          </a:xfrm>
          <a:prstGeom prst="rect">
            <a:avLst/>
          </a:prstGeom>
          <a:noFill/>
          <a:ln>
            <a:noFill/>
          </a:ln>
        </p:spPr>
      </p:pic>
      <p:sp>
        <p:nvSpPr>
          <p:cNvPr id="952" name="Shape 952"/>
          <p:cNvSpPr txBox="1"/>
          <p:nvPr>
            <p:ph type="title"/>
          </p:nvPr>
        </p:nvSpPr>
        <p:spPr>
          <a:xfrm>
            <a:off x="2671175" y="3575075"/>
            <a:ext cx="42819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Temps de calcul = 55.82s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Shape 95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SGD : Stochastic Gradient Descent</a:t>
            </a:r>
            <a:endParaRPr/>
          </a:p>
        </p:txBody>
      </p:sp>
      <p:sp>
        <p:nvSpPr>
          <p:cNvPr id="958" name="Shape 95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59" name="Shape 959"/>
          <p:cNvSpPr txBox="1"/>
          <p:nvPr>
            <p:ph type="title"/>
          </p:nvPr>
        </p:nvSpPr>
        <p:spPr>
          <a:xfrm>
            <a:off x="659650" y="1513600"/>
            <a:ext cx="7686000" cy="1374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Méthode itérative plus rapide</a:t>
            </a:r>
            <a:endParaRPr/>
          </a:p>
          <a:p>
            <a:pPr indent="0" lvl="0" marL="0" rtl="0">
              <a:spcBef>
                <a:spcPts val="0"/>
              </a:spcBef>
              <a:spcAft>
                <a:spcPts val="0"/>
              </a:spcAft>
              <a:buNone/>
            </a:pPr>
            <a:r>
              <a:rPr lang="en"/>
              <a:t>On utilise les paramètres déjà trouvé pour le lasso</a:t>
            </a:r>
            <a:endParaRPr/>
          </a:p>
        </p:txBody>
      </p:sp>
      <p:pic>
        <p:nvPicPr>
          <p:cNvPr id="960" name="Shape 960"/>
          <p:cNvPicPr preferRelativeResize="0"/>
          <p:nvPr/>
        </p:nvPicPr>
        <p:blipFill>
          <a:blip r:embed="rId3">
            <a:alphaModFix/>
          </a:blip>
          <a:stretch>
            <a:fillRect/>
          </a:stretch>
        </p:blipFill>
        <p:spPr>
          <a:xfrm>
            <a:off x="2153225" y="2939250"/>
            <a:ext cx="5305425" cy="1162050"/>
          </a:xfrm>
          <a:prstGeom prst="rect">
            <a:avLst/>
          </a:prstGeom>
          <a:noFill/>
          <a:ln>
            <a:noFill/>
          </a:ln>
        </p:spPr>
      </p:pic>
      <p:sp>
        <p:nvSpPr>
          <p:cNvPr id="961" name="Shape 961"/>
          <p:cNvSpPr txBox="1"/>
          <p:nvPr>
            <p:ph type="title"/>
          </p:nvPr>
        </p:nvSpPr>
        <p:spPr>
          <a:xfrm>
            <a:off x="3054575" y="410130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Durée = 3.59s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Shape 96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SGD : Stochastic Gradient Descent</a:t>
            </a:r>
            <a:endParaRPr/>
          </a:p>
        </p:txBody>
      </p:sp>
      <p:sp>
        <p:nvSpPr>
          <p:cNvPr id="967" name="Shape 96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68" name="Shape 968"/>
          <p:cNvSpPr txBox="1"/>
          <p:nvPr>
            <p:ph type="title"/>
          </p:nvPr>
        </p:nvSpPr>
        <p:spPr>
          <a:xfrm>
            <a:off x="801125" y="2200875"/>
            <a:ext cx="7686000" cy="1475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Titillium Web"/>
                <a:ea typeface="Titillium Web"/>
                <a:cs typeface="Titillium Web"/>
                <a:sym typeface="Titillium Web"/>
              </a:rPr>
              <a:t>Problème</a:t>
            </a:r>
            <a:r>
              <a:rPr lang="en"/>
              <a:t>: erreur énorme ~10^7</a:t>
            </a:r>
            <a:endParaRPr/>
          </a:p>
          <a:p>
            <a:pPr indent="0" lvl="0" marL="0" rtl="0">
              <a:spcBef>
                <a:spcPts val="0"/>
              </a:spcBef>
              <a:spcAft>
                <a:spcPts val="0"/>
              </a:spcAft>
              <a:buNone/>
            </a:pPr>
            <a:r>
              <a:rPr lang="en"/>
              <a:t>Algorithme très sensible aux outliers</a:t>
            </a:r>
            <a:endParaRPr/>
          </a:p>
          <a:p>
            <a:pPr indent="0" lvl="0" marL="0" rtl="0">
              <a:spcBef>
                <a:spcPts val="0"/>
              </a:spcBef>
              <a:spcAft>
                <a:spcPts val="0"/>
              </a:spcAft>
              <a:buNone/>
            </a:pPr>
            <a:r>
              <a:rPr lang="en"/>
              <a:t>On refait passer l’algorithme avec MinMaxScaler</a:t>
            </a:r>
            <a:endParaRPr/>
          </a:p>
        </p:txBody>
      </p:sp>
      <p:sp>
        <p:nvSpPr>
          <p:cNvPr id="969" name="Shape 969"/>
          <p:cNvSpPr txBox="1"/>
          <p:nvPr>
            <p:ph type="title"/>
          </p:nvPr>
        </p:nvSpPr>
        <p:spPr>
          <a:xfrm>
            <a:off x="3336175" y="4130250"/>
            <a:ext cx="2493000" cy="656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MAE = 20 min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Shape 97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SGD : Stochastic Gradient Descent + Huber</a:t>
            </a:r>
            <a:endParaRPr/>
          </a:p>
        </p:txBody>
      </p:sp>
      <p:sp>
        <p:nvSpPr>
          <p:cNvPr id="975" name="Shape 97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76" name="Shape 976"/>
          <p:cNvSpPr txBox="1"/>
          <p:nvPr>
            <p:ph type="title"/>
          </p:nvPr>
        </p:nvSpPr>
        <p:spPr>
          <a:xfrm>
            <a:off x="739675" y="2211000"/>
            <a:ext cx="7686000" cy="1475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Titillium Web"/>
                <a:ea typeface="Titillium Web"/>
                <a:cs typeface="Titillium Web"/>
                <a:sym typeface="Titillium Web"/>
              </a:rPr>
              <a:t>Problème</a:t>
            </a:r>
            <a:r>
              <a:rPr lang="en"/>
              <a:t>: On a une erreur toujours trop grande</a:t>
            </a:r>
            <a:endParaRPr/>
          </a:p>
          <a:p>
            <a:pPr indent="0" lvl="0" marL="0" rtl="0">
              <a:spcBef>
                <a:spcPts val="0"/>
              </a:spcBef>
              <a:spcAft>
                <a:spcPts val="0"/>
              </a:spcAft>
              <a:buNone/>
            </a:pPr>
            <a:r>
              <a:rPr lang="en"/>
              <a:t>On essaye la fonction de perte de Huber comme fonction de perte qui est moins sensibles aux outliers.</a:t>
            </a:r>
            <a:endParaRPr/>
          </a:p>
        </p:txBody>
      </p:sp>
      <p:sp>
        <p:nvSpPr>
          <p:cNvPr id="977" name="Shape 977"/>
          <p:cNvSpPr txBox="1"/>
          <p:nvPr>
            <p:ph type="title"/>
          </p:nvPr>
        </p:nvSpPr>
        <p:spPr>
          <a:xfrm>
            <a:off x="3336175" y="4130250"/>
            <a:ext cx="2493000" cy="656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MAE = 20 min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Shape 98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83" name="Shape 983"/>
          <p:cNvSpPr txBox="1"/>
          <p:nvPr>
            <p:ph type="title"/>
          </p:nvPr>
        </p:nvSpPr>
        <p:spPr>
          <a:xfrm>
            <a:off x="669225" y="1878825"/>
            <a:ext cx="7686000" cy="1475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Titillium Web"/>
                <a:ea typeface="Titillium Web"/>
                <a:cs typeface="Titillium Web"/>
                <a:sym typeface="Titillium Web"/>
              </a:rPr>
              <a:t>Question</a:t>
            </a:r>
            <a:r>
              <a:rPr lang="en"/>
              <a:t>: Doit-on choisir la méthode sans les outliers qui a une mae de 13min ou avec les outliers mais qui a une erreur de 20 min?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Shape 98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89" name="Shape 989"/>
          <p:cNvSpPr txBox="1"/>
          <p:nvPr>
            <p:ph type="title"/>
          </p:nvPr>
        </p:nvSpPr>
        <p:spPr>
          <a:xfrm>
            <a:off x="729000" y="0"/>
            <a:ext cx="7686000" cy="119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Titillium Web"/>
                <a:ea typeface="Titillium Web"/>
                <a:cs typeface="Titillium Web"/>
                <a:sym typeface="Titillium Web"/>
              </a:rPr>
              <a:t>Comparaison des R²</a:t>
            </a:r>
            <a:endParaRPr/>
          </a:p>
        </p:txBody>
      </p:sp>
      <p:sp>
        <p:nvSpPr>
          <p:cNvPr id="990" name="Shape 990"/>
          <p:cNvSpPr txBox="1"/>
          <p:nvPr>
            <p:ph type="title"/>
          </p:nvPr>
        </p:nvSpPr>
        <p:spPr>
          <a:xfrm>
            <a:off x="729000" y="1366900"/>
            <a:ext cx="7686000" cy="297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Avec les outliers: </a:t>
            </a:r>
            <a:endParaRPr/>
          </a:p>
          <a:p>
            <a:pPr indent="0" lvl="0" marL="0" algn="ctr">
              <a:spcBef>
                <a:spcPts val="0"/>
              </a:spcBef>
              <a:spcAft>
                <a:spcPts val="0"/>
              </a:spcAft>
              <a:buNone/>
            </a:pPr>
            <a:r>
              <a:rPr lang="en"/>
              <a:t>R² = 6%</a:t>
            </a:r>
            <a:endParaRPr/>
          </a:p>
          <a:p>
            <a:pPr indent="0" lvl="0" marL="0">
              <a:spcBef>
                <a:spcPts val="0"/>
              </a:spcBef>
              <a:spcAft>
                <a:spcPts val="0"/>
              </a:spcAft>
              <a:buNone/>
            </a:pPr>
            <a:r>
              <a:t/>
            </a:r>
            <a:endParaRPr/>
          </a:p>
          <a:p>
            <a:pPr indent="0" lvl="0" marL="0">
              <a:spcBef>
                <a:spcPts val="0"/>
              </a:spcBef>
              <a:spcAft>
                <a:spcPts val="0"/>
              </a:spcAft>
              <a:buNone/>
            </a:pPr>
            <a:r>
              <a:rPr lang="en"/>
              <a:t>Sans les outliers:</a:t>
            </a:r>
            <a:endParaRPr/>
          </a:p>
          <a:p>
            <a:pPr indent="0" lvl="0" marL="0" algn="ctr">
              <a:spcBef>
                <a:spcPts val="0"/>
              </a:spcBef>
              <a:spcAft>
                <a:spcPts val="0"/>
              </a:spcAft>
              <a:buNone/>
            </a:pPr>
            <a:r>
              <a:rPr lang="en"/>
              <a:t>R² = 0.6%</a:t>
            </a:r>
            <a:endParaRPr/>
          </a:p>
          <a:p>
            <a:pPr indent="0" lvl="0" marL="0" rt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Shape 99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96" name="Shape 996"/>
          <p:cNvSpPr txBox="1"/>
          <p:nvPr>
            <p:ph type="title"/>
          </p:nvPr>
        </p:nvSpPr>
        <p:spPr>
          <a:xfrm>
            <a:off x="729000" y="98650"/>
            <a:ext cx="7686000" cy="603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Titillium Web"/>
                <a:ea typeface="Titillium Web"/>
                <a:cs typeface="Titillium Web"/>
                <a:sym typeface="Titillium Web"/>
              </a:rPr>
              <a:t>Les meilleures variables, et les pires</a:t>
            </a:r>
            <a:endParaRPr/>
          </a:p>
        </p:txBody>
      </p:sp>
      <p:sp>
        <p:nvSpPr>
          <p:cNvPr id="997" name="Shape 997"/>
          <p:cNvSpPr txBox="1"/>
          <p:nvPr>
            <p:ph type="title"/>
          </p:nvPr>
        </p:nvSpPr>
        <p:spPr>
          <a:xfrm>
            <a:off x="799475" y="742850"/>
            <a:ext cx="2542200" cy="297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meilleures:</a:t>
            </a:r>
            <a:endParaRPr/>
          </a:p>
          <a:p>
            <a:pPr indent="0" lvl="0" marL="0" rtl="0">
              <a:spcBef>
                <a:spcPts val="0"/>
              </a:spcBef>
              <a:spcAft>
                <a:spcPts val="0"/>
              </a:spcAft>
              <a:buNone/>
            </a:pPr>
            <a:r>
              <a:t/>
            </a:r>
            <a:endParaRPr/>
          </a:p>
        </p:txBody>
      </p:sp>
      <p:sp>
        <p:nvSpPr>
          <p:cNvPr id="998" name="Shape 998"/>
          <p:cNvSpPr txBox="1"/>
          <p:nvPr>
            <p:ph type="title"/>
          </p:nvPr>
        </p:nvSpPr>
        <p:spPr>
          <a:xfrm>
            <a:off x="4988150" y="742850"/>
            <a:ext cx="2460300" cy="7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pires:</a:t>
            </a:r>
            <a:endParaRPr/>
          </a:p>
          <a:p>
            <a:pPr indent="0" lvl="0" marL="0" rtl="0">
              <a:spcBef>
                <a:spcPts val="0"/>
              </a:spcBef>
              <a:spcAft>
                <a:spcPts val="0"/>
              </a:spcAft>
              <a:buNone/>
            </a:pPr>
            <a:r>
              <a:t/>
            </a:r>
            <a:endParaRPr/>
          </a:p>
        </p:txBody>
      </p:sp>
      <p:pic>
        <p:nvPicPr>
          <p:cNvPr id="999" name="Shape 999"/>
          <p:cNvPicPr preferRelativeResize="0"/>
          <p:nvPr/>
        </p:nvPicPr>
        <p:blipFill>
          <a:blip r:embed="rId3">
            <a:alphaModFix/>
          </a:blip>
          <a:stretch>
            <a:fillRect/>
          </a:stretch>
        </p:blipFill>
        <p:spPr>
          <a:xfrm>
            <a:off x="1256075" y="1368313"/>
            <a:ext cx="1629012" cy="3642900"/>
          </a:xfrm>
          <a:prstGeom prst="rect">
            <a:avLst/>
          </a:prstGeom>
          <a:noFill/>
          <a:ln>
            <a:noFill/>
          </a:ln>
        </p:spPr>
      </p:pic>
      <p:pic>
        <p:nvPicPr>
          <p:cNvPr id="1000" name="Shape 1000"/>
          <p:cNvPicPr preferRelativeResize="0"/>
          <p:nvPr/>
        </p:nvPicPr>
        <p:blipFill>
          <a:blip r:embed="rId4">
            <a:alphaModFix/>
          </a:blip>
          <a:stretch>
            <a:fillRect/>
          </a:stretch>
        </p:blipFill>
        <p:spPr>
          <a:xfrm>
            <a:off x="5458600" y="1428400"/>
            <a:ext cx="1629000" cy="364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Shape 79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000"/>
              <a:t>Plan</a:t>
            </a:r>
            <a:endParaRPr sz="4000"/>
          </a:p>
        </p:txBody>
      </p:sp>
      <p:sp>
        <p:nvSpPr>
          <p:cNvPr id="793" name="Shape 793"/>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PREVISION</a:t>
            </a:r>
            <a:endParaRPr>
              <a:solidFill>
                <a:srgbClr val="FFFFFF"/>
              </a:solidFill>
            </a:endParaRPr>
          </a:p>
          <a:p>
            <a:pPr indent="0" lvl="0" marL="0">
              <a:spcBef>
                <a:spcPts val="600"/>
              </a:spcBef>
              <a:spcAft>
                <a:spcPts val="0"/>
              </a:spcAft>
              <a:buNone/>
            </a:pPr>
            <a:r>
              <a:rPr lang="en"/>
              <a:t>La régression linéaire</a:t>
            </a:r>
            <a:endParaRPr/>
          </a:p>
          <a:p>
            <a:pPr indent="0" lvl="0" marL="0" rtl="0">
              <a:spcBef>
                <a:spcPts val="600"/>
              </a:spcBef>
              <a:spcAft>
                <a:spcPts val="0"/>
              </a:spcAft>
              <a:buNone/>
            </a:pPr>
            <a:r>
              <a:rPr lang="en"/>
              <a:t>La régression linéaire pénalisée</a:t>
            </a:r>
            <a:endParaRPr/>
          </a:p>
          <a:p>
            <a:pPr indent="0" lvl="0" marL="0" rtl="0">
              <a:spcBef>
                <a:spcPts val="600"/>
              </a:spcBef>
              <a:spcAft>
                <a:spcPts val="0"/>
              </a:spcAft>
              <a:buNone/>
            </a:pPr>
            <a:r>
              <a:rPr lang="en"/>
              <a:t>Le modèle choisi</a:t>
            </a:r>
            <a:endParaRPr/>
          </a:p>
          <a:p>
            <a:pPr indent="0" lvl="0" marL="0" rtl="0">
              <a:spcBef>
                <a:spcPts val="600"/>
              </a:spcBef>
              <a:spcAft>
                <a:spcPts val="0"/>
              </a:spcAft>
              <a:buNone/>
            </a:pPr>
            <a:r>
              <a:rPr lang="en"/>
              <a:t>Optimisation du modèle</a:t>
            </a:r>
            <a:endParaRPr/>
          </a:p>
          <a:p>
            <a:pPr indent="0" lvl="0" marL="0" rtl="0">
              <a:spcBef>
                <a:spcPts val="600"/>
              </a:spcBef>
              <a:spcAft>
                <a:spcPts val="0"/>
              </a:spcAft>
              <a:buClr>
                <a:schemeClr val="dk1"/>
              </a:buClr>
              <a:buSzPts val="1100"/>
              <a:buFont typeface="Arial"/>
              <a:buNone/>
            </a:pPr>
            <a:r>
              <a:t/>
            </a:r>
            <a:endParaRPr b="1" sz="1400">
              <a:solidFill>
                <a:srgbClr val="FFFFFF"/>
              </a:solidFill>
            </a:endParaRPr>
          </a:p>
        </p:txBody>
      </p:sp>
      <p:sp>
        <p:nvSpPr>
          <p:cNvPr id="794" name="Shape 794"/>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t>LE DATASET</a:t>
            </a:r>
            <a:endParaRPr>
              <a:solidFill>
                <a:srgbClr val="FFFFFF"/>
              </a:solidFill>
            </a:endParaRPr>
          </a:p>
          <a:p>
            <a:pPr indent="0" lvl="0" marL="0" rtl="0">
              <a:spcBef>
                <a:spcPts val="600"/>
              </a:spcBef>
              <a:spcAft>
                <a:spcPts val="0"/>
              </a:spcAft>
              <a:buNone/>
            </a:pPr>
            <a:r>
              <a:rPr lang="en"/>
              <a:t>Analyse exploratoire</a:t>
            </a:r>
            <a:endParaRPr/>
          </a:p>
          <a:p>
            <a:pPr indent="0" lvl="0" marL="0" rtl="0">
              <a:spcBef>
                <a:spcPts val="600"/>
              </a:spcBef>
              <a:spcAft>
                <a:spcPts val="0"/>
              </a:spcAft>
              <a:buNone/>
            </a:pPr>
            <a:r>
              <a:rPr lang="en"/>
              <a:t>Préparation des données </a:t>
            </a:r>
            <a:endParaRPr/>
          </a:p>
        </p:txBody>
      </p:sp>
      <p:sp>
        <p:nvSpPr>
          <p:cNvPr id="795" name="Shape 79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Shape 1005"/>
          <p:cNvSpPr txBox="1"/>
          <p:nvPr>
            <p:ph type="title"/>
          </p:nvPr>
        </p:nvSpPr>
        <p:spPr>
          <a:xfrm>
            <a:off x="452725" y="620925"/>
            <a:ext cx="5083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 - Petit récapitulatif</a:t>
            </a:r>
            <a:endParaRPr/>
          </a:p>
        </p:txBody>
      </p:sp>
      <p:sp>
        <p:nvSpPr>
          <p:cNvPr id="1006" name="Shape 1006"/>
          <p:cNvSpPr txBox="1"/>
          <p:nvPr>
            <p:ph idx="1" type="body"/>
          </p:nvPr>
        </p:nvSpPr>
        <p:spPr>
          <a:xfrm>
            <a:off x="452725" y="1709625"/>
            <a:ext cx="7962000" cy="3098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Prétraitement des données</a:t>
            </a:r>
            <a:endParaRPr/>
          </a:p>
          <a:p>
            <a:pPr indent="-381000" lvl="0" marL="457200" rtl="0">
              <a:spcBef>
                <a:spcPts val="0"/>
              </a:spcBef>
              <a:spcAft>
                <a:spcPts val="0"/>
              </a:spcAft>
              <a:buSzPts val="2400"/>
              <a:buChar char="-"/>
            </a:pPr>
            <a:r>
              <a:rPr lang="en"/>
              <a:t>Résultat par la moyenne</a:t>
            </a:r>
            <a:endParaRPr/>
          </a:p>
          <a:p>
            <a:pPr indent="-381000" lvl="0" marL="457200" rtl="0">
              <a:spcBef>
                <a:spcPts val="0"/>
              </a:spcBef>
              <a:spcAft>
                <a:spcPts val="0"/>
              </a:spcAft>
              <a:buSzPts val="2400"/>
              <a:buChar char="-"/>
            </a:pPr>
            <a:r>
              <a:rPr lang="en"/>
              <a:t>Régression linéaire</a:t>
            </a:r>
            <a:endParaRPr/>
          </a:p>
          <a:p>
            <a:pPr indent="-381000" lvl="0" marL="457200" rtl="0">
              <a:spcBef>
                <a:spcPts val="0"/>
              </a:spcBef>
              <a:spcAft>
                <a:spcPts val="0"/>
              </a:spcAft>
              <a:buSzPts val="2400"/>
              <a:buChar char="-"/>
            </a:pPr>
            <a:r>
              <a:rPr lang="en"/>
              <a:t>Ridge, Lasso, Elastic Net</a:t>
            </a:r>
            <a:endParaRPr/>
          </a:p>
          <a:p>
            <a:pPr indent="-381000" lvl="0" marL="457200" rtl="0">
              <a:spcBef>
                <a:spcPts val="0"/>
              </a:spcBef>
              <a:spcAft>
                <a:spcPts val="0"/>
              </a:spcAft>
              <a:buSzPts val="2400"/>
              <a:buChar char="-"/>
            </a:pPr>
            <a:r>
              <a:rPr lang="en"/>
              <a:t>SGD</a:t>
            </a:r>
            <a:endParaRPr/>
          </a:p>
          <a:p>
            <a:pPr indent="-381000" lvl="0" marL="457200" rtl="0">
              <a:spcBef>
                <a:spcPts val="0"/>
              </a:spcBef>
              <a:spcAft>
                <a:spcPts val="0"/>
              </a:spcAft>
              <a:buSzPts val="2400"/>
              <a:buChar char="-"/>
            </a:pPr>
            <a:r>
              <a:rPr lang="en"/>
              <a:t>Fonction de pertes - outliers</a:t>
            </a:r>
            <a:endParaRPr/>
          </a:p>
          <a:p>
            <a:pPr indent="-381000" lvl="0" marL="457200" rtl="0">
              <a:spcBef>
                <a:spcPts val="0"/>
              </a:spcBef>
              <a:spcAft>
                <a:spcPts val="0"/>
              </a:spcAft>
              <a:buSzPts val="2400"/>
              <a:buChar char="-"/>
            </a:pPr>
            <a:r>
              <a:rPr lang="en"/>
              <a:t>Décision</a:t>
            </a:r>
            <a:endParaRPr/>
          </a:p>
        </p:txBody>
      </p:sp>
      <p:sp>
        <p:nvSpPr>
          <p:cNvPr id="1007" name="Shape 100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Shape 1012"/>
          <p:cNvSpPr txBox="1"/>
          <p:nvPr>
            <p:ph type="title"/>
          </p:nvPr>
        </p:nvSpPr>
        <p:spPr>
          <a:xfrm>
            <a:off x="452725" y="620925"/>
            <a:ext cx="5083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1013" name="Shape 1013"/>
          <p:cNvSpPr txBox="1"/>
          <p:nvPr>
            <p:ph idx="1" type="body"/>
          </p:nvPr>
        </p:nvSpPr>
        <p:spPr>
          <a:xfrm>
            <a:off x="452725" y="1478325"/>
            <a:ext cx="83976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On a fait p</a:t>
            </a:r>
            <a:r>
              <a:rPr lang="en"/>
              <a:t>as mal de choses…</a:t>
            </a:r>
            <a:endParaRPr/>
          </a:p>
          <a:p>
            <a:pPr indent="0" lvl="0" marL="0">
              <a:spcBef>
                <a:spcPts val="600"/>
              </a:spcBef>
              <a:spcAft>
                <a:spcPts val="0"/>
              </a:spcAft>
              <a:buNone/>
            </a:pPr>
            <a:r>
              <a:t/>
            </a:r>
            <a:endParaRPr/>
          </a:p>
          <a:p>
            <a:pPr indent="0" lvl="0" marL="0">
              <a:spcBef>
                <a:spcPts val="600"/>
              </a:spcBef>
              <a:spcAft>
                <a:spcPts val="0"/>
              </a:spcAft>
              <a:buNone/>
            </a:pPr>
            <a:r>
              <a:rPr lang="en"/>
              <a:t>Pour un résultat… pas très concluant: </a:t>
            </a:r>
            <a:endParaRPr/>
          </a:p>
          <a:p>
            <a:pPr indent="0" lvl="0" marL="0">
              <a:spcBef>
                <a:spcPts val="600"/>
              </a:spcBef>
              <a:spcAft>
                <a:spcPts val="0"/>
              </a:spcAft>
              <a:buNone/>
            </a:pPr>
            <a:r>
              <a:rPr lang="en"/>
              <a:t>Erreur moyenne de 20 min avec notre algorithme</a:t>
            </a:r>
            <a:endParaRPr/>
          </a:p>
          <a:p>
            <a:pPr indent="0" lvl="0" marL="0">
              <a:spcBef>
                <a:spcPts val="600"/>
              </a:spcBef>
              <a:spcAft>
                <a:spcPts val="0"/>
              </a:spcAft>
              <a:buNone/>
            </a:pPr>
            <a:r>
              <a:rPr lang="en"/>
              <a:t>Erreur moyenne de 21 min en prenant la moyenne des retards</a:t>
            </a:r>
            <a:endParaRPr/>
          </a:p>
          <a:p>
            <a:pPr indent="0" lvl="0" marL="0">
              <a:spcBef>
                <a:spcPts val="600"/>
              </a:spcBef>
              <a:spcAft>
                <a:spcPts val="0"/>
              </a:spcAft>
              <a:buNone/>
            </a:pPr>
            <a:r>
              <a:t/>
            </a:r>
            <a:endParaRPr/>
          </a:p>
          <a:p>
            <a:pPr indent="0" lvl="0" marL="0" rtl="0" algn="ctr">
              <a:spcBef>
                <a:spcPts val="600"/>
              </a:spcBef>
              <a:spcAft>
                <a:spcPts val="0"/>
              </a:spcAft>
              <a:buNone/>
            </a:pPr>
            <a:r>
              <a:rPr b="1" lang="en"/>
              <a:t>POURQUOI?</a:t>
            </a:r>
            <a:endParaRPr b="1"/>
          </a:p>
          <a:p>
            <a:pPr indent="0" lvl="0" marL="0" rtl="0">
              <a:spcBef>
                <a:spcPts val="600"/>
              </a:spcBef>
              <a:spcAft>
                <a:spcPts val="0"/>
              </a:spcAft>
              <a:buNone/>
            </a:pPr>
            <a:r>
              <a:t/>
            </a:r>
            <a:endParaRPr/>
          </a:p>
        </p:txBody>
      </p:sp>
      <p:sp>
        <p:nvSpPr>
          <p:cNvPr id="1014" name="Shape 10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20" name="Shape 1020"/>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t>MERCI</a:t>
            </a:r>
            <a:endParaRPr sz="6000"/>
          </a:p>
        </p:txBody>
      </p:sp>
      <p:sp>
        <p:nvSpPr>
          <p:cNvPr id="1021" name="Shape 1021"/>
          <p:cNvSpPr txBox="1"/>
          <p:nvPr>
            <p:ph idx="1" type="body"/>
          </p:nvPr>
        </p:nvSpPr>
        <p:spPr>
          <a:xfrm>
            <a:off x="452725" y="1967225"/>
            <a:ext cx="7863900" cy="3098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b="1" lang="en"/>
              <a:t>Les </a:t>
            </a:r>
            <a:r>
              <a:rPr b="1" lang="en"/>
              <a:t>résultats</a:t>
            </a:r>
            <a:r>
              <a:rPr b="1" lang="en"/>
              <a:t> sont disponibles sur le site :</a:t>
            </a:r>
            <a:endParaRPr b="1"/>
          </a:p>
          <a:p>
            <a:pPr indent="0" lvl="0" marL="0" rtl="0">
              <a:spcBef>
                <a:spcPts val="600"/>
              </a:spcBef>
              <a:spcAft>
                <a:spcPts val="0"/>
              </a:spcAft>
              <a:buNone/>
            </a:pPr>
            <a:r>
              <a:rPr b="1" lang="en"/>
              <a:t>https://prediction-messai.herokuapp.com/prediction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Shape 800"/>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9600"/>
              <a:t>Les données</a:t>
            </a:r>
            <a:endParaRPr sz="9600"/>
          </a:p>
        </p:txBody>
      </p:sp>
      <p:sp>
        <p:nvSpPr>
          <p:cNvPr id="801" name="Shape 801"/>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Shape 806"/>
          <p:cNvSpPr txBox="1"/>
          <p:nvPr>
            <p:ph idx="1" type="body"/>
          </p:nvPr>
        </p:nvSpPr>
        <p:spPr>
          <a:xfrm>
            <a:off x="587600" y="1009050"/>
            <a:ext cx="4410900" cy="3396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4800"/>
              <a:t>Dataset de ~5600000 vols pour 65 variables</a:t>
            </a:r>
            <a:endParaRPr sz="4800"/>
          </a:p>
        </p:txBody>
      </p:sp>
      <p:sp>
        <p:nvSpPr>
          <p:cNvPr id="807" name="Shape 80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08" name="Shape 808"/>
          <p:cNvPicPr preferRelativeResize="0"/>
          <p:nvPr/>
        </p:nvPicPr>
        <p:blipFill>
          <a:blip r:embed="rId3">
            <a:alphaModFix/>
          </a:blip>
          <a:stretch>
            <a:fillRect/>
          </a:stretch>
        </p:blipFill>
        <p:spPr>
          <a:xfrm>
            <a:off x="5785788" y="152400"/>
            <a:ext cx="201349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683900" y="378925"/>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Retards</a:t>
            </a:r>
            <a:endParaRPr/>
          </a:p>
        </p:txBody>
      </p:sp>
      <p:sp>
        <p:nvSpPr>
          <p:cNvPr id="814" name="Shape 8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15" name="Shape 815"/>
          <p:cNvPicPr preferRelativeResize="0"/>
          <p:nvPr/>
        </p:nvPicPr>
        <p:blipFill rotWithShape="1">
          <a:blip r:embed="rId3">
            <a:alphaModFix/>
          </a:blip>
          <a:srcRect b="0" l="0" r="0" t="2676"/>
          <a:stretch/>
        </p:blipFill>
        <p:spPr>
          <a:xfrm>
            <a:off x="1581600" y="1296450"/>
            <a:ext cx="5381625" cy="355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Shape 820"/>
          <p:cNvSpPr txBox="1"/>
          <p:nvPr>
            <p:ph type="title"/>
          </p:nvPr>
        </p:nvSpPr>
        <p:spPr>
          <a:xfrm>
            <a:off x="683900" y="378925"/>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Les causes du retard</a:t>
            </a:r>
            <a:endParaRPr/>
          </a:p>
        </p:txBody>
      </p:sp>
      <p:sp>
        <p:nvSpPr>
          <p:cNvPr id="821" name="Shape 8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2" name="Shape 822"/>
          <p:cNvSpPr txBox="1"/>
          <p:nvPr>
            <p:ph idx="1" type="body"/>
          </p:nvPr>
        </p:nvSpPr>
        <p:spPr>
          <a:xfrm>
            <a:off x="2659650" y="1492797"/>
            <a:ext cx="4909200" cy="3650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Carrier delay </a:t>
            </a:r>
            <a:endParaRPr/>
          </a:p>
          <a:p>
            <a:pPr indent="-381000" lvl="0" marL="457200" rtl="0">
              <a:spcBef>
                <a:spcPts val="0"/>
              </a:spcBef>
              <a:spcAft>
                <a:spcPts val="0"/>
              </a:spcAft>
              <a:buSzPts val="2400"/>
              <a:buChar char="-"/>
            </a:pPr>
            <a:r>
              <a:rPr lang="en"/>
              <a:t>Late arrival delay</a:t>
            </a:r>
            <a:endParaRPr/>
          </a:p>
          <a:p>
            <a:pPr indent="-381000" lvl="0" marL="457200" rtl="0">
              <a:spcBef>
                <a:spcPts val="0"/>
              </a:spcBef>
              <a:spcAft>
                <a:spcPts val="0"/>
              </a:spcAft>
              <a:buSzPts val="2400"/>
              <a:buChar char="-"/>
            </a:pPr>
            <a:r>
              <a:rPr lang="en"/>
              <a:t>Nas delay</a:t>
            </a:r>
            <a:endParaRPr/>
          </a:p>
          <a:p>
            <a:pPr indent="-381000" lvl="0" marL="457200" rtl="0">
              <a:spcBef>
                <a:spcPts val="0"/>
              </a:spcBef>
              <a:spcAft>
                <a:spcPts val="0"/>
              </a:spcAft>
              <a:buSzPts val="2400"/>
              <a:buChar char="-"/>
            </a:pPr>
            <a:r>
              <a:rPr lang="en"/>
              <a:t>Security Delay</a:t>
            </a:r>
            <a:endParaRPr/>
          </a:p>
          <a:p>
            <a:pPr indent="-381000" lvl="0" marL="457200" rtl="0">
              <a:spcBef>
                <a:spcPts val="0"/>
              </a:spcBef>
              <a:spcAft>
                <a:spcPts val="0"/>
              </a:spcAft>
              <a:buSzPts val="2400"/>
              <a:buChar char="-"/>
            </a:pPr>
            <a:r>
              <a:rPr lang="en"/>
              <a:t>Weather Delay</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Shape 827"/>
          <p:cNvSpPr txBox="1"/>
          <p:nvPr>
            <p:ph type="title"/>
          </p:nvPr>
        </p:nvSpPr>
        <p:spPr>
          <a:xfrm>
            <a:off x="628100" y="3677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Distances</a:t>
            </a:r>
            <a:endParaRPr/>
          </a:p>
        </p:txBody>
      </p:sp>
      <p:sp>
        <p:nvSpPr>
          <p:cNvPr id="828" name="Shape 8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29" name="Shape 829"/>
          <p:cNvPicPr preferRelativeResize="0"/>
          <p:nvPr/>
        </p:nvPicPr>
        <p:blipFill>
          <a:blip r:embed="rId3">
            <a:alphaModFix/>
          </a:blip>
          <a:stretch>
            <a:fillRect/>
          </a:stretch>
        </p:blipFill>
        <p:spPr>
          <a:xfrm>
            <a:off x="2026850" y="1280925"/>
            <a:ext cx="5403925" cy="364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Shape 834"/>
          <p:cNvSpPr txBox="1"/>
          <p:nvPr>
            <p:ph type="title"/>
          </p:nvPr>
        </p:nvSpPr>
        <p:spPr>
          <a:xfrm>
            <a:off x="628100" y="3677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Compagnies aériennes</a:t>
            </a:r>
            <a:endParaRPr/>
          </a:p>
        </p:txBody>
      </p:sp>
      <p:sp>
        <p:nvSpPr>
          <p:cNvPr id="835" name="Shape 8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36" name="Shape 836"/>
          <p:cNvPicPr preferRelativeResize="0"/>
          <p:nvPr/>
        </p:nvPicPr>
        <p:blipFill>
          <a:blip r:embed="rId3">
            <a:alphaModFix/>
          </a:blip>
          <a:stretch>
            <a:fillRect/>
          </a:stretch>
        </p:blipFill>
        <p:spPr>
          <a:xfrm>
            <a:off x="2119900" y="1225150"/>
            <a:ext cx="5229900" cy="372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