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5075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i2Bh2hSWP/oZRT4zS8FvIThnNE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30645e915_1_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30645e91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530645e915_1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30645e915_1_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30645e91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530645e915_1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30645e915_1_2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30645e915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530645e915_1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30645e915_1_2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30645e915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530645e915_1_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da98cabf0_1_1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da98cabf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8da98cabf0_1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7" name="Google Shape;2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30645e915_5_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30645e915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530645e915_5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30645e915_5_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30645e915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530645e915_5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p1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4" name="Google Shape;1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a34cba28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g8a34cba288_1_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a203c5fb5_1_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8a203c5fb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8a203c5fb5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a34cba288_1_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2" name="Google Shape;182;g8a34cba28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8a34cba288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0" name="Google Shape;19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8" name="Google Shape;19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ctrTitle"/>
          </p:nvPr>
        </p:nvSpPr>
        <p:spPr>
          <a:xfrm>
            <a:off x="3779838" y="2284413"/>
            <a:ext cx="4751387" cy="1135062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6ABD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subTitle"/>
          </p:nvPr>
        </p:nvSpPr>
        <p:spPr>
          <a:xfrm>
            <a:off x="468313" y="1347788"/>
            <a:ext cx="2808287" cy="377825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eorgia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3"/>
          <p:cNvSpPr txBox="1"/>
          <p:nvPr>
            <p:ph type="title"/>
          </p:nvPr>
        </p:nvSpPr>
        <p:spPr>
          <a:xfrm>
            <a:off x="468313" y="52388"/>
            <a:ext cx="8207375" cy="86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" type="body"/>
          </p:nvPr>
        </p:nvSpPr>
        <p:spPr>
          <a:xfrm rot="5400000">
            <a:off x="3113088" y="-1260475"/>
            <a:ext cx="2917825" cy="820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0" type="dt"/>
          </p:nvPr>
        </p:nvSpPr>
        <p:spPr>
          <a:xfrm>
            <a:off x="528638" y="4821238"/>
            <a:ext cx="2133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1" type="ftr"/>
          </p:nvPr>
        </p:nvSpPr>
        <p:spPr>
          <a:xfrm>
            <a:off x="3195638" y="4821238"/>
            <a:ext cx="2895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2" type="sldNum"/>
          </p:nvPr>
        </p:nvSpPr>
        <p:spPr>
          <a:xfrm>
            <a:off x="6659563" y="4838700"/>
            <a:ext cx="20161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/>
          <p:nvPr>
            <p:ph type="title"/>
          </p:nvPr>
        </p:nvSpPr>
        <p:spPr>
          <a:xfrm rot="5400000">
            <a:off x="5525295" y="1151732"/>
            <a:ext cx="4249737" cy="2051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" type="body"/>
          </p:nvPr>
        </p:nvSpPr>
        <p:spPr>
          <a:xfrm rot="5400000">
            <a:off x="1345407" y="-824706"/>
            <a:ext cx="4249737" cy="600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0" type="dt"/>
          </p:nvPr>
        </p:nvSpPr>
        <p:spPr>
          <a:xfrm>
            <a:off x="528638" y="4821238"/>
            <a:ext cx="2133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1" type="ftr"/>
          </p:nvPr>
        </p:nvSpPr>
        <p:spPr>
          <a:xfrm>
            <a:off x="3195638" y="4821238"/>
            <a:ext cx="2895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2" type="sldNum"/>
          </p:nvPr>
        </p:nvSpPr>
        <p:spPr>
          <a:xfrm>
            <a:off x="6659563" y="4838700"/>
            <a:ext cx="20161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/>
          <p:nvPr>
            <p:ph type="title"/>
          </p:nvPr>
        </p:nvSpPr>
        <p:spPr>
          <a:xfrm>
            <a:off x="1331913" y="196850"/>
            <a:ext cx="7342187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" type="body"/>
          </p:nvPr>
        </p:nvSpPr>
        <p:spPr>
          <a:xfrm>
            <a:off x="1331913" y="1204913"/>
            <a:ext cx="7354887" cy="339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0" type="dt"/>
          </p:nvPr>
        </p:nvSpPr>
        <p:spPr>
          <a:xfrm>
            <a:off x="457200" y="4841875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1" type="ftr"/>
          </p:nvPr>
        </p:nvSpPr>
        <p:spPr>
          <a:xfrm>
            <a:off x="3124200" y="4841875"/>
            <a:ext cx="2895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2" type="sldNum"/>
          </p:nvPr>
        </p:nvSpPr>
        <p:spPr>
          <a:xfrm>
            <a:off x="6553200" y="4841875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5"/>
          <p:cNvSpPr txBox="1"/>
          <p:nvPr>
            <p:ph type="ctrTitle"/>
          </p:nvPr>
        </p:nvSpPr>
        <p:spPr>
          <a:xfrm>
            <a:off x="685800" y="1598613"/>
            <a:ext cx="7772400" cy="1103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5"/>
          <p:cNvSpPr txBox="1"/>
          <p:nvPr>
            <p:ph idx="1" type="subTitle"/>
          </p:nvPr>
        </p:nvSpPr>
        <p:spPr>
          <a:xfrm>
            <a:off x="1371600" y="2916238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None/>
              <a:defRPr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None/>
              <a:defRPr/>
            </a:lvl9pPr>
          </a:lstStyle>
          <a:p/>
        </p:txBody>
      </p:sp>
      <p:sp>
        <p:nvSpPr>
          <p:cNvPr id="96" name="Google Shape;96;p35"/>
          <p:cNvSpPr txBox="1"/>
          <p:nvPr>
            <p:ph idx="10" type="dt"/>
          </p:nvPr>
        </p:nvSpPr>
        <p:spPr>
          <a:xfrm>
            <a:off x="457200" y="4841875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5"/>
          <p:cNvSpPr txBox="1"/>
          <p:nvPr>
            <p:ph idx="11" type="ftr"/>
          </p:nvPr>
        </p:nvSpPr>
        <p:spPr>
          <a:xfrm>
            <a:off x="3124200" y="4841875"/>
            <a:ext cx="2895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5"/>
          <p:cNvSpPr txBox="1"/>
          <p:nvPr>
            <p:ph idx="12" type="sldNum"/>
          </p:nvPr>
        </p:nvSpPr>
        <p:spPr>
          <a:xfrm>
            <a:off x="6553200" y="4841875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6"/>
          <p:cNvSpPr txBox="1"/>
          <p:nvPr>
            <p:ph type="title"/>
          </p:nvPr>
        </p:nvSpPr>
        <p:spPr>
          <a:xfrm>
            <a:off x="722313" y="3306763"/>
            <a:ext cx="77724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6"/>
          <p:cNvSpPr txBox="1"/>
          <p:nvPr>
            <p:ph idx="1" type="body"/>
          </p:nvPr>
        </p:nvSpPr>
        <p:spPr>
          <a:xfrm>
            <a:off x="722313" y="2181225"/>
            <a:ext cx="7772400" cy="1125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Georgia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Georgia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Georgia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Georgia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Georgia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Georgia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Georgia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Georgia"/>
              <a:buNone/>
              <a:defRPr sz="1400"/>
            </a:lvl9pPr>
          </a:lstStyle>
          <a:p/>
        </p:txBody>
      </p:sp>
      <p:sp>
        <p:nvSpPr>
          <p:cNvPr id="102" name="Google Shape;102;p36"/>
          <p:cNvSpPr txBox="1"/>
          <p:nvPr>
            <p:ph idx="10" type="dt"/>
          </p:nvPr>
        </p:nvSpPr>
        <p:spPr>
          <a:xfrm>
            <a:off x="457200" y="4841875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6"/>
          <p:cNvSpPr txBox="1"/>
          <p:nvPr>
            <p:ph idx="11" type="ftr"/>
          </p:nvPr>
        </p:nvSpPr>
        <p:spPr>
          <a:xfrm>
            <a:off x="3124200" y="4841875"/>
            <a:ext cx="2895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6"/>
          <p:cNvSpPr txBox="1"/>
          <p:nvPr>
            <p:ph idx="12" type="sldNum"/>
          </p:nvPr>
        </p:nvSpPr>
        <p:spPr>
          <a:xfrm>
            <a:off x="6553200" y="4841875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7"/>
          <p:cNvSpPr txBox="1"/>
          <p:nvPr>
            <p:ph type="title"/>
          </p:nvPr>
        </p:nvSpPr>
        <p:spPr>
          <a:xfrm>
            <a:off x="1331913" y="196850"/>
            <a:ext cx="7342187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7"/>
          <p:cNvSpPr txBox="1"/>
          <p:nvPr>
            <p:ph idx="1" type="body"/>
          </p:nvPr>
        </p:nvSpPr>
        <p:spPr>
          <a:xfrm>
            <a:off x="1331913" y="1204913"/>
            <a:ext cx="3600450" cy="339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Georgia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Georgia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Georgia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Georgia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Georgia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Georgia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Georgia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Georgia"/>
              <a:buChar char="»"/>
              <a:defRPr sz="1800"/>
            </a:lvl9pPr>
          </a:lstStyle>
          <a:p/>
        </p:txBody>
      </p:sp>
      <p:sp>
        <p:nvSpPr>
          <p:cNvPr id="108" name="Google Shape;108;p37"/>
          <p:cNvSpPr txBox="1"/>
          <p:nvPr>
            <p:ph idx="2" type="body"/>
          </p:nvPr>
        </p:nvSpPr>
        <p:spPr>
          <a:xfrm>
            <a:off x="5084763" y="1204913"/>
            <a:ext cx="3602037" cy="339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Georgia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Georgia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Georgia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Georgia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Georgia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Georgia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Georgia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Georgia"/>
              <a:buChar char="»"/>
              <a:defRPr sz="1800"/>
            </a:lvl9pPr>
          </a:lstStyle>
          <a:p/>
        </p:txBody>
      </p:sp>
      <p:sp>
        <p:nvSpPr>
          <p:cNvPr id="109" name="Google Shape;109;p37"/>
          <p:cNvSpPr txBox="1"/>
          <p:nvPr>
            <p:ph idx="10" type="dt"/>
          </p:nvPr>
        </p:nvSpPr>
        <p:spPr>
          <a:xfrm>
            <a:off x="457200" y="4841875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7"/>
          <p:cNvSpPr txBox="1"/>
          <p:nvPr>
            <p:ph idx="11" type="ftr"/>
          </p:nvPr>
        </p:nvSpPr>
        <p:spPr>
          <a:xfrm>
            <a:off x="3124200" y="4841875"/>
            <a:ext cx="2895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7"/>
          <p:cNvSpPr txBox="1"/>
          <p:nvPr>
            <p:ph idx="12" type="sldNum"/>
          </p:nvPr>
        </p:nvSpPr>
        <p:spPr>
          <a:xfrm>
            <a:off x="6553200" y="4841875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8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8"/>
          <p:cNvSpPr txBox="1"/>
          <p:nvPr>
            <p:ph idx="1" type="body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Georgia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Georgia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Georgia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Georgia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Georgia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Georgia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Georgia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Georgia"/>
              <a:buNone/>
              <a:defRPr b="1" sz="1600"/>
            </a:lvl9pPr>
          </a:lstStyle>
          <a:p/>
        </p:txBody>
      </p:sp>
      <p:sp>
        <p:nvSpPr>
          <p:cNvPr id="115" name="Google Shape;115;p38"/>
          <p:cNvSpPr txBox="1"/>
          <p:nvPr>
            <p:ph idx="2" type="body"/>
          </p:nvPr>
        </p:nvSpPr>
        <p:spPr>
          <a:xfrm>
            <a:off x="457200" y="1631950"/>
            <a:ext cx="4040188" cy="2963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Georgia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Georgia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Georgia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Georgia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Georgia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Georgia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Georgia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Georgia"/>
              <a:buChar char="»"/>
              <a:defRPr sz="1600"/>
            </a:lvl9pPr>
          </a:lstStyle>
          <a:p/>
        </p:txBody>
      </p:sp>
      <p:sp>
        <p:nvSpPr>
          <p:cNvPr id="116" name="Google Shape;116;p38"/>
          <p:cNvSpPr txBox="1"/>
          <p:nvPr>
            <p:ph idx="3" type="body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Georgia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Georgia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Georgia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Georgia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Georgia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Georgia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Georgia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Georgia"/>
              <a:buNone/>
              <a:defRPr b="1" sz="1600"/>
            </a:lvl9pPr>
          </a:lstStyle>
          <a:p/>
        </p:txBody>
      </p:sp>
      <p:sp>
        <p:nvSpPr>
          <p:cNvPr id="117" name="Google Shape;117;p38"/>
          <p:cNvSpPr txBox="1"/>
          <p:nvPr>
            <p:ph idx="4" type="body"/>
          </p:nvPr>
        </p:nvSpPr>
        <p:spPr>
          <a:xfrm>
            <a:off x="4645025" y="1631950"/>
            <a:ext cx="4041775" cy="2963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Georgia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Georgia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Georgia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Georgia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Georgia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Georgia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Georgia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Georgia"/>
              <a:buChar char="»"/>
              <a:defRPr sz="1600"/>
            </a:lvl9pPr>
          </a:lstStyle>
          <a:p/>
        </p:txBody>
      </p:sp>
      <p:sp>
        <p:nvSpPr>
          <p:cNvPr id="118" name="Google Shape;118;p38"/>
          <p:cNvSpPr txBox="1"/>
          <p:nvPr>
            <p:ph idx="10" type="dt"/>
          </p:nvPr>
        </p:nvSpPr>
        <p:spPr>
          <a:xfrm>
            <a:off x="457200" y="4841875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8"/>
          <p:cNvSpPr txBox="1"/>
          <p:nvPr>
            <p:ph idx="11" type="ftr"/>
          </p:nvPr>
        </p:nvSpPr>
        <p:spPr>
          <a:xfrm>
            <a:off x="3124200" y="4841875"/>
            <a:ext cx="2895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8"/>
          <p:cNvSpPr txBox="1"/>
          <p:nvPr>
            <p:ph idx="12" type="sldNum"/>
          </p:nvPr>
        </p:nvSpPr>
        <p:spPr>
          <a:xfrm>
            <a:off x="6553200" y="4841875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9"/>
          <p:cNvSpPr txBox="1"/>
          <p:nvPr>
            <p:ph type="title"/>
          </p:nvPr>
        </p:nvSpPr>
        <p:spPr>
          <a:xfrm>
            <a:off x="1331913" y="196850"/>
            <a:ext cx="7342187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9"/>
          <p:cNvSpPr txBox="1"/>
          <p:nvPr>
            <p:ph idx="10" type="dt"/>
          </p:nvPr>
        </p:nvSpPr>
        <p:spPr>
          <a:xfrm>
            <a:off x="457200" y="4841875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9"/>
          <p:cNvSpPr txBox="1"/>
          <p:nvPr>
            <p:ph idx="11" type="ftr"/>
          </p:nvPr>
        </p:nvSpPr>
        <p:spPr>
          <a:xfrm>
            <a:off x="3124200" y="4841875"/>
            <a:ext cx="2895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9"/>
          <p:cNvSpPr txBox="1"/>
          <p:nvPr>
            <p:ph idx="12" type="sldNum"/>
          </p:nvPr>
        </p:nvSpPr>
        <p:spPr>
          <a:xfrm>
            <a:off x="6553200" y="4841875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0"/>
          <p:cNvSpPr txBox="1"/>
          <p:nvPr>
            <p:ph idx="10" type="dt"/>
          </p:nvPr>
        </p:nvSpPr>
        <p:spPr>
          <a:xfrm>
            <a:off x="457200" y="4841875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0"/>
          <p:cNvSpPr txBox="1"/>
          <p:nvPr>
            <p:ph idx="11" type="ftr"/>
          </p:nvPr>
        </p:nvSpPr>
        <p:spPr>
          <a:xfrm>
            <a:off x="3124200" y="4841875"/>
            <a:ext cx="2895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0"/>
          <p:cNvSpPr txBox="1"/>
          <p:nvPr>
            <p:ph idx="12" type="sldNum"/>
          </p:nvPr>
        </p:nvSpPr>
        <p:spPr>
          <a:xfrm>
            <a:off x="6553200" y="4841875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1"/>
          <p:cNvSpPr txBox="1"/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1"/>
          <p:cNvSpPr txBox="1"/>
          <p:nvPr>
            <p:ph idx="1" type="body"/>
          </p:nvPr>
        </p:nvSpPr>
        <p:spPr>
          <a:xfrm>
            <a:off x="3575050" y="204788"/>
            <a:ext cx="5111750" cy="43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1C1C1C"/>
              </a:buClr>
              <a:buSzPts val="3200"/>
              <a:buFont typeface="Georgia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Georgia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Georgia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Char char="»"/>
              <a:defRPr sz="2000"/>
            </a:lvl9pPr>
          </a:lstStyle>
          <a:p/>
        </p:txBody>
      </p:sp>
      <p:sp>
        <p:nvSpPr>
          <p:cNvPr id="133" name="Google Shape;133;p41"/>
          <p:cNvSpPr txBox="1"/>
          <p:nvPr>
            <p:ph idx="2" type="body"/>
          </p:nvPr>
        </p:nvSpPr>
        <p:spPr>
          <a:xfrm>
            <a:off x="457200" y="1076325"/>
            <a:ext cx="3008313" cy="3519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Georgia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1C1C1C"/>
              </a:buClr>
              <a:buSzPts val="1200"/>
              <a:buFont typeface="Georgia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C1C1C"/>
              </a:buClr>
              <a:buSzPts val="1000"/>
              <a:buFont typeface="Georgia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Georgia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Georgia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Georgia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Georgia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Georgia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Georgia"/>
              <a:buNone/>
              <a:defRPr sz="900"/>
            </a:lvl9pPr>
          </a:lstStyle>
          <a:p/>
        </p:txBody>
      </p:sp>
      <p:sp>
        <p:nvSpPr>
          <p:cNvPr id="134" name="Google Shape;134;p41"/>
          <p:cNvSpPr txBox="1"/>
          <p:nvPr>
            <p:ph idx="10" type="dt"/>
          </p:nvPr>
        </p:nvSpPr>
        <p:spPr>
          <a:xfrm>
            <a:off x="457200" y="4841875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1"/>
          <p:cNvSpPr txBox="1"/>
          <p:nvPr>
            <p:ph idx="11" type="ftr"/>
          </p:nvPr>
        </p:nvSpPr>
        <p:spPr>
          <a:xfrm>
            <a:off x="3124200" y="4841875"/>
            <a:ext cx="2895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1"/>
          <p:cNvSpPr txBox="1"/>
          <p:nvPr>
            <p:ph idx="12" type="sldNum"/>
          </p:nvPr>
        </p:nvSpPr>
        <p:spPr>
          <a:xfrm>
            <a:off x="6553200" y="4841875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 txBox="1"/>
          <p:nvPr>
            <p:ph type="title"/>
          </p:nvPr>
        </p:nvSpPr>
        <p:spPr>
          <a:xfrm>
            <a:off x="468313" y="52388"/>
            <a:ext cx="8207375" cy="86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" type="body"/>
          </p:nvPr>
        </p:nvSpPr>
        <p:spPr>
          <a:xfrm>
            <a:off x="468313" y="1384300"/>
            <a:ext cx="8207375" cy="291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0" type="dt"/>
          </p:nvPr>
        </p:nvSpPr>
        <p:spPr>
          <a:xfrm>
            <a:off x="528638" y="4821238"/>
            <a:ext cx="2133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1" type="ftr"/>
          </p:nvPr>
        </p:nvSpPr>
        <p:spPr>
          <a:xfrm>
            <a:off x="3195638" y="4821238"/>
            <a:ext cx="2895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2" type="sldNum"/>
          </p:nvPr>
        </p:nvSpPr>
        <p:spPr>
          <a:xfrm>
            <a:off x="6659563" y="4838700"/>
            <a:ext cx="20161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2"/>
          <p:cNvSpPr txBox="1"/>
          <p:nvPr>
            <p:ph type="title"/>
          </p:nvPr>
        </p:nvSpPr>
        <p:spPr>
          <a:xfrm>
            <a:off x="1792288" y="3602038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2"/>
          <p:cNvSpPr/>
          <p:nvPr>
            <p:ph idx="2" type="pic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1C1C1C"/>
              </a:buClr>
              <a:buSzPts val="3200"/>
              <a:buFont typeface="Georgia"/>
              <a:buNone/>
              <a:defRPr b="0" i="0" sz="32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Georgia"/>
              <a:buNone/>
              <a:defRPr b="0" i="0" sz="28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Georgia"/>
              <a:buNone/>
              <a:defRPr b="0" i="0" sz="24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None/>
              <a:defRPr b="0" i="0" sz="20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None/>
              <a:defRPr b="0" i="0" sz="20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None/>
              <a:defRPr b="0" i="0" sz="20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None/>
              <a:defRPr b="0" i="0" sz="20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None/>
              <a:defRPr b="0" i="0" sz="20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None/>
              <a:defRPr b="0" i="0" sz="20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40" name="Google Shape;140;p42"/>
          <p:cNvSpPr txBox="1"/>
          <p:nvPr>
            <p:ph idx="1" type="body"/>
          </p:nvPr>
        </p:nvSpPr>
        <p:spPr>
          <a:xfrm>
            <a:off x="1792288" y="4027488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Georgia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1C1C1C"/>
              </a:buClr>
              <a:buSzPts val="1200"/>
              <a:buFont typeface="Georgia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C1C1C"/>
              </a:buClr>
              <a:buSzPts val="1000"/>
              <a:buFont typeface="Georgia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Georgia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Georgia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Georgia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Georgia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Georgia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Georgia"/>
              <a:buNone/>
              <a:defRPr sz="900"/>
            </a:lvl9pPr>
          </a:lstStyle>
          <a:p/>
        </p:txBody>
      </p:sp>
      <p:sp>
        <p:nvSpPr>
          <p:cNvPr id="141" name="Google Shape;141;p42"/>
          <p:cNvSpPr txBox="1"/>
          <p:nvPr>
            <p:ph idx="10" type="dt"/>
          </p:nvPr>
        </p:nvSpPr>
        <p:spPr>
          <a:xfrm>
            <a:off x="457200" y="4841875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2"/>
          <p:cNvSpPr txBox="1"/>
          <p:nvPr>
            <p:ph idx="11" type="ftr"/>
          </p:nvPr>
        </p:nvSpPr>
        <p:spPr>
          <a:xfrm>
            <a:off x="3124200" y="4841875"/>
            <a:ext cx="2895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2"/>
          <p:cNvSpPr txBox="1"/>
          <p:nvPr>
            <p:ph idx="12" type="sldNum"/>
          </p:nvPr>
        </p:nvSpPr>
        <p:spPr>
          <a:xfrm>
            <a:off x="6553200" y="4841875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3"/>
          <p:cNvSpPr txBox="1"/>
          <p:nvPr>
            <p:ph type="title"/>
          </p:nvPr>
        </p:nvSpPr>
        <p:spPr>
          <a:xfrm>
            <a:off x="1331913" y="196850"/>
            <a:ext cx="7342187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3"/>
          <p:cNvSpPr txBox="1"/>
          <p:nvPr>
            <p:ph idx="1" type="body"/>
          </p:nvPr>
        </p:nvSpPr>
        <p:spPr>
          <a:xfrm rot="5400000">
            <a:off x="3311526" y="-774699"/>
            <a:ext cx="3395662" cy="7354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7" name="Google Shape;147;p43"/>
          <p:cNvSpPr txBox="1"/>
          <p:nvPr>
            <p:ph idx="10" type="dt"/>
          </p:nvPr>
        </p:nvSpPr>
        <p:spPr>
          <a:xfrm>
            <a:off x="457200" y="4841875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3"/>
          <p:cNvSpPr txBox="1"/>
          <p:nvPr>
            <p:ph idx="11" type="ftr"/>
          </p:nvPr>
        </p:nvSpPr>
        <p:spPr>
          <a:xfrm>
            <a:off x="3124200" y="4841875"/>
            <a:ext cx="2895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3"/>
          <p:cNvSpPr txBox="1"/>
          <p:nvPr>
            <p:ph idx="12" type="sldNum"/>
          </p:nvPr>
        </p:nvSpPr>
        <p:spPr>
          <a:xfrm>
            <a:off x="6553200" y="4841875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4"/>
          <p:cNvSpPr txBox="1"/>
          <p:nvPr>
            <p:ph type="title"/>
          </p:nvPr>
        </p:nvSpPr>
        <p:spPr>
          <a:xfrm rot="5400000">
            <a:off x="5565775" y="1479550"/>
            <a:ext cx="4403725" cy="1838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4"/>
          <p:cNvSpPr txBox="1"/>
          <p:nvPr>
            <p:ph idx="1" type="body"/>
          </p:nvPr>
        </p:nvSpPr>
        <p:spPr>
          <a:xfrm rot="5400000">
            <a:off x="1812131" y="-283368"/>
            <a:ext cx="4403725" cy="536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3" name="Google Shape;153;p44"/>
          <p:cNvSpPr txBox="1"/>
          <p:nvPr>
            <p:ph idx="10" type="dt"/>
          </p:nvPr>
        </p:nvSpPr>
        <p:spPr>
          <a:xfrm>
            <a:off x="457200" y="4841875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4"/>
          <p:cNvSpPr txBox="1"/>
          <p:nvPr>
            <p:ph idx="11" type="ftr"/>
          </p:nvPr>
        </p:nvSpPr>
        <p:spPr>
          <a:xfrm>
            <a:off x="3124200" y="4841875"/>
            <a:ext cx="2895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4"/>
          <p:cNvSpPr txBox="1"/>
          <p:nvPr>
            <p:ph idx="12" type="sldNum"/>
          </p:nvPr>
        </p:nvSpPr>
        <p:spPr>
          <a:xfrm>
            <a:off x="6553200" y="4841875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6"/>
          <p:cNvSpPr txBox="1"/>
          <p:nvPr>
            <p:ph type="title"/>
          </p:nvPr>
        </p:nvSpPr>
        <p:spPr>
          <a:xfrm>
            <a:off x="722313" y="3306763"/>
            <a:ext cx="77724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" type="body"/>
          </p:nvPr>
        </p:nvSpPr>
        <p:spPr>
          <a:xfrm>
            <a:off x="722313" y="2181225"/>
            <a:ext cx="7772400" cy="1125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Georgia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Georgia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Georgia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Georgia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Georgia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Georgia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Georgia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Georgia"/>
              <a:buNone/>
              <a:defRPr sz="1400"/>
            </a:lvl9pPr>
          </a:lstStyle>
          <a:p/>
        </p:txBody>
      </p:sp>
      <p:sp>
        <p:nvSpPr>
          <p:cNvPr id="27" name="Google Shape;27;p26"/>
          <p:cNvSpPr txBox="1"/>
          <p:nvPr>
            <p:ph idx="10" type="dt"/>
          </p:nvPr>
        </p:nvSpPr>
        <p:spPr>
          <a:xfrm>
            <a:off x="528638" y="4821238"/>
            <a:ext cx="2133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1" type="ftr"/>
          </p:nvPr>
        </p:nvSpPr>
        <p:spPr>
          <a:xfrm>
            <a:off x="3195638" y="4821238"/>
            <a:ext cx="2895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2" type="sldNum"/>
          </p:nvPr>
        </p:nvSpPr>
        <p:spPr>
          <a:xfrm>
            <a:off x="6659563" y="4838700"/>
            <a:ext cx="20161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7"/>
          <p:cNvSpPr txBox="1"/>
          <p:nvPr>
            <p:ph type="title"/>
          </p:nvPr>
        </p:nvSpPr>
        <p:spPr>
          <a:xfrm>
            <a:off x="468313" y="52388"/>
            <a:ext cx="8207375" cy="86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" type="body"/>
          </p:nvPr>
        </p:nvSpPr>
        <p:spPr>
          <a:xfrm>
            <a:off x="468313" y="1384300"/>
            <a:ext cx="4027487" cy="291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Georgia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Georgia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Georgia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Georgia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Georgia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Georgia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Georgia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Georgia"/>
              <a:buChar char="»"/>
              <a:defRPr sz="1800"/>
            </a:lvl9pPr>
          </a:lstStyle>
          <a:p/>
        </p:txBody>
      </p:sp>
      <p:sp>
        <p:nvSpPr>
          <p:cNvPr id="33" name="Google Shape;33;p27"/>
          <p:cNvSpPr txBox="1"/>
          <p:nvPr>
            <p:ph idx="2" type="body"/>
          </p:nvPr>
        </p:nvSpPr>
        <p:spPr>
          <a:xfrm>
            <a:off x="4648200" y="1384300"/>
            <a:ext cx="4027488" cy="291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Georgia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Georgia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Georgia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Georgia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Georgia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Georgia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Georgia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Georgia"/>
              <a:buChar char="»"/>
              <a:defRPr sz="1800"/>
            </a:lvl9pPr>
          </a:lstStyle>
          <a:p/>
        </p:txBody>
      </p:sp>
      <p:sp>
        <p:nvSpPr>
          <p:cNvPr id="34" name="Google Shape;34;p27"/>
          <p:cNvSpPr txBox="1"/>
          <p:nvPr>
            <p:ph idx="10" type="dt"/>
          </p:nvPr>
        </p:nvSpPr>
        <p:spPr>
          <a:xfrm>
            <a:off x="528638" y="4821238"/>
            <a:ext cx="2133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1" type="ftr"/>
          </p:nvPr>
        </p:nvSpPr>
        <p:spPr>
          <a:xfrm>
            <a:off x="3195638" y="4821238"/>
            <a:ext cx="2895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2" type="sldNum"/>
          </p:nvPr>
        </p:nvSpPr>
        <p:spPr>
          <a:xfrm>
            <a:off x="6659563" y="4838700"/>
            <a:ext cx="20161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8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" type="body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Georgia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Georgia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Georgia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Georgia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Georgia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Georgia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Georgia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Georgia"/>
              <a:buNone/>
              <a:defRPr b="1" sz="1600"/>
            </a:lvl9pPr>
          </a:lstStyle>
          <a:p/>
        </p:txBody>
      </p:sp>
      <p:sp>
        <p:nvSpPr>
          <p:cNvPr id="40" name="Google Shape;40;p28"/>
          <p:cNvSpPr txBox="1"/>
          <p:nvPr>
            <p:ph idx="2" type="body"/>
          </p:nvPr>
        </p:nvSpPr>
        <p:spPr>
          <a:xfrm>
            <a:off x="457200" y="1631950"/>
            <a:ext cx="4040188" cy="2963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Georgia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Georgia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Georgia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Georgia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Georgia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Georgia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Georgia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Georgia"/>
              <a:buChar char="»"/>
              <a:defRPr sz="1600"/>
            </a:lvl9pPr>
          </a:lstStyle>
          <a:p/>
        </p:txBody>
      </p:sp>
      <p:sp>
        <p:nvSpPr>
          <p:cNvPr id="41" name="Google Shape;41;p28"/>
          <p:cNvSpPr txBox="1"/>
          <p:nvPr>
            <p:ph idx="3" type="body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Georgia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Georgia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Georgia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Georgia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Georgia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Georgia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Georgia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Georgia"/>
              <a:buNone/>
              <a:defRPr b="1" sz="1600"/>
            </a:lvl9pPr>
          </a:lstStyle>
          <a:p/>
        </p:txBody>
      </p:sp>
      <p:sp>
        <p:nvSpPr>
          <p:cNvPr id="42" name="Google Shape;42;p28"/>
          <p:cNvSpPr txBox="1"/>
          <p:nvPr>
            <p:ph idx="4" type="body"/>
          </p:nvPr>
        </p:nvSpPr>
        <p:spPr>
          <a:xfrm>
            <a:off x="4645025" y="1631950"/>
            <a:ext cx="4041775" cy="2963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Georgia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Georgia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Georgia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Georgia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Georgia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Georgia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Georgia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C1C1C"/>
              </a:buClr>
              <a:buSzPts val="1600"/>
              <a:buFont typeface="Georgia"/>
              <a:buChar char="»"/>
              <a:defRPr sz="1600"/>
            </a:lvl9pPr>
          </a:lstStyle>
          <a:p/>
        </p:txBody>
      </p:sp>
      <p:sp>
        <p:nvSpPr>
          <p:cNvPr id="43" name="Google Shape;43;p28"/>
          <p:cNvSpPr txBox="1"/>
          <p:nvPr>
            <p:ph idx="10" type="dt"/>
          </p:nvPr>
        </p:nvSpPr>
        <p:spPr>
          <a:xfrm>
            <a:off x="528638" y="4821238"/>
            <a:ext cx="2133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1" type="ftr"/>
          </p:nvPr>
        </p:nvSpPr>
        <p:spPr>
          <a:xfrm>
            <a:off x="3195638" y="4821238"/>
            <a:ext cx="2895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12" type="sldNum"/>
          </p:nvPr>
        </p:nvSpPr>
        <p:spPr>
          <a:xfrm>
            <a:off x="6659563" y="4838700"/>
            <a:ext cx="20161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9"/>
          <p:cNvSpPr txBox="1"/>
          <p:nvPr>
            <p:ph type="title"/>
          </p:nvPr>
        </p:nvSpPr>
        <p:spPr>
          <a:xfrm>
            <a:off x="468313" y="52388"/>
            <a:ext cx="8207375" cy="86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0" type="dt"/>
          </p:nvPr>
        </p:nvSpPr>
        <p:spPr>
          <a:xfrm>
            <a:off x="528638" y="4821238"/>
            <a:ext cx="2133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1" type="ftr"/>
          </p:nvPr>
        </p:nvSpPr>
        <p:spPr>
          <a:xfrm>
            <a:off x="3195638" y="4821238"/>
            <a:ext cx="2895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9"/>
          <p:cNvSpPr txBox="1"/>
          <p:nvPr>
            <p:ph idx="12" type="sldNum"/>
          </p:nvPr>
        </p:nvSpPr>
        <p:spPr>
          <a:xfrm>
            <a:off x="6659563" y="4838700"/>
            <a:ext cx="20161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0"/>
          <p:cNvSpPr txBox="1"/>
          <p:nvPr>
            <p:ph idx="10" type="dt"/>
          </p:nvPr>
        </p:nvSpPr>
        <p:spPr>
          <a:xfrm>
            <a:off x="528638" y="4821238"/>
            <a:ext cx="2133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1" type="ftr"/>
          </p:nvPr>
        </p:nvSpPr>
        <p:spPr>
          <a:xfrm>
            <a:off x="3195638" y="4821238"/>
            <a:ext cx="2895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12" type="sldNum"/>
          </p:nvPr>
        </p:nvSpPr>
        <p:spPr>
          <a:xfrm>
            <a:off x="6659563" y="4838700"/>
            <a:ext cx="20161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1"/>
          <p:cNvSpPr txBox="1"/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" type="body"/>
          </p:nvPr>
        </p:nvSpPr>
        <p:spPr>
          <a:xfrm>
            <a:off x="3575050" y="204788"/>
            <a:ext cx="5111750" cy="43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1C1C1C"/>
              </a:buClr>
              <a:buSzPts val="3200"/>
              <a:buFont typeface="Georgia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Georgia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Georgia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Char char="»"/>
              <a:defRPr sz="2000"/>
            </a:lvl9pPr>
          </a:lstStyle>
          <a:p/>
        </p:txBody>
      </p:sp>
      <p:sp>
        <p:nvSpPr>
          <p:cNvPr id="58" name="Google Shape;58;p31"/>
          <p:cNvSpPr txBox="1"/>
          <p:nvPr>
            <p:ph idx="2" type="body"/>
          </p:nvPr>
        </p:nvSpPr>
        <p:spPr>
          <a:xfrm>
            <a:off x="457200" y="1076325"/>
            <a:ext cx="3008313" cy="3519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Georgia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1C1C1C"/>
              </a:buClr>
              <a:buSzPts val="1200"/>
              <a:buFont typeface="Georgia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C1C1C"/>
              </a:buClr>
              <a:buSzPts val="1000"/>
              <a:buFont typeface="Georgia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Georgia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Georgia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Georgia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Georgia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Georgia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Georgia"/>
              <a:buNone/>
              <a:defRPr sz="900"/>
            </a:lvl9pPr>
          </a:lstStyle>
          <a:p/>
        </p:txBody>
      </p:sp>
      <p:sp>
        <p:nvSpPr>
          <p:cNvPr id="59" name="Google Shape;59;p31"/>
          <p:cNvSpPr txBox="1"/>
          <p:nvPr>
            <p:ph idx="10" type="dt"/>
          </p:nvPr>
        </p:nvSpPr>
        <p:spPr>
          <a:xfrm>
            <a:off x="528638" y="4821238"/>
            <a:ext cx="2133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1" type="ftr"/>
          </p:nvPr>
        </p:nvSpPr>
        <p:spPr>
          <a:xfrm>
            <a:off x="3195638" y="4821238"/>
            <a:ext cx="2895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12" type="sldNum"/>
          </p:nvPr>
        </p:nvSpPr>
        <p:spPr>
          <a:xfrm>
            <a:off x="6659563" y="4838700"/>
            <a:ext cx="20161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2"/>
          <p:cNvSpPr txBox="1"/>
          <p:nvPr>
            <p:ph type="title"/>
          </p:nvPr>
        </p:nvSpPr>
        <p:spPr>
          <a:xfrm>
            <a:off x="1792288" y="3602038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/>
          <p:nvPr>
            <p:ph idx="2" type="pic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1C1C1C"/>
              </a:buClr>
              <a:buSzPts val="3200"/>
              <a:buFont typeface="Georgia"/>
              <a:buNone/>
              <a:defRPr b="0" i="0" sz="32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Georgia"/>
              <a:buNone/>
              <a:defRPr b="0" i="0" sz="28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C1C1C"/>
              </a:buClr>
              <a:buSzPts val="2400"/>
              <a:buFont typeface="Georgia"/>
              <a:buNone/>
              <a:defRPr b="0" i="0" sz="24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None/>
              <a:defRPr b="0" i="0" sz="20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None/>
              <a:defRPr b="0" i="0" sz="20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None/>
              <a:defRPr b="0" i="0" sz="20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None/>
              <a:defRPr b="0" i="0" sz="20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None/>
              <a:defRPr b="0" i="0" sz="20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None/>
              <a:defRPr b="0" i="0" sz="20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5" name="Google Shape;65;p32"/>
          <p:cNvSpPr txBox="1"/>
          <p:nvPr>
            <p:ph idx="1" type="body"/>
          </p:nvPr>
        </p:nvSpPr>
        <p:spPr>
          <a:xfrm>
            <a:off x="1792288" y="4027488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C1C1C"/>
              </a:buClr>
              <a:buSzPts val="1400"/>
              <a:buFont typeface="Georgia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1C1C1C"/>
              </a:buClr>
              <a:buSzPts val="1200"/>
              <a:buFont typeface="Georgia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C1C1C"/>
              </a:buClr>
              <a:buSzPts val="1000"/>
              <a:buFont typeface="Georgia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Georgia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Georgia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Georgia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Georgia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Georgia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1C1C1C"/>
              </a:buClr>
              <a:buSzPts val="900"/>
              <a:buFont typeface="Georgia"/>
              <a:buNone/>
              <a:defRPr sz="900"/>
            </a:lvl9pPr>
          </a:lstStyle>
          <a:p/>
        </p:txBody>
      </p:sp>
      <p:sp>
        <p:nvSpPr>
          <p:cNvPr id="66" name="Google Shape;66;p32"/>
          <p:cNvSpPr txBox="1"/>
          <p:nvPr>
            <p:ph idx="10" type="dt"/>
          </p:nvPr>
        </p:nvSpPr>
        <p:spPr>
          <a:xfrm>
            <a:off x="528638" y="4821238"/>
            <a:ext cx="2133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1" type="ftr"/>
          </p:nvPr>
        </p:nvSpPr>
        <p:spPr>
          <a:xfrm>
            <a:off x="3195638" y="4821238"/>
            <a:ext cx="2895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2"/>
          <p:cNvSpPr txBox="1"/>
          <p:nvPr>
            <p:ph idx="12" type="sldNum"/>
          </p:nvPr>
        </p:nvSpPr>
        <p:spPr>
          <a:xfrm>
            <a:off x="6659563" y="4838700"/>
            <a:ext cx="20161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468313" y="52388"/>
            <a:ext cx="8207375" cy="86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468313" y="1384300"/>
            <a:ext cx="8207375" cy="291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Char char="•"/>
              <a:defRPr b="0" i="0" sz="20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Char char="–"/>
              <a:defRPr b="0" i="0" sz="20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Char char="•"/>
              <a:defRPr b="0" i="0" sz="20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Char char="–"/>
              <a:defRPr b="0" i="0" sz="20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Char char="»"/>
              <a:defRPr b="0" i="0" sz="20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Char char="»"/>
              <a:defRPr b="0" i="0" sz="20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Char char="»"/>
              <a:defRPr b="0" i="0" sz="20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Char char="»"/>
              <a:defRPr b="0" i="0" sz="20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Char char="»"/>
              <a:defRPr b="0" i="0" sz="20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528638" y="4821238"/>
            <a:ext cx="2133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195638" y="4821238"/>
            <a:ext cx="28956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6659563" y="4838700"/>
            <a:ext cx="20161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/>
          <p:nvPr>
            <p:ph type="title"/>
          </p:nvPr>
        </p:nvSpPr>
        <p:spPr>
          <a:xfrm>
            <a:off x="1331913" y="196850"/>
            <a:ext cx="7342187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6ABD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6ABD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6ABD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6ABD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6ABD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6ABD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6ABD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6ABD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6ABD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3" name="Google Shape;83;p24"/>
          <p:cNvSpPr txBox="1"/>
          <p:nvPr>
            <p:ph idx="1" type="body"/>
          </p:nvPr>
        </p:nvSpPr>
        <p:spPr>
          <a:xfrm>
            <a:off x="1331913" y="1204913"/>
            <a:ext cx="7354887" cy="339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Char char="•"/>
              <a:defRPr b="0" i="0" sz="20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Char char="–"/>
              <a:defRPr b="0" i="0" sz="20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Char char="•"/>
              <a:defRPr b="0" i="0" sz="20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Char char="–"/>
              <a:defRPr b="0" i="0" sz="20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Char char="»"/>
              <a:defRPr b="0" i="0" sz="20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Char char="»"/>
              <a:defRPr b="0" i="0" sz="20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Char char="»"/>
              <a:defRPr b="0" i="0" sz="20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Char char="»"/>
              <a:defRPr b="0" i="0" sz="20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Char char="»"/>
              <a:defRPr b="0" i="0" sz="20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4" name="Google Shape;84;p24"/>
          <p:cNvSpPr txBox="1"/>
          <p:nvPr>
            <p:ph idx="10" type="dt"/>
          </p:nvPr>
        </p:nvSpPr>
        <p:spPr>
          <a:xfrm>
            <a:off x="457200" y="4841875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4"/>
          <p:cNvSpPr txBox="1"/>
          <p:nvPr>
            <p:ph idx="11" type="ftr"/>
          </p:nvPr>
        </p:nvSpPr>
        <p:spPr>
          <a:xfrm>
            <a:off x="3124200" y="4841875"/>
            <a:ext cx="2895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4"/>
          <p:cNvSpPr txBox="1"/>
          <p:nvPr>
            <p:ph idx="12" type="sldNum"/>
          </p:nvPr>
        </p:nvSpPr>
        <p:spPr>
          <a:xfrm>
            <a:off x="6553200" y="4841875"/>
            <a:ext cx="21336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1C1C1C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le-datascientist.fr/quest-ce-quun-data-scientis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hyperlink" Target="mailto:konare.siriman@ugb.edu.sn" TargetMode="External"/><Relationship Id="rId4" Type="http://schemas.openxmlformats.org/officeDocument/2006/relationships/hyperlink" Target="mailto:ousseynou.mbaye@uadb.edu.sn" TargetMode="External"/><Relationship Id="rId5" Type="http://schemas.openxmlformats.org/officeDocument/2006/relationships/hyperlink" Target="https://github.com/siriman/python-for-data-science-IP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"/>
          <p:cNvSpPr txBox="1"/>
          <p:nvPr>
            <p:ph type="ctrTitle"/>
          </p:nvPr>
        </p:nvSpPr>
        <p:spPr>
          <a:xfrm>
            <a:off x="3198299" y="2068488"/>
            <a:ext cx="4829175" cy="18002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 sz="2000"/>
              <a:t>Python for data science</a:t>
            </a:r>
            <a:br>
              <a:rPr b="1" lang="fr-FR" sz="2000"/>
            </a:br>
            <a:br>
              <a:rPr lang="fr-FR" sz="2000"/>
            </a:br>
            <a:br>
              <a:rPr lang="fr-FR" sz="20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fr-FR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/>
          </a:p>
        </p:txBody>
      </p:sp>
      <p:sp>
        <p:nvSpPr>
          <p:cNvPr id="161" name="Google Shape;161;p1"/>
          <p:cNvSpPr/>
          <p:nvPr/>
        </p:nvSpPr>
        <p:spPr>
          <a:xfrm>
            <a:off x="539750" y="1420813"/>
            <a:ext cx="2663825" cy="377825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30645e915_1_1"/>
          <p:cNvSpPr txBox="1"/>
          <p:nvPr>
            <p:ph type="title"/>
          </p:nvPr>
        </p:nvSpPr>
        <p:spPr>
          <a:xfrm>
            <a:off x="468313" y="52388"/>
            <a:ext cx="8207400" cy="866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FFFFFF"/>
                </a:solidFill>
              </a:rPr>
              <a:t>                       Exploratory Data Analysis (1)</a:t>
            </a:r>
            <a:endParaRPr/>
          </a:p>
        </p:txBody>
      </p:sp>
      <p:sp>
        <p:nvSpPr>
          <p:cNvPr id="231" name="Google Shape;231;g530645e915_1_1"/>
          <p:cNvSpPr txBox="1"/>
          <p:nvPr>
            <p:ph idx="1" type="body"/>
          </p:nvPr>
        </p:nvSpPr>
        <p:spPr>
          <a:xfrm>
            <a:off x="468325" y="1384300"/>
            <a:ext cx="8207400" cy="307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1C1C1C"/>
                </a:solidFill>
              </a:rPr>
              <a:t>Objectif:</a:t>
            </a:r>
            <a:r>
              <a:rPr lang="fr-FR">
                <a:solidFill>
                  <a:srgbClr val="1C1C1C"/>
                </a:solidFill>
              </a:rPr>
              <a:t> comprendre au maximum les données dont on dispose pour définir une stratégie de modélisation.</a:t>
            </a:r>
            <a:endParaRPr>
              <a:solidFill>
                <a:srgbClr val="1C1C1C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C1C1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-FR">
                <a:solidFill>
                  <a:srgbClr val="1C1C1C"/>
                </a:solidFill>
              </a:rPr>
              <a:t> I</a:t>
            </a:r>
            <a:r>
              <a:rPr b="1" lang="fr-FR">
                <a:solidFill>
                  <a:srgbClr val="1C1C1C"/>
                </a:solidFill>
              </a:rPr>
              <a:t> - Analyse de la forme:</a:t>
            </a:r>
            <a:endParaRPr b="1">
              <a:solidFill>
                <a:srgbClr val="1C1C1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800"/>
              <a:buChar char="●"/>
            </a:pPr>
            <a:r>
              <a:rPr lang="fr-FR">
                <a:solidFill>
                  <a:srgbClr val="1C1C1C"/>
                </a:solidFill>
              </a:rPr>
              <a:t>Identification de la target</a:t>
            </a:r>
            <a:endParaRPr>
              <a:solidFill>
                <a:srgbClr val="1C1C1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800"/>
              <a:buChar char="●"/>
            </a:pPr>
            <a:r>
              <a:rPr lang="fr-FR">
                <a:solidFill>
                  <a:srgbClr val="1C1C1C"/>
                </a:solidFill>
              </a:rPr>
              <a:t>Nombre des lignes et de colonnes</a:t>
            </a:r>
            <a:endParaRPr>
              <a:solidFill>
                <a:srgbClr val="1C1C1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800"/>
              <a:buChar char="●"/>
            </a:pPr>
            <a:r>
              <a:rPr lang="fr-FR">
                <a:solidFill>
                  <a:srgbClr val="1C1C1C"/>
                </a:solidFill>
              </a:rPr>
              <a:t>Identification des valeurs manquantes</a:t>
            </a:r>
            <a:endParaRPr>
              <a:solidFill>
                <a:srgbClr val="1C1C1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800"/>
              <a:buChar char="●"/>
            </a:pPr>
            <a:r>
              <a:rPr lang="fr-FR">
                <a:solidFill>
                  <a:srgbClr val="1C1C1C"/>
                </a:solidFill>
              </a:rPr>
              <a:t>Types de variables </a:t>
            </a:r>
            <a:endParaRPr>
              <a:solidFill>
                <a:srgbClr val="1C1C1C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530645e915_1_1"/>
          <p:cNvSpPr txBox="1"/>
          <p:nvPr>
            <p:ph idx="12" type="sldNum"/>
          </p:nvPr>
        </p:nvSpPr>
        <p:spPr>
          <a:xfrm>
            <a:off x="6659563" y="4838700"/>
            <a:ext cx="2016000" cy="25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30645e915_1_9"/>
          <p:cNvSpPr txBox="1"/>
          <p:nvPr>
            <p:ph type="title"/>
          </p:nvPr>
        </p:nvSpPr>
        <p:spPr>
          <a:xfrm>
            <a:off x="468313" y="52388"/>
            <a:ext cx="8207400" cy="866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FFFFFF"/>
                </a:solidFill>
              </a:rPr>
              <a:t>Exploratory Data Analysis (2)</a:t>
            </a:r>
            <a:endParaRPr/>
          </a:p>
        </p:txBody>
      </p:sp>
      <p:sp>
        <p:nvSpPr>
          <p:cNvPr id="239" name="Google Shape;239;g530645e915_1_9"/>
          <p:cNvSpPr txBox="1"/>
          <p:nvPr>
            <p:ph idx="1" type="body"/>
          </p:nvPr>
        </p:nvSpPr>
        <p:spPr>
          <a:xfrm>
            <a:off x="468313" y="1384300"/>
            <a:ext cx="8207400" cy="29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1C1C1C"/>
                </a:solidFill>
              </a:rPr>
              <a:t>II - Analyse du fond:</a:t>
            </a:r>
            <a:endParaRPr b="1">
              <a:solidFill>
                <a:srgbClr val="1C1C1C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1C1C1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800"/>
              <a:buChar char="●"/>
            </a:pPr>
            <a:r>
              <a:rPr lang="fr-FR">
                <a:solidFill>
                  <a:srgbClr val="1C1C1C"/>
                </a:solidFill>
              </a:rPr>
              <a:t>Visualisation de la target (histogramme/boxplot)</a:t>
            </a:r>
            <a:endParaRPr>
              <a:solidFill>
                <a:srgbClr val="1C1C1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800"/>
              <a:buChar char="●"/>
            </a:pPr>
            <a:r>
              <a:rPr lang="fr-FR">
                <a:solidFill>
                  <a:srgbClr val="1C1C1C"/>
                </a:solidFill>
              </a:rPr>
              <a:t>Compréhension des différentes variables (recherche)</a:t>
            </a:r>
            <a:endParaRPr>
              <a:solidFill>
                <a:srgbClr val="1C1C1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800"/>
              <a:buChar char="●"/>
            </a:pPr>
            <a:r>
              <a:rPr lang="fr-FR">
                <a:solidFill>
                  <a:srgbClr val="1C1C1C"/>
                </a:solidFill>
              </a:rPr>
              <a:t>Visualisation des relations : features/target</a:t>
            </a:r>
            <a:endParaRPr>
              <a:solidFill>
                <a:srgbClr val="1C1C1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1800"/>
              <a:buChar char="●"/>
            </a:pPr>
            <a:r>
              <a:rPr lang="fr-FR">
                <a:solidFill>
                  <a:srgbClr val="1C1C1C"/>
                </a:solidFill>
              </a:rPr>
              <a:t>Identification des outliers</a:t>
            </a:r>
            <a:endParaRPr>
              <a:solidFill>
                <a:srgbClr val="1C1C1C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530645e915_1_9"/>
          <p:cNvSpPr txBox="1"/>
          <p:nvPr>
            <p:ph idx="12" type="sldNum"/>
          </p:nvPr>
        </p:nvSpPr>
        <p:spPr>
          <a:xfrm>
            <a:off x="6659563" y="4838700"/>
            <a:ext cx="2016000" cy="25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30645e915_1_21"/>
          <p:cNvSpPr txBox="1"/>
          <p:nvPr>
            <p:ph type="title"/>
          </p:nvPr>
        </p:nvSpPr>
        <p:spPr>
          <a:xfrm>
            <a:off x="468313" y="52388"/>
            <a:ext cx="8207400" cy="866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-FR" sz="2400">
                <a:solidFill>
                  <a:srgbClr val="FFFFFF"/>
                </a:solidFill>
              </a:rPr>
              <a:t>Pre-Processing</a:t>
            </a:r>
            <a:endParaRPr/>
          </a:p>
        </p:txBody>
      </p:sp>
      <p:sp>
        <p:nvSpPr>
          <p:cNvPr id="247" name="Google Shape;247;g530645e915_1_21"/>
          <p:cNvSpPr txBox="1"/>
          <p:nvPr>
            <p:ph idx="1" type="body"/>
          </p:nvPr>
        </p:nvSpPr>
        <p:spPr>
          <a:xfrm>
            <a:off x="468325" y="1384300"/>
            <a:ext cx="8207400" cy="351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fr-FR">
                <a:solidFill>
                  <a:schemeClr val="dk2"/>
                </a:solidFill>
              </a:rPr>
              <a:t>Objectif: </a:t>
            </a:r>
            <a:r>
              <a:rPr lang="fr-FR">
                <a:solidFill>
                  <a:schemeClr val="dk2"/>
                </a:solidFill>
              </a:rPr>
              <a:t>transformer le data pour le mettre dans un format propice au machine learning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-FR">
                <a:solidFill>
                  <a:schemeClr val="dk2"/>
                </a:solidFill>
              </a:rPr>
              <a:t> Création du Train Set / Test Set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-FR">
                <a:solidFill>
                  <a:schemeClr val="dk2"/>
                </a:solidFill>
              </a:rPr>
              <a:t>Élimination des NaN : dropna(), imputation, colonne"vides"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-FR">
                <a:solidFill>
                  <a:schemeClr val="dk2"/>
                </a:solidFill>
              </a:rPr>
              <a:t>Encodage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-FR">
                <a:solidFill>
                  <a:schemeClr val="dk2"/>
                </a:solidFill>
              </a:rPr>
              <a:t>Suppression des outliers néfastes au modèle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-FR">
                <a:solidFill>
                  <a:schemeClr val="dk2"/>
                </a:solidFill>
              </a:rPr>
              <a:t>Feature selection 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-FR">
                <a:solidFill>
                  <a:schemeClr val="dk2"/>
                </a:solidFill>
              </a:rPr>
              <a:t> Feature engineering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-FR">
                <a:solidFill>
                  <a:schemeClr val="dk2"/>
                </a:solidFill>
              </a:rPr>
              <a:t> Feature scaling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530645e915_1_21"/>
          <p:cNvSpPr txBox="1"/>
          <p:nvPr>
            <p:ph idx="12" type="sldNum"/>
          </p:nvPr>
        </p:nvSpPr>
        <p:spPr>
          <a:xfrm>
            <a:off x="6659563" y="4838700"/>
            <a:ext cx="2016000" cy="25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30645e915_1_29"/>
          <p:cNvSpPr txBox="1"/>
          <p:nvPr>
            <p:ph type="title"/>
          </p:nvPr>
        </p:nvSpPr>
        <p:spPr>
          <a:xfrm>
            <a:off x="468313" y="52388"/>
            <a:ext cx="8207400" cy="866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Modeling</a:t>
            </a:r>
            <a:endParaRPr/>
          </a:p>
        </p:txBody>
      </p:sp>
      <p:sp>
        <p:nvSpPr>
          <p:cNvPr id="255" name="Google Shape;255;g530645e915_1_29"/>
          <p:cNvSpPr txBox="1"/>
          <p:nvPr>
            <p:ph idx="1" type="body"/>
          </p:nvPr>
        </p:nvSpPr>
        <p:spPr>
          <a:xfrm>
            <a:off x="468325" y="1384300"/>
            <a:ext cx="8207400" cy="337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fr-FR">
                <a:solidFill>
                  <a:schemeClr val="dk2"/>
                </a:solidFill>
              </a:rPr>
              <a:t>Objectif:</a:t>
            </a:r>
            <a:r>
              <a:rPr lang="fr-FR">
                <a:solidFill>
                  <a:schemeClr val="dk2"/>
                </a:solidFill>
              </a:rPr>
              <a:t> développer un modèle de machine learning capable de répondre à l'objectif final.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-FR">
                <a:solidFill>
                  <a:schemeClr val="dk2"/>
                </a:solidFill>
              </a:rPr>
              <a:t> Définir une fonction d'évaluation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-FR">
                <a:solidFill>
                  <a:schemeClr val="dk2"/>
                </a:solidFill>
              </a:rPr>
              <a:t>Entrainement de différents modèles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-FR">
                <a:solidFill>
                  <a:schemeClr val="dk2"/>
                </a:solidFill>
              </a:rPr>
              <a:t>Optimisation avec GridSearchCV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-FR">
                <a:solidFill>
                  <a:schemeClr val="dk2"/>
                </a:solidFill>
              </a:rPr>
              <a:t>Analyse des erreurs et retour au Preprocessing / EDA Learning Curve et prise de décision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530645e915_1_29"/>
          <p:cNvSpPr txBox="1"/>
          <p:nvPr>
            <p:ph idx="12" type="sldNum"/>
          </p:nvPr>
        </p:nvSpPr>
        <p:spPr>
          <a:xfrm>
            <a:off x="6659563" y="4838700"/>
            <a:ext cx="2016000" cy="25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da98cabf0_1_15"/>
          <p:cNvSpPr txBox="1"/>
          <p:nvPr>
            <p:ph type="title"/>
          </p:nvPr>
        </p:nvSpPr>
        <p:spPr>
          <a:xfrm>
            <a:off x="468325" y="52396"/>
            <a:ext cx="8207400" cy="62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fr-FR"/>
              <a:t>Pourquoi Python pour la Data Science?</a:t>
            </a:r>
            <a:endParaRPr/>
          </a:p>
        </p:txBody>
      </p:sp>
      <p:sp>
        <p:nvSpPr>
          <p:cNvPr id="263" name="Google Shape;263;g8da98cabf0_1_15"/>
          <p:cNvSpPr txBox="1"/>
          <p:nvPr>
            <p:ph idx="12" type="sldNum"/>
          </p:nvPr>
        </p:nvSpPr>
        <p:spPr>
          <a:xfrm>
            <a:off x="6659563" y="4838700"/>
            <a:ext cx="2016000" cy="25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64" name="Google Shape;264;g8da98cabf0_1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900" y="1367325"/>
            <a:ext cx="5116100" cy="323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"/>
          <p:cNvSpPr txBox="1"/>
          <p:nvPr>
            <p:ph idx="12" type="sldNum"/>
          </p:nvPr>
        </p:nvSpPr>
        <p:spPr>
          <a:xfrm>
            <a:off x="6659563" y="4838700"/>
            <a:ext cx="20161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71" name="Google Shape;271;p4"/>
          <p:cNvSpPr txBox="1"/>
          <p:nvPr>
            <p:ph type="title"/>
          </p:nvPr>
        </p:nvSpPr>
        <p:spPr>
          <a:xfrm>
            <a:off x="402123" y="190525"/>
            <a:ext cx="8350250" cy="70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Pourquoi Python pour la Data Science?</a:t>
            </a:r>
            <a:br>
              <a:rPr lang="fr-FR"/>
            </a:br>
            <a:endParaRPr/>
          </a:p>
        </p:txBody>
      </p:sp>
      <p:sp>
        <p:nvSpPr>
          <p:cNvPr id="272" name="Google Shape;272;p4"/>
          <p:cNvSpPr txBox="1"/>
          <p:nvPr>
            <p:ph idx="1" type="body"/>
          </p:nvPr>
        </p:nvSpPr>
        <p:spPr>
          <a:xfrm>
            <a:off x="395288" y="1204913"/>
            <a:ext cx="835025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Georgia"/>
              <a:buNone/>
            </a:pPr>
            <a:r>
              <a:t/>
            </a:r>
            <a:endParaRPr sz="1650">
              <a:solidFill>
                <a:srgbClr val="0A0A0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Georgia"/>
              <a:buNone/>
            </a:pPr>
            <a:r>
              <a:rPr lang="fr-FR" sz="1650">
                <a:solidFill>
                  <a:srgbClr val="0A0A0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est le langage de programmation préféré des </a:t>
            </a:r>
            <a:r>
              <a:rPr lang="fr-FR" sz="1650">
                <a:solidFill>
                  <a:srgbClr val="C42D2D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Data Scientists</a:t>
            </a:r>
            <a:r>
              <a:rPr lang="fr-FR" sz="1650">
                <a:solidFill>
                  <a:srgbClr val="0A0A0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Ils ont besoin d’un </a:t>
            </a:r>
            <a:endParaRPr sz="1650">
              <a:solidFill>
                <a:srgbClr val="0A0A0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Georgia"/>
              <a:buNone/>
            </a:pPr>
            <a:r>
              <a:t/>
            </a:r>
            <a:endParaRPr sz="1650">
              <a:solidFill>
                <a:srgbClr val="0A0A0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A0A0A"/>
              </a:buClr>
              <a:buSzPts val="1650"/>
              <a:buFont typeface="Arial"/>
              <a:buChar char="●"/>
            </a:pPr>
            <a:r>
              <a:rPr lang="fr-FR" sz="1650">
                <a:solidFill>
                  <a:srgbClr val="0A0A0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langage facile à utiliser,</a:t>
            </a:r>
            <a:endParaRPr sz="1650">
              <a:solidFill>
                <a:srgbClr val="0A0A0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650"/>
              <a:buFont typeface="Arial"/>
              <a:buChar char="●"/>
            </a:pPr>
            <a:r>
              <a:rPr lang="fr-FR" sz="1650">
                <a:solidFill>
                  <a:srgbClr val="0A0A0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avec une disponibilité décente des bibliothèques </a:t>
            </a:r>
            <a:endParaRPr sz="1650">
              <a:solidFill>
                <a:srgbClr val="0A0A0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650"/>
              <a:buFont typeface="Arial"/>
              <a:buChar char="●"/>
            </a:pPr>
            <a:r>
              <a:rPr lang="fr-FR" sz="1650">
                <a:solidFill>
                  <a:srgbClr val="0A0A0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et une grande communauté.</a:t>
            </a:r>
            <a:endParaRPr sz="1650">
              <a:solidFill>
                <a:srgbClr val="0A0A0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Georgia"/>
              <a:buNone/>
            </a:pPr>
            <a:r>
              <a:t/>
            </a:r>
            <a:endParaRPr sz="1650">
              <a:solidFill>
                <a:srgbClr val="0A0A0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C1C1C"/>
              </a:buClr>
              <a:buSzPts val="1800"/>
              <a:buFont typeface="Georgia"/>
              <a:buNone/>
            </a:pPr>
            <a:r>
              <a:rPr lang="fr-FR" sz="1650">
                <a:solidFill>
                  <a:srgbClr val="0A0A0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Les projets ayant des communautés inactives sont généralement moins susceptibles de mettre à jour leurs plates-formes. Mais alors, pourquoi Python est populaire en Data Science ?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30645e915_5_1"/>
          <p:cNvSpPr txBox="1"/>
          <p:nvPr>
            <p:ph type="title"/>
          </p:nvPr>
        </p:nvSpPr>
        <p:spPr>
          <a:xfrm>
            <a:off x="468325" y="52396"/>
            <a:ext cx="8207400" cy="62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fr-FR"/>
              <a:t>Pourquoi Python pour la Data Science?</a:t>
            </a:r>
            <a:endParaRPr/>
          </a:p>
        </p:txBody>
      </p:sp>
      <p:sp>
        <p:nvSpPr>
          <p:cNvPr id="279" name="Google Shape;279;g530645e915_5_1"/>
          <p:cNvSpPr txBox="1"/>
          <p:nvPr>
            <p:ph idx="1" type="body"/>
          </p:nvPr>
        </p:nvSpPr>
        <p:spPr>
          <a:xfrm>
            <a:off x="468313" y="1384300"/>
            <a:ext cx="8207400" cy="29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530645e915_5_1"/>
          <p:cNvSpPr txBox="1"/>
          <p:nvPr>
            <p:ph idx="12" type="sldNum"/>
          </p:nvPr>
        </p:nvSpPr>
        <p:spPr>
          <a:xfrm>
            <a:off x="6659563" y="4838700"/>
            <a:ext cx="2016000" cy="25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81" name="Google Shape;281;g530645e915_5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6275"/>
            <a:ext cx="9144000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30645e915_5_9"/>
          <p:cNvSpPr txBox="1"/>
          <p:nvPr>
            <p:ph type="title"/>
          </p:nvPr>
        </p:nvSpPr>
        <p:spPr>
          <a:xfrm>
            <a:off x="468313" y="52388"/>
            <a:ext cx="8207400" cy="866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900"/>
              </a:spcBef>
              <a:spcAft>
                <a:spcPts val="9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-FR"/>
              <a:t>Pourquoi Python pour la Data Science?</a:t>
            </a:r>
            <a:endParaRPr sz="4050">
              <a:solidFill>
                <a:srgbClr val="0A0A0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530645e915_5_9"/>
          <p:cNvSpPr txBox="1"/>
          <p:nvPr>
            <p:ph idx="1" type="body"/>
          </p:nvPr>
        </p:nvSpPr>
        <p:spPr>
          <a:xfrm>
            <a:off x="468325" y="1156775"/>
            <a:ext cx="8207400" cy="364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rPr b="1" lang="fr-FR" sz="2050">
                <a:solidFill>
                  <a:srgbClr val="0A0A0A"/>
                </a:solidFill>
                <a:highlight>
                  <a:srgbClr val="FFFFFF"/>
                </a:highlight>
              </a:rPr>
              <a:t>Dernières pensées</a:t>
            </a:r>
            <a:endParaRPr b="1" sz="200">
              <a:solidFill>
                <a:srgbClr val="0A0A0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rPr lang="fr-FR" sz="2050">
                <a:solidFill>
                  <a:srgbClr val="0A0A0A"/>
                </a:solidFill>
                <a:highlight>
                  <a:srgbClr val="FFFFFF"/>
                </a:highlight>
              </a:rPr>
              <a:t>Python est encore en développement, ce qui signifie qu’il reçoit des mises à jour et des versions régulières.</a:t>
            </a:r>
            <a:endParaRPr sz="2050">
              <a:solidFill>
                <a:srgbClr val="0A0A0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rPr lang="fr-FR" sz="2050">
                <a:solidFill>
                  <a:srgbClr val="0A0A0A"/>
                </a:solidFill>
                <a:highlight>
                  <a:srgbClr val="FFFFFF"/>
                </a:highlight>
              </a:rPr>
              <a:t> Vous pouvez donc être assuré que l’apprentissage de Python pour la science des données est une bonne utilisation de votre temps. </a:t>
            </a:r>
            <a:endParaRPr sz="2050">
              <a:solidFill>
                <a:srgbClr val="0A0A0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-FR" sz="2050">
                <a:solidFill>
                  <a:srgbClr val="0A0A0A"/>
                </a:solidFill>
                <a:highlight>
                  <a:srgbClr val="FFFFFF"/>
                </a:highlight>
              </a:rPr>
              <a:t>Au fur et à mesure que le big data et l’apprentissage automatique se </a:t>
            </a:r>
            <a:r>
              <a:rPr lang="fr-FR" sz="2050">
                <a:solidFill>
                  <a:srgbClr val="0A0A0A"/>
                </a:solidFill>
                <a:highlight>
                  <a:srgbClr val="FFFFFF"/>
                </a:highlight>
              </a:rPr>
              <a:t>généralisent</a:t>
            </a:r>
            <a:r>
              <a:rPr lang="fr-FR" sz="2050">
                <a:solidFill>
                  <a:srgbClr val="0A0A0A"/>
                </a:solidFill>
                <a:highlight>
                  <a:srgbClr val="FFFFFF"/>
                </a:highlight>
              </a:rPr>
              <a:t> dans les entreprises et les gouvernements, la demande pour davantage de praticiens qualifiés pour Python augmentera.</a:t>
            </a:r>
            <a:endParaRPr sz="4750">
              <a:solidFill>
                <a:srgbClr val="0A0A0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530645e915_5_9"/>
          <p:cNvSpPr txBox="1"/>
          <p:nvPr>
            <p:ph idx="12" type="sldNum"/>
          </p:nvPr>
        </p:nvSpPr>
        <p:spPr>
          <a:xfrm>
            <a:off x="6659563" y="4838700"/>
            <a:ext cx="2016000" cy="25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7"/>
          <p:cNvSpPr txBox="1"/>
          <p:nvPr>
            <p:ph type="title"/>
          </p:nvPr>
        </p:nvSpPr>
        <p:spPr>
          <a:xfrm>
            <a:off x="468313" y="52388"/>
            <a:ext cx="8207375" cy="86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Présentation des outils</a:t>
            </a:r>
            <a:endParaRPr/>
          </a:p>
        </p:txBody>
      </p:sp>
      <p:sp>
        <p:nvSpPr>
          <p:cNvPr id="295" name="Google Shape;295;p7"/>
          <p:cNvSpPr txBox="1"/>
          <p:nvPr>
            <p:ph idx="1" type="body"/>
          </p:nvPr>
        </p:nvSpPr>
        <p:spPr>
          <a:xfrm>
            <a:off x="468313" y="1276400"/>
            <a:ext cx="8207375" cy="3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sz="3200">
              <a:solidFill>
                <a:srgbClr val="000000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AutoNum type="arabicPeriod"/>
            </a:pPr>
            <a:r>
              <a:rPr lang="fr-FR" sz="3200">
                <a:solidFill>
                  <a:srgbClr val="000000"/>
                </a:solidFill>
              </a:rPr>
              <a:t>Github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fr-FR" sz="3200">
                <a:solidFill>
                  <a:srgbClr val="000000"/>
                </a:solidFill>
              </a:rPr>
              <a:t>2. </a:t>
            </a:r>
            <a:r>
              <a:rPr lang="fr-FR" sz="3200">
                <a:solidFill>
                  <a:schemeClr val="dk2"/>
                </a:solidFill>
              </a:rPr>
              <a:t>Jupyter</a:t>
            </a:r>
            <a:endParaRPr sz="3200">
              <a:solidFill>
                <a:srgbClr val="000000"/>
              </a:solidFill>
            </a:endParaRPr>
          </a:p>
        </p:txBody>
      </p:sp>
      <p:sp>
        <p:nvSpPr>
          <p:cNvPr id="296" name="Google Shape;296;p7"/>
          <p:cNvSpPr txBox="1"/>
          <p:nvPr>
            <p:ph idx="12" type="sldNum"/>
          </p:nvPr>
        </p:nvSpPr>
        <p:spPr>
          <a:xfrm>
            <a:off x="6659563" y="4838700"/>
            <a:ext cx="20161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"/>
          <p:cNvSpPr txBox="1"/>
          <p:nvPr>
            <p:ph type="title"/>
          </p:nvPr>
        </p:nvSpPr>
        <p:spPr>
          <a:xfrm>
            <a:off x="468313" y="52388"/>
            <a:ext cx="8207375" cy="86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                       Coding Time</a:t>
            </a:r>
            <a:endParaRPr/>
          </a:p>
        </p:txBody>
      </p:sp>
      <p:sp>
        <p:nvSpPr>
          <p:cNvPr id="302" name="Google Shape;302;p18"/>
          <p:cNvSpPr txBox="1"/>
          <p:nvPr>
            <p:ph idx="12" type="sldNum"/>
          </p:nvPr>
        </p:nvSpPr>
        <p:spPr>
          <a:xfrm>
            <a:off x="6659563" y="4838700"/>
            <a:ext cx="20161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303" name="Google Shape;30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3728" y="1204392"/>
            <a:ext cx="5116041" cy="3541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"/>
          <p:cNvSpPr txBox="1"/>
          <p:nvPr>
            <p:ph idx="12" type="sldNum"/>
          </p:nvPr>
        </p:nvSpPr>
        <p:spPr>
          <a:xfrm>
            <a:off x="6659563" y="4838700"/>
            <a:ext cx="20161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68" name="Google Shape;168;p2"/>
          <p:cNvSpPr txBox="1"/>
          <p:nvPr>
            <p:ph type="title"/>
          </p:nvPr>
        </p:nvSpPr>
        <p:spPr>
          <a:xfrm>
            <a:off x="402123" y="190525"/>
            <a:ext cx="8350250" cy="70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Qui sommes-nous?</a:t>
            </a:r>
            <a:endParaRPr/>
          </a:p>
        </p:txBody>
      </p:sp>
      <p:pic>
        <p:nvPicPr>
          <p:cNvPr id="169" name="Google Shape;16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3750" y="1178500"/>
            <a:ext cx="2621219" cy="366020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"/>
          <p:cNvSpPr txBox="1"/>
          <p:nvPr/>
        </p:nvSpPr>
        <p:spPr>
          <a:xfrm>
            <a:off x="184850" y="1340125"/>
            <a:ext cx="27906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fr-FR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Ousseynou Mbaye: </a:t>
            </a:r>
            <a:endParaRPr b="1" i="0" sz="1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b="1" i="0" lang="fr-FR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Doctorant en machine learning appliqué à la Santé à l’UADB, </a:t>
            </a:r>
            <a:endParaRPr b="1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b="1" i="0" lang="fr-FR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Google Fellowship in machine learning 2018</a:t>
            </a:r>
            <a:endParaRPr b="1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b="1" i="0" lang="fr-FR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Membre de GalsenAI</a:t>
            </a:r>
            <a:endParaRPr b="1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1" name="Google Shape;171;p2"/>
          <p:cNvSpPr txBox="1"/>
          <p:nvPr/>
        </p:nvSpPr>
        <p:spPr>
          <a:xfrm>
            <a:off x="6025675" y="1340200"/>
            <a:ext cx="30474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fr-FR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Siriman Konaré: </a:t>
            </a:r>
            <a:endParaRPr b="1" i="0" sz="1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b="1" i="0" lang="fr-FR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Doctorant en informatique à l’UGB, </a:t>
            </a:r>
            <a:endParaRPr b="1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●"/>
            </a:pPr>
            <a:r>
              <a:rPr b="1" i="0" lang="fr-FR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Ingénieur R&amp;D en Big Data et Blockchain à SeySoo sarl</a:t>
            </a:r>
            <a:endParaRPr b="1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a34cba288_1_10"/>
          <p:cNvSpPr txBox="1"/>
          <p:nvPr>
            <p:ph type="title"/>
          </p:nvPr>
        </p:nvSpPr>
        <p:spPr>
          <a:xfrm>
            <a:off x="1331913" y="196850"/>
            <a:ext cx="734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Contacts</a:t>
            </a:r>
            <a:endParaRPr/>
          </a:p>
        </p:txBody>
      </p:sp>
      <p:sp>
        <p:nvSpPr>
          <p:cNvPr id="309" name="Google Shape;309;g8a34cba288_1_10"/>
          <p:cNvSpPr txBox="1"/>
          <p:nvPr>
            <p:ph idx="1" type="body"/>
          </p:nvPr>
        </p:nvSpPr>
        <p:spPr>
          <a:xfrm>
            <a:off x="1147075" y="1250213"/>
            <a:ext cx="8542200" cy="3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None/>
            </a:pPr>
            <a:r>
              <a:rPr b="1" lang="fr-FR"/>
              <a:t>Twitter: </a:t>
            </a:r>
            <a:r>
              <a:rPr lang="fr-FR"/>
              <a:t>@SirimanKonare, @Ousseyn00195766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None/>
            </a:pPr>
            <a:r>
              <a:rPr b="1" lang="fr-FR"/>
              <a:t>Linkedin</a:t>
            </a:r>
            <a:r>
              <a:rPr lang="fr-FR"/>
              <a:t>: siriman-konare-6ba565150, ousseynou-mbaye-1152a013b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None/>
            </a:pPr>
            <a:r>
              <a:rPr b="1" lang="fr-FR"/>
              <a:t>Email</a:t>
            </a:r>
            <a:r>
              <a:rPr lang="fr-FR"/>
              <a:t>: </a:t>
            </a:r>
            <a:r>
              <a:rPr lang="fr-FR" u="sng">
                <a:solidFill>
                  <a:schemeClr val="hlink"/>
                </a:solidFill>
                <a:hlinkClick r:id="rId3"/>
              </a:rPr>
              <a:t>konare.siriman@ugb.edu.sn</a:t>
            </a:r>
            <a:r>
              <a:rPr lang="fr-FR"/>
              <a:t>, </a:t>
            </a:r>
            <a:r>
              <a:rPr lang="fr-FR" u="sng">
                <a:solidFill>
                  <a:schemeClr val="hlink"/>
                </a:solidFill>
                <a:hlinkClick r:id="rId4"/>
              </a:rPr>
              <a:t>ousseynou.mbaye@uadb.edu.sn</a:t>
            </a:r>
            <a:r>
              <a:rPr lang="fr-FR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None/>
            </a:pPr>
            <a:r>
              <a:rPr b="1" lang="fr-FR"/>
              <a:t>Repo Git du projet</a:t>
            </a:r>
            <a:r>
              <a:rPr lang="fr-FR"/>
              <a:t>:  </a:t>
            </a:r>
            <a:r>
              <a:rPr lang="fr-FR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https://github.com/siriman/python-for-data-science-IPD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None/>
            </a:pPr>
            <a:r>
              <a:t/>
            </a:r>
            <a:endParaRPr/>
          </a:p>
        </p:txBody>
      </p:sp>
      <p:sp>
        <p:nvSpPr>
          <p:cNvPr id="310" name="Google Shape;310;g8a34cba288_1_10"/>
          <p:cNvSpPr txBox="1"/>
          <p:nvPr>
            <p:ph idx="12" type="sldNum"/>
          </p:nvPr>
        </p:nvSpPr>
        <p:spPr>
          <a:xfrm>
            <a:off x="6553200" y="4841875"/>
            <a:ext cx="21336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a203c5fb5_1_0"/>
          <p:cNvSpPr txBox="1"/>
          <p:nvPr>
            <p:ph idx="12" type="sldNum"/>
          </p:nvPr>
        </p:nvSpPr>
        <p:spPr>
          <a:xfrm>
            <a:off x="6659563" y="4838700"/>
            <a:ext cx="20160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78" name="Google Shape;178;g8a203c5fb5_1_0"/>
          <p:cNvSpPr txBox="1"/>
          <p:nvPr>
            <p:ph type="title"/>
          </p:nvPr>
        </p:nvSpPr>
        <p:spPr>
          <a:xfrm>
            <a:off x="402123" y="190525"/>
            <a:ext cx="83502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Chapitre 1: </a:t>
            </a:r>
            <a:r>
              <a:rPr b="1" lang="fr-FR"/>
              <a:t>Introduction</a:t>
            </a:r>
            <a:endParaRPr/>
          </a:p>
        </p:txBody>
      </p:sp>
      <p:sp>
        <p:nvSpPr>
          <p:cNvPr id="179" name="Google Shape;179;g8a203c5fb5_1_0"/>
          <p:cNvSpPr txBox="1"/>
          <p:nvPr/>
        </p:nvSpPr>
        <p:spPr>
          <a:xfrm>
            <a:off x="1081282" y="1353555"/>
            <a:ext cx="4941566" cy="34851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Qu’est-ce que la Data Science (science des données)?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Processus d</a:t>
            </a:r>
            <a:r>
              <a:rPr lang="fr-FR" sz="1600"/>
              <a:t>e la</a:t>
            </a: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science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Pourquoi Python pour la Data Science?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métiers de Data Scientist 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Présentation des outils</a:t>
            </a:r>
            <a:endParaRPr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fr-F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Jupyterlab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a34cba288_1_0"/>
          <p:cNvSpPr txBox="1"/>
          <p:nvPr>
            <p:ph idx="12" type="sldNum"/>
          </p:nvPr>
        </p:nvSpPr>
        <p:spPr>
          <a:xfrm>
            <a:off x="6659563" y="4838700"/>
            <a:ext cx="20160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86" name="Google Shape;186;g8a34cba288_1_0"/>
          <p:cNvSpPr txBox="1"/>
          <p:nvPr>
            <p:ph type="title"/>
          </p:nvPr>
        </p:nvSpPr>
        <p:spPr>
          <a:xfrm>
            <a:off x="402123" y="190525"/>
            <a:ext cx="83502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2800"/>
              <a:t>Qu’est-ce que la Data Science (science des données)?</a:t>
            </a:r>
            <a:endParaRPr/>
          </a:p>
        </p:txBody>
      </p:sp>
      <p:pic>
        <p:nvPicPr>
          <p:cNvPr id="187" name="Google Shape;187;g8a34cba288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3478"/>
            <a:ext cx="9143999" cy="3156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5"/>
          <p:cNvSpPr txBox="1"/>
          <p:nvPr>
            <p:ph type="title"/>
          </p:nvPr>
        </p:nvSpPr>
        <p:spPr>
          <a:xfrm>
            <a:off x="468313" y="52388"/>
            <a:ext cx="8207375" cy="6848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2800"/>
              <a:t>Qu’est-ce que la Data Science (science des données)?</a:t>
            </a:r>
            <a:endParaRPr/>
          </a:p>
        </p:txBody>
      </p:sp>
      <p:sp>
        <p:nvSpPr>
          <p:cNvPr id="194" name="Google Shape;194;p45"/>
          <p:cNvSpPr txBox="1"/>
          <p:nvPr>
            <p:ph idx="12" type="sldNum"/>
          </p:nvPr>
        </p:nvSpPr>
        <p:spPr>
          <a:xfrm>
            <a:off x="6659563" y="4838700"/>
            <a:ext cx="20161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95" name="Google Shape;19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37192"/>
            <a:ext cx="9144000" cy="4101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6"/>
          <p:cNvSpPr txBox="1"/>
          <p:nvPr>
            <p:ph type="title"/>
          </p:nvPr>
        </p:nvSpPr>
        <p:spPr>
          <a:xfrm>
            <a:off x="468313" y="52389"/>
            <a:ext cx="8207375" cy="702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2800"/>
              <a:t>Qu’est-ce que la Data Science (science des données)?</a:t>
            </a:r>
            <a:endParaRPr/>
          </a:p>
        </p:txBody>
      </p:sp>
      <p:pic>
        <p:nvPicPr>
          <p:cNvPr id="202" name="Google Shape;20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54972"/>
            <a:ext cx="9144000" cy="408372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46"/>
          <p:cNvSpPr txBox="1"/>
          <p:nvPr>
            <p:ph idx="12" type="sldNum"/>
          </p:nvPr>
        </p:nvSpPr>
        <p:spPr>
          <a:xfrm>
            <a:off x="6659563" y="4838700"/>
            <a:ext cx="20161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7"/>
          <p:cNvSpPr txBox="1"/>
          <p:nvPr>
            <p:ph type="title"/>
          </p:nvPr>
        </p:nvSpPr>
        <p:spPr>
          <a:xfrm>
            <a:off x="468312" y="0"/>
            <a:ext cx="8207375" cy="5741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2800"/>
              <a:t>Qu’est-ce que la Data Science (science des données)?</a:t>
            </a:r>
            <a:endParaRPr/>
          </a:p>
        </p:txBody>
      </p:sp>
      <p:sp>
        <p:nvSpPr>
          <p:cNvPr id="209" name="Google Shape;209;p47"/>
          <p:cNvSpPr txBox="1"/>
          <p:nvPr>
            <p:ph idx="12" type="sldNum"/>
          </p:nvPr>
        </p:nvSpPr>
        <p:spPr>
          <a:xfrm>
            <a:off x="6659563" y="4838700"/>
            <a:ext cx="20161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10" name="Google Shape;21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5042"/>
            <a:ext cx="9144000" cy="4193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8"/>
          <p:cNvSpPr txBox="1"/>
          <p:nvPr>
            <p:ph type="title"/>
          </p:nvPr>
        </p:nvSpPr>
        <p:spPr>
          <a:xfrm>
            <a:off x="468313" y="52388"/>
            <a:ext cx="8207375" cy="86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2800"/>
              <a:t>Qu’est-ce que la Data Science (science des données)?</a:t>
            </a:r>
            <a:endParaRPr/>
          </a:p>
        </p:txBody>
      </p:sp>
      <p:pic>
        <p:nvPicPr>
          <p:cNvPr id="216" name="Google Shape;21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57773"/>
            <a:ext cx="9144000" cy="389788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8"/>
          <p:cNvSpPr txBox="1"/>
          <p:nvPr>
            <p:ph idx="12" type="sldNum"/>
          </p:nvPr>
        </p:nvSpPr>
        <p:spPr>
          <a:xfrm>
            <a:off x="6659563" y="4838700"/>
            <a:ext cx="20161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"/>
          <p:cNvSpPr txBox="1"/>
          <p:nvPr>
            <p:ph type="title"/>
          </p:nvPr>
        </p:nvSpPr>
        <p:spPr>
          <a:xfrm>
            <a:off x="468313" y="52388"/>
            <a:ext cx="8207375" cy="86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Processus du Data science</a:t>
            </a:r>
            <a:endParaRPr/>
          </a:p>
        </p:txBody>
      </p:sp>
      <p:sp>
        <p:nvSpPr>
          <p:cNvPr id="223" name="Google Shape;223;p3"/>
          <p:cNvSpPr txBox="1"/>
          <p:nvPr>
            <p:ph idx="1" type="body"/>
          </p:nvPr>
        </p:nvSpPr>
        <p:spPr>
          <a:xfrm>
            <a:off x="468313" y="1384300"/>
            <a:ext cx="8352159" cy="291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-FR">
                <a:solidFill>
                  <a:srgbClr val="1C1C1C"/>
                </a:solidFill>
              </a:rPr>
              <a:t>1.Exploratory Data Analysis</a:t>
            </a:r>
            <a:endParaRPr>
              <a:solidFill>
                <a:srgbClr val="1C1C1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C1C1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-FR">
                <a:solidFill>
                  <a:srgbClr val="1C1C1C"/>
                </a:solidFill>
              </a:rPr>
              <a:t>2.Pre-processing</a:t>
            </a:r>
            <a:endParaRPr>
              <a:solidFill>
                <a:srgbClr val="1C1C1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C1C1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-FR">
                <a:solidFill>
                  <a:srgbClr val="1C1C1C"/>
                </a:solidFill>
              </a:rPr>
              <a:t>3.Modeling</a:t>
            </a:r>
            <a:endParaRPr>
              <a:solidFill>
                <a:srgbClr val="1C1C1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C1C1C"/>
              </a:buClr>
              <a:buSzPts val="2000"/>
              <a:buFont typeface="Georgia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3"/>
          <p:cNvSpPr txBox="1"/>
          <p:nvPr>
            <p:ph idx="12" type="sldNum"/>
          </p:nvPr>
        </p:nvSpPr>
        <p:spPr>
          <a:xfrm>
            <a:off x="6659563" y="4838700"/>
            <a:ext cx="201612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-FR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2006-06-29T12:15:01Z</dcterms:created>
  <dc:creator>PoweredTemplates.com</dc:creator>
</cp:coreProperties>
</file>