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" charset="1" panose="020B06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80580" y="1427634"/>
            <a:ext cx="12773636" cy="8269497"/>
          </a:xfrm>
          <a:custGeom>
            <a:avLst/>
            <a:gdLst/>
            <a:ahLst/>
            <a:cxnLst/>
            <a:rect r="r" b="b" t="t" l="l"/>
            <a:pathLst>
              <a:path h="8269497" w="12773636">
                <a:moveTo>
                  <a:pt x="0" y="0"/>
                </a:moveTo>
                <a:lnTo>
                  <a:pt x="12773636" y="0"/>
                </a:lnTo>
                <a:lnTo>
                  <a:pt x="12773636" y="8269497"/>
                </a:lnTo>
                <a:lnTo>
                  <a:pt x="0" y="8269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2" t="0" r="-442" b="-26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84868" y="448310"/>
            <a:ext cx="36144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insential variables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5404" y="832699"/>
            <a:ext cx="12417191" cy="9211473"/>
          </a:xfrm>
          <a:custGeom>
            <a:avLst/>
            <a:gdLst/>
            <a:ahLst/>
            <a:cxnLst/>
            <a:rect r="r" b="b" t="t" l="l"/>
            <a:pathLst>
              <a:path h="9211473" w="12417191">
                <a:moveTo>
                  <a:pt x="0" y="0"/>
                </a:moveTo>
                <a:lnTo>
                  <a:pt x="12417192" y="0"/>
                </a:lnTo>
                <a:lnTo>
                  <a:pt x="12417192" y="9211473"/>
                </a:lnTo>
                <a:lnTo>
                  <a:pt x="0" y="9211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44" r="0" b="-3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51088" y="73780"/>
            <a:ext cx="13929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7489" y="896248"/>
            <a:ext cx="11639784" cy="9050713"/>
          </a:xfrm>
          <a:custGeom>
            <a:avLst/>
            <a:gdLst/>
            <a:ahLst/>
            <a:cxnLst/>
            <a:rect r="r" b="b" t="t" l="l"/>
            <a:pathLst>
              <a:path h="9050713" w="11639784">
                <a:moveTo>
                  <a:pt x="0" y="0"/>
                </a:moveTo>
                <a:lnTo>
                  <a:pt x="11639784" y="0"/>
                </a:lnTo>
                <a:lnTo>
                  <a:pt x="11639784" y="9050714"/>
                </a:lnTo>
                <a:lnTo>
                  <a:pt x="0" y="9050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4" r="0" b="-50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51088" y="-66675"/>
            <a:ext cx="13929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72997" y="1028700"/>
            <a:ext cx="13243261" cy="8260484"/>
          </a:xfrm>
          <a:custGeom>
            <a:avLst/>
            <a:gdLst/>
            <a:ahLst/>
            <a:cxnLst/>
            <a:rect r="r" b="b" t="t" l="l"/>
            <a:pathLst>
              <a:path h="8260484" w="13243261">
                <a:moveTo>
                  <a:pt x="0" y="0"/>
                </a:moveTo>
                <a:lnTo>
                  <a:pt x="13243260" y="0"/>
                </a:lnTo>
                <a:lnTo>
                  <a:pt x="13243260" y="8260484"/>
                </a:lnTo>
                <a:lnTo>
                  <a:pt x="0" y="8260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" t="0" r="-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72997" y="184156"/>
            <a:ext cx="1325106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correlations between sleep variables and simulated UPDRS scores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40967" y="1197320"/>
            <a:ext cx="11427599" cy="6549415"/>
          </a:xfrm>
          <a:custGeom>
            <a:avLst/>
            <a:gdLst/>
            <a:ahLst/>
            <a:cxnLst/>
            <a:rect r="r" b="b" t="t" l="l"/>
            <a:pathLst>
              <a:path h="6549415" w="11427599">
                <a:moveTo>
                  <a:pt x="0" y="0"/>
                </a:moveTo>
                <a:lnTo>
                  <a:pt x="11427599" y="0"/>
                </a:lnTo>
                <a:lnTo>
                  <a:pt x="11427599" y="6549414"/>
                </a:lnTo>
                <a:lnTo>
                  <a:pt x="0" y="6549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04549"/>
            <a:ext cx="1828800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1. Sleep Onset Time (sleeponset_decimal)- Correlation with UPDRS_total: -0.15- Sleep onset time shows a slight negative correlation with total UPDRS score.- Patients who fall asleep later tend to have slightly less severe symptoms, although the relationship is weak.- The strong negative correlation with UPDRS_part4 (-0.51) indicates that motor complications might lead to earlier awakenings, reducing the sleep period.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0701" y="3747189"/>
            <a:ext cx="17806598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2. Wake-up Time (wakeup_decimal)- Correlation with UPDRS_total: -0.13- Wake-up time shows a weak negative correlation with UPDRS scores.- Later wake-up time may reflect more consistent or restorative sleep.- Moderate negative correlation with UPDRS_part2 (-0.42) suggests fewer motor difficulties in daily life among patients with regular wake-up times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0701" y="7089829"/>
            <a:ext cx="1780659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3. Total Sleep Duration (SptDuration)- Correlation with UPDRS_total: 0.05- Time in bed does not significantly correlate with Parkinson's severity.- Moderate positive correlation with UPDRS_part4 (0.58) suggests patients with more motor complications may stay in bed longer to compensate for sleep disturbances.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98678" y="294533"/>
            <a:ext cx="1828800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4. WASO (Wake Af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 Sleep Onset)- Correlation with UPDRS_total: 0.75- Strongest correlation among all sleep variables.- Strong correlations with UPDRS_part1 (0.80) and UPDRS_part3 (0.83) indicate that frequent awakenings relate to non-motor and motor symptom severity.- WASO is a key marker of poor sleep quality and advanced disease state.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001055"/>
            <a:ext cx="1828800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5. Number of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Awakenings- Correlation with UPDRS_total: 0.61- Strongly associated with overall disease severity. - Very high correlation with UPDRS_part4 (0.92), reflecting how motor complications during the night disrupt sleep.- Also correlates with UPDRS_part1 (0.61) and part2 (0.48), linking sleep disruption to both non-motor and daily motor functioning challenges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3024" y="612572"/>
            <a:ext cx="15132039" cy="8100485"/>
          </a:xfrm>
          <a:custGeom>
            <a:avLst/>
            <a:gdLst/>
            <a:ahLst/>
            <a:cxnLst/>
            <a:rect r="r" b="b" t="t" l="l"/>
            <a:pathLst>
              <a:path h="8100485" w="15132039">
                <a:moveTo>
                  <a:pt x="0" y="0"/>
                </a:moveTo>
                <a:lnTo>
                  <a:pt x="15132040" y="0"/>
                </a:lnTo>
                <a:lnTo>
                  <a:pt x="15132040" y="8100485"/>
                </a:lnTo>
                <a:lnTo>
                  <a:pt x="0" y="8100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DAGkIyI9Wj8</dc:identifier>
  <dcterms:modified xsi:type="dcterms:W3CDTF">2011-08-01T06:04:30Z</dcterms:modified>
  <cp:revision>1</cp:revision>
  <dc:title>Votre texte de paragraphe</dc:title>
</cp:coreProperties>
</file>