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9F511-1DF5-4E00-99D5-6640EDECB878}" v="467" dt="2024-02-01T19:43:11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18250-CDF8-4AB6-8F7B-BD1BBFDAF377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141D8E-2470-481A-9303-6496614AE6D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0" i="0" dirty="0"/>
            <a:t>Fatalities: The total number of workplace fatalities recorded in each state during the specified period.</a:t>
          </a:r>
          <a:endParaRPr lang="en-US" sz="1800" dirty="0"/>
        </a:p>
      </dgm:t>
    </dgm:pt>
    <dgm:pt modelId="{C07B7317-662C-4470-99BD-F1EE3BD66F88}" type="parTrans" cxnId="{9A875E69-06D1-4A95-B6A6-33992138B7D9}">
      <dgm:prSet/>
      <dgm:spPr/>
      <dgm:t>
        <a:bodyPr/>
        <a:lstStyle/>
        <a:p>
          <a:endParaRPr lang="en-US"/>
        </a:p>
      </dgm:t>
    </dgm:pt>
    <dgm:pt modelId="{F708A736-D403-4FF1-AB4D-1A1F65B520E2}" type="sibTrans" cxnId="{9A875E69-06D1-4A95-B6A6-33992138B7D9}">
      <dgm:prSet/>
      <dgm:spPr/>
      <dgm:t>
        <a:bodyPr/>
        <a:lstStyle/>
        <a:p>
          <a:endParaRPr lang="en-US"/>
        </a:p>
      </dgm:t>
    </dgm:pt>
    <dgm:pt modelId="{44AD2643-A65C-453F-A67B-8FB8FC13457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900" b="0" i="0" dirty="0"/>
            <a:t>Injuries/Illnesses: The total number of workplace injuries and illnesses reported in each state.</a:t>
          </a:r>
          <a:endParaRPr lang="en-US" sz="1900" dirty="0"/>
        </a:p>
      </dgm:t>
    </dgm:pt>
    <dgm:pt modelId="{33131FDF-A084-4979-9665-95DF7BD99CDB}" type="parTrans" cxnId="{8BA78FFB-E3A7-4BCC-A2C4-6E26C1C10D0C}">
      <dgm:prSet/>
      <dgm:spPr/>
      <dgm:t>
        <a:bodyPr/>
        <a:lstStyle/>
        <a:p>
          <a:endParaRPr lang="en-US"/>
        </a:p>
      </dgm:t>
    </dgm:pt>
    <dgm:pt modelId="{6AA74894-1E37-4B31-80A0-394E7D964828}" type="sibTrans" cxnId="{8BA78FFB-E3A7-4BCC-A2C4-6E26C1C10D0C}">
      <dgm:prSet/>
      <dgm:spPr/>
      <dgm:t>
        <a:bodyPr/>
        <a:lstStyle/>
        <a:p>
          <a:endParaRPr lang="en-US"/>
        </a:p>
      </dgm:t>
    </dgm:pt>
    <dgm:pt modelId="{B514F027-5267-4B91-AF06-3079D282AE6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0" i="0" dirty="0"/>
            <a:t>Penalties: The average monetary penalties imposed on workplaces for safety violations.</a:t>
          </a:r>
          <a:endParaRPr lang="en-US" sz="2000" dirty="0"/>
        </a:p>
      </dgm:t>
    </dgm:pt>
    <dgm:pt modelId="{0D20BFF7-B025-4A70-AD41-4EF7395B3988}" type="parTrans" cxnId="{D9117855-71D5-48F2-85FF-CD628C058F45}">
      <dgm:prSet/>
      <dgm:spPr/>
      <dgm:t>
        <a:bodyPr/>
        <a:lstStyle/>
        <a:p>
          <a:endParaRPr lang="en-US"/>
        </a:p>
      </dgm:t>
    </dgm:pt>
    <dgm:pt modelId="{9DBFD155-8C7F-4167-A24B-53D795CAEFFE}" type="sibTrans" cxnId="{D9117855-71D5-48F2-85FF-CD628C058F45}">
      <dgm:prSet/>
      <dgm:spPr/>
      <dgm:t>
        <a:bodyPr/>
        <a:lstStyle/>
        <a:p>
          <a:endParaRPr lang="en-US"/>
        </a:p>
      </dgm:t>
    </dgm:pt>
    <dgm:pt modelId="{AD4A4F5B-DB28-47FB-A5A4-F8E46655388A}" type="pres">
      <dgm:prSet presAssocID="{5F218250-CDF8-4AB6-8F7B-BD1BBFDAF377}" presName="linear" presStyleCnt="0">
        <dgm:presLayoutVars>
          <dgm:animLvl val="lvl"/>
          <dgm:resizeHandles val="exact"/>
        </dgm:presLayoutVars>
      </dgm:prSet>
      <dgm:spPr/>
    </dgm:pt>
    <dgm:pt modelId="{02B30F77-4837-4E6F-B8F9-768094580B42}" type="pres">
      <dgm:prSet presAssocID="{23141D8E-2470-481A-9303-6496614AE6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C44781-2D56-433B-865C-08E665B480E6}" type="pres">
      <dgm:prSet presAssocID="{F708A736-D403-4FF1-AB4D-1A1F65B520E2}" presName="spacer" presStyleCnt="0"/>
      <dgm:spPr/>
    </dgm:pt>
    <dgm:pt modelId="{4ACE2886-C778-4655-B20D-4A02C5C76782}" type="pres">
      <dgm:prSet presAssocID="{44AD2643-A65C-453F-A67B-8FB8FC1345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5086EB-960A-47D2-9647-929C215AE9C5}" type="pres">
      <dgm:prSet presAssocID="{6AA74894-1E37-4B31-80A0-394E7D964828}" presName="spacer" presStyleCnt="0"/>
      <dgm:spPr/>
    </dgm:pt>
    <dgm:pt modelId="{63E2D0EA-D118-47BD-A5C7-367CC2A18FEB}" type="pres">
      <dgm:prSet presAssocID="{B514F027-5267-4B91-AF06-3079D282AE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C33E1C-99A9-42C1-A6C0-07E89360D460}" type="presOf" srcId="{23141D8E-2470-481A-9303-6496614AE6DE}" destId="{02B30F77-4837-4E6F-B8F9-768094580B42}" srcOrd="0" destOrd="0" presId="urn:microsoft.com/office/officeart/2005/8/layout/vList2"/>
    <dgm:cxn modelId="{9A875E69-06D1-4A95-B6A6-33992138B7D9}" srcId="{5F218250-CDF8-4AB6-8F7B-BD1BBFDAF377}" destId="{23141D8E-2470-481A-9303-6496614AE6DE}" srcOrd="0" destOrd="0" parTransId="{C07B7317-662C-4470-99BD-F1EE3BD66F88}" sibTransId="{F708A736-D403-4FF1-AB4D-1A1F65B520E2}"/>
    <dgm:cxn modelId="{D9117855-71D5-48F2-85FF-CD628C058F45}" srcId="{5F218250-CDF8-4AB6-8F7B-BD1BBFDAF377}" destId="{B514F027-5267-4B91-AF06-3079D282AE60}" srcOrd="2" destOrd="0" parTransId="{0D20BFF7-B025-4A70-AD41-4EF7395B3988}" sibTransId="{9DBFD155-8C7F-4167-A24B-53D795CAEFFE}"/>
    <dgm:cxn modelId="{7260BE85-0914-4315-88B5-A725A831758F}" type="presOf" srcId="{5F218250-CDF8-4AB6-8F7B-BD1BBFDAF377}" destId="{AD4A4F5B-DB28-47FB-A5A4-F8E46655388A}" srcOrd="0" destOrd="0" presId="urn:microsoft.com/office/officeart/2005/8/layout/vList2"/>
    <dgm:cxn modelId="{DA18ACAA-48E7-46C6-BFDA-514138425746}" type="presOf" srcId="{B514F027-5267-4B91-AF06-3079D282AE60}" destId="{63E2D0EA-D118-47BD-A5C7-367CC2A18FEB}" srcOrd="0" destOrd="0" presId="urn:microsoft.com/office/officeart/2005/8/layout/vList2"/>
    <dgm:cxn modelId="{7229F8EF-07B0-4F4F-B894-ACE069A091EE}" type="presOf" srcId="{44AD2643-A65C-453F-A67B-8FB8FC13457E}" destId="{4ACE2886-C778-4655-B20D-4A02C5C76782}" srcOrd="0" destOrd="0" presId="urn:microsoft.com/office/officeart/2005/8/layout/vList2"/>
    <dgm:cxn modelId="{8BA78FFB-E3A7-4BCC-A2C4-6E26C1C10D0C}" srcId="{5F218250-CDF8-4AB6-8F7B-BD1BBFDAF377}" destId="{44AD2643-A65C-453F-A67B-8FB8FC13457E}" srcOrd="1" destOrd="0" parTransId="{33131FDF-A084-4979-9665-95DF7BD99CDB}" sibTransId="{6AA74894-1E37-4B31-80A0-394E7D964828}"/>
    <dgm:cxn modelId="{2E0FC12E-C841-4224-BC01-4FDBA39B1CB2}" type="presParOf" srcId="{AD4A4F5B-DB28-47FB-A5A4-F8E46655388A}" destId="{02B30F77-4837-4E6F-B8F9-768094580B42}" srcOrd="0" destOrd="0" presId="urn:microsoft.com/office/officeart/2005/8/layout/vList2"/>
    <dgm:cxn modelId="{CBEDBC3D-DE05-4745-B832-3089BC69C299}" type="presParOf" srcId="{AD4A4F5B-DB28-47FB-A5A4-F8E46655388A}" destId="{17C44781-2D56-433B-865C-08E665B480E6}" srcOrd="1" destOrd="0" presId="urn:microsoft.com/office/officeart/2005/8/layout/vList2"/>
    <dgm:cxn modelId="{12B83B87-8530-4717-9E23-6EFB94562B47}" type="presParOf" srcId="{AD4A4F5B-DB28-47FB-A5A4-F8E46655388A}" destId="{4ACE2886-C778-4655-B20D-4A02C5C76782}" srcOrd="2" destOrd="0" presId="urn:microsoft.com/office/officeart/2005/8/layout/vList2"/>
    <dgm:cxn modelId="{253674F7-AF41-4CC5-9ED3-4668D18E62CC}" type="presParOf" srcId="{AD4A4F5B-DB28-47FB-A5A4-F8E46655388A}" destId="{765086EB-960A-47D2-9647-929C215AE9C5}" srcOrd="3" destOrd="0" presId="urn:microsoft.com/office/officeart/2005/8/layout/vList2"/>
    <dgm:cxn modelId="{06154FBD-9855-4207-9DE6-00C611612284}" type="presParOf" srcId="{AD4A4F5B-DB28-47FB-A5A4-F8E46655388A}" destId="{63E2D0EA-D118-47BD-A5C7-367CC2A18F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A9A80-9430-4FA9-897F-82EE59B104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4AF4301-3EA1-4870-8F20-0125B3465FC1}">
      <dgm:prSet/>
      <dgm:spPr/>
      <dgm:t>
        <a:bodyPr/>
        <a:lstStyle/>
        <a:p>
          <a:r>
            <a:rPr lang="en-US"/>
            <a:t>Ousman Njie</a:t>
          </a:r>
        </a:p>
      </dgm:t>
    </dgm:pt>
    <dgm:pt modelId="{8F85C3C6-DE14-4CF4-8925-47E846C1BD72}" type="parTrans" cxnId="{DDE609B3-3E16-4F71-AC1D-DC0814F6289D}">
      <dgm:prSet/>
      <dgm:spPr/>
      <dgm:t>
        <a:bodyPr/>
        <a:lstStyle/>
        <a:p>
          <a:endParaRPr lang="en-US"/>
        </a:p>
      </dgm:t>
    </dgm:pt>
    <dgm:pt modelId="{7B5910DA-D5FF-45FB-AEC9-BA6CE2985BEA}" type="sibTrans" cxnId="{DDE609B3-3E16-4F71-AC1D-DC0814F6289D}">
      <dgm:prSet/>
      <dgm:spPr/>
      <dgm:t>
        <a:bodyPr/>
        <a:lstStyle/>
        <a:p>
          <a:endParaRPr lang="en-US"/>
        </a:p>
      </dgm:t>
    </dgm:pt>
    <dgm:pt modelId="{22C4266A-3201-462B-BA38-7E17DED3B6D1}">
      <dgm:prSet/>
      <dgm:spPr/>
      <dgm:t>
        <a:bodyPr/>
        <a:lstStyle/>
        <a:p>
          <a:r>
            <a:rPr lang="en-US"/>
            <a:t>manaous7@gmail.com</a:t>
          </a:r>
        </a:p>
      </dgm:t>
    </dgm:pt>
    <dgm:pt modelId="{764D52E0-C833-4E4B-A11A-82F30478B210}" type="parTrans" cxnId="{7B95DD0B-1BCB-4A36-A3ED-414FB45212C6}">
      <dgm:prSet/>
      <dgm:spPr/>
      <dgm:t>
        <a:bodyPr/>
        <a:lstStyle/>
        <a:p>
          <a:endParaRPr lang="en-US"/>
        </a:p>
      </dgm:t>
    </dgm:pt>
    <dgm:pt modelId="{39360AB3-CA17-40AE-B934-BE57026AAD54}" type="sibTrans" cxnId="{7B95DD0B-1BCB-4A36-A3ED-414FB45212C6}">
      <dgm:prSet/>
      <dgm:spPr/>
      <dgm:t>
        <a:bodyPr/>
        <a:lstStyle/>
        <a:p>
          <a:endParaRPr lang="en-US"/>
        </a:p>
      </dgm:t>
    </dgm:pt>
    <dgm:pt modelId="{575A24C8-F940-46F9-A0AE-F635DF10F6FF}" type="pres">
      <dgm:prSet presAssocID="{B7DA9A80-9430-4FA9-897F-82EE59B10450}" presName="root" presStyleCnt="0">
        <dgm:presLayoutVars>
          <dgm:dir/>
          <dgm:resizeHandles val="exact"/>
        </dgm:presLayoutVars>
      </dgm:prSet>
      <dgm:spPr/>
    </dgm:pt>
    <dgm:pt modelId="{5AA1EEDD-6825-41D7-A7BA-6A7618A47AD5}" type="pres">
      <dgm:prSet presAssocID="{64AF4301-3EA1-4870-8F20-0125B3465FC1}" presName="compNode" presStyleCnt="0"/>
      <dgm:spPr/>
    </dgm:pt>
    <dgm:pt modelId="{9A959C01-5482-4508-A25F-9F3F8462AB84}" type="pres">
      <dgm:prSet presAssocID="{64AF4301-3EA1-4870-8F20-0125B3465F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8C45F6-DB46-4D58-88AE-1B79F15C54FB}" type="pres">
      <dgm:prSet presAssocID="{64AF4301-3EA1-4870-8F20-0125B3465FC1}" presName="spaceRect" presStyleCnt="0"/>
      <dgm:spPr/>
    </dgm:pt>
    <dgm:pt modelId="{F80ADD1F-E396-4A22-BDE6-B9613C7A8460}" type="pres">
      <dgm:prSet presAssocID="{64AF4301-3EA1-4870-8F20-0125B3465FC1}" presName="textRect" presStyleLbl="revTx" presStyleIdx="0" presStyleCnt="2">
        <dgm:presLayoutVars>
          <dgm:chMax val="1"/>
          <dgm:chPref val="1"/>
        </dgm:presLayoutVars>
      </dgm:prSet>
      <dgm:spPr/>
    </dgm:pt>
    <dgm:pt modelId="{10B249AD-75E3-49D8-9E0E-7C8340B27430}" type="pres">
      <dgm:prSet presAssocID="{7B5910DA-D5FF-45FB-AEC9-BA6CE2985BEA}" presName="sibTrans" presStyleCnt="0"/>
      <dgm:spPr/>
    </dgm:pt>
    <dgm:pt modelId="{B2B19330-51B9-4A81-B042-1185F8ADFC2C}" type="pres">
      <dgm:prSet presAssocID="{22C4266A-3201-462B-BA38-7E17DED3B6D1}" presName="compNode" presStyleCnt="0"/>
      <dgm:spPr/>
    </dgm:pt>
    <dgm:pt modelId="{2A437B25-00AE-4F30-A831-0941B44BE44F}" type="pres">
      <dgm:prSet presAssocID="{22C4266A-3201-462B-BA38-7E17DED3B6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DC64EBE-9276-45F6-AC1B-DE75F2AA1C39}" type="pres">
      <dgm:prSet presAssocID="{22C4266A-3201-462B-BA38-7E17DED3B6D1}" presName="spaceRect" presStyleCnt="0"/>
      <dgm:spPr/>
    </dgm:pt>
    <dgm:pt modelId="{F53BA980-40DB-4CC1-B39B-EB86932A7209}" type="pres">
      <dgm:prSet presAssocID="{22C4266A-3201-462B-BA38-7E17DED3B6D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95DD0B-1BCB-4A36-A3ED-414FB45212C6}" srcId="{B7DA9A80-9430-4FA9-897F-82EE59B10450}" destId="{22C4266A-3201-462B-BA38-7E17DED3B6D1}" srcOrd="1" destOrd="0" parTransId="{764D52E0-C833-4E4B-A11A-82F30478B210}" sibTransId="{39360AB3-CA17-40AE-B934-BE57026AAD54}"/>
    <dgm:cxn modelId="{7B59525F-BCAB-4DAE-B4F0-3EADF88FF1E2}" type="presOf" srcId="{22C4266A-3201-462B-BA38-7E17DED3B6D1}" destId="{F53BA980-40DB-4CC1-B39B-EB86932A7209}" srcOrd="0" destOrd="0" presId="urn:microsoft.com/office/officeart/2018/2/layout/IconLabelList"/>
    <dgm:cxn modelId="{A581BDB1-75BD-422C-823B-4B6AEB991B72}" type="presOf" srcId="{B7DA9A80-9430-4FA9-897F-82EE59B10450}" destId="{575A24C8-F940-46F9-A0AE-F635DF10F6FF}" srcOrd="0" destOrd="0" presId="urn:microsoft.com/office/officeart/2018/2/layout/IconLabelList"/>
    <dgm:cxn modelId="{DDE609B3-3E16-4F71-AC1D-DC0814F6289D}" srcId="{B7DA9A80-9430-4FA9-897F-82EE59B10450}" destId="{64AF4301-3EA1-4870-8F20-0125B3465FC1}" srcOrd="0" destOrd="0" parTransId="{8F85C3C6-DE14-4CF4-8925-47E846C1BD72}" sibTransId="{7B5910DA-D5FF-45FB-AEC9-BA6CE2985BEA}"/>
    <dgm:cxn modelId="{88462DCC-2CED-4681-92AA-C8791FA75FE1}" type="presOf" srcId="{64AF4301-3EA1-4870-8F20-0125B3465FC1}" destId="{F80ADD1F-E396-4A22-BDE6-B9613C7A8460}" srcOrd="0" destOrd="0" presId="urn:microsoft.com/office/officeart/2018/2/layout/IconLabelList"/>
    <dgm:cxn modelId="{F9E1583B-1B33-4E1E-AFB8-4D9BF8850B5B}" type="presParOf" srcId="{575A24C8-F940-46F9-A0AE-F635DF10F6FF}" destId="{5AA1EEDD-6825-41D7-A7BA-6A7618A47AD5}" srcOrd="0" destOrd="0" presId="urn:microsoft.com/office/officeart/2018/2/layout/IconLabelList"/>
    <dgm:cxn modelId="{43EE63D8-99EC-4DA6-98BE-D290F7D5F0F2}" type="presParOf" srcId="{5AA1EEDD-6825-41D7-A7BA-6A7618A47AD5}" destId="{9A959C01-5482-4508-A25F-9F3F8462AB84}" srcOrd="0" destOrd="0" presId="urn:microsoft.com/office/officeart/2018/2/layout/IconLabelList"/>
    <dgm:cxn modelId="{1164A59C-AB21-4757-A114-56776CFF2072}" type="presParOf" srcId="{5AA1EEDD-6825-41D7-A7BA-6A7618A47AD5}" destId="{598C45F6-DB46-4D58-88AE-1B79F15C54FB}" srcOrd="1" destOrd="0" presId="urn:microsoft.com/office/officeart/2018/2/layout/IconLabelList"/>
    <dgm:cxn modelId="{7AACCAA3-6E0F-4AC7-B8B3-5396D65F28D1}" type="presParOf" srcId="{5AA1EEDD-6825-41D7-A7BA-6A7618A47AD5}" destId="{F80ADD1F-E396-4A22-BDE6-B9613C7A8460}" srcOrd="2" destOrd="0" presId="urn:microsoft.com/office/officeart/2018/2/layout/IconLabelList"/>
    <dgm:cxn modelId="{D4CEA178-FE5A-4CD1-8CC1-15D21751720B}" type="presParOf" srcId="{575A24C8-F940-46F9-A0AE-F635DF10F6FF}" destId="{10B249AD-75E3-49D8-9E0E-7C8340B27430}" srcOrd="1" destOrd="0" presId="urn:microsoft.com/office/officeart/2018/2/layout/IconLabelList"/>
    <dgm:cxn modelId="{460654A4-BCFB-4DAC-B0D2-43E78788FF99}" type="presParOf" srcId="{575A24C8-F940-46F9-A0AE-F635DF10F6FF}" destId="{B2B19330-51B9-4A81-B042-1185F8ADFC2C}" srcOrd="2" destOrd="0" presId="urn:microsoft.com/office/officeart/2018/2/layout/IconLabelList"/>
    <dgm:cxn modelId="{D5753BEC-B0C5-4ED4-AB2C-59FD54CBF90F}" type="presParOf" srcId="{B2B19330-51B9-4A81-B042-1185F8ADFC2C}" destId="{2A437B25-00AE-4F30-A831-0941B44BE44F}" srcOrd="0" destOrd="0" presId="urn:microsoft.com/office/officeart/2018/2/layout/IconLabelList"/>
    <dgm:cxn modelId="{BE7AB362-5766-494A-9D03-DEFF265F4228}" type="presParOf" srcId="{B2B19330-51B9-4A81-B042-1185F8ADFC2C}" destId="{5DC64EBE-9276-45F6-AC1B-DE75F2AA1C39}" srcOrd="1" destOrd="0" presId="urn:microsoft.com/office/officeart/2018/2/layout/IconLabelList"/>
    <dgm:cxn modelId="{E57236B4-EC00-4014-A014-CD78504B7A5B}" type="presParOf" srcId="{B2B19330-51B9-4A81-B042-1185F8ADFC2C}" destId="{F53BA980-40DB-4CC1-B39B-EB86932A72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30F77-4837-4E6F-B8F9-768094580B42}">
      <dsp:nvSpPr>
        <dsp:cNvPr id="0" name=""/>
        <dsp:cNvSpPr/>
      </dsp:nvSpPr>
      <dsp:spPr>
        <a:xfrm>
          <a:off x="0" y="176032"/>
          <a:ext cx="4124758" cy="161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Fatalities: The total number of workplace fatalities recorded in each state during the specified period.</a:t>
          </a:r>
          <a:endParaRPr lang="en-US" sz="1800" kern="1200" dirty="0"/>
        </a:p>
      </dsp:txBody>
      <dsp:txXfrm>
        <a:off x="78662" y="254694"/>
        <a:ext cx="3967434" cy="1454076"/>
      </dsp:txXfrm>
    </dsp:sp>
    <dsp:sp modelId="{4ACE2886-C778-4655-B20D-4A02C5C76782}">
      <dsp:nvSpPr>
        <dsp:cNvPr id="0" name=""/>
        <dsp:cNvSpPr/>
      </dsp:nvSpPr>
      <dsp:spPr>
        <a:xfrm>
          <a:off x="0" y="1845033"/>
          <a:ext cx="4124758" cy="1611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Injuries/Illnesses: The total number of workplace injuries and illnesses reported in each state.</a:t>
          </a:r>
          <a:endParaRPr lang="en-US" sz="1900" kern="1200" dirty="0"/>
        </a:p>
      </dsp:txBody>
      <dsp:txXfrm>
        <a:off x="78662" y="1923695"/>
        <a:ext cx="3967434" cy="1454076"/>
      </dsp:txXfrm>
    </dsp:sp>
    <dsp:sp modelId="{63E2D0EA-D118-47BD-A5C7-367CC2A18FEB}">
      <dsp:nvSpPr>
        <dsp:cNvPr id="0" name=""/>
        <dsp:cNvSpPr/>
      </dsp:nvSpPr>
      <dsp:spPr>
        <a:xfrm>
          <a:off x="0" y="3514033"/>
          <a:ext cx="4124758" cy="1611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Penalties: The average monetary penalties imposed on workplaces for safety violations.</a:t>
          </a:r>
          <a:endParaRPr lang="en-US" sz="2000" kern="1200" dirty="0"/>
        </a:p>
      </dsp:txBody>
      <dsp:txXfrm>
        <a:off x="78662" y="3592695"/>
        <a:ext cx="3967434" cy="1454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59C01-5482-4508-A25F-9F3F8462AB84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ADD1F-E396-4A22-BDE6-B9613C7A8460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Ousman Njie</a:t>
          </a:r>
        </a:p>
      </dsp:txBody>
      <dsp:txXfrm>
        <a:off x="111066" y="2893916"/>
        <a:ext cx="4320000" cy="720000"/>
      </dsp:txXfrm>
    </dsp:sp>
    <dsp:sp modelId="{2A437B25-00AE-4F30-A831-0941B44BE44F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A980-40DB-4CC1-B39B-EB86932A7209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manaous7@gmail.com</a:t>
          </a:r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55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55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8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0D-855A-4DB0-915B-3C076F4DB0E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353401-DA25-422D-BB5F-902540E4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C8B8-B945-F6D1-1C99-3FE88152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tx1"/>
                </a:solidFill>
              </a:rPr>
              <a:t>2012 Workplace Fatalities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C184-F74A-258B-D635-15EC3745A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81" y="4327568"/>
            <a:ext cx="7052807" cy="145303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Ousman Njie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Project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Bootcamp: Quick Start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40395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E03FAC-150C-9A73-DE66-63700493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D798AC6D-B415-75AB-54B5-828C3E910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21279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1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Graph on document with pen">
            <a:extLst>
              <a:ext uri="{FF2B5EF4-FFF2-40B4-BE49-F238E27FC236}">
                <a16:creationId xmlns:a16="http://schemas.microsoft.com/office/drawing/2014/main" id="{9BFFD1B2-5DDB-640C-9C2D-E201D4648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76741" y="-8867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767F8-91E5-E205-42A9-2987163A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b="1" i="1" u="sng" dirty="0">
                <a:solidFill>
                  <a:schemeClr val="tx1"/>
                </a:solidFill>
              </a:rPr>
              <a:t>Table of Content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0C41F35-8A97-C886-47A3-6573CB1C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589332" cy="530146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Overview of Dataset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Fatalities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Injuries/Illnesses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Penalties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Key observations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07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Graph on document with pen">
            <a:extLst>
              <a:ext uri="{FF2B5EF4-FFF2-40B4-BE49-F238E27FC236}">
                <a16:creationId xmlns:a16="http://schemas.microsoft.com/office/drawing/2014/main" id="{B902C7D6-AC9E-C03C-3A94-346C03F33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76741" y="-8867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9DAFA-8F2A-4812-1778-E6D9032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8" y="1366787"/>
            <a:ext cx="5437473" cy="1260964"/>
          </a:xfrm>
        </p:spPr>
        <p:txBody>
          <a:bodyPr anchor="b">
            <a:normAutofit/>
          </a:bodyPr>
          <a:lstStyle/>
          <a:p>
            <a:r>
              <a:rPr lang="en-US" sz="7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F2AE-18BF-BE7D-BA78-7435913A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36" y="2295939"/>
            <a:ext cx="4436164" cy="3765245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Purpose: This presentation aims to analyze 2012 workplace safety statistics across various states, focusing on fatalities, injuries, and penalties. We'll explore trends, disparities, and implications for policy and enforcement.</a:t>
            </a:r>
          </a:p>
        </p:txBody>
      </p:sp>
    </p:spTree>
    <p:extLst>
      <p:ext uri="{BB962C8B-B14F-4D97-AF65-F5344CB8AC3E}">
        <p14:creationId xmlns:p14="http://schemas.microsoft.com/office/powerpoint/2010/main" val="10965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032C-4B55-0976-4C70-45B52DE6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Data Overview</a:t>
            </a:r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EA65BA84-8E29-68DC-E4A2-788222AB1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68868"/>
              </p:ext>
            </p:extLst>
          </p:nvPr>
        </p:nvGraphicFramePr>
        <p:xfrm>
          <a:off x="7229042" y="698643"/>
          <a:ext cx="4124758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8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25F6FCB9-D087-872D-53E9-BBD9C2086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241559" y="11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47444-7419-3963-697A-D4E7B4D8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b="1" i="0" dirty="0">
                <a:solidFill>
                  <a:schemeClr val="tx1"/>
                </a:solidFill>
                <a:effectLst/>
              </a:rPr>
              <a:t>Fatalities Analysis</a:t>
            </a:r>
            <a:endParaRPr lang="en-US" sz="8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DF5BA-86BA-1A25-68CC-06DE34A6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49156"/>
              </p:ext>
            </p:extLst>
          </p:nvPr>
        </p:nvGraphicFramePr>
        <p:xfrm>
          <a:off x="7112000" y="1071510"/>
          <a:ext cx="5161958" cy="235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79">
                  <a:extLst>
                    <a:ext uri="{9D8B030D-6E8A-4147-A177-3AD203B41FA5}">
                      <a16:colId xmlns:a16="http://schemas.microsoft.com/office/drawing/2014/main" val="3714106759"/>
                    </a:ext>
                  </a:extLst>
                </a:gridCol>
                <a:gridCol w="2580979">
                  <a:extLst>
                    <a:ext uri="{9D8B030D-6E8A-4147-A177-3AD203B41FA5}">
                      <a16:colId xmlns:a16="http://schemas.microsoft.com/office/drawing/2014/main" val="1758191605"/>
                    </a:ext>
                  </a:extLst>
                </a:gridCol>
              </a:tblGrid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33077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8352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99225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05452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20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EA0D6F-B9AB-E5C7-9E7D-17784B25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51120"/>
              </p:ext>
            </p:extLst>
          </p:nvPr>
        </p:nvGraphicFramePr>
        <p:xfrm>
          <a:off x="7112000" y="4164432"/>
          <a:ext cx="5161958" cy="235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79">
                  <a:extLst>
                    <a:ext uri="{9D8B030D-6E8A-4147-A177-3AD203B41FA5}">
                      <a16:colId xmlns:a16="http://schemas.microsoft.com/office/drawing/2014/main" val="3714106759"/>
                    </a:ext>
                  </a:extLst>
                </a:gridCol>
                <a:gridCol w="2580979">
                  <a:extLst>
                    <a:ext uri="{9D8B030D-6E8A-4147-A177-3AD203B41FA5}">
                      <a16:colId xmlns:a16="http://schemas.microsoft.com/office/drawing/2014/main" val="1758191605"/>
                    </a:ext>
                  </a:extLst>
                </a:gridCol>
              </a:tblGrid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8352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99225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New 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05452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Vermont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2079"/>
                  </a:ext>
                </a:extLst>
              </a:tr>
              <a:tr h="47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Rhode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9BDBE2-5D93-A18B-DAD9-7B4ED0F2783E}"/>
              </a:ext>
            </a:extLst>
          </p:cNvPr>
          <p:cNvSpPr txBox="1"/>
          <p:nvPr/>
        </p:nvSpPr>
        <p:spPr>
          <a:xfrm>
            <a:off x="7030941" y="554609"/>
            <a:ext cx="619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States with the Highest Fatalities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C4AD3-1959-6F80-2172-F00F89A4DB3D}"/>
              </a:ext>
            </a:extLst>
          </p:cNvPr>
          <p:cNvSpPr txBox="1"/>
          <p:nvPr/>
        </p:nvSpPr>
        <p:spPr>
          <a:xfrm>
            <a:off x="7030941" y="3563748"/>
            <a:ext cx="6651266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States with the lowest Fatalities</a:t>
            </a:r>
          </a:p>
        </p:txBody>
      </p:sp>
    </p:spTree>
    <p:extLst>
      <p:ext uri="{BB962C8B-B14F-4D97-AF65-F5344CB8AC3E}">
        <p14:creationId xmlns:p14="http://schemas.microsoft.com/office/powerpoint/2010/main" val="42210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50FD-BE10-74DF-F5D6-637CDCC9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9404"/>
            <a:ext cx="5878286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Injuries/Illnesses Analysis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3E49A0-69F8-365C-EE4E-D4A0AC273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72341"/>
              </p:ext>
            </p:extLst>
          </p:nvPr>
        </p:nvGraphicFramePr>
        <p:xfrm>
          <a:off x="397934" y="2930069"/>
          <a:ext cx="5088468" cy="318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70">
                  <a:extLst>
                    <a:ext uri="{9D8B030D-6E8A-4147-A177-3AD203B41FA5}">
                      <a16:colId xmlns:a16="http://schemas.microsoft.com/office/drawing/2014/main" val="372511324"/>
                    </a:ext>
                  </a:extLst>
                </a:gridCol>
                <a:gridCol w="2239034">
                  <a:extLst>
                    <a:ext uri="{9D8B030D-6E8A-4147-A177-3AD203B41FA5}">
                      <a16:colId xmlns:a16="http://schemas.microsoft.com/office/drawing/2014/main" val="2973530216"/>
                    </a:ext>
                  </a:extLst>
                </a:gridCol>
                <a:gridCol w="1245564">
                  <a:extLst>
                    <a:ext uri="{9D8B030D-6E8A-4147-A177-3AD203B41FA5}">
                      <a16:colId xmlns:a16="http://schemas.microsoft.com/office/drawing/2014/main" val="3707219348"/>
                    </a:ext>
                  </a:extLst>
                </a:gridCol>
              </a:tblGrid>
              <a:tr h="8251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injuries/illnesses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 of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0562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87525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20048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5680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72144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124900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3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D580F6-6416-A52A-3875-F4A81DB6C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35287"/>
              </p:ext>
            </p:extLst>
          </p:nvPr>
        </p:nvGraphicFramePr>
        <p:xfrm>
          <a:off x="6705599" y="2930069"/>
          <a:ext cx="5088468" cy="318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70">
                  <a:extLst>
                    <a:ext uri="{9D8B030D-6E8A-4147-A177-3AD203B41FA5}">
                      <a16:colId xmlns:a16="http://schemas.microsoft.com/office/drawing/2014/main" val="372511324"/>
                    </a:ext>
                  </a:extLst>
                </a:gridCol>
                <a:gridCol w="2239034">
                  <a:extLst>
                    <a:ext uri="{9D8B030D-6E8A-4147-A177-3AD203B41FA5}">
                      <a16:colId xmlns:a16="http://schemas.microsoft.com/office/drawing/2014/main" val="2973530216"/>
                    </a:ext>
                  </a:extLst>
                </a:gridCol>
                <a:gridCol w="1245564">
                  <a:extLst>
                    <a:ext uri="{9D8B030D-6E8A-4147-A177-3AD203B41FA5}">
                      <a16:colId xmlns:a16="http://schemas.microsoft.com/office/drawing/2014/main" val="3707219348"/>
                    </a:ext>
                  </a:extLst>
                </a:gridCol>
              </a:tblGrid>
              <a:tr h="8251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injuries/illnesses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 of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0562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87525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20048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5680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Delaware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72144"/>
                  </a:ext>
                </a:extLst>
              </a:tr>
              <a:tr h="471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Wyoming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32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972D49-5B6B-0CD4-715E-C74F8AD4ADC5}"/>
              </a:ext>
            </a:extLst>
          </p:cNvPr>
          <p:cNvSpPr txBox="1"/>
          <p:nvPr/>
        </p:nvSpPr>
        <p:spPr>
          <a:xfrm>
            <a:off x="279400" y="2353734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the highest injuries/ illnesses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C263E-9516-23AB-9BD5-4ED60BD7544D}"/>
              </a:ext>
            </a:extLst>
          </p:cNvPr>
          <p:cNvSpPr txBox="1"/>
          <p:nvPr/>
        </p:nvSpPr>
        <p:spPr>
          <a:xfrm>
            <a:off x="6705599" y="2353734"/>
            <a:ext cx="4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the lowest injuries/ illnesses</a:t>
            </a:r>
          </a:p>
        </p:txBody>
      </p:sp>
    </p:spTree>
    <p:extLst>
      <p:ext uri="{BB962C8B-B14F-4D97-AF65-F5344CB8AC3E}">
        <p14:creationId xmlns:p14="http://schemas.microsoft.com/office/powerpoint/2010/main" val="33176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B049E-5FB0-081F-5AD6-257F9BF9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253226"/>
            <a:ext cx="8596668" cy="1033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</a:rPr>
              <a:t>Penalties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 descr="Graph on document with pen">
            <a:extLst>
              <a:ext uri="{FF2B5EF4-FFF2-40B4-BE49-F238E27FC236}">
                <a16:creationId xmlns:a16="http://schemas.microsoft.com/office/drawing/2014/main" id="{406D87F4-7DD3-BF00-2C34-C02ED464B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30" r="2649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047B-5B51-8BA1-D009-C8C7F258DE59}"/>
              </a:ext>
            </a:extLst>
          </p:cNvPr>
          <p:cNvSpPr>
            <a:spLocks/>
          </p:cNvSpPr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6FD768F2-A022-EF4C-F073-7CB7645F1BA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6076260"/>
              </p:ext>
            </p:extLst>
          </p:nvPr>
        </p:nvGraphicFramePr>
        <p:xfrm>
          <a:off x="6116084" y="2048035"/>
          <a:ext cx="4682662" cy="308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331">
                  <a:extLst>
                    <a:ext uri="{9D8B030D-6E8A-4147-A177-3AD203B41FA5}">
                      <a16:colId xmlns:a16="http://schemas.microsoft.com/office/drawing/2014/main" val="4038505022"/>
                    </a:ext>
                  </a:extLst>
                </a:gridCol>
                <a:gridCol w="2341331">
                  <a:extLst>
                    <a:ext uri="{9D8B030D-6E8A-4147-A177-3AD203B41FA5}">
                      <a16:colId xmlns:a16="http://schemas.microsoft.com/office/drawing/2014/main" val="3589195598"/>
                    </a:ext>
                  </a:extLst>
                </a:gridCol>
              </a:tblGrid>
              <a:tr h="6165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338"/>
                  </a:ext>
                </a:extLst>
              </a:tr>
              <a:tr h="616553">
                <a:tc>
                  <a:txBody>
                    <a:bodyPr/>
                    <a:lstStyle/>
                    <a:p>
                      <a:r>
                        <a:rPr lang="en-US" dirty="0"/>
                        <a:t>Maryland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18732"/>
                  </a:ext>
                </a:extLst>
              </a:tr>
              <a:tr h="616553">
                <a:tc>
                  <a:txBody>
                    <a:bodyPr/>
                    <a:lstStyle/>
                    <a:p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15851"/>
                  </a:ext>
                </a:extLst>
              </a:tr>
              <a:tr h="616553">
                <a:tc>
                  <a:txBody>
                    <a:bodyPr/>
                    <a:lstStyle/>
                    <a:p>
                      <a:r>
                        <a:rPr lang="en-US" dirty="0"/>
                        <a:t>South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09332"/>
                  </a:ext>
                </a:extLst>
              </a:tr>
              <a:tr h="616553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4868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3D94181-5836-5356-3E1E-B42405DACB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903452"/>
              </p:ext>
            </p:extLst>
          </p:nvPr>
        </p:nvGraphicFramePr>
        <p:xfrm>
          <a:off x="564620" y="2064965"/>
          <a:ext cx="4682662" cy="306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331">
                  <a:extLst>
                    <a:ext uri="{9D8B030D-6E8A-4147-A177-3AD203B41FA5}">
                      <a16:colId xmlns:a16="http://schemas.microsoft.com/office/drawing/2014/main" val="1543487410"/>
                    </a:ext>
                  </a:extLst>
                </a:gridCol>
                <a:gridCol w="2341331">
                  <a:extLst>
                    <a:ext uri="{9D8B030D-6E8A-4147-A177-3AD203B41FA5}">
                      <a16:colId xmlns:a16="http://schemas.microsoft.com/office/drawing/2014/main" val="3631195386"/>
                    </a:ext>
                  </a:extLst>
                </a:gridCol>
              </a:tblGrid>
              <a:tr h="6131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$6422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55835"/>
                  </a:ext>
                </a:extLst>
              </a:tr>
              <a:tr h="6131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Kentucky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60993"/>
                  </a:ext>
                </a:extLst>
              </a:tr>
              <a:tr h="613167">
                <a:tc>
                  <a:txBody>
                    <a:bodyPr/>
                    <a:lstStyle/>
                    <a:p>
                      <a:r>
                        <a:rPr lang="en-US" dirty="0"/>
                        <a:t>North Dakota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81247"/>
                  </a:ext>
                </a:extLst>
              </a:tr>
              <a:tr h="613167">
                <a:tc>
                  <a:txBody>
                    <a:bodyPr/>
                    <a:lstStyle/>
                    <a:p>
                      <a:r>
                        <a:rPr lang="en-US" dirty="0"/>
                        <a:t>Arkansas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79249"/>
                  </a:ext>
                </a:extLst>
              </a:tr>
              <a:tr h="613167">
                <a:tc>
                  <a:txBody>
                    <a:bodyPr/>
                    <a:lstStyle/>
                    <a:p>
                      <a:r>
                        <a:rPr lang="en-US" dirty="0"/>
                        <a:t>Nebraska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29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8275D83-D856-0729-E676-D8AF1AA9634E}"/>
              </a:ext>
            </a:extLst>
          </p:cNvPr>
          <p:cNvSpPr txBox="1"/>
          <p:nvPr/>
        </p:nvSpPr>
        <p:spPr>
          <a:xfrm>
            <a:off x="545635" y="1482818"/>
            <a:ext cx="462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the highest average penalties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D1248-3F86-6940-FAD4-C340F97BDA5E}"/>
              </a:ext>
            </a:extLst>
          </p:cNvPr>
          <p:cNvSpPr txBox="1"/>
          <p:nvPr/>
        </p:nvSpPr>
        <p:spPr>
          <a:xfrm>
            <a:off x="6035186" y="1482818"/>
            <a:ext cx="462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the lowest average penalties</a:t>
            </a:r>
          </a:p>
        </p:txBody>
      </p:sp>
    </p:spTree>
    <p:extLst>
      <p:ext uri="{BB962C8B-B14F-4D97-AF65-F5344CB8AC3E}">
        <p14:creationId xmlns:p14="http://schemas.microsoft.com/office/powerpoint/2010/main" val="41959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mph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CC47-C14D-25F5-5667-BEF298C4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Key Observations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FFD8-E817-462B-3382-F6AB2F0D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</a:rPr>
              <a:t>Regional Disparities-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states in the Midwest and South appear to have higher rates of fatalities compared to states in other regions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</a:rPr>
              <a:t>Injury Count- </a:t>
            </a:r>
            <a:r>
              <a:rPr lang="en-US" i="0" dirty="0">
                <a:effectLst/>
              </a:rPr>
              <a:t>Federal programs have higher numbers of injuries and illnesses </a:t>
            </a:r>
          </a:p>
          <a:p>
            <a:pPr>
              <a:lnSpc>
                <a:spcPct val="150000"/>
              </a:lnSpc>
            </a:pPr>
            <a:r>
              <a:rPr lang="en-US" b="1" i="0" dirty="0"/>
              <a:t>Number of inspectors- </a:t>
            </a:r>
            <a:r>
              <a:rPr lang="en-US" b="0" i="0" dirty="0"/>
              <a:t>Federal programs had more inspectors per state than state programs, allowing for more frequent inspections and oversight.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0" dirty="0"/>
              <a:t>Average Penalties imposed- </a:t>
            </a:r>
            <a:r>
              <a:rPr lang="en-US" b="0" i="0" dirty="0"/>
              <a:t>State programs imposed lower average penalties than federal programs, which could lead to potential differences in enforcement strategies and priorities.</a:t>
            </a:r>
            <a:endParaRPr lang="en-US" dirty="0"/>
          </a:p>
          <a:p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B3B1-15BD-FE27-6AA0-E21D0666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94CC-3714-670B-BD5C-58D39DF9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5" y="1732547"/>
            <a:ext cx="9885145" cy="4620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analysis of 2012 workplace safety statistics reveals significant variations across states, indicating diverse safety landscapes and enforcement practices.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4010</TotalTime>
  <Words>385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2012 Workplace Fatalities Analysis</vt:lpstr>
      <vt:lpstr>Table of Content</vt:lpstr>
      <vt:lpstr>Introduction</vt:lpstr>
      <vt:lpstr>Data Overview</vt:lpstr>
      <vt:lpstr>Fatalities Analysis</vt:lpstr>
      <vt:lpstr>Injuries/Illnesses Analysis</vt:lpstr>
      <vt:lpstr>Penalties Analysis</vt:lpstr>
      <vt:lpstr>Key Observations 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Workplace Fatalities Analysis</dc:title>
  <dc:creator>ousman njie</dc:creator>
  <cp:lastModifiedBy>ousman njie</cp:lastModifiedBy>
  <cp:revision>3</cp:revision>
  <dcterms:created xsi:type="dcterms:W3CDTF">2024-01-28T15:36:00Z</dcterms:created>
  <dcterms:modified xsi:type="dcterms:W3CDTF">2024-08-28T19:07:13Z</dcterms:modified>
</cp:coreProperties>
</file>