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8" r:id="rId11"/>
    <p:sldId id="267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52584" y="2091495"/>
            <a:ext cx="6647936" cy="1483725"/>
          </a:xfrm>
        </p:spPr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sz="9600" dirty="0" err="1"/>
              <a:t>MongoDB</a:t>
            </a:r>
            <a:endParaRPr lang="fr-FR" sz="96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907958" y="4373147"/>
            <a:ext cx="6839708" cy="4965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/>
              <a:t>Les commandes </a:t>
            </a:r>
            <a:r>
              <a:rPr lang="fr-FR" sz="2400" dirty="0" err="1" smtClean="0"/>
              <a:t>find</a:t>
            </a:r>
            <a:r>
              <a:rPr lang="fr-FR" sz="2400" dirty="0" smtClean="0"/>
              <a:t> et </a:t>
            </a:r>
            <a:r>
              <a:rPr lang="fr-FR" sz="2400" dirty="0" err="1" smtClean="0"/>
              <a:t>aggregate</a:t>
            </a:r>
            <a:r>
              <a:rPr lang="fr-FR" sz="2400" dirty="0" smtClean="0"/>
              <a:t> de </a:t>
            </a:r>
            <a:r>
              <a:rPr lang="fr-FR" sz="2400" dirty="0" err="1" smtClean="0"/>
              <a:t>mongodb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949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77334" y="533125"/>
            <a:ext cx="8596668" cy="825892"/>
          </a:xfrm>
        </p:spPr>
        <p:txBody>
          <a:bodyPr>
            <a:normAutofit/>
          </a:bodyPr>
          <a:lstStyle/>
          <a:p>
            <a:r>
              <a:rPr lang="es-ES" sz="3600" dirty="0" err="1">
                <a:solidFill>
                  <a:schemeClr val="accent1"/>
                </a:solidFill>
              </a:rPr>
              <a:t>Agrégation</a:t>
            </a:r>
            <a:r>
              <a:rPr lang="es-ES" sz="3600" dirty="0">
                <a:solidFill>
                  <a:schemeClr val="accent1"/>
                </a:solidFill>
              </a:rPr>
              <a:t> $</a:t>
            </a:r>
            <a:r>
              <a:rPr lang="es-ES" sz="3600" dirty="0" err="1">
                <a:solidFill>
                  <a:schemeClr val="accent1"/>
                </a:solidFill>
              </a:rPr>
              <a:t>sort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77334" y="1495416"/>
            <a:ext cx="8596668" cy="1709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Cette étape d'agrégation regroupe tous les documents dans l'ordre de tri spécifié.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endParaRPr lang="fr-FR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77334" y="3479205"/>
            <a:ext cx="8450189" cy="2533795"/>
            <a:chOff x="677334" y="3479205"/>
            <a:chExt cx="8450189" cy="2533795"/>
          </a:xfrm>
        </p:grpSpPr>
        <p:sp>
          <p:nvSpPr>
            <p:cNvPr id="6" name="ZoneTexte 5"/>
            <p:cNvSpPr txBox="1"/>
            <p:nvPr/>
          </p:nvSpPr>
          <p:spPr>
            <a:xfrm>
              <a:off x="677334" y="3479205"/>
              <a:ext cx="8178342" cy="25337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850026" y="3591847"/>
              <a:ext cx="1327998" cy="337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>
                  <a:solidFill>
                    <a:schemeClr val="accent1">
                      <a:lumMod val="50000"/>
                    </a:schemeClr>
                  </a:solidFill>
                </a:rPr>
                <a:t>Exemple</a:t>
              </a:r>
              <a:endParaRPr lang="fr-F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268663" y="4657778"/>
              <a:ext cx="665613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db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nomCollection.</a:t>
              </a:r>
              <a:r>
                <a:rPr lang="fr-FR" dirty="0" err="1" smtClean="0">
                  <a:solidFill>
                    <a:srgbClr val="FF0000"/>
                  </a:solidFill>
                </a:rPr>
                <a:t>aggregate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([</a:t>
              </a:r>
            </a:p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{ </a:t>
              </a:r>
              <a:r>
                <a:rPr lang="fr-FR" dirty="0" smtClean="0">
                  <a:solidFill>
                    <a:schemeClr val="accent1"/>
                  </a:solidFill>
                </a:rPr>
                <a:t>$sort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 : </a:t>
              </a:r>
              <a:r>
                <a:rPr lang="fr-FR" dirty="0" smtClean="0">
                  <a:solidFill>
                    <a:schemeClr val="accent2">
                      <a:lumMod val="50000"/>
                    </a:schemeClr>
                  </a:solidFill>
                </a:rPr>
                <a:t>{</a:t>
              </a:r>
              <a:r>
                <a:rPr lang="fr-FR" dirty="0">
                  <a:solidFill>
                    <a:schemeClr val="accent2">
                      <a:lumMod val="50000"/>
                    </a:schemeClr>
                  </a:solidFill>
                </a:rPr>
                <a:t>"</a:t>
              </a:r>
              <a:r>
                <a:rPr lang="fr-FR" dirty="0" err="1" smtClean="0">
                  <a:solidFill>
                    <a:schemeClr val="accent2">
                      <a:lumMod val="50000"/>
                    </a:schemeClr>
                  </a:solidFill>
                </a:rPr>
                <a:t>likes</a:t>
              </a:r>
              <a:r>
                <a:rPr lang="fr-FR" dirty="0" smtClean="0">
                  <a:solidFill>
                    <a:schemeClr val="accent2">
                      <a:lumMod val="50000"/>
                    </a:schemeClr>
                  </a:solidFill>
                </a:rPr>
                <a:t>": </a:t>
              </a:r>
              <a:r>
                <a:rPr lang="fr-FR" dirty="0">
                  <a:solidFill>
                    <a:schemeClr val="accent1"/>
                  </a:solidFill>
                </a:rPr>
                <a:t>-1 </a:t>
              </a:r>
              <a:r>
                <a:rPr lang="fr-FR" dirty="0" smtClean="0">
                  <a:solidFill>
                    <a:schemeClr val="accent2">
                      <a:lumMod val="50000"/>
                    </a:schemeClr>
                  </a:solidFill>
                </a:rPr>
                <a:t>} }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</a:p>
            <a:p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])</a:t>
              </a:r>
              <a:endParaRPr lang="fr-FR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047734" y="3859872"/>
              <a:ext cx="8079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Cet exemple</a:t>
              </a:r>
              <a:r>
                <a:rPr lang="fr-FR" sz="1400" dirty="0" smtClean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renverra les documents triés par ordre décroissant par le champ </a:t>
              </a:r>
              <a:r>
                <a:rPr lang="fr-FR" sz="1400" dirty="0" smtClean="0">
                  <a:solidFill>
                    <a:schemeClr val="accent2">
                      <a:lumMod val="50000"/>
                    </a:schemeClr>
                  </a:solidFill>
                </a:rPr>
                <a:t>« </a:t>
              </a:r>
              <a:r>
                <a:rPr lang="fr-FR" sz="1400" dirty="0" err="1" smtClean="0">
                  <a:solidFill>
                    <a:schemeClr val="accent2">
                      <a:lumMod val="50000"/>
                    </a:schemeClr>
                  </a:solidFill>
                </a:rPr>
                <a:t>likes</a:t>
              </a:r>
              <a:r>
                <a:rPr lang="fr-FR" sz="1400" dirty="0" smtClean="0">
                  <a:solidFill>
                    <a:schemeClr val="accent2">
                      <a:lumMod val="50000"/>
                    </a:schemeClr>
                  </a:solidFill>
                </a:rPr>
                <a:t> ».</a:t>
              </a:r>
              <a:endParaRPr lang="fr-FR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677335" y="2366212"/>
            <a:ext cx="797239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Remarque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 : </a:t>
            </a:r>
            <a:r>
              <a:rPr lang="fr-FR" dirty="0"/>
              <a:t>N'oubliez pas que l'ordre de vos étapes est important. Chaque étape n'agit que sur les documents fournis par les étapes précédentes.</a:t>
            </a:r>
          </a:p>
        </p:txBody>
      </p:sp>
    </p:spTree>
    <p:extLst>
      <p:ext uri="{BB962C8B-B14F-4D97-AF65-F5344CB8AC3E}">
        <p14:creationId xmlns:p14="http://schemas.microsoft.com/office/powerpoint/2010/main" val="12857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77334" y="533125"/>
            <a:ext cx="8596668" cy="825892"/>
          </a:xfrm>
        </p:spPr>
        <p:txBody>
          <a:bodyPr>
            <a:normAutofit/>
          </a:bodyPr>
          <a:lstStyle/>
          <a:p>
            <a:r>
              <a:rPr lang="es-ES" sz="3600" dirty="0" err="1">
                <a:solidFill>
                  <a:schemeClr val="accent1"/>
                </a:solidFill>
              </a:rPr>
              <a:t>Agrégation</a:t>
            </a:r>
            <a:r>
              <a:rPr lang="es-ES" sz="3600" dirty="0">
                <a:solidFill>
                  <a:schemeClr val="accent1"/>
                </a:solidFill>
              </a:rPr>
              <a:t> $match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77334" y="1495416"/>
            <a:ext cx="8596668" cy="1709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Cette étape d'agrégation se comporte comme une recherche. Il filtrera les documents qui correspondent à la requête fournie.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677334" y="3479205"/>
            <a:ext cx="8450189" cy="2533795"/>
            <a:chOff x="677334" y="3479205"/>
            <a:chExt cx="8450189" cy="2533795"/>
          </a:xfrm>
        </p:grpSpPr>
        <p:sp>
          <p:nvSpPr>
            <p:cNvPr id="6" name="ZoneTexte 5"/>
            <p:cNvSpPr txBox="1"/>
            <p:nvPr/>
          </p:nvSpPr>
          <p:spPr>
            <a:xfrm>
              <a:off x="677334" y="3479205"/>
              <a:ext cx="8178342" cy="25337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850026" y="3591847"/>
              <a:ext cx="1327998" cy="337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>
                  <a:solidFill>
                    <a:schemeClr val="accent1">
                      <a:lumMod val="50000"/>
                    </a:schemeClr>
                  </a:solidFill>
                </a:rPr>
                <a:t>Exemple</a:t>
              </a:r>
              <a:endParaRPr lang="fr-F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268663" y="4657778"/>
              <a:ext cx="665613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db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nomCollection.</a:t>
              </a:r>
              <a:r>
                <a:rPr lang="fr-FR" dirty="0" err="1" smtClean="0">
                  <a:solidFill>
                    <a:srgbClr val="FF0000"/>
                  </a:solidFill>
                </a:rPr>
                <a:t>aggregate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([</a:t>
              </a:r>
            </a:p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{ </a:t>
              </a:r>
              <a:r>
                <a:rPr lang="fr-FR" dirty="0">
                  <a:solidFill>
                    <a:schemeClr val="accent1"/>
                  </a:solidFill>
                </a:rPr>
                <a:t>$match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 :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{category: </a:t>
              </a:r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"News</a:t>
              </a:r>
              <a:r>
                <a:rPr lang="en-US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"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} </a:t>
              </a:r>
              <a:r>
                <a:rPr lang="fr-FR" dirty="0" smtClean="0"/>
                <a:t>} </a:t>
              </a:r>
              <a:endParaRPr lang="fr-FR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])</a:t>
              </a:r>
              <a:endParaRPr lang="fr-FR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047734" y="3859872"/>
              <a:ext cx="8079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Cet exemple renverra </a:t>
              </a:r>
              <a:r>
                <a:rPr lang="fr-FR" sz="1400" dirty="0" smtClean="0">
                  <a:solidFill>
                    <a:schemeClr val="accent2">
                      <a:lumMod val="50000"/>
                    </a:schemeClr>
                  </a:solidFill>
                </a:rPr>
                <a:t>que </a:t>
              </a:r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les documents qui ont la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category</a:t>
              </a:r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 "News".</a:t>
              </a: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677335" y="2366212"/>
            <a:ext cx="797239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Remarque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 : </a:t>
            </a:r>
            <a:r>
              <a:rPr lang="fr-FR" dirty="0" smtClean="0"/>
              <a:t>L’utilisation de </a:t>
            </a:r>
            <a:r>
              <a:rPr lang="fr-FR" dirty="0">
                <a:solidFill>
                  <a:srgbClr val="FF0000"/>
                </a:solidFill>
              </a:rPr>
              <a:t>$</a:t>
            </a:r>
            <a:r>
              <a:rPr lang="fr-FR" dirty="0" smtClean="0">
                <a:solidFill>
                  <a:srgbClr val="FF0000"/>
                </a:solidFill>
              </a:rPr>
              <a:t>match </a:t>
            </a:r>
            <a:r>
              <a:rPr lang="fr-FR" dirty="0" smtClean="0"/>
              <a:t>dans </a:t>
            </a:r>
            <a:r>
              <a:rPr lang="fr-FR" dirty="0"/>
              <a:t>le pipeline peut améliorer les performances car elle limite le nombre de documents que les étapes suivantes doivent traiter.</a:t>
            </a:r>
          </a:p>
        </p:txBody>
      </p:sp>
    </p:spTree>
    <p:extLst>
      <p:ext uri="{BB962C8B-B14F-4D97-AF65-F5344CB8AC3E}">
        <p14:creationId xmlns:p14="http://schemas.microsoft.com/office/powerpoint/2010/main" val="2726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77334" y="533125"/>
            <a:ext cx="8596668" cy="825892"/>
          </a:xfrm>
        </p:spPr>
        <p:txBody>
          <a:bodyPr>
            <a:normAutofit/>
          </a:bodyPr>
          <a:lstStyle/>
          <a:p>
            <a:r>
              <a:rPr lang="es-ES" sz="3600" dirty="0" err="1">
                <a:solidFill>
                  <a:schemeClr val="accent1"/>
                </a:solidFill>
              </a:rPr>
              <a:t>Agrégation</a:t>
            </a:r>
            <a:r>
              <a:rPr lang="es-ES" sz="3600" dirty="0">
                <a:solidFill>
                  <a:schemeClr val="accent1"/>
                </a:solidFill>
              </a:rPr>
              <a:t> $</a:t>
            </a:r>
            <a:r>
              <a:rPr lang="es-ES" sz="3600" dirty="0" err="1">
                <a:solidFill>
                  <a:schemeClr val="accent1"/>
                </a:solidFill>
              </a:rPr>
              <a:t>addFields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77334" y="1495416"/>
            <a:ext cx="8596668" cy="1709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Cette étape d'agrégation ajoute de nouveaux champs aux documents.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677334" y="2531854"/>
            <a:ext cx="8450189" cy="2533795"/>
            <a:chOff x="677334" y="3479205"/>
            <a:chExt cx="8450189" cy="2533795"/>
          </a:xfrm>
        </p:grpSpPr>
        <p:sp>
          <p:nvSpPr>
            <p:cNvPr id="6" name="ZoneTexte 5"/>
            <p:cNvSpPr txBox="1"/>
            <p:nvPr/>
          </p:nvSpPr>
          <p:spPr>
            <a:xfrm>
              <a:off x="677334" y="3479205"/>
              <a:ext cx="8178342" cy="25337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850026" y="3591847"/>
              <a:ext cx="1327998" cy="337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>
                  <a:solidFill>
                    <a:schemeClr val="accent1">
                      <a:lumMod val="50000"/>
                    </a:schemeClr>
                  </a:solidFill>
                </a:rPr>
                <a:t>Exemple</a:t>
              </a:r>
              <a:endParaRPr lang="fr-F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268663" y="4657778"/>
              <a:ext cx="6656138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db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nomCollection.</a:t>
              </a:r>
              <a:r>
                <a:rPr lang="fr-FR" dirty="0" err="1" smtClean="0">
                  <a:solidFill>
                    <a:srgbClr val="FF0000"/>
                  </a:solidFill>
                </a:rPr>
                <a:t>aggregate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([</a:t>
              </a:r>
            </a:p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{ </a:t>
              </a:r>
              <a:r>
                <a:rPr lang="fr-FR" dirty="0">
                  <a:solidFill>
                    <a:schemeClr val="accent1"/>
                  </a:solidFill>
                </a:rPr>
                <a:t>$</a:t>
              </a:r>
              <a:r>
                <a:rPr lang="fr-FR" dirty="0" err="1">
                  <a:solidFill>
                    <a:schemeClr val="accent1"/>
                  </a:solidFill>
                </a:rPr>
                <a:t>addFields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 :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{ 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moyenneGrade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: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{ </a:t>
              </a:r>
              <a:r>
                <a:rPr lang="en-US" dirty="0">
                  <a:solidFill>
                    <a:schemeClr val="accent1"/>
                  </a:solidFill>
                </a:rPr>
                <a:t>$</a:t>
              </a:r>
              <a:r>
                <a:rPr lang="en-US" dirty="0" err="1">
                  <a:solidFill>
                    <a:schemeClr val="accent1"/>
                  </a:solidFill>
                </a:rPr>
                <a:t>avg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: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" $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grades.score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" }} </a:t>
              </a:r>
              <a:r>
                <a:rPr lang="fr-FR" dirty="0" smtClean="0"/>
                <a:t>} </a:t>
              </a:r>
              <a:endParaRPr lang="fr-FR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])</a:t>
              </a:r>
              <a:endParaRPr lang="fr-FR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047734" y="3859872"/>
              <a:ext cx="80797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Cet exemple renverra </a:t>
              </a:r>
              <a:r>
                <a:rPr lang="fr-FR" sz="1400" dirty="0" smtClean="0">
                  <a:solidFill>
                    <a:schemeClr val="accent2">
                      <a:lumMod val="50000"/>
                    </a:schemeClr>
                  </a:solidFill>
                </a:rPr>
                <a:t>les </a:t>
              </a:r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documents avec un nouveau </a:t>
              </a:r>
              <a:r>
                <a:rPr lang="fr-FR" sz="1400" dirty="0" smtClean="0">
                  <a:solidFill>
                    <a:schemeClr val="accent2">
                      <a:lumMod val="50000"/>
                    </a:schemeClr>
                  </a:solidFill>
                </a:rPr>
                <a:t>champ </a:t>
              </a:r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, </a:t>
              </a:r>
              <a:r>
                <a:rPr lang="fr-FR" sz="1400" dirty="0" err="1">
                  <a:solidFill>
                    <a:schemeClr val="accent2">
                      <a:lumMod val="50000"/>
                    </a:schemeClr>
                  </a:solidFill>
                </a:rPr>
                <a:t>moyenneGrade</a:t>
              </a:r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, qui contiendra la moyenne de chaque </a:t>
              </a:r>
              <a:r>
                <a:rPr lang="fr-FR" sz="1400" dirty="0" smtClean="0">
                  <a:solidFill>
                    <a:schemeClr val="accent2">
                      <a:lumMod val="50000"/>
                    </a:schemeClr>
                  </a:solidFill>
                </a:rPr>
                <a:t>champ </a:t>
              </a:r>
              <a:r>
                <a:rPr lang="fr-FR" sz="1400" dirty="0" err="1" smtClean="0">
                  <a:solidFill>
                    <a:schemeClr val="accent2">
                      <a:lumMod val="50000"/>
                    </a:schemeClr>
                  </a:solidFill>
                </a:rPr>
                <a:t>grades.score</a:t>
              </a:r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16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77334" y="533125"/>
            <a:ext cx="8596668" cy="825892"/>
          </a:xfrm>
        </p:spPr>
        <p:txBody>
          <a:bodyPr>
            <a:normAutofit/>
          </a:bodyPr>
          <a:lstStyle/>
          <a:p>
            <a:r>
              <a:rPr lang="es-ES" sz="3600" dirty="0" err="1">
                <a:solidFill>
                  <a:schemeClr val="accent1"/>
                </a:solidFill>
              </a:rPr>
              <a:t>Agrégation</a:t>
            </a:r>
            <a:r>
              <a:rPr lang="es-ES" sz="3600" dirty="0">
                <a:solidFill>
                  <a:schemeClr val="accent1"/>
                </a:solidFill>
              </a:rPr>
              <a:t> $</a:t>
            </a:r>
            <a:r>
              <a:rPr lang="es-ES" sz="3600" dirty="0" err="1" smtClean="0">
                <a:solidFill>
                  <a:schemeClr val="accent1"/>
                </a:solidFill>
              </a:rPr>
              <a:t>count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77334" y="1495416"/>
            <a:ext cx="8596668" cy="1709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Cette étape d'agrégation compte le nombre total de documents passés à l'étape précédente.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677334" y="2663659"/>
            <a:ext cx="8763228" cy="2732125"/>
            <a:chOff x="677334" y="3479205"/>
            <a:chExt cx="8466665" cy="2533795"/>
          </a:xfrm>
        </p:grpSpPr>
        <p:sp>
          <p:nvSpPr>
            <p:cNvPr id="6" name="ZoneTexte 5"/>
            <p:cNvSpPr txBox="1"/>
            <p:nvPr/>
          </p:nvSpPr>
          <p:spPr>
            <a:xfrm>
              <a:off x="677334" y="3479205"/>
              <a:ext cx="8178342" cy="25337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850026" y="3591847"/>
              <a:ext cx="1327998" cy="337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>
                  <a:solidFill>
                    <a:schemeClr val="accent1">
                      <a:lumMod val="50000"/>
                    </a:schemeClr>
                  </a:solidFill>
                </a:rPr>
                <a:t>Exemple</a:t>
              </a:r>
              <a:endParaRPr lang="fr-F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210999" y="4588143"/>
              <a:ext cx="6656138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db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nomCollection.</a:t>
              </a:r>
              <a:r>
                <a:rPr lang="fr-FR" dirty="0" err="1" smtClean="0">
                  <a:solidFill>
                    <a:srgbClr val="FF0000"/>
                  </a:solidFill>
                </a:rPr>
                <a:t>aggregate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([</a:t>
              </a:r>
            </a:p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{ </a:t>
              </a:r>
              <a:r>
                <a:rPr lang="fr-FR" dirty="0">
                  <a:solidFill>
                    <a:schemeClr val="accent1"/>
                  </a:solidFill>
                </a:rPr>
                <a:t>$match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 :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{category: </a:t>
              </a:r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"News</a:t>
              </a:r>
              <a:r>
                <a:rPr lang="en-US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"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} </a:t>
              </a:r>
              <a:r>
                <a:rPr lang="fr-FR" dirty="0" smtClean="0"/>
                <a:t>},</a:t>
              </a:r>
            </a:p>
            <a:p>
              <a:r>
                <a:rPr lang="fr-FR" dirty="0"/>
                <a:t>	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{</a:t>
              </a:r>
              <a:r>
                <a:rPr lang="fr-FR" dirty="0" smtClean="0"/>
                <a:t> </a:t>
              </a:r>
              <a:r>
                <a:rPr lang="fr-FR" dirty="0" smtClean="0">
                  <a:solidFill>
                    <a:schemeClr val="accent1"/>
                  </a:solidFill>
                </a:rPr>
                <a:t>$count  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: 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"</a:t>
              </a:r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totalCategory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" }</a:t>
              </a:r>
            </a:p>
            <a:p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])</a:t>
              </a:r>
              <a:endParaRPr lang="fr-FR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064210" y="3787132"/>
              <a:ext cx="80797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Cet exemple </a:t>
              </a:r>
              <a:r>
                <a:rPr lang="fr-FR" sz="1400" dirty="0" smtClean="0">
                  <a:solidFill>
                    <a:schemeClr val="accent2">
                      <a:lumMod val="50000"/>
                    </a:schemeClr>
                  </a:solidFill>
                </a:rPr>
                <a:t>renverra le </a:t>
              </a:r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nombre de documents </a:t>
              </a:r>
              <a:r>
                <a:rPr lang="fr-FR" sz="1400" dirty="0" smtClean="0">
                  <a:solidFill>
                    <a:schemeClr val="accent2">
                      <a:lumMod val="50000"/>
                    </a:schemeClr>
                  </a:solidFill>
                </a:rPr>
                <a:t>dans le $count étape </a:t>
              </a:r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sous la forme d'un champ appelé "</a:t>
              </a:r>
              <a:r>
                <a:rPr lang="fr-FR" sz="1400" dirty="0" err="1">
                  <a:solidFill>
                    <a:schemeClr val="accent2">
                      <a:lumMod val="50000"/>
                    </a:schemeClr>
                  </a:solidFill>
                </a:rPr>
                <a:t>totalCategory</a:t>
              </a:r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".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7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11964" y="3327747"/>
            <a:ext cx="5047061" cy="2208757"/>
          </a:xfrm>
        </p:spPr>
        <p:txBody>
          <a:bodyPr>
            <a:normAutofit/>
          </a:bodyPr>
          <a:lstStyle/>
          <a:p>
            <a:r>
              <a:rPr lang="fr-FR" dirty="0" smtClean="0"/>
              <a:t>Réalisé par :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Alae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Ben Hamza</a:t>
            </a:r>
            <a:b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	Hamza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Edraoui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2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9004" y="592822"/>
            <a:ext cx="8596668" cy="1320800"/>
          </a:xfrm>
        </p:spPr>
        <p:txBody>
          <a:bodyPr>
            <a:normAutofit/>
          </a:bodyPr>
          <a:lstStyle/>
          <a:p>
            <a:r>
              <a:rPr lang="fr-FR" sz="4800" dirty="0" smtClean="0"/>
              <a:t>La </a:t>
            </a:r>
            <a:r>
              <a:rPr lang="fr-FR" sz="4800" dirty="0" err="1" smtClean="0"/>
              <a:t>methode</a:t>
            </a:r>
            <a:r>
              <a:rPr lang="fr-FR" sz="4800" dirty="0" smtClean="0"/>
              <a:t> </a:t>
            </a:r>
            <a:r>
              <a:rPr lang="fr-FR" sz="4800" dirty="0" err="1" smtClean="0"/>
              <a:t>Find</a:t>
            </a:r>
            <a:r>
              <a:rPr lang="fr-FR" sz="4800" dirty="0" smtClean="0"/>
              <a:t>()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131325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>
                <a:solidFill>
                  <a:schemeClr val="accent2">
                    <a:lumMod val="50000"/>
                  </a:schemeClr>
                </a:solidFill>
              </a:rPr>
              <a:t>Pour sélectionner les données d'une collection dans </a:t>
            </a:r>
            <a:r>
              <a:rPr lang="fr-FR" sz="2400" dirty="0" err="1">
                <a:solidFill>
                  <a:schemeClr val="accent2">
                    <a:lumMod val="50000"/>
                  </a:schemeClr>
                </a:solidFill>
              </a:rPr>
              <a:t>MongoDB</a:t>
            </a:r>
            <a:r>
              <a:rPr lang="fr-FR" sz="2400" dirty="0">
                <a:solidFill>
                  <a:schemeClr val="accent2">
                    <a:lumMod val="50000"/>
                  </a:schemeClr>
                </a:solidFill>
              </a:rPr>
              <a:t>, nous pouvons utiliser la méthode </a:t>
            </a:r>
            <a:r>
              <a:rPr lang="fr-FR" sz="2400" dirty="0" err="1">
                <a:solidFill>
                  <a:schemeClr val="accent2">
                    <a:lumMod val="50000"/>
                  </a:schemeClr>
                </a:solidFill>
              </a:rPr>
              <a:t>find</a:t>
            </a:r>
            <a:r>
              <a:rPr lang="fr-FR" sz="2400" dirty="0" smtClean="0">
                <a:solidFill>
                  <a:schemeClr val="accent2">
                    <a:lumMod val="50000"/>
                  </a:schemeClr>
                </a:solidFill>
              </a:rPr>
              <a:t>().</a:t>
            </a:r>
          </a:p>
          <a:p>
            <a:r>
              <a:rPr lang="fr-FR" sz="2400" dirty="0">
                <a:solidFill>
                  <a:schemeClr val="accent2">
                    <a:lumMod val="50000"/>
                  </a:schemeClr>
                </a:solidFill>
              </a:rPr>
              <a:t>Cette méthode accepte un </a:t>
            </a:r>
            <a:r>
              <a:rPr lang="fr-FR" sz="2400" dirty="0" smtClean="0">
                <a:solidFill>
                  <a:schemeClr val="accent2">
                    <a:lumMod val="50000"/>
                  </a:schemeClr>
                </a:solidFill>
              </a:rPr>
              <a:t>objet. </a:t>
            </a:r>
            <a:r>
              <a:rPr lang="fr-FR" sz="2400" dirty="0">
                <a:solidFill>
                  <a:schemeClr val="accent2">
                    <a:lumMod val="50000"/>
                  </a:schemeClr>
                </a:solidFill>
              </a:rPr>
              <a:t>Si </a:t>
            </a:r>
            <a:r>
              <a:rPr lang="fr-FR" sz="2400" dirty="0" smtClean="0">
                <a:solidFill>
                  <a:schemeClr val="accent2">
                    <a:lumMod val="50000"/>
                  </a:schemeClr>
                </a:solidFill>
              </a:rPr>
              <a:t>elle est laissé </a:t>
            </a:r>
            <a:r>
              <a:rPr lang="fr-FR" sz="2400" dirty="0">
                <a:solidFill>
                  <a:schemeClr val="accent2">
                    <a:lumMod val="50000"/>
                  </a:schemeClr>
                </a:solidFill>
              </a:rPr>
              <a:t>vide, tous les documents seront </a:t>
            </a:r>
            <a:r>
              <a:rPr lang="fr-FR" sz="2400" dirty="0" smtClean="0">
                <a:solidFill>
                  <a:schemeClr val="accent2">
                    <a:lumMod val="50000"/>
                  </a:schemeClr>
                </a:solidFill>
              </a:rPr>
              <a:t>retournés </a:t>
            </a:r>
          </a:p>
          <a:p>
            <a:pPr marL="0" indent="0">
              <a:buNone/>
            </a:pPr>
            <a:endParaRPr lang="fr-FR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endParaRPr lang="fr-FR" sz="2400" dirty="0">
              <a:solidFill>
                <a:schemeClr val="accent1"/>
              </a:solidFill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929004" y="3921211"/>
            <a:ext cx="7364627" cy="1655805"/>
            <a:chOff x="1005017" y="1276865"/>
            <a:chExt cx="7364627" cy="1655805"/>
          </a:xfrm>
        </p:grpSpPr>
        <p:sp>
          <p:nvSpPr>
            <p:cNvPr id="18" name="ZoneTexte 17"/>
            <p:cNvSpPr txBox="1"/>
            <p:nvPr/>
          </p:nvSpPr>
          <p:spPr>
            <a:xfrm>
              <a:off x="1005017" y="1276865"/>
              <a:ext cx="7364627" cy="1655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186250" y="138395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>
                  <a:solidFill>
                    <a:schemeClr val="accent1">
                      <a:lumMod val="50000"/>
                    </a:schemeClr>
                  </a:solidFill>
                </a:rPr>
                <a:t>Exemple</a:t>
              </a:r>
              <a:endParaRPr lang="fr-F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631093" y="1894703"/>
              <a:ext cx="6096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db.nomCollection.</a:t>
              </a:r>
              <a:r>
                <a:rPr lang="fr-FR" dirty="0" err="1" smtClean="0">
                  <a:solidFill>
                    <a:srgbClr val="FF0000"/>
                  </a:solidFill>
                </a:rPr>
                <a:t>find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()</a:t>
              </a:r>
              <a:endParaRPr lang="fr-FR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7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33125"/>
            <a:ext cx="8596668" cy="825892"/>
          </a:xfrm>
        </p:spPr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accent1"/>
                </a:solidFill>
              </a:rPr>
              <a:t> </a:t>
            </a:r>
            <a:r>
              <a:rPr lang="es-ES" sz="3600" dirty="0" err="1" smtClean="0">
                <a:solidFill>
                  <a:schemeClr val="accent1"/>
                </a:solidFill>
              </a:rPr>
              <a:t>Filtrage</a:t>
            </a:r>
            <a:r>
              <a:rPr lang="es-ES" sz="3600" dirty="0" smtClean="0">
                <a:solidFill>
                  <a:schemeClr val="accent1"/>
                </a:solidFill>
              </a:rPr>
              <a:t> des </a:t>
            </a:r>
            <a:r>
              <a:rPr lang="es-ES" sz="3600" dirty="0" err="1" smtClean="0">
                <a:solidFill>
                  <a:schemeClr val="accent1"/>
                </a:solidFill>
              </a:rPr>
              <a:t>donnees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77334" y="1495417"/>
            <a:ext cx="8596668" cy="142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Pour interroger ou filtrer des données, nous pouvons inclure une requête dans nos méthodes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find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() </a:t>
            </a:r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677334" y="2705469"/>
            <a:ext cx="8400762" cy="1742963"/>
            <a:chOff x="677334" y="2705469"/>
            <a:chExt cx="8400762" cy="1742963"/>
          </a:xfrm>
        </p:grpSpPr>
        <p:sp>
          <p:nvSpPr>
            <p:cNvPr id="15" name="ZoneTexte 14"/>
            <p:cNvSpPr txBox="1"/>
            <p:nvPr/>
          </p:nvSpPr>
          <p:spPr>
            <a:xfrm>
              <a:off x="677334" y="2705469"/>
              <a:ext cx="8021822" cy="17429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874739" y="2869536"/>
              <a:ext cx="1327998" cy="337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>
                  <a:solidFill>
                    <a:schemeClr val="accent1">
                      <a:lumMod val="50000"/>
                    </a:schemeClr>
                  </a:solidFill>
                </a:rPr>
                <a:t>Exemple</a:t>
              </a:r>
              <a:endParaRPr lang="fr-F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219235" y="3803735"/>
              <a:ext cx="66561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db.nomCollection.</a:t>
              </a:r>
              <a:r>
                <a:rPr lang="fr-FR" dirty="0" err="1" smtClean="0">
                  <a:solidFill>
                    <a:srgbClr val="FF0000"/>
                  </a:solidFill>
                </a:rPr>
                <a:t>find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( {} ,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{category: </a:t>
              </a:r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"News"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}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fr-FR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98307" y="3284562"/>
              <a:ext cx="807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Cet exemple </a:t>
              </a:r>
              <a:r>
                <a:rPr lang="fr-FR" sz="1400" dirty="0" smtClean="0">
                  <a:solidFill>
                    <a:schemeClr val="accent2">
                      <a:lumMod val="50000"/>
                    </a:schemeClr>
                  </a:solidFill>
                </a:rPr>
                <a:t>affichera uniquement seul qui ont la </a:t>
              </a:r>
              <a:r>
                <a:rPr lang="fr-FR" sz="1400" dirty="0" err="1" smtClean="0">
                  <a:solidFill>
                    <a:schemeClr val="accent2">
                      <a:lumMod val="50000"/>
                    </a:schemeClr>
                  </a:solidFill>
                </a:rPr>
                <a:t>categorie</a:t>
              </a:r>
              <a:r>
                <a:rPr lang="fr-FR" sz="1400" dirty="0" smtClean="0">
                  <a:solidFill>
                    <a:schemeClr val="accent2">
                      <a:lumMod val="50000"/>
                    </a:schemeClr>
                  </a:solidFill>
                </a:rPr>
                <a:t> « News » 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4662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146353"/>
            <a:ext cx="8596668" cy="1852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Cette méthode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de recherche acceptent un deuxième paramètre appelé projection</a:t>
            </a:r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Ce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paramètre est un objet qui décrit les champs à inclure dans les </a:t>
            </a:r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résultats.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Nous utilisons un 1 pour inclure un champ et 0 pour exclure un champ.</a:t>
            </a:r>
            <a:endParaRPr lang="fr-FR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77334" y="533125"/>
            <a:ext cx="8596668" cy="82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 smtClean="0">
                <a:solidFill>
                  <a:schemeClr val="accent1"/>
                </a:solidFill>
              </a:rPr>
              <a:t> </a:t>
            </a:r>
            <a:r>
              <a:rPr lang="es-ES" sz="3600" dirty="0" err="1" smtClean="0">
                <a:solidFill>
                  <a:schemeClr val="accent1"/>
                </a:solidFill>
              </a:rPr>
              <a:t>Projection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7333" y="3137169"/>
            <a:ext cx="802182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Remarque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 : Ce paramètre est facultatif. S'il est omis, tous les champs seront inclus dans les résultats.</a:t>
            </a:r>
          </a:p>
          <a:p>
            <a:endParaRPr lang="fr-FR" dirty="0"/>
          </a:p>
        </p:txBody>
      </p:sp>
      <p:grpSp>
        <p:nvGrpSpPr>
          <p:cNvPr id="27" name="Groupe 26"/>
          <p:cNvGrpSpPr/>
          <p:nvPr/>
        </p:nvGrpSpPr>
        <p:grpSpPr>
          <a:xfrm>
            <a:off x="677334" y="4320085"/>
            <a:ext cx="8400762" cy="1742963"/>
            <a:chOff x="677335" y="4048236"/>
            <a:chExt cx="8400762" cy="1742963"/>
          </a:xfrm>
        </p:grpSpPr>
        <p:grpSp>
          <p:nvGrpSpPr>
            <p:cNvPr id="26" name="Groupe 25"/>
            <p:cNvGrpSpPr/>
            <p:nvPr/>
          </p:nvGrpSpPr>
          <p:grpSpPr>
            <a:xfrm>
              <a:off x="677335" y="4048236"/>
              <a:ext cx="8021822" cy="1742963"/>
              <a:chOff x="677335" y="4048236"/>
              <a:chExt cx="8021822" cy="1742963"/>
            </a:xfrm>
          </p:grpSpPr>
          <p:sp>
            <p:nvSpPr>
              <p:cNvPr id="20" name="ZoneTexte 19"/>
              <p:cNvSpPr txBox="1"/>
              <p:nvPr/>
            </p:nvSpPr>
            <p:spPr>
              <a:xfrm>
                <a:off x="677335" y="4048236"/>
                <a:ext cx="8021822" cy="17429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fr-FR" dirty="0"/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>
                <a:off x="874740" y="4212303"/>
                <a:ext cx="1327998" cy="337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Exemple</a:t>
                </a:r>
                <a:endParaRPr lang="fr-F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1219236" y="5146502"/>
                <a:ext cx="665613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db.nomCollection.</a:t>
                </a:r>
                <a:r>
                  <a:rPr lang="fr-FR" dirty="0" err="1" smtClean="0">
                    <a:solidFill>
                      <a:srgbClr val="FF0000"/>
                    </a:solidFill>
                  </a:rPr>
                  <a:t>find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 {} , {</a:t>
                </a:r>
                <a:r>
                  <a:rPr lang="fr-FR" dirty="0" err="1">
                    <a:solidFill>
                      <a:schemeClr val="accent2">
                        <a:lumMod val="75000"/>
                      </a:schemeClr>
                    </a:solidFill>
                  </a:rPr>
                  <a:t>title</a:t>
                </a:r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r>
                  <a:rPr lang="fr-FR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, date: </a:t>
                </a:r>
                <a:r>
                  <a:rPr lang="fr-FR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} )</a:t>
                </a:r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3" name="ZoneTexte 22"/>
            <p:cNvSpPr txBox="1"/>
            <p:nvPr/>
          </p:nvSpPr>
          <p:spPr>
            <a:xfrm>
              <a:off x="998308" y="4627329"/>
              <a:ext cx="80797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Cet exemple </a:t>
              </a:r>
              <a:r>
                <a:rPr lang="fr-FR" sz="1400" dirty="0" smtClean="0">
                  <a:solidFill>
                    <a:schemeClr val="accent2">
                      <a:lumMod val="50000"/>
                    </a:schemeClr>
                  </a:solidFill>
                </a:rPr>
                <a:t>affichera </a:t>
              </a:r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uniquement les champs de titre et de date dans les résultats.</a:t>
              </a:r>
            </a:p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067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617839" y="723482"/>
            <a:ext cx="802182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Remarque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 : </a:t>
            </a:r>
            <a:r>
              <a:rPr lang="fr-FR" dirty="0" smtClean="0"/>
              <a:t>Le champ </a:t>
            </a:r>
            <a:r>
              <a:rPr lang="fr-FR" dirty="0"/>
              <a:t>_id est également inclus. Ce champ est toujours inclus sauf s'il est spécifiquement exclu</a:t>
            </a:r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617839" y="1906398"/>
            <a:ext cx="8400762" cy="1742963"/>
            <a:chOff x="617839" y="1906398"/>
            <a:chExt cx="8400762" cy="1742963"/>
          </a:xfrm>
        </p:grpSpPr>
        <p:sp>
          <p:nvSpPr>
            <p:cNvPr id="12" name="ZoneTexte 11"/>
            <p:cNvSpPr txBox="1"/>
            <p:nvPr/>
          </p:nvSpPr>
          <p:spPr>
            <a:xfrm>
              <a:off x="617839" y="1906398"/>
              <a:ext cx="8021822" cy="17429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815244" y="2070465"/>
              <a:ext cx="1327998" cy="337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>
                  <a:solidFill>
                    <a:schemeClr val="accent1">
                      <a:lumMod val="50000"/>
                    </a:schemeClr>
                  </a:solidFill>
                </a:rPr>
                <a:t>Exemple</a:t>
              </a:r>
              <a:endParaRPr lang="fr-F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159740" y="3004664"/>
              <a:ext cx="66561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db.nomCollection.</a:t>
              </a:r>
              <a:r>
                <a:rPr lang="fr-FR" dirty="0" err="1" smtClean="0">
                  <a:solidFill>
                    <a:srgbClr val="FF0000"/>
                  </a:solidFill>
                </a:rPr>
                <a:t>find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( {} ,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{_id: </a:t>
              </a:r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, title: </a:t>
              </a:r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, date: </a:t>
              </a:r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}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fr-FR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938812" y="2485491"/>
              <a:ext cx="807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Cet exemple </a:t>
              </a:r>
              <a:r>
                <a:rPr lang="fr-FR" sz="1400" dirty="0" smtClean="0">
                  <a:solidFill>
                    <a:schemeClr val="accent2">
                      <a:lumMod val="50000"/>
                    </a:schemeClr>
                  </a:solidFill>
                </a:rPr>
                <a:t>exclus le </a:t>
              </a:r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champ _id</a:t>
              </a:r>
              <a:endParaRPr lang="fr-FR" dirty="0"/>
            </a:p>
          </p:txBody>
        </p:sp>
      </p:grpSp>
      <p:sp>
        <p:nvSpPr>
          <p:cNvPr id="22" name="ZoneTexte 21"/>
          <p:cNvSpPr txBox="1"/>
          <p:nvPr/>
        </p:nvSpPr>
        <p:spPr>
          <a:xfrm>
            <a:off x="617839" y="4488040"/>
            <a:ext cx="802182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Remarque :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Vous ne pouvez pas utiliser à la fois 0 et 1 dans le même objet. La seule exception est le champ _id. Vous devez soit spécifier les champs que vous souhaitez inclure, soit les champs que vous souhaitez exclure.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94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74738" y="178792"/>
            <a:ext cx="8596668" cy="1320800"/>
          </a:xfrm>
        </p:spPr>
        <p:txBody>
          <a:bodyPr>
            <a:normAutofit/>
          </a:bodyPr>
          <a:lstStyle/>
          <a:p>
            <a:r>
              <a:rPr lang="fr-FR" sz="4800" dirty="0" smtClean="0"/>
              <a:t>La </a:t>
            </a:r>
            <a:r>
              <a:rPr lang="fr-FR" sz="4800" dirty="0" err="1" smtClean="0"/>
              <a:t>methode</a:t>
            </a:r>
            <a:r>
              <a:rPr lang="fr-FR" sz="4800" dirty="0" smtClean="0"/>
              <a:t> </a:t>
            </a:r>
            <a:r>
              <a:rPr lang="fr-FR" sz="4800" dirty="0" err="1" smtClean="0"/>
              <a:t>Aggregate</a:t>
            </a:r>
            <a:r>
              <a:rPr lang="fr-FR" sz="4800" dirty="0" smtClean="0"/>
              <a:t>()</a:t>
            </a:r>
            <a:endParaRPr lang="fr-FR" sz="48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4" y="1227470"/>
            <a:ext cx="8596668" cy="2131325"/>
          </a:xfrm>
        </p:spPr>
        <p:txBody>
          <a:bodyPr>
            <a:normAutofit fontScale="77500" lnSpcReduction="20000"/>
          </a:bodyPr>
          <a:lstStyle/>
          <a:p>
            <a:r>
              <a:rPr lang="fr-FR" sz="2400" dirty="0">
                <a:solidFill>
                  <a:schemeClr val="accent2">
                    <a:lumMod val="50000"/>
                  </a:schemeClr>
                </a:solidFill>
              </a:rPr>
              <a:t>Les opérations d'agrégation vous permettent de regrouper, trier, effectuer des calculs, analyser des </a:t>
            </a:r>
            <a:r>
              <a:rPr lang="fr-FR" sz="2400" dirty="0" smtClean="0">
                <a:solidFill>
                  <a:schemeClr val="accent2">
                    <a:lumMod val="50000"/>
                  </a:schemeClr>
                </a:solidFill>
              </a:rPr>
              <a:t>données .</a:t>
            </a:r>
            <a:endParaRPr lang="fr-FR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fr-FR" sz="2400" dirty="0">
                <a:solidFill>
                  <a:schemeClr val="accent2">
                    <a:lumMod val="50000"/>
                  </a:schemeClr>
                </a:solidFill>
              </a:rPr>
              <a:t>Les pipelines d'agrégation peuvent avoir une ou plusieurs "étapes". L'ordre de ces étapes est important. Chaque étape agit sur les résultats de l'étape précédente.</a:t>
            </a:r>
          </a:p>
          <a:p>
            <a:pPr marL="0" indent="0">
              <a:buNone/>
            </a:pPr>
            <a:endParaRPr lang="fr-FR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endParaRPr lang="fr-FR" sz="2400" dirty="0">
              <a:solidFill>
                <a:schemeClr val="accent1"/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677333" y="2873042"/>
            <a:ext cx="8318385" cy="3494808"/>
            <a:chOff x="677334" y="2873041"/>
            <a:chExt cx="8161866" cy="3733705"/>
          </a:xfrm>
        </p:grpSpPr>
        <p:sp>
          <p:nvSpPr>
            <p:cNvPr id="7" name="ZoneTexte 6"/>
            <p:cNvSpPr txBox="1"/>
            <p:nvPr/>
          </p:nvSpPr>
          <p:spPr>
            <a:xfrm>
              <a:off x="677334" y="2873041"/>
              <a:ext cx="8161866" cy="37337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874738" y="2966502"/>
              <a:ext cx="1366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>
                  <a:solidFill>
                    <a:schemeClr val="accent1">
                      <a:lumMod val="50000"/>
                    </a:schemeClr>
                  </a:solidFill>
                </a:rPr>
                <a:t>Exemple</a:t>
              </a:r>
              <a:endParaRPr lang="fr-F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145092" y="3452256"/>
              <a:ext cx="7184889" cy="27620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db.nomCollection.</a:t>
              </a:r>
              <a:r>
                <a:rPr lang="fr-FR" dirty="0" err="1" smtClean="0">
                  <a:solidFill>
                    <a:srgbClr val="FF0000"/>
                  </a:solidFill>
                </a:rPr>
                <a:t>aggregate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( [</a:t>
              </a:r>
              <a:endParaRPr lang="fr-FR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  </a:t>
              </a:r>
              <a:r>
                <a:rPr lang="fr-FR" sz="1600" dirty="0">
                  <a:solidFill>
                    <a:schemeClr val="accent1"/>
                  </a:solidFill>
                </a:rPr>
                <a:t>// Stage 1: T</a:t>
              </a:r>
              <a:r>
                <a:rPr lang="fr-FR" sz="1600" dirty="0" smtClean="0">
                  <a:solidFill>
                    <a:schemeClr val="accent1"/>
                  </a:solidFill>
                </a:rPr>
                <a:t>rouver </a:t>
              </a:r>
              <a:r>
                <a:rPr lang="fr-FR" sz="1600" dirty="0">
                  <a:solidFill>
                    <a:schemeClr val="accent1"/>
                  </a:solidFill>
                </a:rPr>
                <a:t>que les documents qui ont plus </a:t>
              </a:r>
              <a:r>
                <a:rPr lang="fr-FR" sz="1600" dirty="0" smtClean="0">
                  <a:solidFill>
                    <a:schemeClr val="accent1"/>
                  </a:solidFill>
                </a:rPr>
                <a:t>d'une seul </a:t>
              </a:r>
              <a:r>
                <a:rPr lang="fr-FR" sz="1600" dirty="0" err="1" smtClean="0">
                  <a:solidFill>
                    <a:schemeClr val="accent1"/>
                  </a:solidFill>
                </a:rPr>
                <a:t>like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  </a:t>
              </a:r>
              <a:r>
                <a:rPr lang="fr-FR" dirty="0" smtClean="0">
                  <a:solidFill>
                    <a:schemeClr val="accent1"/>
                  </a:solidFill>
                </a:rPr>
                <a:t>.</a:t>
              </a:r>
            </a:p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{ </a:t>
              </a:r>
              <a:r>
                <a:rPr lang="fr-FR" dirty="0" smtClean="0">
                  <a:solidFill>
                    <a:schemeClr val="accent1"/>
                  </a:solidFill>
                </a:rPr>
                <a:t>$</a:t>
              </a:r>
              <a:r>
                <a:rPr lang="fr-FR" dirty="0">
                  <a:solidFill>
                    <a:schemeClr val="accent1"/>
                  </a:solidFill>
                </a:rPr>
                <a:t>match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: { </a:t>
              </a:r>
              <a:r>
                <a:rPr lang="fr-FR" dirty="0" err="1">
                  <a:solidFill>
                    <a:schemeClr val="accent2">
                      <a:lumMod val="75000"/>
                    </a:schemeClr>
                  </a:solidFill>
                </a:rPr>
                <a:t>likes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: { $gt: 1 } 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} },</a:t>
              </a:r>
            </a:p>
            <a:p>
              <a:endParaRPr lang="fr-FR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  </a:t>
              </a:r>
              <a:r>
                <a:rPr lang="fr-FR" sz="1600" dirty="0">
                  <a:solidFill>
                    <a:schemeClr val="accent1"/>
                  </a:solidFill>
                </a:rPr>
                <a:t>// Stage 2: </a:t>
              </a:r>
              <a:r>
                <a:rPr lang="fr-FR" sz="1600" dirty="0" smtClean="0">
                  <a:solidFill>
                    <a:schemeClr val="accent1"/>
                  </a:solidFill>
                </a:rPr>
                <a:t>Regroupez </a:t>
              </a:r>
              <a:r>
                <a:rPr lang="fr-FR" sz="1600" dirty="0">
                  <a:solidFill>
                    <a:schemeClr val="accent1"/>
                  </a:solidFill>
                </a:rPr>
                <a:t>les documents par catégorie et additionnez les </a:t>
              </a:r>
              <a:r>
                <a:rPr lang="fr-FR" sz="1600" dirty="0" err="1" smtClean="0">
                  <a:solidFill>
                    <a:schemeClr val="accent1"/>
                  </a:solidFill>
                </a:rPr>
                <a:t>like</a:t>
              </a:r>
              <a:r>
                <a:rPr lang="fr-FR" sz="1600" dirty="0" smtClean="0">
                  <a:solidFill>
                    <a:schemeClr val="accent1"/>
                  </a:solidFill>
                </a:rPr>
                <a:t> </a:t>
              </a:r>
              <a:r>
                <a:rPr lang="fr-FR" sz="1600" dirty="0">
                  <a:solidFill>
                    <a:schemeClr val="accent1"/>
                  </a:solidFill>
                </a:rPr>
                <a:t>de chaque catégorie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fr-FR" dirty="0" smtClean="0">
                  <a:solidFill>
                    <a:schemeClr val="accent1"/>
                  </a:solidFill>
                </a:rPr>
                <a:t>.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	 </a:t>
              </a:r>
            </a:p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{ </a:t>
              </a:r>
              <a:r>
                <a:rPr lang="fr-FR" dirty="0" smtClean="0">
                  <a:solidFill>
                    <a:schemeClr val="accent1"/>
                  </a:solidFill>
                </a:rPr>
                <a:t>$group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: { _id: "$</a:t>
              </a:r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category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", </a:t>
              </a:r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totalLikes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: { $</a:t>
              </a:r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sum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: "$</a:t>
              </a:r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likes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" } } }</a:t>
              </a:r>
            </a:p>
            <a:p>
              <a:endParaRPr lang="fr-FR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3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77334" y="533125"/>
            <a:ext cx="8596668" cy="825892"/>
          </a:xfrm>
        </p:spPr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accent1"/>
                </a:solidFill>
              </a:rPr>
              <a:t> </a:t>
            </a:r>
            <a:r>
              <a:rPr lang="es-ES" sz="3600" dirty="0" err="1" smtClean="0">
                <a:solidFill>
                  <a:schemeClr val="accent1"/>
                </a:solidFill>
              </a:rPr>
              <a:t>Agrégation</a:t>
            </a:r>
            <a:r>
              <a:rPr lang="es-ES" sz="3600" dirty="0" smtClean="0">
                <a:solidFill>
                  <a:schemeClr val="accent1"/>
                </a:solidFill>
              </a:rPr>
              <a:t> </a:t>
            </a:r>
            <a:r>
              <a:rPr lang="es-ES" sz="3600" dirty="0">
                <a:solidFill>
                  <a:schemeClr val="accent1"/>
                </a:solidFill>
              </a:rPr>
              <a:t>$</a:t>
            </a:r>
            <a:r>
              <a:rPr lang="es-ES" sz="3600" dirty="0" err="1">
                <a:solidFill>
                  <a:schemeClr val="accent1"/>
                </a:solidFill>
              </a:rPr>
              <a:t>group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77334" y="1495416"/>
            <a:ext cx="8596668" cy="121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Cette </a:t>
            </a:r>
            <a:r>
              <a:rPr lang="fr-FR" dirty="0"/>
              <a:t>étape d'agrégation regroupe les documents selon l' expression unique fournie.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677334" y="3657184"/>
            <a:ext cx="8400762" cy="2533795"/>
            <a:chOff x="677334" y="3657184"/>
            <a:chExt cx="8400762" cy="2533795"/>
          </a:xfrm>
        </p:grpSpPr>
        <p:sp>
          <p:nvSpPr>
            <p:cNvPr id="7" name="ZoneTexte 6"/>
            <p:cNvSpPr txBox="1"/>
            <p:nvPr/>
          </p:nvSpPr>
          <p:spPr>
            <a:xfrm>
              <a:off x="677334" y="3657184"/>
              <a:ext cx="8178342" cy="25337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866502" y="3793225"/>
              <a:ext cx="1327998" cy="337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>
                  <a:solidFill>
                    <a:schemeClr val="accent1">
                      <a:lumMod val="50000"/>
                    </a:schemeClr>
                  </a:solidFill>
                </a:rPr>
                <a:t>Exemple</a:t>
              </a:r>
              <a:endParaRPr lang="fr-F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252187" y="4746103"/>
              <a:ext cx="665613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db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nomCollection.</a:t>
              </a:r>
              <a:r>
                <a:rPr lang="fr-FR" dirty="0" err="1" smtClean="0">
                  <a:solidFill>
                    <a:srgbClr val="FF0000"/>
                  </a:solidFill>
                </a:rPr>
                <a:t>aggregate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([</a:t>
              </a:r>
            </a:p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{ </a:t>
              </a:r>
              <a:r>
                <a:rPr lang="fr-FR" dirty="0">
                  <a:solidFill>
                    <a:schemeClr val="accent1"/>
                  </a:solidFill>
                </a:rPr>
                <a:t>$group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 : { _id : 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"$</a:t>
              </a:r>
              <a:r>
                <a:rPr lang="fr-FR" dirty="0" err="1" smtClean="0">
                  <a:solidFill>
                    <a:schemeClr val="accent2">
                      <a:lumMod val="50000"/>
                    </a:schemeClr>
                  </a:solidFill>
                </a:rPr>
                <a:t>categorie</a:t>
              </a:r>
              <a:r>
                <a:rPr lang="fr-FR" dirty="0" smtClean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" 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} } </a:t>
              </a:r>
              <a:endParaRPr lang="fr-FR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])</a:t>
              </a:r>
              <a:endParaRPr lang="fr-FR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98307" y="4272738"/>
              <a:ext cx="807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Cet exemple </a:t>
              </a:r>
              <a:r>
                <a:rPr lang="fr-FR" sz="1400" dirty="0" smtClean="0">
                  <a:solidFill>
                    <a:schemeClr val="accent2">
                      <a:lumMod val="50000"/>
                    </a:schemeClr>
                  </a:solidFill>
                </a:rPr>
                <a:t>renverra </a:t>
              </a:r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les valeurs distinctes du </a:t>
              </a:r>
              <a:r>
                <a:rPr lang="fr-FR" sz="1400" dirty="0" smtClean="0">
                  <a:solidFill>
                    <a:schemeClr val="accent2">
                      <a:lumMod val="50000"/>
                    </a:schemeClr>
                  </a:solidFill>
                </a:rPr>
                <a:t>champ </a:t>
              </a:r>
              <a:r>
                <a:rPr lang="fr-FR" sz="1400" dirty="0" err="1" smtClean="0">
                  <a:solidFill>
                    <a:schemeClr val="accent2">
                      <a:lumMod val="50000"/>
                    </a:schemeClr>
                  </a:solidFill>
                </a:rPr>
                <a:t>categorie</a:t>
              </a:r>
              <a:r>
                <a:rPr lang="fr-FR" sz="1400" dirty="0" smtClean="0">
                  <a:solidFill>
                    <a:schemeClr val="accent2">
                      <a:lumMod val="50000"/>
                    </a:schemeClr>
                  </a:solidFill>
                </a:rPr>
                <a:t>. </a:t>
              </a:r>
              <a:endParaRPr lang="fr-FR" dirty="0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677334" y="2366212"/>
            <a:ext cx="802182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Remarque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 : Ne confondez pas cette _</a:t>
            </a:r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id d’expression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avec l' _</a:t>
            </a:r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id d’Object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fourni à chaque document.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77334" y="533125"/>
            <a:ext cx="8596668" cy="82589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accent1"/>
                </a:solidFill>
              </a:rPr>
              <a:t> </a:t>
            </a:r>
            <a:r>
              <a:rPr lang="es-ES" sz="3600" dirty="0" err="1">
                <a:solidFill>
                  <a:schemeClr val="accent1"/>
                </a:solidFill>
              </a:rPr>
              <a:t>Agrégation</a:t>
            </a:r>
            <a:r>
              <a:rPr lang="es-ES" sz="3600" dirty="0">
                <a:solidFill>
                  <a:schemeClr val="accent1"/>
                </a:solidFill>
              </a:rPr>
              <a:t> $</a:t>
            </a:r>
            <a:r>
              <a:rPr lang="es-ES" sz="3600" dirty="0" err="1">
                <a:solidFill>
                  <a:schemeClr val="accent1"/>
                </a:solidFill>
              </a:rPr>
              <a:t>limit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77334" y="1495416"/>
            <a:ext cx="8596668" cy="121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Cette étape d'agrégation limite le nombre de documents passés à l'étape suivante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677334" y="2705469"/>
            <a:ext cx="8400762" cy="2372913"/>
            <a:chOff x="677334" y="2705469"/>
            <a:chExt cx="8400762" cy="2372913"/>
          </a:xfrm>
        </p:grpSpPr>
        <p:sp>
          <p:nvSpPr>
            <p:cNvPr id="6" name="ZoneTexte 5"/>
            <p:cNvSpPr txBox="1"/>
            <p:nvPr/>
          </p:nvSpPr>
          <p:spPr>
            <a:xfrm>
              <a:off x="677334" y="2705469"/>
              <a:ext cx="8268958" cy="23729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866502" y="2841510"/>
              <a:ext cx="1327998" cy="337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>
                  <a:solidFill>
                    <a:schemeClr val="accent1">
                      <a:lumMod val="50000"/>
                    </a:schemeClr>
                  </a:solidFill>
                </a:rPr>
                <a:t>Exemple</a:t>
              </a:r>
              <a:endParaRPr lang="fr-F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252187" y="3794388"/>
              <a:ext cx="665613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db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nomCollection.</a:t>
              </a:r>
              <a:r>
                <a:rPr lang="fr-FR" dirty="0" err="1" smtClean="0">
                  <a:solidFill>
                    <a:srgbClr val="FF0000"/>
                  </a:solidFill>
                </a:rPr>
                <a:t>aggregate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([</a:t>
              </a:r>
            </a:p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{ </a:t>
              </a:r>
              <a:r>
                <a:rPr lang="fr-FR" dirty="0">
                  <a:solidFill>
                    <a:schemeClr val="accent1"/>
                  </a:solidFill>
                </a:rPr>
                <a:t>$</a:t>
              </a:r>
              <a:r>
                <a:rPr lang="fr-FR" dirty="0" err="1">
                  <a:solidFill>
                    <a:schemeClr val="accent1"/>
                  </a:solidFill>
                </a:rPr>
                <a:t>limit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: 1 } </a:t>
              </a:r>
              <a:endParaRPr lang="fr-FR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])</a:t>
              </a:r>
              <a:endParaRPr lang="fr-FR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998307" y="3321023"/>
              <a:ext cx="807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Cet </a:t>
              </a:r>
              <a:r>
                <a:rPr lang="fr-FR" sz="1400" dirty="0" smtClean="0">
                  <a:solidFill>
                    <a:schemeClr val="accent2">
                      <a:lumMod val="50000"/>
                    </a:schemeClr>
                  </a:solidFill>
                </a:rPr>
                <a:t>exemple renverra </a:t>
              </a:r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le </a:t>
              </a:r>
              <a:r>
                <a:rPr lang="fr-FR" sz="1400" dirty="0" smtClean="0">
                  <a:solidFill>
                    <a:schemeClr val="accent2">
                      <a:lumMod val="50000"/>
                    </a:schemeClr>
                  </a:solidFill>
                </a:rPr>
                <a:t>premier </a:t>
              </a:r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film de la collection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58425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77334" y="533125"/>
            <a:ext cx="8596668" cy="825892"/>
          </a:xfrm>
        </p:spPr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accent1"/>
                </a:solidFill>
              </a:rPr>
              <a:t> </a:t>
            </a:r>
            <a:r>
              <a:rPr lang="es-ES" sz="3600" dirty="0" err="1" smtClean="0">
                <a:solidFill>
                  <a:schemeClr val="accent1"/>
                </a:solidFill>
              </a:rPr>
              <a:t>Agrégation</a:t>
            </a:r>
            <a:r>
              <a:rPr lang="es-ES" sz="3600" dirty="0" smtClean="0">
                <a:solidFill>
                  <a:schemeClr val="accent1"/>
                </a:solidFill>
              </a:rPr>
              <a:t> </a:t>
            </a:r>
            <a:r>
              <a:rPr lang="es-ES" sz="3600" dirty="0">
                <a:solidFill>
                  <a:schemeClr val="accent1"/>
                </a:solidFill>
              </a:rPr>
              <a:t>$</a:t>
            </a:r>
            <a:r>
              <a:rPr lang="es-ES" sz="3600" dirty="0" err="1">
                <a:solidFill>
                  <a:schemeClr val="accent1"/>
                </a:solidFill>
              </a:rPr>
              <a:t>project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77334" y="1495416"/>
            <a:ext cx="8596668" cy="1709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Cette étape d'agrégation transmet uniquement les champs spécifiés à l'étape d'agrégation suivante.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endParaRPr lang="fr-FR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677334" y="3479205"/>
            <a:ext cx="8441951" cy="2533795"/>
            <a:chOff x="677334" y="3479205"/>
            <a:chExt cx="8441951" cy="2533795"/>
          </a:xfrm>
        </p:grpSpPr>
        <p:sp>
          <p:nvSpPr>
            <p:cNvPr id="6" name="ZoneTexte 5"/>
            <p:cNvSpPr txBox="1"/>
            <p:nvPr/>
          </p:nvSpPr>
          <p:spPr>
            <a:xfrm>
              <a:off x="677334" y="3479205"/>
              <a:ext cx="8178342" cy="25337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850026" y="3591847"/>
              <a:ext cx="1327998" cy="337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>
                  <a:solidFill>
                    <a:schemeClr val="accent1">
                      <a:lumMod val="50000"/>
                    </a:schemeClr>
                  </a:solidFill>
                </a:rPr>
                <a:t>Exemple</a:t>
              </a:r>
              <a:endParaRPr lang="fr-F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268663" y="4657778"/>
              <a:ext cx="665613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db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fr-FR" dirty="0" err="1" smtClean="0">
                  <a:solidFill>
                    <a:schemeClr val="accent2">
                      <a:lumMod val="75000"/>
                    </a:schemeClr>
                  </a:solidFill>
                </a:rPr>
                <a:t>nomCollection.</a:t>
              </a:r>
              <a:r>
                <a:rPr lang="fr-FR" dirty="0" err="1" smtClean="0">
                  <a:solidFill>
                    <a:srgbClr val="FF0000"/>
                  </a:solidFill>
                </a:rPr>
                <a:t>aggregate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([</a:t>
              </a:r>
            </a:p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{ </a:t>
              </a:r>
              <a:r>
                <a:rPr lang="fr-FR" dirty="0" smtClean="0">
                  <a:solidFill>
                    <a:schemeClr val="accent1"/>
                  </a:solidFill>
                </a:rPr>
                <a:t>$</a:t>
              </a:r>
              <a:r>
                <a:rPr lang="fr-FR" dirty="0" err="1" smtClean="0">
                  <a:solidFill>
                    <a:schemeClr val="accent1"/>
                  </a:solidFill>
                </a:rPr>
                <a:t>project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: {</a:t>
              </a:r>
              <a:r>
                <a:rPr lang="fr-FR" dirty="0" err="1">
                  <a:solidFill>
                    <a:schemeClr val="accent2">
                      <a:lumMod val="75000"/>
                    </a:schemeClr>
                  </a:solidFill>
                </a:rPr>
                <a:t>title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: </a:t>
              </a:r>
              <a:r>
                <a:rPr lang="fr-FR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, date: </a:t>
              </a:r>
              <a:r>
                <a:rPr lang="fr-FR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</a:t>
              </a:r>
              <a:r>
                <a:rPr lang="fr-FR" dirty="0">
                  <a:solidFill>
                    <a:schemeClr val="accent2">
                      <a:lumMod val="75000"/>
                    </a:schemeClr>
                  </a:solidFill>
                </a:rPr>
                <a:t>} </a:t>
              </a:r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} </a:t>
              </a:r>
            </a:p>
            <a:p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</a:rPr>
                <a:t>])</a:t>
              </a:r>
              <a:endParaRPr lang="fr-FR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039496" y="4075315"/>
              <a:ext cx="807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50000"/>
                    </a:schemeClr>
                  </a:solidFill>
                </a:rPr>
                <a:t>Cet exemple affichera uniquement les champs de titre et de date dans les résultats.</a:t>
              </a: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677335" y="2366212"/>
            <a:ext cx="797239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Remarque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 : </a:t>
            </a:r>
            <a:r>
              <a:rPr lang="fr-FR" dirty="0"/>
              <a:t>C'est la même projection qui est utilisée avec la </a:t>
            </a:r>
            <a:r>
              <a:rPr lang="fr-FR" dirty="0" err="1"/>
              <a:t>find</a:t>
            </a:r>
            <a:r>
              <a:rPr lang="fr-FR" dirty="0"/>
              <a:t>()méthode.</a:t>
            </a:r>
          </a:p>
        </p:txBody>
      </p:sp>
    </p:spTree>
    <p:extLst>
      <p:ext uri="{BB962C8B-B14F-4D97-AF65-F5344CB8AC3E}">
        <p14:creationId xmlns:p14="http://schemas.microsoft.com/office/powerpoint/2010/main" val="709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485</Words>
  <Application>Microsoft Office PowerPoint</Application>
  <PresentationFormat>Grand écran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Facette</vt:lpstr>
      <vt:lpstr> MongoDB</vt:lpstr>
      <vt:lpstr>La methode Find()</vt:lpstr>
      <vt:lpstr>Présentation PowerPoint</vt:lpstr>
      <vt:lpstr>Présentation PowerPoint</vt:lpstr>
      <vt:lpstr>Présentation PowerPoint</vt:lpstr>
      <vt:lpstr>La methode Aggregate()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Réalisé par :  Alae Ben Hamza  Hamza Edraoui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ALAE HAMZA</dc:creator>
  <cp:lastModifiedBy>mic-12</cp:lastModifiedBy>
  <cp:revision>20</cp:revision>
  <dcterms:created xsi:type="dcterms:W3CDTF">2022-11-13T15:47:46Z</dcterms:created>
  <dcterms:modified xsi:type="dcterms:W3CDTF">2022-12-15T09:12:28Z</dcterms:modified>
</cp:coreProperties>
</file>