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smtClean="0"/>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smtClean="0"/>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smtClean="0"/>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11/17/2022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11/17/2022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dirty="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11/17/2022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11/17/2022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7" name="Date Placeholder 4"/>
          <p:cNvSpPr>
            <a:spLocks noGrp="1"/>
          </p:cNvSpPr>
          <p:nvPr>
            <p:ph type="dt" sz="half" idx="10"/>
          </p:nvPr>
        </p:nvSpPr>
        <p:spPr/>
        <p:txBody>
          <a:bodyPr/>
          <a:lstStyle/>
          <a:p>
            <a:fld id="{4509A250-FF31-4206-8172-F9D3106AACB1}" type="datetimeFigureOut">
              <a:rPr lang="en-US" dirty="0"/>
              <a:t>11/17/2022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smtClean="0"/>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11/17/2022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311709" y="1946366"/>
            <a:ext cx="8825658" cy="1929678"/>
          </a:xfrm>
        </p:spPr>
        <p:txBody>
          <a:bodyPr/>
          <a:lstStyle/>
          <a:p>
            <a:r>
              <a:rPr lang="fr-FR" sz="3200" dirty="0"/>
              <a:t>Comment connecter </a:t>
            </a:r>
            <a:r>
              <a:rPr lang="fr-FR" sz="3200" dirty="0" err="1"/>
              <a:t>MongoDB</a:t>
            </a:r>
            <a:r>
              <a:rPr lang="fr-FR" sz="3200" dirty="0"/>
              <a:t> à PHP en utilisant XAMPP et COMPOSER.</a:t>
            </a:r>
            <a:endParaRPr lang="en-US" sz="3200" dirty="0"/>
          </a:p>
        </p:txBody>
      </p:sp>
      <p:sp>
        <p:nvSpPr>
          <p:cNvPr id="3" name="Sous-titr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88848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rgbClr val="FF0000"/>
                </a:solidFill>
              </a:rPr>
              <a:t>II-Composer</a:t>
            </a:r>
            <a:endParaRPr lang="en-US" dirty="0">
              <a:solidFill>
                <a:srgbClr val="FF0000"/>
              </a:solidFill>
            </a:endParaRPr>
          </a:p>
        </p:txBody>
      </p:sp>
      <p:sp>
        <p:nvSpPr>
          <p:cNvPr id="3" name="Espace réservé du contenu 2"/>
          <p:cNvSpPr>
            <a:spLocks noGrp="1"/>
          </p:cNvSpPr>
          <p:nvPr>
            <p:ph idx="1"/>
          </p:nvPr>
        </p:nvSpPr>
        <p:spPr/>
        <p:txBody>
          <a:bodyPr>
            <a:normAutofit/>
          </a:bodyPr>
          <a:lstStyle/>
          <a:p>
            <a:pPr marL="514350" indent="-514350">
              <a:buFont typeface="+mj-lt"/>
              <a:buAutoNum type="alphaLcParenR"/>
            </a:pPr>
            <a:r>
              <a:rPr lang="fr-FR" sz="2800" dirty="0"/>
              <a:t>maintenant bien une fois connecté </a:t>
            </a:r>
            <a:r>
              <a:rPr lang="fr-FR" sz="2800" dirty="0" err="1"/>
              <a:t>php</a:t>
            </a:r>
            <a:r>
              <a:rPr lang="fr-FR" sz="2800" dirty="0"/>
              <a:t> avec </a:t>
            </a:r>
            <a:r>
              <a:rPr lang="fr-FR" sz="2800" dirty="0" err="1"/>
              <a:t>mongodb</a:t>
            </a:r>
            <a:r>
              <a:rPr lang="fr-FR" sz="2800" dirty="0"/>
              <a:t> est également recommandé de télécharger une application appelée "Composer" et de le trouver dans </a:t>
            </a:r>
            <a:r>
              <a:rPr lang="fr-FR" sz="2800" dirty="0" err="1"/>
              <a:t>google</a:t>
            </a:r>
            <a:r>
              <a:rPr lang="fr-FR" sz="2800" dirty="0"/>
              <a:t> nous écrivons obtenir composer en cliquant sur le premier lien, une fois téléchargé le setup de l'application, l'installer normalement, important, le chemin d'installation doit passer par </a:t>
            </a:r>
            <a:r>
              <a:rPr lang="fr-FR" sz="2800" dirty="0" err="1"/>
              <a:t>xamp</a:t>
            </a:r>
            <a:r>
              <a:rPr lang="fr-FR" sz="2800" dirty="0"/>
              <a:t> si vous avez plusieurs chemins d'installation.</a:t>
            </a:r>
            <a:endParaRPr lang="en-US" sz="2800" dirty="0"/>
          </a:p>
        </p:txBody>
      </p:sp>
    </p:spTree>
    <p:extLst>
      <p:ext uri="{BB962C8B-B14F-4D97-AF65-F5344CB8AC3E}">
        <p14:creationId xmlns:p14="http://schemas.microsoft.com/office/powerpoint/2010/main" val="37866873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571500" indent="-571500">
              <a:buFont typeface="Arial" panose="020B0604020202020204" pitchFamily="34" charset="0"/>
              <a:buChar char="•"/>
            </a:pPr>
            <a:r>
              <a:rPr lang="fr-FR" sz="3200" dirty="0"/>
              <a:t>Maintenant nous allons insérer des données depuis un </a:t>
            </a:r>
            <a:r>
              <a:rPr lang="fr-FR" sz="3200" dirty="0" err="1"/>
              <a:t>php</a:t>
            </a:r>
            <a:r>
              <a:rPr lang="fr-FR" sz="3200" dirty="0"/>
              <a:t> vers </a:t>
            </a:r>
            <a:r>
              <a:rPr lang="fr-FR" sz="3200" dirty="0" err="1"/>
              <a:t>mongodb</a:t>
            </a:r>
            <a:r>
              <a:rPr lang="fr-FR" sz="3200" dirty="0"/>
              <a:t>.</a:t>
            </a:r>
            <a:endParaRPr lang="en-US" sz="3200" dirty="0"/>
          </a:p>
        </p:txBody>
      </p:sp>
      <p:sp>
        <p:nvSpPr>
          <p:cNvPr id="3" name="Espace réservé du contenu 2"/>
          <p:cNvSpPr>
            <a:spLocks noGrp="1"/>
          </p:cNvSpPr>
          <p:nvPr>
            <p:ph idx="1"/>
          </p:nvPr>
        </p:nvSpPr>
        <p:spPr/>
        <p:txBody>
          <a:bodyPr>
            <a:normAutofit/>
          </a:bodyPr>
          <a:lstStyle/>
          <a:p>
            <a:pPr marL="457200" indent="-457200">
              <a:buFont typeface="+mj-lt"/>
              <a:buAutoNum type="alphaLcParenR" startAt="2"/>
            </a:pPr>
            <a:r>
              <a:rPr lang="fr-FR" sz="2400" dirty="0" smtClean="0"/>
              <a:t>Maintenant </a:t>
            </a:r>
            <a:r>
              <a:rPr lang="fr-FR" sz="2400" dirty="0"/>
              <a:t>ce que nous allons faire est d'aller dans </a:t>
            </a:r>
            <a:r>
              <a:rPr lang="fr-FR" sz="2400" dirty="0" err="1"/>
              <a:t>htdocs</a:t>
            </a:r>
            <a:r>
              <a:rPr lang="fr-FR" sz="2400" dirty="0"/>
              <a:t> à travers </a:t>
            </a:r>
            <a:r>
              <a:rPr lang="fr-FR" sz="2400" dirty="0" err="1"/>
              <a:t>xampp</a:t>
            </a:r>
            <a:r>
              <a:rPr lang="fr-FR" sz="2400" dirty="0"/>
              <a:t> pour créer un projet </a:t>
            </a:r>
            <a:r>
              <a:rPr lang="fr-FR" sz="2400" dirty="0" err="1"/>
              <a:t>php</a:t>
            </a:r>
            <a:r>
              <a:rPr lang="fr-FR" sz="2400" dirty="0"/>
              <a:t> que nous allons lier avec </a:t>
            </a:r>
            <a:r>
              <a:rPr lang="fr-FR" sz="2400" dirty="0" err="1"/>
              <a:t>mongodb</a:t>
            </a:r>
            <a:r>
              <a:rPr lang="fr-FR" sz="2400" dirty="0"/>
              <a:t>, après avoir créé le dossier qui contiendra le projet ce que nous allons faire est de copier le chemin de ce document ou dossier et nous allons ouvrir cmd, puis avec "cd" nous allons entrer le chemin de ce dossier et nous allons mettre ce qui suit.</a:t>
            </a:r>
            <a:endParaRPr lang="en-US" sz="2400" dirty="0"/>
          </a:p>
        </p:txBody>
      </p:sp>
    </p:spTree>
    <p:extLst>
      <p:ext uri="{BB962C8B-B14F-4D97-AF65-F5344CB8AC3E}">
        <p14:creationId xmlns:p14="http://schemas.microsoft.com/office/powerpoint/2010/main" val="40794178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1715116" y="1750424"/>
            <a:ext cx="8231768" cy="3315376"/>
          </a:xfrm>
          <a:prstGeom prst="rect">
            <a:avLst/>
          </a:prstGeom>
        </p:spPr>
      </p:pic>
    </p:spTree>
    <p:extLst>
      <p:ext uri="{BB962C8B-B14F-4D97-AF65-F5344CB8AC3E}">
        <p14:creationId xmlns:p14="http://schemas.microsoft.com/office/powerpoint/2010/main" val="29042187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254034" y="1319349"/>
            <a:ext cx="9627326" cy="4031873"/>
          </a:xfrm>
          <a:prstGeom prst="rect">
            <a:avLst/>
          </a:prstGeom>
          <a:noFill/>
        </p:spPr>
        <p:txBody>
          <a:bodyPr wrap="square" rtlCol="0">
            <a:spAutoFit/>
          </a:bodyPr>
          <a:lstStyle/>
          <a:p>
            <a:pPr marL="285750" indent="-285750">
              <a:buFont typeface="Arial" panose="020B0604020202020204" pitchFamily="34" charset="0"/>
              <a:buChar char="•"/>
            </a:pPr>
            <a:r>
              <a:rPr lang="fr-FR" sz="3200" dirty="0"/>
              <a:t>ce que nous avons essentiellement fait est d'installer composer, parce que composer est un gestionnaire de dépendances </a:t>
            </a:r>
            <a:r>
              <a:rPr lang="fr-FR" sz="3200" dirty="0" err="1"/>
              <a:t>php</a:t>
            </a:r>
            <a:r>
              <a:rPr lang="fr-FR" sz="3200" dirty="0"/>
              <a:t>, donc il complète mongo avec lui.</a:t>
            </a:r>
          </a:p>
          <a:p>
            <a:pPr marL="285750" indent="-285750">
              <a:buFont typeface="Arial" panose="020B0604020202020204" pitchFamily="34" charset="0"/>
              <a:buChar char="•"/>
            </a:pPr>
            <a:r>
              <a:rPr lang="fr-FR" sz="3200" dirty="0"/>
              <a:t>une fois terminé, </a:t>
            </a:r>
            <a:r>
              <a:rPr lang="fr-FR" sz="3200" dirty="0" smtClean="0"/>
              <a:t>composer </a:t>
            </a:r>
            <a:r>
              <a:rPr lang="fr-FR" sz="3200" dirty="0"/>
              <a:t>aura créé trois nouveaux fichiers (il est recommandé de toujours faire ce processus lorsque l'on travaille en </a:t>
            </a:r>
            <a:r>
              <a:rPr lang="fr-FR" sz="3200" dirty="0" err="1"/>
              <a:t>php</a:t>
            </a:r>
            <a:r>
              <a:rPr lang="fr-FR" sz="3200" dirty="0"/>
              <a:t> avec </a:t>
            </a:r>
            <a:r>
              <a:rPr lang="fr-FR" sz="3200" dirty="0" err="1"/>
              <a:t>mongodb</a:t>
            </a:r>
            <a:r>
              <a:rPr lang="fr-FR" sz="3200" dirty="0"/>
              <a:t>).</a:t>
            </a:r>
            <a:endParaRPr lang="en-US" sz="3200" dirty="0"/>
          </a:p>
        </p:txBody>
      </p:sp>
    </p:spTree>
    <p:extLst>
      <p:ext uri="{BB962C8B-B14F-4D97-AF65-F5344CB8AC3E}">
        <p14:creationId xmlns:p14="http://schemas.microsoft.com/office/powerpoint/2010/main" val="19747563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3200" dirty="0" smtClean="0">
                <a:solidFill>
                  <a:srgbClr val="FF0000"/>
                </a:solidFill>
              </a:rPr>
              <a:t>III-</a:t>
            </a:r>
            <a:r>
              <a:rPr lang="fr-FR" sz="3200" dirty="0">
                <a:solidFill>
                  <a:srgbClr val="FF0000"/>
                </a:solidFill>
              </a:rPr>
              <a:t>requêtes nécessaires pour connecter un document </a:t>
            </a:r>
            <a:r>
              <a:rPr lang="fr-FR" sz="3200" dirty="0" err="1">
                <a:solidFill>
                  <a:srgbClr val="FF0000"/>
                </a:solidFill>
              </a:rPr>
              <a:t>php</a:t>
            </a:r>
            <a:r>
              <a:rPr lang="fr-FR" sz="3200" dirty="0">
                <a:solidFill>
                  <a:srgbClr val="FF0000"/>
                </a:solidFill>
              </a:rPr>
              <a:t> à </a:t>
            </a:r>
            <a:r>
              <a:rPr lang="fr-FR" sz="3200" dirty="0" err="1">
                <a:solidFill>
                  <a:srgbClr val="FF0000"/>
                </a:solidFill>
              </a:rPr>
              <a:t>mongodb</a:t>
            </a:r>
            <a:endParaRPr lang="en-US" sz="3200" dirty="0">
              <a:solidFill>
                <a:srgbClr val="FF0000"/>
              </a:solidFill>
            </a:endParaRPr>
          </a:p>
        </p:txBody>
      </p:sp>
      <p:sp>
        <p:nvSpPr>
          <p:cNvPr id="3" name="Espace réservé du contenu 2"/>
          <p:cNvSpPr>
            <a:spLocks noGrp="1"/>
          </p:cNvSpPr>
          <p:nvPr>
            <p:ph idx="1"/>
          </p:nvPr>
        </p:nvSpPr>
        <p:spPr>
          <a:xfrm>
            <a:off x="1103312" y="2052918"/>
            <a:ext cx="8946541" cy="2989345"/>
          </a:xfrm>
        </p:spPr>
        <p:txBody>
          <a:bodyPr/>
          <a:lstStyle/>
          <a:p>
            <a:pPr marL="457200" indent="-457200">
              <a:buFont typeface="+mj-lt"/>
              <a:buAutoNum type="arabicParenR"/>
            </a:pPr>
            <a:r>
              <a:rPr lang="fr-FR" dirty="0"/>
              <a:t>Établir une connexion et sélectionner une base de </a:t>
            </a:r>
            <a:r>
              <a:rPr lang="fr-FR" dirty="0" smtClean="0"/>
              <a:t>données</a:t>
            </a:r>
          </a:p>
          <a:p>
            <a:pPr>
              <a:buFont typeface="Arial" panose="020B0604020202020204" pitchFamily="34" charset="0"/>
              <a:buChar char="•"/>
            </a:pPr>
            <a:r>
              <a:rPr lang="fr-FR" sz="1600" dirty="0"/>
              <a:t>Pour se connecter à la base de données </a:t>
            </a:r>
            <a:r>
              <a:rPr lang="fr-FR" sz="1600" dirty="0" err="1"/>
              <a:t>MongoDB</a:t>
            </a:r>
            <a:r>
              <a:rPr lang="fr-FR" sz="1600" dirty="0"/>
              <a:t>, vous devez spécifier le nom de la base de données, si la base de données n'existe pas, </a:t>
            </a:r>
            <a:r>
              <a:rPr lang="fr-FR" sz="1600" dirty="0" err="1"/>
              <a:t>MongoDB</a:t>
            </a:r>
            <a:r>
              <a:rPr lang="fr-FR" sz="1600" dirty="0"/>
              <a:t> la créera automatiquement</a:t>
            </a:r>
            <a:r>
              <a:rPr lang="fr-FR" sz="1600" dirty="0" smtClean="0"/>
              <a:t>.</a:t>
            </a:r>
            <a:endParaRPr lang="fr-FR" sz="1600" dirty="0"/>
          </a:p>
          <a:p>
            <a:pPr marL="0" indent="0">
              <a:buNone/>
            </a:pPr>
            <a:r>
              <a:rPr lang="fr-FR" sz="1600" dirty="0"/>
              <a:t> </a:t>
            </a:r>
            <a:r>
              <a:rPr lang="fr-FR" sz="1600" dirty="0" smtClean="0"/>
              <a:t>     Voici </a:t>
            </a:r>
            <a:r>
              <a:rPr lang="fr-FR" sz="1600" dirty="0"/>
              <a:t>le code pour cela :</a:t>
            </a:r>
            <a:endParaRPr lang="en-US" sz="1600" dirty="0"/>
          </a:p>
        </p:txBody>
      </p:sp>
      <p:pic>
        <p:nvPicPr>
          <p:cNvPr id="4" name="Image 3"/>
          <p:cNvPicPr>
            <a:picLocks noChangeAspect="1"/>
          </p:cNvPicPr>
          <p:nvPr/>
        </p:nvPicPr>
        <p:blipFill>
          <a:blip r:embed="rId2"/>
          <a:stretch>
            <a:fillRect/>
          </a:stretch>
        </p:blipFill>
        <p:spPr>
          <a:xfrm>
            <a:off x="1476102" y="3798414"/>
            <a:ext cx="7733211" cy="1456496"/>
          </a:xfrm>
          <a:prstGeom prst="rect">
            <a:avLst/>
          </a:prstGeom>
        </p:spPr>
      </p:pic>
      <p:sp>
        <p:nvSpPr>
          <p:cNvPr id="5" name="ZoneTexte 4"/>
          <p:cNvSpPr txBox="1"/>
          <p:nvPr/>
        </p:nvSpPr>
        <p:spPr>
          <a:xfrm>
            <a:off x="1273627" y="5254910"/>
            <a:ext cx="8138160" cy="1323439"/>
          </a:xfrm>
          <a:prstGeom prst="rect">
            <a:avLst/>
          </a:prstGeom>
          <a:noFill/>
        </p:spPr>
        <p:txBody>
          <a:bodyPr wrap="square" rtlCol="0">
            <a:spAutoFit/>
          </a:bodyPr>
          <a:lstStyle/>
          <a:p>
            <a:r>
              <a:rPr lang="fr-FR" sz="1600" dirty="0"/>
              <a:t>Lorsque vous exécutez le programme ci-dessus, il affiche le résultat suivant </a:t>
            </a:r>
            <a:r>
              <a:rPr lang="fr-FR" sz="1600" dirty="0" smtClean="0"/>
              <a:t>:</a:t>
            </a:r>
          </a:p>
          <a:p>
            <a:endParaRPr lang="fr-FR" sz="1600" dirty="0"/>
          </a:p>
          <a:p>
            <a:r>
              <a:rPr lang="fr-FR" sz="1600" dirty="0"/>
              <a:t>Connexion à la base de données </a:t>
            </a:r>
            <a:r>
              <a:rPr lang="fr-FR" sz="1600" dirty="0" smtClean="0"/>
              <a:t>réussie</a:t>
            </a:r>
          </a:p>
          <a:p>
            <a:endParaRPr lang="fr-FR" sz="1600" dirty="0"/>
          </a:p>
          <a:p>
            <a:r>
              <a:rPr lang="fr-FR" sz="1600" dirty="0"/>
              <a:t>Base de données </a:t>
            </a:r>
            <a:r>
              <a:rPr lang="fr-FR" sz="1600" dirty="0" err="1"/>
              <a:t>exemplesdb</a:t>
            </a:r>
            <a:r>
              <a:rPr lang="fr-FR" sz="1600" dirty="0"/>
              <a:t> sélectionnée</a:t>
            </a:r>
            <a:endParaRPr lang="en-US" sz="1600" dirty="0"/>
          </a:p>
        </p:txBody>
      </p:sp>
    </p:spTree>
    <p:extLst>
      <p:ext uri="{BB962C8B-B14F-4D97-AF65-F5344CB8AC3E}">
        <p14:creationId xmlns:p14="http://schemas.microsoft.com/office/powerpoint/2010/main" val="1736273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866900" y="609600"/>
            <a:ext cx="7531100" cy="1107996"/>
          </a:xfrm>
          <a:prstGeom prst="rect">
            <a:avLst/>
          </a:prstGeom>
          <a:noFill/>
        </p:spPr>
        <p:txBody>
          <a:bodyPr wrap="square" rtlCol="0">
            <a:spAutoFit/>
          </a:bodyPr>
          <a:lstStyle/>
          <a:p>
            <a:pPr marL="342900" indent="-342900">
              <a:buClr>
                <a:schemeClr val="bg2">
                  <a:lumMod val="60000"/>
                  <a:lumOff val="40000"/>
                </a:schemeClr>
              </a:buClr>
              <a:buFont typeface="+mj-lt"/>
              <a:buAutoNum type="arabicParenR" startAt="2"/>
            </a:pPr>
            <a:r>
              <a:rPr lang="en-US" sz="2400" dirty="0" err="1"/>
              <a:t>Créer</a:t>
            </a:r>
            <a:r>
              <a:rPr lang="en-US" sz="2400" dirty="0"/>
              <a:t> </a:t>
            </a:r>
            <a:r>
              <a:rPr lang="en-US" sz="2400" dirty="0" err="1"/>
              <a:t>une</a:t>
            </a:r>
            <a:r>
              <a:rPr lang="en-US" sz="2400" dirty="0"/>
              <a:t> </a:t>
            </a:r>
            <a:r>
              <a:rPr lang="en-US" sz="2400" dirty="0" smtClean="0"/>
              <a:t>collection</a:t>
            </a:r>
          </a:p>
          <a:p>
            <a:pPr>
              <a:buClr>
                <a:schemeClr val="bg2">
                  <a:lumMod val="60000"/>
                  <a:lumOff val="40000"/>
                </a:schemeClr>
              </a:buClr>
            </a:pPr>
            <a:endParaRPr lang="en-US" sz="2400" dirty="0" smtClean="0"/>
          </a:p>
          <a:p>
            <a:pPr marL="342900" indent="-342900">
              <a:buClr>
                <a:schemeClr val="bg2">
                  <a:lumMod val="60000"/>
                  <a:lumOff val="40000"/>
                </a:schemeClr>
              </a:buClr>
              <a:buFont typeface="Arial" panose="020B0604020202020204" pitchFamily="34" charset="0"/>
              <a:buChar char="•"/>
            </a:pPr>
            <a:r>
              <a:rPr lang="fr-FR" dirty="0"/>
              <a:t>Voici le code pour créer une collection dans </a:t>
            </a:r>
            <a:r>
              <a:rPr lang="fr-FR" dirty="0" err="1"/>
              <a:t>MongoDB</a:t>
            </a:r>
            <a:r>
              <a:rPr lang="fr-FR" dirty="0"/>
              <a:t> :</a:t>
            </a:r>
            <a:endParaRPr lang="en-US" dirty="0" smtClean="0"/>
          </a:p>
        </p:txBody>
      </p:sp>
      <p:pic>
        <p:nvPicPr>
          <p:cNvPr id="4" name="Image 3"/>
          <p:cNvPicPr>
            <a:picLocks noChangeAspect="1"/>
          </p:cNvPicPr>
          <p:nvPr/>
        </p:nvPicPr>
        <p:blipFill>
          <a:blip r:embed="rId2"/>
          <a:stretch>
            <a:fillRect/>
          </a:stretch>
        </p:blipFill>
        <p:spPr>
          <a:xfrm>
            <a:off x="2475307" y="1990852"/>
            <a:ext cx="6314286" cy="2038095"/>
          </a:xfrm>
          <a:prstGeom prst="rect">
            <a:avLst/>
          </a:prstGeom>
        </p:spPr>
      </p:pic>
      <p:sp>
        <p:nvSpPr>
          <p:cNvPr id="5" name="ZoneTexte 4"/>
          <p:cNvSpPr txBox="1"/>
          <p:nvPr/>
        </p:nvSpPr>
        <p:spPr>
          <a:xfrm>
            <a:off x="1866900" y="4445000"/>
            <a:ext cx="6794500" cy="2031325"/>
          </a:xfrm>
          <a:prstGeom prst="rect">
            <a:avLst/>
          </a:prstGeom>
          <a:noFill/>
        </p:spPr>
        <p:txBody>
          <a:bodyPr wrap="square" rtlCol="0">
            <a:spAutoFit/>
          </a:bodyPr>
          <a:lstStyle/>
          <a:p>
            <a:r>
              <a:rPr lang="fr-FR" dirty="0"/>
              <a:t>Voici la sortie du code :</a:t>
            </a:r>
          </a:p>
          <a:p>
            <a:endParaRPr lang="fr-FR" dirty="0"/>
          </a:p>
          <a:p>
            <a:r>
              <a:rPr lang="fr-FR" dirty="0"/>
              <a:t>Connexion à la base de données réussie</a:t>
            </a:r>
          </a:p>
          <a:p>
            <a:endParaRPr lang="fr-FR" dirty="0"/>
          </a:p>
          <a:p>
            <a:r>
              <a:rPr lang="fr-FR" dirty="0"/>
              <a:t>Base de données </a:t>
            </a:r>
            <a:r>
              <a:rPr lang="fr-FR" dirty="0" err="1"/>
              <a:t>examplesdb</a:t>
            </a:r>
            <a:r>
              <a:rPr lang="fr-FR" dirty="0"/>
              <a:t> sélectionnée</a:t>
            </a:r>
          </a:p>
          <a:p>
            <a:endParaRPr lang="fr-FR" dirty="0"/>
          </a:p>
          <a:p>
            <a:r>
              <a:rPr lang="fr-FR" dirty="0"/>
              <a:t>Collection créée avec succès</a:t>
            </a:r>
            <a:endParaRPr lang="en-US" dirty="0"/>
          </a:p>
        </p:txBody>
      </p:sp>
    </p:spTree>
    <p:extLst>
      <p:ext uri="{BB962C8B-B14F-4D97-AF65-F5344CB8AC3E}">
        <p14:creationId xmlns:p14="http://schemas.microsoft.com/office/powerpoint/2010/main" val="7412644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765300" y="69328"/>
            <a:ext cx="7531100" cy="2185214"/>
          </a:xfrm>
          <a:prstGeom prst="rect">
            <a:avLst/>
          </a:prstGeom>
          <a:noFill/>
        </p:spPr>
        <p:txBody>
          <a:bodyPr wrap="square" rtlCol="0">
            <a:spAutoFit/>
          </a:bodyPr>
          <a:lstStyle/>
          <a:p>
            <a:pPr marL="457200" indent="-457200">
              <a:buClr>
                <a:schemeClr val="bg2">
                  <a:lumMod val="60000"/>
                  <a:lumOff val="40000"/>
                </a:schemeClr>
              </a:buClr>
              <a:buFont typeface="+mj-lt"/>
              <a:buAutoNum type="arabicParenR" startAt="3"/>
            </a:pPr>
            <a:r>
              <a:rPr lang="en-US" sz="2400" dirty="0" err="1"/>
              <a:t>Insérer</a:t>
            </a:r>
            <a:r>
              <a:rPr lang="en-US" sz="2400" dirty="0"/>
              <a:t> un </a:t>
            </a:r>
            <a:r>
              <a:rPr lang="en-US" sz="2400" dirty="0" smtClean="0"/>
              <a:t>document</a:t>
            </a:r>
            <a:endParaRPr lang="en-US" sz="2400" dirty="0"/>
          </a:p>
          <a:p>
            <a:pPr marL="457200" indent="-457200">
              <a:buClr>
                <a:schemeClr val="bg2">
                  <a:lumMod val="60000"/>
                  <a:lumOff val="40000"/>
                </a:schemeClr>
              </a:buClr>
              <a:buFont typeface="+mj-lt"/>
              <a:buAutoNum type="arabicParenR" startAt="3"/>
            </a:pPr>
            <a:endParaRPr lang="en-US" sz="2400" dirty="0" smtClean="0"/>
          </a:p>
          <a:p>
            <a:pPr marL="342900" indent="-342900">
              <a:buClr>
                <a:schemeClr val="bg2">
                  <a:lumMod val="60000"/>
                  <a:lumOff val="40000"/>
                </a:schemeClr>
              </a:buClr>
              <a:buFont typeface="Arial" panose="020B0604020202020204" pitchFamily="34" charset="0"/>
              <a:buChar char="•"/>
            </a:pPr>
            <a:r>
              <a:rPr lang="fr-FR" sz="2000" dirty="0" smtClean="0"/>
              <a:t>La méthode </a:t>
            </a:r>
            <a:r>
              <a:rPr lang="fr-FR" sz="2000" dirty="0" err="1" smtClean="0"/>
              <a:t>insertOne</a:t>
            </a:r>
            <a:r>
              <a:rPr lang="fr-FR" sz="2000" dirty="0" smtClean="0"/>
              <a:t>(), </a:t>
            </a:r>
            <a:r>
              <a:rPr lang="fr-FR" sz="2000" dirty="0"/>
              <a:t>est utilisée pour insérer un document dans </a:t>
            </a:r>
            <a:r>
              <a:rPr lang="fr-FR" sz="2000" dirty="0" err="1"/>
              <a:t>MongoDB</a:t>
            </a:r>
            <a:r>
              <a:rPr lang="fr-FR" sz="2000" dirty="0"/>
              <a:t>.</a:t>
            </a:r>
          </a:p>
          <a:p>
            <a:pPr marL="342900" indent="-342900">
              <a:buClr>
                <a:schemeClr val="bg2">
                  <a:lumMod val="60000"/>
                  <a:lumOff val="40000"/>
                </a:schemeClr>
              </a:buClr>
              <a:buFont typeface="Arial" panose="020B0604020202020204" pitchFamily="34" charset="0"/>
              <a:buChar char="•"/>
            </a:pPr>
            <a:endParaRPr lang="fr-FR" sz="2400" dirty="0"/>
          </a:p>
          <a:p>
            <a:pPr>
              <a:buClr>
                <a:schemeClr val="bg2">
                  <a:lumMod val="60000"/>
                  <a:lumOff val="40000"/>
                </a:schemeClr>
              </a:buClr>
            </a:pPr>
            <a:r>
              <a:rPr lang="fr-FR" sz="2400" dirty="0"/>
              <a:t>	</a:t>
            </a:r>
            <a:r>
              <a:rPr lang="fr-FR" sz="2000" dirty="0" smtClean="0"/>
              <a:t>Voici </a:t>
            </a:r>
            <a:r>
              <a:rPr lang="fr-FR" sz="2000" dirty="0"/>
              <a:t>le code pour l'insertion d'un document :</a:t>
            </a:r>
            <a:endParaRPr lang="en-US" sz="2000" dirty="0" smtClean="0"/>
          </a:p>
        </p:txBody>
      </p:sp>
      <p:pic>
        <p:nvPicPr>
          <p:cNvPr id="4" name="Imagen 3"/>
          <p:cNvPicPr>
            <a:picLocks noChangeAspect="1"/>
          </p:cNvPicPr>
          <p:nvPr/>
        </p:nvPicPr>
        <p:blipFill>
          <a:blip r:embed="rId2"/>
          <a:stretch>
            <a:fillRect/>
          </a:stretch>
        </p:blipFill>
        <p:spPr>
          <a:xfrm>
            <a:off x="1654015" y="2253658"/>
            <a:ext cx="8281666" cy="1944855"/>
          </a:xfrm>
          <a:prstGeom prst="rect">
            <a:avLst/>
          </a:prstGeom>
        </p:spPr>
      </p:pic>
      <p:sp>
        <p:nvSpPr>
          <p:cNvPr id="6" name="CuadroTexto 5"/>
          <p:cNvSpPr txBox="1"/>
          <p:nvPr/>
        </p:nvSpPr>
        <p:spPr>
          <a:xfrm>
            <a:off x="1881210" y="4198513"/>
            <a:ext cx="8138554" cy="646331"/>
          </a:xfrm>
          <a:prstGeom prst="rect">
            <a:avLst/>
          </a:prstGeom>
          <a:noFill/>
        </p:spPr>
        <p:txBody>
          <a:bodyPr wrap="square" rtlCol="0">
            <a:spAutoFit/>
          </a:bodyPr>
          <a:lstStyle/>
          <a:p>
            <a:pPr marL="285750" indent="-285750">
              <a:buClr>
                <a:schemeClr val="bg2">
                  <a:lumMod val="60000"/>
                  <a:lumOff val="40000"/>
                </a:schemeClr>
              </a:buClr>
              <a:buFont typeface="Arial" panose="020B0604020202020204" pitchFamily="34" charset="0"/>
              <a:buChar char="•"/>
            </a:pPr>
            <a:r>
              <a:rPr lang="en-US" dirty="0" err="1" smtClean="0"/>
              <a:t>Ils</a:t>
            </a:r>
            <a:r>
              <a:rPr lang="en-US" dirty="0" smtClean="0"/>
              <a:t> a </a:t>
            </a:r>
            <a:r>
              <a:rPr lang="en-US" dirty="0" err="1" smtClean="0"/>
              <a:t>aussi</a:t>
            </a:r>
            <a:r>
              <a:rPr lang="en-US" dirty="0" smtClean="0"/>
              <a:t> la </a:t>
            </a:r>
            <a:r>
              <a:rPr lang="en-US" dirty="0" err="1" smtClean="0"/>
              <a:t>méthode</a:t>
            </a:r>
            <a:r>
              <a:rPr lang="en-US" dirty="0" smtClean="0"/>
              <a:t> insert </a:t>
            </a:r>
            <a:r>
              <a:rPr lang="fr-FR" dirty="0" err="1"/>
              <a:t>insertMany</a:t>
            </a:r>
            <a:r>
              <a:rPr lang="fr-FR" dirty="0" smtClean="0"/>
              <a:t>()</a:t>
            </a:r>
            <a:r>
              <a:rPr lang="en-US" dirty="0" smtClean="0"/>
              <a:t> pour </a:t>
            </a:r>
            <a:r>
              <a:rPr lang="en-US" dirty="0" err="1" smtClean="0"/>
              <a:t>insérer</a:t>
            </a:r>
            <a:r>
              <a:rPr lang="en-US" dirty="0" smtClean="0"/>
              <a:t> </a:t>
            </a:r>
            <a:r>
              <a:rPr lang="en-US" dirty="0" err="1" smtClean="0"/>
              <a:t>plusiers</a:t>
            </a:r>
            <a:r>
              <a:rPr lang="en-US" dirty="0" smtClean="0"/>
              <a:t> documents </a:t>
            </a:r>
            <a:r>
              <a:rPr lang="en-US" dirty="0" err="1" smtClean="0"/>
              <a:t>dans</a:t>
            </a:r>
            <a:r>
              <a:rPr lang="en-US" dirty="0" smtClean="0"/>
              <a:t> </a:t>
            </a:r>
            <a:r>
              <a:rPr lang="en-US" dirty="0" err="1" smtClean="0"/>
              <a:t>mongoDB</a:t>
            </a:r>
            <a:endParaRPr lang="fr-FR" dirty="0"/>
          </a:p>
        </p:txBody>
      </p:sp>
      <p:pic>
        <p:nvPicPr>
          <p:cNvPr id="7" name="Imagen 6"/>
          <p:cNvPicPr>
            <a:picLocks noChangeAspect="1"/>
          </p:cNvPicPr>
          <p:nvPr/>
        </p:nvPicPr>
        <p:blipFill>
          <a:blip r:embed="rId3"/>
          <a:stretch>
            <a:fillRect/>
          </a:stretch>
        </p:blipFill>
        <p:spPr>
          <a:xfrm>
            <a:off x="1654015" y="4844844"/>
            <a:ext cx="7464585" cy="1944855"/>
          </a:xfrm>
          <a:prstGeom prst="rect">
            <a:avLst/>
          </a:prstGeom>
        </p:spPr>
      </p:pic>
    </p:spTree>
    <p:extLst>
      <p:ext uri="{BB962C8B-B14F-4D97-AF65-F5344CB8AC3E}">
        <p14:creationId xmlns:p14="http://schemas.microsoft.com/office/powerpoint/2010/main" val="14099654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765300" y="69328"/>
            <a:ext cx="7531100" cy="2062103"/>
          </a:xfrm>
          <a:prstGeom prst="rect">
            <a:avLst/>
          </a:prstGeom>
          <a:noFill/>
        </p:spPr>
        <p:txBody>
          <a:bodyPr wrap="square" rtlCol="0">
            <a:spAutoFit/>
          </a:bodyPr>
          <a:lstStyle/>
          <a:p>
            <a:pPr marL="457200" indent="-457200">
              <a:buClr>
                <a:schemeClr val="bg2">
                  <a:lumMod val="60000"/>
                  <a:lumOff val="40000"/>
                </a:schemeClr>
              </a:buClr>
              <a:buFont typeface="+mj-lt"/>
              <a:buAutoNum type="arabicParenR" startAt="4"/>
            </a:pPr>
            <a:r>
              <a:rPr lang="en-US" sz="2400" dirty="0" err="1"/>
              <a:t>Rechercher</a:t>
            </a:r>
            <a:r>
              <a:rPr lang="en-US" sz="2400" dirty="0"/>
              <a:t> </a:t>
            </a:r>
            <a:r>
              <a:rPr lang="en-US" sz="2400" dirty="0" err="1"/>
              <a:t>tous</a:t>
            </a:r>
            <a:r>
              <a:rPr lang="en-US" sz="2400" dirty="0"/>
              <a:t> les </a:t>
            </a:r>
            <a:r>
              <a:rPr lang="en-US" sz="2400" dirty="0" smtClean="0"/>
              <a:t>documents</a:t>
            </a:r>
          </a:p>
          <a:p>
            <a:pPr marL="457200" indent="-457200">
              <a:buClr>
                <a:schemeClr val="bg2">
                  <a:lumMod val="60000"/>
                  <a:lumOff val="40000"/>
                </a:schemeClr>
              </a:buClr>
              <a:buFont typeface="+mj-lt"/>
              <a:buAutoNum type="arabicParenR" startAt="4"/>
            </a:pPr>
            <a:endParaRPr lang="en-US" sz="2400" dirty="0" smtClean="0"/>
          </a:p>
          <a:p>
            <a:pPr marL="342900" indent="-342900">
              <a:buClr>
                <a:schemeClr val="bg2">
                  <a:lumMod val="60000"/>
                  <a:lumOff val="40000"/>
                </a:schemeClr>
              </a:buClr>
              <a:buFont typeface="Arial" panose="020B0604020202020204" pitchFamily="34" charset="0"/>
              <a:buChar char="•"/>
            </a:pPr>
            <a:r>
              <a:rPr lang="fr-FR" sz="2000" dirty="0" smtClean="0"/>
              <a:t>La </a:t>
            </a:r>
            <a:r>
              <a:rPr lang="fr-FR" sz="2000" dirty="0"/>
              <a:t>méthode </a:t>
            </a:r>
            <a:r>
              <a:rPr lang="fr-FR" sz="2000" dirty="0" err="1"/>
              <a:t>find</a:t>
            </a:r>
            <a:r>
              <a:rPr lang="fr-FR" sz="2000" dirty="0"/>
              <a:t>() est utilisée pour sélectionner tous les documents de la collection</a:t>
            </a:r>
            <a:r>
              <a:rPr lang="fr-FR" sz="2000" dirty="0" smtClean="0"/>
              <a:t>.</a:t>
            </a:r>
          </a:p>
          <a:p>
            <a:pPr marL="342900" indent="-342900">
              <a:buClr>
                <a:schemeClr val="bg2">
                  <a:lumMod val="60000"/>
                  <a:lumOff val="40000"/>
                </a:schemeClr>
              </a:buClr>
              <a:buFont typeface="Arial" panose="020B0604020202020204" pitchFamily="34" charset="0"/>
              <a:buChar char="•"/>
            </a:pPr>
            <a:endParaRPr lang="fr-FR" sz="2000" dirty="0"/>
          </a:p>
          <a:p>
            <a:pPr>
              <a:buClr>
                <a:schemeClr val="bg2">
                  <a:lumMod val="60000"/>
                  <a:lumOff val="40000"/>
                </a:schemeClr>
              </a:buClr>
            </a:pPr>
            <a:r>
              <a:rPr lang="fr-FR" sz="2000" dirty="0"/>
              <a:t>	Voici le code pour trouver tous les documents :</a:t>
            </a:r>
            <a:endParaRPr lang="en-US" sz="2000" dirty="0" smtClean="0"/>
          </a:p>
        </p:txBody>
      </p:sp>
      <p:sp>
        <p:nvSpPr>
          <p:cNvPr id="5" name="ZoneTexte 4"/>
          <p:cNvSpPr txBox="1"/>
          <p:nvPr/>
        </p:nvSpPr>
        <p:spPr>
          <a:xfrm>
            <a:off x="1765300" y="3629223"/>
            <a:ext cx="6794500" cy="923330"/>
          </a:xfrm>
          <a:prstGeom prst="rect">
            <a:avLst/>
          </a:prstGeom>
          <a:noFill/>
        </p:spPr>
        <p:txBody>
          <a:bodyPr wrap="square" rtlCol="0">
            <a:spAutoFit/>
          </a:bodyPr>
          <a:lstStyle/>
          <a:p>
            <a:pPr marL="285750" indent="-285750">
              <a:buClr>
                <a:schemeClr val="bg2">
                  <a:lumMod val="60000"/>
                  <a:lumOff val="40000"/>
                </a:schemeClr>
              </a:buClr>
              <a:buFont typeface="Arial" panose="020B0604020202020204" pitchFamily="34" charset="0"/>
              <a:buChar char="•"/>
            </a:pPr>
            <a:r>
              <a:rPr lang="fr-FR" dirty="0"/>
              <a:t>Il existe également la méthode </a:t>
            </a:r>
            <a:r>
              <a:rPr lang="fr-FR" dirty="0" err="1"/>
              <a:t>findOne</a:t>
            </a:r>
            <a:r>
              <a:rPr lang="fr-FR" dirty="0"/>
              <a:t>() qui, comme son nom l'indique, recherche le premier élément qui remplit les conditions requises.</a:t>
            </a:r>
            <a:endParaRPr lang="fr-FR" dirty="0" smtClean="0"/>
          </a:p>
        </p:txBody>
      </p:sp>
      <p:pic>
        <p:nvPicPr>
          <p:cNvPr id="2" name="Imagen 1"/>
          <p:cNvPicPr>
            <a:picLocks noChangeAspect="1"/>
          </p:cNvPicPr>
          <p:nvPr/>
        </p:nvPicPr>
        <p:blipFill>
          <a:blip r:embed="rId2"/>
          <a:stretch>
            <a:fillRect/>
          </a:stretch>
        </p:blipFill>
        <p:spPr>
          <a:xfrm>
            <a:off x="1259656" y="2286000"/>
            <a:ext cx="8922125" cy="982629"/>
          </a:xfrm>
          <a:prstGeom prst="rect">
            <a:avLst/>
          </a:prstGeom>
        </p:spPr>
      </p:pic>
      <p:pic>
        <p:nvPicPr>
          <p:cNvPr id="8" name="Imagen 7"/>
          <p:cNvPicPr>
            <a:picLocks noChangeAspect="1"/>
          </p:cNvPicPr>
          <p:nvPr/>
        </p:nvPicPr>
        <p:blipFill>
          <a:blip r:embed="rId3"/>
          <a:stretch>
            <a:fillRect/>
          </a:stretch>
        </p:blipFill>
        <p:spPr>
          <a:xfrm>
            <a:off x="801552" y="4711700"/>
            <a:ext cx="10021581" cy="823876"/>
          </a:xfrm>
          <a:prstGeom prst="rect">
            <a:avLst/>
          </a:prstGeom>
        </p:spPr>
      </p:pic>
    </p:spTree>
    <p:extLst>
      <p:ext uri="{BB962C8B-B14F-4D97-AF65-F5344CB8AC3E}">
        <p14:creationId xmlns:p14="http://schemas.microsoft.com/office/powerpoint/2010/main" val="17229732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765300" y="69328"/>
            <a:ext cx="7531100" cy="1384995"/>
          </a:xfrm>
          <a:prstGeom prst="rect">
            <a:avLst/>
          </a:prstGeom>
          <a:noFill/>
        </p:spPr>
        <p:txBody>
          <a:bodyPr wrap="square" rtlCol="0">
            <a:spAutoFit/>
          </a:bodyPr>
          <a:lstStyle/>
          <a:p>
            <a:pPr marL="457200" indent="-457200">
              <a:buClr>
                <a:schemeClr val="bg2">
                  <a:lumMod val="60000"/>
                  <a:lumOff val="40000"/>
                </a:schemeClr>
              </a:buClr>
              <a:buFont typeface="+mj-lt"/>
              <a:buAutoNum type="arabicParenR" startAt="5"/>
            </a:pPr>
            <a:r>
              <a:rPr lang="fr-FR" sz="2400" dirty="0"/>
              <a:t>Mettre à jour un </a:t>
            </a:r>
            <a:r>
              <a:rPr lang="fr-FR" sz="2400" dirty="0" smtClean="0"/>
              <a:t>document</a:t>
            </a:r>
          </a:p>
          <a:p>
            <a:pPr marL="457200" indent="-457200">
              <a:buClr>
                <a:schemeClr val="bg2">
                  <a:lumMod val="60000"/>
                  <a:lumOff val="40000"/>
                </a:schemeClr>
              </a:buClr>
              <a:buFont typeface="+mj-lt"/>
              <a:buAutoNum type="arabicParenR" startAt="5"/>
            </a:pPr>
            <a:endParaRPr lang="en-US" sz="2400" dirty="0" smtClean="0"/>
          </a:p>
          <a:p>
            <a:pPr marL="342900" indent="-342900">
              <a:buClr>
                <a:schemeClr val="bg2">
                  <a:lumMod val="60000"/>
                  <a:lumOff val="40000"/>
                </a:schemeClr>
              </a:buClr>
              <a:buFont typeface="Arial" panose="020B0604020202020204" pitchFamily="34" charset="0"/>
              <a:buChar char="•"/>
            </a:pPr>
            <a:r>
              <a:rPr lang="fr-FR" dirty="0"/>
              <a:t>la première méthode que nous pouvons utiliser est </a:t>
            </a:r>
            <a:r>
              <a:rPr lang="fr-FR" dirty="0" err="1"/>
              <a:t>updateOne</a:t>
            </a:r>
            <a:r>
              <a:rPr lang="fr-FR" dirty="0" smtClean="0"/>
              <a:t>()</a:t>
            </a:r>
          </a:p>
        </p:txBody>
      </p:sp>
      <p:sp>
        <p:nvSpPr>
          <p:cNvPr id="5" name="ZoneTexte 4"/>
          <p:cNvSpPr txBox="1"/>
          <p:nvPr/>
        </p:nvSpPr>
        <p:spPr>
          <a:xfrm>
            <a:off x="1765300" y="2441438"/>
            <a:ext cx="6794500" cy="646331"/>
          </a:xfrm>
          <a:prstGeom prst="rect">
            <a:avLst/>
          </a:prstGeom>
          <a:noFill/>
        </p:spPr>
        <p:txBody>
          <a:bodyPr wrap="square" rtlCol="0">
            <a:spAutoFit/>
          </a:bodyPr>
          <a:lstStyle/>
          <a:p>
            <a:pPr marL="285750" indent="-285750">
              <a:buClr>
                <a:schemeClr val="bg2">
                  <a:lumMod val="60000"/>
                  <a:lumOff val="40000"/>
                </a:schemeClr>
              </a:buClr>
              <a:buFont typeface="Arial" panose="020B0604020202020204" pitchFamily="34" charset="0"/>
              <a:buChar char="•"/>
            </a:pPr>
            <a:r>
              <a:rPr lang="fr-FR" dirty="0"/>
              <a:t>Il existe également la méthode de mise à jour de plusieurs documents qui est :</a:t>
            </a:r>
            <a:endParaRPr lang="fr-FR" dirty="0" smtClean="0"/>
          </a:p>
        </p:txBody>
      </p:sp>
      <p:pic>
        <p:nvPicPr>
          <p:cNvPr id="4" name="Imagen 3"/>
          <p:cNvPicPr>
            <a:picLocks noChangeAspect="1"/>
          </p:cNvPicPr>
          <p:nvPr/>
        </p:nvPicPr>
        <p:blipFill>
          <a:blip r:embed="rId2"/>
          <a:stretch>
            <a:fillRect/>
          </a:stretch>
        </p:blipFill>
        <p:spPr>
          <a:xfrm>
            <a:off x="1765300" y="1501998"/>
            <a:ext cx="9735801" cy="711115"/>
          </a:xfrm>
          <a:prstGeom prst="rect">
            <a:avLst/>
          </a:prstGeom>
        </p:spPr>
      </p:pic>
      <p:pic>
        <p:nvPicPr>
          <p:cNvPr id="6" name="Imagen 5"/>
          <p:cNvPicPr>
            <a:picLocks noChangeAspect="1"/>
          </p:cNvPicPr>
          <p:nvPr/>
        </p:nvPicPr>
        <p:blipFill>
          <a:blip r:embed="rId3"/>
          <a:stretch>
            <a:fillRect/>
          </a:stretch>
        </p:blipFill>
        <p:spPr>
          <a:xfrm>
            <a:off x="1683022" y="3412323"/>
            <a:ext cx="9591730" cy="691527"/>
          </a:xfrm>
          <a:prstGeom prst="rect">
            <a:avLst/>
          </a:prstGeom>
        </p:spPr>
      </p:pic>
      <p:sp>
        <p:nvSpPr>
          <p:cNvPr id="8" name="CuadroTexto 7"/>
          <p:cNvSpPr txBox="1"/>
          <p:nvPr/>
        </p:nvSpPr>
        <p:spPr>
          <a:xfrm>
            <a:off x="1765300" y="4562411"/>
            <a:ext cx="7802052" cy="646331"/>
          </a:xfrm>
          <a:prstGeom prst="rect">
            <a:avLst/>
          </a:prstGeom>
          <a:noFill/>
        </p:spPr>
        <p:txBody>
          <a:bodyPr wrap="square" rtlCol="0">
            <a:spAutoFit/>
          </a:bodyPr>
          <a:lstStyle/>
          <a:p>
            <a:pPr marL="285750" indent="-285750">
              <a:buClr>
                <a:schemeClr val="bg2">
                  <a:lumMod val="60000"/>
                  <a:lumOff val="40000"/>
                </a:schemeClr>
              </a:buClr>
              <a:buFont typeface="Arial" panose="020B0604020202020204" pitchFamily="34" charset="0"/>
              <a:buChar char="•"/>
            </a:pPr>
            <a:r>
              <a:rPr lang="fr-FR" dirty="0"/>
              <a:t>et enfin, il y a la méthode </a:t>
            </a:r>
            <a:r>
              <a:rPr lang="fr-FR" dirty="0" err="1"/>
              <a:t>replaceOne</a:t>
            </a:r>
            <a:r>
              <a:rPr lang="fr-FR" dirty="0"/>
              <a:t>() qui est utilisée pour remplacer un seul document.</a:t>
            </a:r>
          </a:p>
        </p:txBody>
      </p:sp>
      <p:pic>
        <p:nvPicPr>
          <p:cNvPr id="9" name="Imagen 8"/>
          <p:cNvPicPr>
            <a:picLocks noChangeAspect="1"/>
          </p:cNvPicPr>
          <p:nvPr/>
        </p:nvPicPr>
        <p:blipFill>
          <a:blip r:embed="rId4"/>
          <a:stretch>
            <a:fillRect/>
          </a:stretch>
        </p:blipFill>
        <p:spPr>
          <a:xfrm>
            <a:off x="834883" y="5526157"/>
            <a:ext cx="11143790" cy="820494"/>
          </a:xfrm>
          <a:prstGeom prst="rect">
            <a:avLst/>
          </a:prstGeom>
        </p:spPr>
      </p:pic>
    </p:spTree>
    <p:extLst>
      <p:ext uri="{BB962C8B-B14F-4D97-AF65-F5344CB8AC3E}">
        <p14:creationId xmlns:p14="http://schemas.microsoft.com/office/powerpoint/2010/main" val="26790011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765300" y="69328"/>
            <a:ext cx="7531100" cy="1631216"/>
          </a:xfrm>
          <a:prstGeom prst="rect">
            <a:avLst/>
          </a:prstGeom>
          <a:noFill/>
        </p:spPr>
        <p:txBody>
          <a:bodyPr wrap="square" rtlCol="0">
            <a:spAutoFit/>
          </a:bodyPr>
          <a:lstStyle/>
          <a:p>
            <a:pPr marL="457200" indent="-457200">
              <a:buClr>
                <a:schemeClr val="bg2">
                  <a:lumMod val="60000"/>
                  <a:lumOff val="40000"/>
                </a:schemeClr>
              </a:buClr>
              <a:buFont typeface="+mj-lt"/>
              <a:buAutoNum type="arabicParenR" startAt="6"/>
            </a:pPr>
            <a:r>
              <a:rPr lang="en-US" sz="2800" dirty="0" err="1"/>
              <a:t>Supprimer</a:t>
            </a:r>
            <a:r>
              <a:rPr lang="en-US" sz="2800" dirty="0"/>
              <a:t> un </a:t>
            </a:r>
            <a:r>
              <a:rPr lang="en-US" sz="2800" dirty="0" smtClean="0"/>
              <a:t>document</a:t>
            </a:r>
          </a:p>
          <a:p>
            <a:pPr marL="457200" indent="-457200">
              <a:buClr>
                <a:schemeClr val="bg2">
                  <a:lumMod val="60000"/>
                  <a:lumOff val="40000"/>
                </a:schemeClr>
              </a:buClr>
              <a:buFont typeface="+mj-lt"/>
              <a:buAutoNum type="arabicParenR" startAt="6"/>
            </a:pPr>
            <a:endParaRPr lang="en-US" sz="2400" dirty="0" smtClean="0"/>
          </a:p>
          <a:p>
            <a:pPr marL="342900" indent="-342900">
              <a:buClr>
                <a:schemeClr val="bg2">
                  <a:lumMod val="60000"/>
                  <a:lumOff val="40000"/>
                </a:schemeClr>
              </a:buClr>
              <a:buFont typeface="Arial" panose="020B0604020202020204" pitchFamily="34" charset="0"/>
              <a:buChar char="•"/>
            </a:pPr>
            <a:r>
              <a:rPr lang="fr-FR" sz="2400" dirty="0"/>
              <a:t>La méthode </a:t>
            </a:r>
            <a:r>
              <a:rPr lang="fr-FR" sz="2400" dirty="0" err="1" smtClean="0"/>
              <a:t>deletOne</a:t>
            </a:r>
            <a:r>
              <a:rPr lang="fr-FR" sz="2400" dirty="0" smtClean="0"/>
              <a:t>() </a:t>
            </a:r>
            <a:r>
              <a:rPr lang="fr-FR" sz="2400" dirty="0"/>
              <a:t>est utilisée pour supprimer </a:t>
            </a:r>
            <a:r>
              <a:rPr lang="fr-FR" sz="2400" dirty="0" smtClean="0"/>
              <a:t>un seul </a:t>
            </a:r>
            <a:r>
              <a:rPr lang="fr-FR" sz="2400" dirty="0"/>
              <a:t>document dans </a:t>
            </a:r>
            <a:r>
              <a:rPr lang="fr-FR" sz="2400" dirty="0" err="1"/>
              <a:t>MongoDB</a:t>
            </a:r>
            <a:r>
              <a:rPr lang="fr-FR" sz="2400" dirty="0" smtClean="0"/>
              <a:t>.</a:t>
            </a:r>
          </a:p>
        </p:txBody>
      </p:sp>
      <p:sp>
        <p:nvSpPr>
          <p:cNvPr id="5" name="ZoneTexte 4"/>
          <p:cNvSpPr txBox="1"/>
          <p:nvPr/>
        </p:nvSpPr>
        <p:spPr>
          <a:xfrm>
            <a:off x="1765300" y="3173088"/>
            <a:ext cx="9799370" cy="830997"/>
          </a:xfrm>
          <a:prstGeom prst="rect">
            <a:avLst/>
          </a:prstGeom>
          <a:noFill/>
        </p:spPr>
        <p:txBody>
          <a:bodyPr wrap="square" rtlCol="0">
            <a:spAutoFit/>
          </a:bodyPr>
          <a:lstStyle/>
          <a:p>
            <a:pPr marL="285750" indent="-285750">
              <a:buClr>
                <a:schemeClr val="bg2">
                  <a:lumMod val="60000"/>
                  <a:lumOff val="40000"/>
                </a:schemeClr>
              </a:buClr>
              <a:buFont typeface="Arial" panose="020B0604020202020204" pitchFamily="34" charset="0"/>
              <a:buChar char="•"/>
            </a:pPr>
            <a:r>
              <a:rPr lang="fr-FR" sz="2400" dirty="0"/>
              <a:t>Il existe également la méthode </a:t>
            </a:r>
            <a:r>
              <a:rPr lang="fr-FR" sz="2400" dirty="0" err="1"/>
              <a:t>deleteMany</a:t>
            </a:r>
            <a:r>
              <a:rPr lang="fr-FR" sz="2400" dirty="0"/>
              <a:t>() qui nous permet de supprimer plusieurs éléments de la collection.</a:t>
            </a:r>
          </a:p>
        </p:txBody>
      </p:sp>
      <p:pic>
        <p:nvPicPr>
          <p:cNvPr id="2" name="Imagen 1"/>
          <p:cNvPicPr>
            <a:picLocks noChangeAspect="1"/>
          </p:cNvPicPr>
          <p:nvPr/>
        </p:nvPicPr>
        <p:blipFill>
          <a:blip r:embed="rId2"/>
          <a:stretch>
            <a:fillRect/>
          </a:stretch>
        </p:blipFill>
        <p:spPr>
          <a:xfrm>
            <a:off x="353889" y="1865031"/>
            <a:ext cx="11599572" cy="768329"/>
          </a:xfrm>
          <a:prstGeom prst="rect">
            <a:avLst/>
          </a:prstGeom>
        </p:spPr>
      </p:pic>
      <p:pic>
        <p:nvPicPr>
          <p:cNvPr id="7" name="Imagen 6"/>
          <p:cNvPicPr>
            <a:picLocks noChangeAspect="1"/>
          </p:cNvPicPr>
          <p:nvPr/>
        </p:nvPicPr>
        <p:blipFill>
          <a:blip r:embed="rId3"/>
          <a:stretch>
            <a:fillRect/>
          </a:stretch>
        </p:blipFill>
        <p:spPr>
          <a:xfrm>
            <a:off x="270560" y="4521403"/>
            <a:ext cx="11682901" cy="1015205"/>
          </a:xfrm>
          <a:prstGeom prst="rect">
            <a:avLst/>
          </a:prstGeom>
        </p:spPr>
      </p:pic>
    </p:spTree>
    <p:extLst>
      <p:ext uri="{BB962C8B-B14F-4D97-AF65-F5344CB8AC3E}">
        <p14:creationId xmlns:p14="http://schemas.microsoft.com/office/powerpoint/2010/main" val="12831113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rgbClr val="FF0000"/>
                </a:solidFill>
              </a:rPr>
              <a:t>I-La </a:t>
            </a:r>
            <a:r>
              <a:rPr lang="en-US" dirty="0" err="1" smtClean="0">
                <a:solidFill>
                  <a:srgbClr val="FF0000"/>
                </a:solidFill>
              </a:rPr>
              <a:t>connexion</a:t>
            </a:r>
            <a:endParaRPr lang="en-US" dirty="0">
              <a:solidFill>
                <a:srgbClr val="FF0000"/>
              </a:solidFill>
            </a:endParaRPr>
          </a:p>
        </p:txBody>
      </p:sp>
      <p:sp>
        <p:nvSpPr>
          <p:cNvPr id="3" name="Espace réservé du contenu 2"/>
          <p:cNvSpPr>
            <a:spLocks noGrp="1"/>
          </p:cNvSpPr>
          <p:nvPr>
            <p:ph idx="1"/>
          </p:nvPr>
        </p:nvSpPr>
        <p:spPr/>
        <p:txBody>
          <a:bodyPr/>
          <a:lstStyle/>
          <a:p>
            <a:r>
              <a:rPr lang="fr-FR" sz="2800" dirty="0"/>
              <a:t>Nous devons d'abord avoir installé </a:t>
            </a:r>
            <a:r>
              <a:rPr lang="fr-FR" sz="2800" dirty="0" err="1"/>
              <a:t>mongodb</a:t>
            </a:r>
            <a:r>
              <a:rPr lang="fr-FR" sz="2800" dirty="0"/>
              <a:t> et </a:t>
            </a:r>
            <a:r>
              <a:rPr lang="fr-FR" sz="2800" dirty="0" err="1"/>
              <a:t>xampp</a:t>
            </a:r>
            <a:r>
              <a:rPr lang="fr-FR" sz="2800" dirty="0"/>
              <a:t> pour pouvoir continuer</a:t>
            </a:r>
            <a:r>
              <a:rPr lang="fr-FR" sz="2800" dirty="0" smtClean="0"/>
              <a:t>.</a:t>
            </a:r>
          </a:p>
          <a:p>
            <a:pPr>
              <a:buFont typeface="Arial" panose="020B0604020202020204" pitchFamily="34" charset="0"/>
              <a:buChar char="•"/>
            </a:pPr>
            <a:r>
              <a:rPr lang="fr-FR" sz="2800" dirty="0" smtClean="0"/>
              <a:t>Une </a:t>
            </a:r>
            <a:r>
              <a:rPr lang="fr-FR" sz="2800" dirty="0"/>
              <a:t>fois les deux installés, nous passons à l'étape suivante qui consiste à installer le document </a:t>
            </a:r>
            <a:r>
              <a:rPr lang="fr-FR" sz="2800" dirty="0" err="1"/>
              <a:t>mongodb.ll</a:t>
            </a:r>
            <a:r>
              <a:rPr lang="fr-FR" sz="2800" dirty="0"/>
              <a:t>, qui est en fait l'extension </a:t>
            </a:r>
            <a:r>
              <a:rPr lang="fr-FR" sz="2800" dirty="0" err="1"/>
              <a:t>mongodb</a:t>
            </a:r>
            <a:r>
              <a:rPr lang="fr-FR" sz="2800" dirty="0"/>
              <a:t> pour </a:t>
            </a:r>
            <a:r>
              <a:rPr lang="fr-FR" sz="2800" dirty="0" err="1"/>
              <a:t>php</a:t>
            </a:r>
            <a:r>
              <a:rPr lang="fr-FR" sz="2800" dirty="0"/>
              <a:t> qui nous permettra de connecter </a:t>
            </a:r>
            <a:r>
              <a:rPr lang="fr-FR" sz="2800" dirty="0" err="1"/>
              <a:t>php</a:t>
            </a:r>
            <a:r>
              <a:rPr lang="fr-FR" sz="2800" dirty="0"/>
              <a:t> à </a:t>
            </a:r>
            <a:r>
              <a:rPr lang="fr-FR" sz="2800" dirty="0" err="1"/>
              <a:t>mongodb</a:t>
            </a:r>
            <a:r>
              <a:rPr lang="fr-FR" sz="2800" dirty="0" smtClean="0"/>
              <a:t>.</a:t>
            </a:r>
          </a:p>
          <a:p>
            <a:pPr marL="0" indent="0">
              <a:buNone/>
            </a:pPr>
            <a:endParaRPr lang="en-US" dirty="0" smtClean="0"/>
          </a:p>
        </p:txBody>
      </p:sp>
    </p:spTree>
    <p:extLst>
      <p:ext uri="{BB962C8B-B14F-4D97-AF65-F5344CB8AC3E}">
        <p14:creationId xmlns:p14="http://schemas.microsoft.com/office/powerpoint/2010/main" val="12252615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23406" y="1410789"/>
            <a:ext cx="9666514" cy="646331"/>
          </a:xfrm>
          <a:prstGeom prst="rect">
            <a:avLst/>
          </a:prstGeom>
          <a:noFill/>
        </p:spPr>
        <p:txBody>
          <a:bodyPr wrap="square" rtlCol="0">
            <a:spAutoFit/>
          </a:bodyPr>
          <a:lstStyle/>
          <a:p>
            <a:r>
              <a:rPr lang="fr-FR" dirty="0" smtClean="0"/>
              <a:t>a.  maintenant </a:t>
            </a:r>
            <a:r>
              <a:rPr lang="fr-FR" dirty="0"/>
              <a:t>la première chose que nous devons faire est d'aller sur </a:t>
            </a:r>
            <a:r>
              <a:rPr lang="fr-FR" dirty="0" err="1"/>
              <a:t>google</a:t>
            </a:r>
            <a:r>
              <a:rPr lang="fr-FR" dirty="0"/>
              <a:t> et de taper "</a:t>
            </a:r>
            <a:r>
              <a:rPr lang="fr-FR" dirty="0" err="1"/>
              <a:t>mongodb</a:t>
            </a:r>
            <a:r>
              <a:rPr lang="fr-FR" dirty="0"/>
              <a:t> </a:t>
            </a:r>
            <a:r>
              <a:rPr lang="fr-FR" dirty="0" err="1"/>
              <a:t>pecl</a:t>
            </a:r>
            <a:r>
              <a:rPr lang="fr-FR" dirty="0"/>
              <a:t>". et sélectionnez la page suivante.</a:t>
            </a:r>
            <a:endParaRPr lang="en-US" dirty="0"/>
          </a:p>
        </p:txBody>
      </p:sp>
      <p:pic>
        <p:nvPicPr>
          <p:cNvPr id="4" name="Image 3"/>
          <p:cNvPicPr>
            <a:picLocks noChangeAspect="1"/>
          </p:cNvPicPr>
          <p:nvPr/>
        </p:nvPicPr>
        <p:blipFill>
          <a:blip r:embed="rId2"/>
          <a:stretch>
            <a:fillRect/>
          </a:stretch>
        </p:blipFill>
        <p:spPr>
          <a:xfrm>
            <a:off x="1606731" y="2452337"/>
            <a:ext cx="8114186" cy="3980704"/>
          </a:xfrm>
          <a:prstGeom prst="rect">
            <a:avLst/>
          </a:prstGeom>
        </p:spPr>
      </p:pic>
    </p:spTree>
    <p:extLst>
      <p:ext uri="{BB962C8B-B14F-4D97-AF65-F5344CB8AC3E}">
        <p14:creationId xmlns:p14="http://schemas.microsoft.com/office/powerpoint/2010/main" val="3822265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23406" y="1238945"/>
            <a:ext cx="9666514" cy="2031325"/>
          </a:xfrm>
          <a:prstGeom prst="rect">
            <a:avLst/>
          </a:prstGeom>
          <a:noFill/>
        </p:spPr>
        <p:txBody>
          <a:bodyPr wrap="square" rtlCol="0">
            <a:spAutoFit/>
          </a:bodyPr>
          <a:lstStyle/>
          <a:p>
            <a:r>
              <a:rPr lang="fr-FR" dirty="0"/>
              <a:t>b. </a:t>
            </a:r>
            <a:r>
              <a:rPr lang="fr-FR" dirty="0" smtClean="0"/>
              <a:t> Une </a:t>
            </a:r>
            <a:r>
              <a:rPr lang="fr-FR" dirty="0"/>
              <a:t>fois dans la page, nous allons vers la version la plus récente de l'extension </a:t>
            </a:r>
            <a:r>
              <a:rPr lang="fr-FR" dirty="0" smtClean="0"/>
              <a:t>    </a:t>
            </a:r>
            <a:r>
              <a:rPr lang="fr-FR" dirty="0" err="1" smtClean="0"/>
              <a:t>mongodb</a:t>
            </a:r>
            <a:r>
              <a:rPr lang="fr-FR" dirty="0" smtClean="0"/>
              <a:t> </a:t>
            </a:r>
            <a:r>
              <a:rPr lang="fr-FR" dirty="0"/>
              <a:t>avec DLL (</a:t>
            </a:r>
            <a:r>
              <a:rPr lang="fr-FR" dirty="0" err="1"/>
              <a:t>Dynamic</a:t>
            </a:r>
            <a:r>
              <a:rPr lang="fr-FR" dirty="0"/>
              <a:t> Link Library) à côté.</a:t>
            </a:r>
            <a:endParaRPr lang="fr-FR" dirty="0" smtClean="0"/>
          </a:p>
          <a:p>
            <a:endParaRPr lang="fr-FR" dirty="0"/>
          </a:p>
          <a:p>
            <a:pPr marL="285750" indent="-285750">
              <a:buFont typeface="Arial" panose="020B0604020202020204" pitchFamily="34" charset="0"/>
              <a:buChar char="•"/>
            </a:pPr>
            <a:r>
              <a:rPr lang="fr-FR" dirty="0" smtClean="0"/>
              <a:t> </a:t>
            </a:r>
            <a:r>
              <a:rPr lang="fr-FR" dirty="0"/>
              <a:t>Les fichiers DLL, abréviation de </a:t>
            </a:r>
            <a:r>
              <a:rPr lang="fr-FR" dirty="0" err="1"/>
              <a:t>Dynamic</a:t>
            </a:r>
            <a:r>
              <a:rPr lang="fr-FR" dirty="0"/>
              <a:t> Link Library, sont une série de fichiers composés de code exécutable et d'autres parties d'une application, qui permettent d'utiliser les applications que nous avons installées sur le PC, dans cette cas l'extension </a:t>
            </a:r>
            <a:r>
              <a:rPr lang="fr-FR" dirty="0" err="1"/>
              <a:t>mongodb</a:t>
            </a:r>
            <a:r>
              <a:rPr lang="fr-FR" dirty="0"/>
              <a:t> pour </a:t>
            </a:r>
            <a:r>
              <a:rPr lang="fr-FR" dirty="0" err="1"/>
              <a:t>php</a:t>
            </a:r>
            <a:endParaRPr lang="en-US" dirty="0"/>
          </a:p>
        </p:txBody>
      </p:sp>
      <p:pic>
        <p:nvPicPr>
          <p:cNvPr id="3" name="Image 2"/>
          <p:cNvPicPr>
            <a:picLocks noChangeAspect="1"/>
          </p:cNvPicPr>
          <p:nvPr/>
        </p:nvPicPr>
        <p:blipFill>
          <a:blip r:embed="rId2"/>
          <a:stretch>
            <a:fillRect/>
          </a:stretch>
        </p:blipFill>
        <p:spPr>
          <a:xfrm>
            <a:off x="1525889" y="3493948"/>
            <a:ext cx="8861547" cy="3037781"/>
          </a:xfrm>
          <a:prstGeom prst="rect">
            <a:avLst/>
          </a:prstGeom>
        </p:spPr>
      </p:pic>
    </p:spTree>
    <p:extLst>
      <p:ext uri="{BB962C8B-B14F-4D97-AF65-F5344CB8AC3E}">
        <p14:creationId xmlns:p14="http://schemas.microsoft.com/office/powerpoint/2010/main" val="5829971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23406" y="1238945"/>
            <a:ext cx="9666514" cy="1938992"/>
          </a:xfrm>
          <a:prstGeom prst="rect">
            <a:avLst/>
          </a:prstGeom>
          <a:noFill/>
        </p:spPr>
        <p:txBody>
          <a:bodyPr wrap="square" rtlCol="0">
            <a:spAutoFit/>
          </a:bodyPr>
          <a:lstStyle/>
          <a:p>
            <a:r>
              <a:rPr lang="fr-FR" sz="2000" dirty="0"/>
              <a:t>c. maintenant nous allons télécharger et chercher la version de </a:t>
            </a:r>
            <a:r>
              <a:rPr lang="fr-FR" sz="2000" dirty="0" err="1"/>
              <a:t>php</a:t>
            </a:r>
            <a:r>
              <a:rPr lang="fr-FR" sz="2000" dirty="0"/>
              <a:t> que nous avons dans notre ordinateur et sélectionner x64 ou x86 selon l'ordinateur de l'utilisateur, puis nous verrons TH et NTH qui sont les abréviations de Thread </a:t>
            </a:r>
            <a:r>
              <a:rPr lang="fr-FR" sz="2000" dirty="0" err="1"/>
              <a:t>Safe</a:t>
            </a:r>
            <a:r>
              <a:rPr lang="fr-FR" sz="2000" dirty="0"/>
              <a:t> et Non thread </a:t>
            </a:r>
            <a:r>
              <a:rPr lang="fr-FR" sz="2000" dirty="0" err="1"/>
              <a:t>safety</a:t>
            </a:r>
            <a:r>
              <a:rPr lang="fr-FR" sz="2000" dirty="0"/>
              <a:t> je vais télécharger thread </a:t>
            </a:r>
            <a:r>
              <a:rPr lang="fr-FR" sz="2000" dirty="0" err="1"/>
              <a:t>safe</a:t>
            </a:r>
            <a:r>
              <a:rPr lang="fr-FR" sz="2000" dirty="0"/>
              <a:t> car c'est l'option sûre et stable mais lente (si vous voulez en savoir plus je vous invite à faire des recherches par vous-même).</a:t>
            </a:r>
            <a:endParaRPr lang="en-US" sz="2000" dirty="0"/>
          </a:p>
        </p:txBody>
      </p:sp>
      <p:pic>
        <p:nvPicPr>
          <p:cNvPr id="4" name="Image 3"/>
          <p:cNvPicPr>
            <a:picLocks noChangeAspect="1"/>
          </p:cNvPicPr>
          <p:nvPr/>
        </p:nvPicPr>
        <p:blipFill>
          <a:blip r:embed="rId2"/>
          <a:stretch>
            <a:fillRect/>
          </a:stretch>
        </p:blipFill>
        <p:spPr>
          <a:xfrm>
            <a:off x="942415" y="3609354"/>
            <a:ext cx="10028495" cy="2417502"/>
          </a:xfrm>
          <a:prstGeom prst="rect">
            <a:avLst/>
          </a:prstGeom>
        </p:spPr>
      </p:pic>
    </p:spTree>
    <p:extLst>
      <p:ext uri="{BB962C8B-B14F-4D97-AF65-F5344CB8AC3E}">
        <p14:creationId xmlns:p14="http://schemas.microsoft.com/office/powerpoint/2010/main" val="21784725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23406" y="1238945"/>
            <a:ext cx="9666514" cy="2308324"/>
          </a:xfrm>
          <a:prstGeom prst="rect">
            <a:avLst/>
          </a:prstGeom>
          <a:noFill/>
        </p:spPr>
        <p:txBody>
          <a:bodyPr wrap="square" rtlCol="0">
            <a:spAutoFit/>
          </a:bodyPr>
          <a:lstStyle/>
          <a:p>
            <a:r>
              <a:rPr lang="fr-FR" sz="2400" dirty="0" smtClean="0"/>
              <a:t>d.</a:t>
            </a:r>
          </a:p>
          <a:p>
            <a:endParaRPr lang="fr-FR" sz="2400" dirty="0" smtClean="0"/>
          </a:p>
          <a:p>
            <a:pPr marL="342900" indent="-342900">
              <a:buFont typeface="Arial" panose="020B0604020202020204" pitchFamily="34" charset="0"/>
              <a:buChar char="•"/>
            </a:pPr>
            <a:r>
              <a:rPr lang="fr-FR" sz="2400" dirty="0"/>
              <a:t>Maintenant, une fois le fichier compressé téléchargé, ce que nous allons faire est d'aller dans le dossier XAMPP et à l'intérieur de celui-ci nous allons aller dans le dossier </a:t>
            </a:r>
            <a:r>
              <a:rPr lang="fr-FR" sz="2400" dirty="0" err="1"/>
              <a:t>php</a:t>
            </a:r>
            <a:r>
              <a:rPr lang="fr-FR" sz="2400" dirty="0"/>
              <a:t> spécifiquement dans le dossier </a:t>
            </a:r>
            <a:r>
              <a:rPr lang="fr-FR" sz="2400" dirty="0" err="1"/>
              <a:t>ext</a:t>
            </a:r>
            <a:r>
              <a:rPr lang="fr-FR" sz="2400" dirty="0"/>
              <a:t> qui est à l'intérieur de </a:t>
            </a:r>
            <a:r>
              <a:rPr lang="fr-FR" sz="2400" dirty="0" err="1"/>
              <a:t>php</a:t>
            </a:r>
            <a:r>
              <a:rPr lang="fr-FR" sz="2400" dirty="0"/>
              <a:t>.</a:t>
            </a:r>
            <a:endParaRPr lang="en-US" sz="2400" dirty="0"/>
          </a:p>
        </p:txBody>
      </p:sp>
      <p:pic>
        <p:nvPicPr>
          <p:cNvPr id="3" name="Image 2"/>
          <p:cNvPicPr>
            <a:picLocks noChangeAspect="1"/>
          </p:cNvPicPr>
          <p:nvPr/>
        </p:nvPicPr>
        <p:blipFill>
          <a:blip r:embed="rId2"/>
          <a:stretch>
            <a:fillRect/>
          </a:stretch>
        </p:blipFill>
        <p:spPr>
          <a:xfrm>
            <a:off x="1894665" y="4273863"/>
            <a:ext cx="8123996" cy="791451"/>
          </a:xfrm>
          <a:prstGeom prst="rect">
            <a:avLst/>
          </a:prstGeom>
        </p:spPr>
      </p:pic>
    </p:spTree>
    <p:extLst>
      <p:ext uri="{BB962C8B-B14F-4D97-AF65-F5344CB8AC3E}">
        <p14:creationId xmlns:p14="http://schemas.microsoft.com/office/powerpoint/2010/main" val="35927850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23406" y="1238945"/>
            <a:ext cx="9666514" cy="830997"/>
          </a:xfrm>
          <a:prstGeom prst="rect">
            <a:avLst/>
          </a:prstGeom>
          <a:noFill/>
        </p:spPr>
        <p:txBody>
          <a:bodyPr wrap="square" rtlCol="0">
            <a:spAutoFit/>
          </a:bodyPr>
          <a:lstStyle/>
          <a:p>
            <a:pPr marL="342900" indent="-342900">
              <a:buFont typeface="Arial" panose="020B0604020202020204" pitchFamily="34" charset="0"/>
              <a:buChar char="•"/>
            </a:pPr>
            <a:r>
              <a:rPr lang="fr-FR" sz="2400" dirty="0"/>
              <a:t>puis ouvrez le fichier zippé que nous avons téléchargé, et copiez mongodb.dll dans le dossier </a:t>
            </a:r>
            <a:r>
              <a:rPr lang="fr-FR" sz="2400" dirty="0" err="1"/>
              <a:t>ext</a:t>
            </a:r>
            <a:r>
              <a:rPr lang="fr-FR" sz="2400" dirty="0"/>
              <a:t>.</a:t>
            </a:r>
            <a:endParaRPr lang="en-US" sz="2400" dirty="0"/>
          </a:p>
        </p:txBody>
      </p:sp>
      <p:pic>
        <p:nvPicPr>
          <p:cNvPr id="4" name="Image 3"/>
          <p:cNvPicPr>
            <a:picLocks noChangeAspect="1"/>
          </p:cNvPicPr>
          <p:nvPr/>
        </p:nvPicPr>
        <p:blipFill>
          <a:blip r:embed="rId2"/>
          <a:stretch>
            <a:fillRect/>
          </a:stretch>
        </p:blipFill>
        <p:spPr>
          <a:xfrm>
            <a:off x="1695771" y="2425998"/>
            <a:ext cx="8521783" cy="4110972"/>
          </a:xfrm>
          <a:prstGeom prst="rect">
            <a:avLst/>
          </a:prstGeom>
        </p:spPr>
      </p:pic>
    </p:spTree>
    <p:extLst>
      <p:ext uri="{BB962C8B-B14F-4D97-AF65-F5344CB8AC3E}">
        <p14:creationId xmlns:p14="http://schemas.microsoft.com/office/powerpoint/2010/main" val="2558833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23406" y="1238945"/>
            <a:ext cx="9666514" cy="1938992"/>
          </a:xfrm>
          <a:prstGeom prst="rect">
            <a:avLst/>
          </a:prstGeom>
          <a:noFill/>
        </p:spPr>
        <p:txBody>
          <a:bodyPr wrap="square" rtlCol="0">
            <a:spAutoFit/>
          </a:bodyPr>
          <a:lstStyle/>
          <a:p>
            <a:r>
              <a:rPr lang="fr-FR" sz="2000" dirty="0" smtClean="0"/>
              <a:t>e.  maintenant </a:t>
            </a:r>
            <a:r>
              <a:rPr lang="fr-FR" sz="2000" dirty="0"/>
              <a:t>nous allons retourner dans le dossier </a:t>
            </a:r>
            <a:r>
              <a:rPr lang="fr-FR" sz="2000" dirty="0" err="1"/>
              <a:t>php</a:t>
            </a:r>
            <a:r>
              <a:rPr lang="fr-FR" sz="2000" dirty="0"/>
              <a:t> dans lequel nous allons chercher un fichier appelé php.ini auquel nous allons donner un clic droit et éditer, ensuite nous allons utiliser la combinaison de touches </a:t>
            </a:r>
            <a:r>
              <a:rPr lang="fr-FR" sz="2000" dirty="0" err="1"/>
              <a:t>Ctrl+F</a:t>
            </a:r>
            <a:r>
              <a:rPr lang="fr-FR" sz="2000" dirty="0"/>
              <a:t> pour rechercher rapidement les extensions </a:t>
            </a:r>
            <a:r>
              <a:rPr lang="fr-FR" sz="2000" dirty="0" err="1"/>
              <a:t>php</a:t>
            </a:r>
            <a:r>
              <a:rPr lang="fr-FR" sz="2000" dirty="0"/>
              <a:t> et nous allons mettre "</a:t>
            </a:r>
            <a:r>
              <a:rPr lang="fr-FR" sz="2000" dirty="0" err="1"/>
              <a:t>xsl</a:t>
            </a:r>
            <a:r>
              <a:rPr lang="fr-FR" sz="2000" dirty="0"/>
              <a:t>" puis rechercher, une fois là nous allons mettre cette ligne qui signifie l'ajout de cette extension à </a:t>
            </a:r>
            <a:r>
              <a:rPr lang="fr-FR" sz="2000" dirty="0" err="1" smtClean="0"/>
              <a:t>php</a:t>
            </a:r>
            <a:r>
              <a:rPr lang="fr-FR" sz="2000" dirty="0"/>
              <a:t> et sauvegarder les </a:t>
            </a:r>
            <a:r>
              <a:rPr lang="fr-FR" sz="2000" dirty="0" smtClean="0"/>
              <a:t>changements.</a:t>
            </a:r>
            <a:endParaRPr lang="en-US" sz="2000" dirty="0"/>
          </a:p>
        </p:txBody>
      </p:sp>
      <p:pic>
        <p:nvPicPr>
          <p:cNvPr id="3" name="Image 2"/>
          <p:cNvPicPr>
            <a:picLocks noChangeAspect="1"/>
          </p:cNvPicPr>
          <p:nvPr/>
        </p:nvPicPr>
        <p:blipFill>
          <a:blip r:embed="rId2"/>
          <a:stretch>
            <a:fillRect/>
          </a:stretch>
        </p:blipFill>
        <p:spPr>
          <a:xfrm>
            <a:off x="1123406" y="3372992"/>
            <a:ext cx="9666514" cy="3038095"/>
          </a:xfrm>
          <a:prstGeom prst="rect">
            <a:avLst/>
          </a:prstGeom>
        </p:spPr>
      </p:pic>
    </p:spTree>
    <p:extLst>
      <p:ext uri="{BB962C8B-B14F-4D97-AF65-F5344CB8AC3E}">
        <p14:creationId xmlns:p14="http://schemas.microsoft.com/office/powerpoint/2010/main" val="1293360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23406" y="1238945"/>
            <a:ext cx="9666514" cy="707886"/>
          </a:xfrm>
          <a:prstGeom prst="rect">
            <a:avLst/>
          </a:prstGeom>
          <a:noFill/>
        </p:spPr>
        <p:txBody>
          <a:bodyPr wrap="square" rtlCol="0">
            <a:spAutoFit/>
          </a:bodyPr>
          <a:lstStyle/>
          <a:p>
            <a:r>
              <a:rPr lang="fr-FR" sz="2000" dirty="0"/>
              <a:t>f. si tout s'est bien passé, ce panneau devrait apparaître sur ce lien "http://localhost/dashboard/phpinfo.php".</a:t>
            </a:r>
            <a:endParaRPr lang="en-US" sz="2000" dirty="0"/>
          </a:p>
        </p:txBody>
      </p:sp>
      <p:pic>
        <p:nvPicPr>
          <p:cNvPr id="5" name="Image 4"/>
          <p:cNvPicPr>
            <a:picLocks noChangeAspect="1"/>
          </p:cNvPicPr>
          <p:nvPr/>
        </p:nvPicPr>
        <p:blipFill>
          <a:blip r:embed="rId2"/>
          <a:stretch>
            <a:fillRect/>
          </a:stretch>
        </p:blipFill>
        <p:spPr>
          <a:xfrm>
            <a:off x="1382568" y="2324991"/>
            <a:ext cx="9148190" cy="4064805"/>
          </a:xfrm>
          <a:prstGeom prst="rect">
            <a:avLst/>
          </a:prstGeom>
        </p:spPr>
      </p:pic>
    </p:spTree>
    <p:extLst>
      <p:ext uri="{BB962C8B-B14F-4D97-AF65-F5344CB8AC3E}">
        <p14:creationId xmlns:p14="http://schemas.microsoft.com/office/powerpoint/2010/main" val="310033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188</TotalTime>
  <Words>880</Words>
  <Application>Microsoft Office PowerPoint</Application>
  <PresentationFormat>Panorámica</PresentationFormat>
  <Paragraphs>61</Paragraphs>
  <Slides>19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Century Gothic</vt:lpstr>
      <vt:lpstr>Wingdings 3</vt:lpstr>
      <vt:lpstr>Ion</vt:lpstr>
      <vt:lpstr>Comment connecter MongoDB à PHP en utilisant XAMPP et COMPOSER.</vt:lpstr>
      <vt:lpstr>I-La connexion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II-Composer</vt:lpstr>
      <vt:lpstr>Maintenant nous allons insérer des données depuis un php vers mongodb.</vt:lpstr>
      <vt:lpstr>Presentación de PowerPoint</vt:lpstr>
      <vt:lpstr>Presentación de PowerPoint</vt:lpstr>
      <vt:lpstr>III-requêtes nécessaires pour connecter un document php à mongodb</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Comment connecter MongoDB à PHP en utilisant XAMPP et COMPOSER.</dc:title>
  <dc:creator>21263</dc:creator>
  <cp:lastModifiedBy>21263</cp:lastModifiedBy>
  <cp:revision>21</cp:revision>
  <dcterms:created xsi:type="dcterms:W3CDTF">2022-11-17T03:34:10Z</dcterms:created>
  <dcterms:modified xsi:type="dcterms:W3CDTF">2022-11-17T10:10:25Z</dcterms:modified>
</cp:coreProperties>
</file>