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69"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582"/>
    <p:restoredTop sz="94643"/>
  </p:normalViewPr>
  <p:slideViewPr>
    <p:cSldViewPr snapToGrid="0" snapToObjects="1">
      <p:cViewPr>
        <p:scale>
          <a:sx n="100" d="100"/>
          <a:sy n="100" d="100"/>
        </p:scale>
        <p:origin x="355" y="-1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Shape 3">
            <a:extLst>
              <a:ext uri="{FF2B5EF4-FFF2-40B4-BE49-F238E27FC236}">
                <a16:creationId xmlns:a16="http://schemas.microsoft.com/office/drawing/2014/main" id="{F9B3C356-AB53-66B9-A18B-F6110A707A16}"/>
              </a:ext>
            </a:extLst>
          </p:cNvPr>
          <p:cNvSpPr>
            <a:spLocks noGrp="1" noRot="1" noChangeAspect="1"/>
          </p:cNvSpPr>
          <p:nvPr>
            <p:ph type="sldImg" idx="2"/>
          </p:nvPr>
        </p:nvSpPr>
        <p:spPr bwMode="auto">
          <a:xfrm>
            <a:off x="1143000" y="685800"/>
            <a:ext cx="4572000" cy="34290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 name="T10" fmla="*/ 0 w 120000"/>
              <a:gd name="T11" fmla="*/ 0 h 120000"/>
              <a:gd name="T12" fmla="*/ 120000 w 120000"/>
              <a:gd name="T13" fmla="*/ 120000 h 120000"/>
            </a:gdLst>
            <a:ahLst/>
            <a:cxnLst>
              <a:cxn ang="0">
                <a:pos x="T0" y="T1"/>
              </a:cxn>
              <a:cxn ang="0">
                <a:pos x="T2" y="T3"/>
              </a:cxn>
              <a:cxn ang="0">
                <a:pos x="T4" y="T5"/>
              </a:cxn>
              <a:cxn ang="0">
                <a:pos x="T6" y="T7"/>
              </a:cxn>
              <a:cxn ang="0">
                <a:pos x="T8" y="T9"/>
              </a:cxn>
            </a:cxnLst>
            <a:rect l="T10" t="T11" r="T12" b="T13"/>
            <a:pathLst>
              <a:path w="120000" h="120000" extrusionOk="0">
                <a:moveTo>
                  <a:pt x="0" y="0"/>
                </a:moveTo>
                <a:lnTo>
                  <a:pt x="120000" y="0"/>
                </a:lnTo>
                <a:lnTo>
                  <a:pt x="120000" y="120000"/>
                </a:lnTo>
                <a:lnTo>
                  <a:pt x="0" y="120000"/>
                </a:lnTo>
                <a:lnTo>
                  <a:pt x="0" y="0"/>
                </a:lnTo>
                <a:close/>
              </a:path>
            </a:pathLst>
          </a:custGeom>
          <a:noFill/>
          <a:ln w="9525"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4" name="Shape 4">
            <a:extLst>
              <a:ext uri="{FF2B5EF4-FFF2-40B4-BE49-F238E27FC236}">
                <a16:creationId xmlns:a16="http://schemas.microsoft.com/office/drawing/2014/main" id="{6D9E775A-A073-27F8-AEF6-EC053CAF70E0}"/>
              </a:ext>
            </a:extLst>
          </p:cNvPr>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pPr lvl="0"/>
            <a:endParaRPr noProof="0"/>
          </a:p>
        </p:txBody>
      </p:sp>
    </p:spTree>
  </p:cSld>
  <p:clrMap bg1="lt1" tx1="dk1" bg2="dk2" tx2="lt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742950" indent="-285750" algn="l" rtl="0" fontAlgn="base">
      <a:spcBef>
        <a:spcPct val="30000"/>
      </a:spcBef>
      <a:spcAft>
        <a:spcPct val="0"/>
      </a:spcAft>
      <a:defRPr sz="1200" kern="1200">
        <a:solidFill>
          <a:schemeClr val="tx1"/>
        </a:solidFill>
        <a:latin typeface="+mn-lt"/>
        <a:ea typeface="+mn-ea"/>
        <a:cs typeface="+mn-cs"/>
      </a:defRPr>
    </a:lvl2pPr>
    <a:lvl3pPr marL="1143000" indent="-228600" algn="l" rtl="0" fontAlgn="base">
      <a:spcBef>
        <a:spcPct val="30000"/>
      </a:spcBef>
      <a:spcAft>
        <a:spcPct val="0"/>
      </a:spcAft>
      <a:defRPr sz="1200" kern="1200">
        <a:solidFill>
          <a:schemeClr val="tx1"/>
        </a:solidFill>
        <a:latin typeface="+mn-lt"/>
        <a:ea typeface="+mn-ea"/>
        <a:cs typeface="+mn-cs"/>
      </a:defRPr>
    </a:lvl3pPr>
    <a:lvl4pPr marL="1600200" indent="-228600" algn="l" rtl="0" fontAlgn="base">
      <a:spcBef>
        <a:spcPct val="30000"/>
      </a:spcBef>
      <a:spcAft>
        <a:spcPct val="0"/>
      </a:spcAft>
      <a:defRPr sz="1200" kern="1200">
        <a:solidFill>
          <a:schemeClr val="tx1"/>
        </a:solidFill>
        <a:latin typeface="+mn-lt"/>
        <a:ea typeface="+mn-ea"/>
        <a:cs typeface="+mn-cs"/>
      </a:defRPr>
    </a:lvl4pPr>
    <a:lvl5pPr marL="2057400" indent="-2286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12/29/2022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870883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AAD347D-5ACD-4C99-B74B-A9C85AD731AF}" type="datetimeFigureOut">
              <a:rPr lang="en-US" smtClean="0"/>
              <a:t>12/29/2022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97748233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AAD347D-5ACD-4C99-B74B-A9C85AD731AF}" type="datetimeFigureOut">
              <a:rPr lang="en-US" smtClean="0"/>
              <a:t>12/29/2022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3980382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smtClean="0"/>
              <a:t>12/29/2022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87748549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AAD347D-5ACD-4C99-B74B-A9C85AD731AF}" type="datetimeFigureOut">
              <a:rPr lang="en-US" smtClean="0"/>
              <a:t>12/29/2022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6559253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AAD347D-5ACD-4C99-B74B-A9C85AD731AF}" type="datetimeFigureOut">
              <a:rPr lang="en-US" smtClean="0"/>
              <a:t>12/29/2022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997943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33289129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91477512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24917064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796027F-7875-4030-9381-8BD8C4F21935}" type="datetimeFigureOut">
              <a:rPr lang="en-US" smtClean="0"/>
              <a:t>12/29/2022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30334006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12/29/2022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39205792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12/29/2022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76488557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12/29/2022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95535274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12/29/2022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8163036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smtClean="0"/>
              <a:t>12/29/2022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90509317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smtClean="0"/>
              <a:t>12/29/2022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37826888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AAD347D-5ACD-4C99-B74B-A9C85AD731AF}" type="datetimeFigureOut">
              <a:rPr lang="en-US" smtClean="0"/>
              <a:t>12/29/2022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02111984F565}" type="slidenum">
              <a:rPr lang="en-US" smtClean="0"/>
              <a:t>‹N°›</a:t>
            </a:fld>
            <a:endParaRPr lang="en-US" dirty="0"/>
          </a:p>
        </p:txBody>
      </p:sp>
    </p:spTree>
    <p:extLst>
      <p:ext uri="{BB962C8B-B14F-4D97-AF65-F5344CB8AC3E}">
        <p14:creationId xmlns:p14="http://schemas.microsoft.com/office/powerpoint/2010/main" val="3896584423"/>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scm.com/downloads"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DA050E-E8D9-E505-BF7E-EAFF36D733B9}"/>
              </a:ext>
            </a:extLst>
          </p:cNvPr>
          <p:cNvSpPr>
            <a:spLocks noGrp="1"/>
          </p:cNvSpPr>
          <p:nvPr>
            <p:ph type="ctrTitle"/>
          </p:nvPr>
        </p:nvSpPr>
        <p:spPr/>
        <p:txBody>
          <a:bodyPr/>
          <a:lstStyle/>
          <a:p>
            <a:r>
              <a:rPr lang="fr-FR" dirty="0"/>
              <a:t>Gestion des versions avec GIT</a:t>
            </a:r>
          </a:p>
        </p:txBody>
      </p:sp>
      <p:sp>
        <p:nvSpPr>
          <p:cNvPr id="3" name="Sous-titre 2">
            <a:extLst>
              <a:ext uri="{FF2B5EF4-FFF2-40B4-BE49-F238E27FC236}">
                <a16:creationId xmlns:a16="http://schemas.microsoft.com/office/drawing/2014/main" id="{259063BF-3996-6E61-0B74-E3870E3A1BF1}"/>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573619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6CB44F-BE5A-DF68-4E97-06CE6F78C0F0}"/>
              </a:ext>
            </a:extLst>
          </p:cNvPr>
          <p:cNvSpPr>
            <a:spLocks noGrp="1"/>
          </p:cNvSpPr>
          <p:nvPr>
            <p:ph type="title"/>
          </p:nvPr>
        </p:nvSpPr>
        <p:spPr/>
        <p:txBody>
          <a:bodyPr>
            <a:normAutofit/>
          </a:bodyPr>
          <a:lstStyle/>
          <a:p>
            <a:r>
              <a:rPr lang="fr-FR" dirty="0"/>
              <a:t>Configuration de Git</a:t>
            </a:r>
          </a:p>
        </p:txBody>
      </p:sp>
      <p:sp>
        <p:nvSpPr>
          <p:cNvPr id="3" name="Espace réservé du contenu 2">
            <a:extLst>
              <a:ext uri="{FF2B5EF4-FFF2-40B4-BE49-F238E27FC236}">
                <a16:creationId xmlns:a16="http://schemas.microsoft.com/office/drawing/2014/main" id="{FF5FF69F-B62A-6B64-9549-02EFEDFB9527}"/>
              </a:ext>
            </a:extLst>
          </p:cNvPr>
          <p:cNvSpPr>
            <a:spLocks noGrp="1"/>
          </p:cNvSpPr>
          <p:nvPr>
            <p:ph idx="1"/>
          </p:nvPr>
        </p:nvSpPr>
        <p:spPr>
          <a:xfrm>
            <a:off x="677334" y="2042602"/>
            <a:ext cx="8596668" cy="4815398"/>
          </a:xfrm>
        </p:spPr>
        <p:txBody>
          <a:bodyPr>
            <a:normAutofit fontScale="92500" lnSpcReduction="10000"/>
          </a:bodyPr>
          <a:lstStyle/>
          <a:p>
            <a:r>
              <a:rPr lang="fr-FR" sz="2800" b="0" i="0" dirty="0">
                <a:solidFill>
                  <a:srgbClr val="374151"/>
                </a:solidFill>
                <a:effectLst/>
                <a:latin typeface="Söhne"/>
              </a:rPr>
              <a:t>Une fois GIT installé, vous pouvez configurer votre nom et votre adresse email en utilisant les commandes suivantes :</a:t>
            </a:r>
          </a:p>
          <a:p>
            <a:endParaRPr lang="fr-FR" sz="2800" dirty="0">
              <a:solidFill>
                <a:srgbClr val="374151"/>
              </a:solidFill>
              <a:latin typeface="Söhne"/>
            </a:endParaRPr>
          </a:p>
          <a:p>
            <a:endParaRPr lang="fr-FR" sz="2800" dirty="0">
              <a:solidFill>
                <a:srgbClr val="374151"/>
              </a:solidFill>
              <a:latin typeface="Söhne"/>
            </a:endParaRPr>
          </a:p>
          <a:p>
            <a:endParaRPr lang="fr-FR" sz="2800" dirty="0">
              <a:solidFill>
                <a:srgbClr val="374151"/>
              </a:solidFill>
              <a:latin typeface="Söhne"/>
            </a:endParaRPr>
          </a:p>
          <a:p>
            <a:endParaRPr lang="fr-FR" sz="2800" dirty="0">
              <a:solidFill>
                <a:srgbClr val="374151"/>
              </a:solidFill>
              <a:latin typeface="Söhne"/>
            </a:endParaRPr>
          </a:p>
          <a:p>
            <a:r>
              <a:rPr lang="fr-FR" sz="2800" b="0" i="0" dirty="0">
                <a:solidFill>
                  <a:srgbClr val="374151"/>
                </a:solidFill>
                <a:effectLst/>
                <a:latin typeface="Söhne"/>
              </a:rPr>
              <a:t>Cette configuration est importante car elle sera utilisée pour identifier les auteurs des </a:t>
            </a:r>
            <a:r>
              <a:rPr lang="fr-FR" sz="2800" b="0" i="0" dirty="0" err="1">
                <a:solidFill>
                  <a:srgbClr val="374151"/>
                </a:solidFill>
                <a:effectLst/>
                <a:latin typeface="Söhne"/>
              </a:rPr>
              <a:t>commits</a:t>
            </a:r>
            <a:r>
              <a:rPr lang="fr-FR" sz="2800" b="0" i="0" dirty="0">
                <a:solidFill>
                  <a:srgbClr val="374151"/>
                </a:solidFill>
                <a:effectLst/>
                <a:latin typeface="Söhne"/>
              </a:rPr>
              <a:t> dans l'historique de GIT.</a:t>
            </a:r>
          </a:p>
          <a:p>
            <a:r>
              <a:rPr lang="fr-FR" sz="2800" dirty="0">
                <a:solidFill>
                  <a:srgbClr val="374151"/>
                </a:solidFill>
                <a:latin typeface="Söhne"/>
              </a:rPr>
              <a:t>Vous pouvez vérifier votre configuration avec </a:t>
            </a:r>
            <a:br>
              <a:rPr lang="fr-FR" sz="2800" dirty="0">
                <a:solidFill>
                  <a:srgbClr val="374151"/>
                </a:solidFill>
                <a:latin typeface="Söhne"/>
              </a:rPr>
            </a:br>
            <a:r>
              <a:rPr lang="fr-FR" sz="2800" b="1" i="1" dirty="0">
                <a:solidFill>
                  <a:srgbClr val="FF0000"/>
                </a:solidFill>
                <a:latin typeface="Söhne"/>
              </a:rPr>
              <a:t>Git config --</a:t>
            </a:r>
            <a:r>
              <a:rPr lang="fr-FR" sz="2800" b="1" i="1" dirty="0" err="1">
                <a:solidFill>
                  <a:srgbClr val="FF0000"/>
                </a:solidFill>
                <a:latin typeface="Söhne"/>
              </a:rPr>
              <a:t>list</a:t>
            </a:r>
            <a:endParaRPr lang="fr-FR" sz="2800" b="1" i="1" dirty="0">
              <a:solidFill>
                <a:srgbClr val="FF0000"/>
              </a:solidFill>
              <a:latin typeface="Söhne"/>
            </a:endParaRPr>
          </a:p>
          <a:p>
            <a:endParaRPr lang="fr-FR" sz="2800" dirty="0"/>
          </a:p>
        </p:txBody>
      </p:sp>
      <p:pic>
        <p:nvPicPr>
          <p:cNvPr id="5" name="Image 4">
            <a:extLst>
              <a:ext uri="{FF2B5EF4-FFF2-40B4-BE49-F238E27FC236}">
                <a16:creationId xmlns:a16="http://schemas.microsoft.com/office/drawing/2014/main" id="{F21CD394-19B6-C2CE-734E-74E888A67B0E}"/>
              </a:ext>
            </a:extLst>
          </p:cNvPr>
          <p:cNvPicPr>
            <a:picLocks noChangeAspect="1"/>
          </p:cNvPicPr>
          <p:nvPr/>
        </p:nvPicPr>
        <p:blipFill>
          <a:blip r:embed="rId2"/>
          <a:stretch>
            <a:fillRect/>
          </a:stretch>
        </p:blipFill>
        <p:spPr>
          <a:xfrm>
            <a:off x="677334" y="3015123"/>
            <a:ext cx="8391525" cy="1771650"/>
          </a:xfrm>
          <a:prstGeom prst="rect">
            <a:avLst/>
          </a:prstGeom>
        </p:spPr>
      </p:pic>
    </p:spTree>
    <p:extLst>
      <p:ext uri="{BB962C8B-B14F-4D97-AF65-F5344CB8AC3E}">
        <p14:creationId xmlns:p14="http://schemas.microsoft.com/office/powerpoint/2010/main" val="443210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BA43A6-4B0F-18D3-95DE-4CE1C923B384}"/>
              </a:ext>
            </a:extLst>
          </p:cNvPr>
          <p:cNvSpPr>
            <a:spLocks noGrp="1"/>
          </p:cNvSpPr>
          <p:nvPr>
            <p:ph type="title"/>
          </p:nvPr>
        </p:nvSpPr>
        <p:spPr/>
        <p:txBody>
          <a:bodyPr/>
          <a:lstStyle/>
          <a:p>
            <a:r>
              <a:rPr lang="fr-FR" dirty="0"/>
              <a:t>Comment créer un nouveau dépôt GIT</a:t>
            </a:r>
            <a:br>
              <a:rPr lang="fr-FR" dirty="0"/>
            </a:br>
            <a:r>
              <a:rPr lang="fr-FR" dirty="0"/>
              <a:t>1 – Créez le dossier</a:t>
            </a:r>
          </a:p>
        </p:txBody>
      </p:sp>
      <p:sp>
        <p:nvSpPr>
          <p:cNvPr id="3" name="Espace réservé du contenu 2">
            <a:extLst>
              <a:ext uri="{FF2B5EF4-FFF2-40B4-BE49-F238E27FC236}">
                <a16:creationId xmlns:a16="http://schemas.microsoft.com/office/drawing/2014/main" id="{78AE4822-FFFC-93DA-207C-4F4AF28113A9}"/>
              </a:ext>
            </a:extLst>
          </p:cNvPr>
          <p:cNvSpPr>
            <a:spLocks noGrp="1"/>
          </p:cNvSpPr>
          <p:nvPr>
            <p:ph idx="1"/>
          </p:nvPr>
        </p:nvSpPr>
        <p:spPr/>
        <p:txBody>
          <a:bodyPr>
            <a:normAutofit/>
          </a:bodyPr>
          <a:lstStyle/>
          <a:p>
            <a:r>
              <a:rPr lang="fr-FR" sz="2800" b="0" i="0" dirty="0">
                <a:solidFill>
                  <a:srgbClr val="374151"/>
                </a:solidFill>
                <a:effectLst/>
                <a:latin typeface="Söhne"/>
              </a:rPr>
              <a:t>Créez un répertoire pour votre projet sur votre ordinateur en utilisant votre explorateur de fichiers ou en tapant la commande suivante dans votre terminal :</a:t>
            </a:r>
          </a:p>
          <a:p>
            <a:endParaRPr lang="fr-FR" sz="2800" dirty="0"/>
          </a:p>
        </p:txBody>
      </p:sp>
      <p:pic>
        <p:nvPicPr>
          <p:cNvPr id="5" name="Image 4">
            <a:extLst>
              <a:ext uri="{FF2B5EF4-FFF2-40B4-BE49-F238E27FC236}">
                <a16:creationId xmlns:a16="http://schemas.microsoft.com/office/drawing/2014/main" id="{8E082376-B3A6-EB29-E78D-8BC51C6B9023}"/>
              </a:ext>
            </a:extLst>
          </p:cNvPr>
          <p:cNvPicPr>
            <a:picLocks noChangeAspect="1"/>
          </p:cNvPicPr>
          <p:nvPr/>
        </p:nvPicPr>
        <p:blipFill>
          <a:blip r:embed="rId2"/>
          <a:stretch>
            <a:fillRect/>
          </a:stretch>
        </p:blipFill>
        <p:spPr>
          <a:xfrm>
            <a:off x="798955" y="3969773"/>
            <a:ext cx="8353425" cy="1419225"/>
          </a:xfrm>
          <a:prstGeom prst="rect">
            <a:avLst/>
          </a:prstGeom>
        </p:spPr>
      </p:pic>
    </p:spTree>
    <p:extLst>
      <p:ext uri="{BB962C8B-B14F-4D97-AF65-F5344CB8AC3E}">
        <p14:creationId xmlns:p14="http://schemas.microsoft.com/office/powerpoint/2010/main" val="2490456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1F2A30B8-E503-5C14-FB83-C188B5B65946}"/>
              </a:ext>
            </a:extLst>
          </p:cNvPr>
          <p:cNvSpPr>
            <a:spLocks noGrp="1"/>
          </p:cNvSpPr>
          <p:nvPr>
            <p:ph type="title"/>
          </p:nvPr>
        </p:nvSpPr>
        <p:spPr>
          <a:xfrm>
            <a:off x="677334" y="609600"/>
            <a:ext cx="8596668" cy="1320800"/>
          </a:xfrm>
        </p:spPr>
        <p:txBody>
          <a:bodyPr/>
          <a:lstStyle/>
          <a:p>
            <a:r>
              <a:rPr lang="fr-FR" dirty="0"/>
              <a:t>Comment créer un nouveau dépôt GIT</a:t>
            </a:r>
            <a:br>
              <a:rPr lang="fr-FR" dirty="0"/>
            </a:br>
            <a:r>
              <a:rPr lang="fr-FR" dirty="0"/>
              <a:t>2 – Initialisez le dossier</a:t>
            </a:r>
          </a:p>
        </p:txBody>
      </p:sp>
      <p:sp>
        <p:nvSpPr>
          <p:cNvPr id="6" name="Espace réservé du contenu 5">
            <a:extLst>
              <a:ext uri="{FF2B5EF4-FFF2-40B4-BE49-F238E27FC236}">
                <a16:creationId xmlns:a16="http://schemas.microsoft.com/office/drawing/2014/main" id="{B5B06FA5-98E2-3B28-BF25-53B3B0F32BB2}"/>
              </a:ext>
            </a:extLst>
          </p:cNvPr>
          <p:cNvSpPr>
            <a:spLocks noGrp="1"/>
          </p:cNvSpPr>
          <p:nvPr>
            <p:ph idx="1"/>
          </p:nvPr>
        </p:nvSpPr>
        <p:spPr>
          <a:xfrm>
            <a:off x="775143" y="1839143"/>
            <a:ext cx="8596668" cy="4817296"/>
          </a:xfrm>
        </p:spPr>
        <p:txBody>
          <a:bodyPr/>
          <a:lstStyle/>
          <a:p>
            <a:r>
              <a:rPr lang="fr-FR" dirty="0"/>
              <a:t>Accédez au dossier en tapant la commande  </a:t>
            </a:r>
            <a:r>
              <a:rPr lang="fr-FR" b="1" dirty="0">
                <a:solidFill>
                  <a:srgbClr val="FF0000"/>
                </a:solidFill>
              </a:rPr>
              <a:t>cd </a:t>
            </a:r>
            <a:r>
              <a:rPr lang="fr-FR" b="1" dirty="0" err="1">
                <a:solidFill>
                  <a:srgbClr val="FF0000"/>
                </a:solidFill>
              </a:rPr>
              <a:t>mon_projet</a:t>
            </a:r>
            <a:endParaRPr lang="fr-FR" b="1" dirty="0">
              <a:solidFill>
                <a:srgbClr val="FF0000"/>
              </a:solidFill>
            </a:endParaRPr>
          </a:p>
          <a:p>
            <a:endParaRPr lang="fr-FR" dirty="0"/>
          </a:p>
          <a:p>
            <a:endParaRPr lang="fr-FR" dirty="0"/>
          </a:p>
          <a:p>
            <a:endParaRPr lang="fr-FR" dirty="0"/>
          </a:p>
          <a:p>
            <a:r>
              <a:rPr lang="fr-FR" dirty="0"/>
              <a:t>Initialiser le repository an utilisant la commande </a:t>
            </a:r>
            <a:r>
              <a:rPr lang="fr-FR" b="1" dirty="0">
                <a:solidFill>
                  <a:srgbClr val="FF0000"/>
                </a:solidFill>
              </a:rPr>
              <a:t>git init</a:t>
            </a:r>
          </a:p>
          <a:p>
            <a:endParaRPr lang="fr-FR" dirty="0"/>
          </a:p>
          <a:p>
            <a:endParaRPr lang="fr-FR" dirty="0"/>
          </a:p>
          <a:p>
            <a:endParaRPr lang="fr-FR" dirty="0"/>
          </a:p>
          <a:p>
            <a:endParaRPr lang="fr-FR" dirty="0"/>
          </a:p>
          <a:p>
            <a:r>
              <a:rPr lang="fr-FR" dirty="0"/>
              <a:t>Vous pouvez vérifier l’état du repository avec </a:t>
            </a:r>
            <a:r>
              <a:rPr lang="fr-FR" b="1" i="1" dirty="0">
                <a:solidFill>
                  <a:srgbClr val="FF0000"/>
                </a:solidFill>
              </a:rPr>
              <a:t>git </a:t>
            </a:r>
            <a:r>
              <a:rPr lang="fr-FR" b="1" i="1" dirty="0" err="1">
                <a:solidFill>
                  <a:srgbClr val="FF0000"/>
                </a:solidFill>
              </a:rPr>
              <a:t>status</a:t>
            </a:r>
            <a:r>
              <a:rPr lang="fr-FR" b="1" i="1" dirty="0">
                <a:solidFill>
                  <a:srgbClr val="FF0000"/>
                </a:solidFill>
              </a:rPr>
              <a:t> </a:t>
            </a:r>
            <a:r>
              <a:rPr lang="fr-FR" dirty="0"/>
              <a:t>qui devrait vous indiquer que vous êtes sur la branche "master" et que le dépôt est vide (aucun fichier n'a été ajouté).</a:t>
            </a:r>
          </a:p>
          <a:p>
            <a:endParaRPr lang="fr-FR" dirty="0"/>
          </a:p>
        </p:txBody>
      </p:sp>
      <p:pic>
        <p:nvPicPr>
          <p:cNvPr id="16" name="Image 15">
            <a:extLst>
              <a:ext uri="{FF2B5EF4-FFF2-40B4-BE49-F238E27FC236}">
                <a16:creationId xmlns:a16="http://schemas.microsoft.com/office/drawing/2014/main" id="{666475F1-15EB-D175-3FCD-5D595231EC91}"/>
              </a:ext>
            </a:extLst>
          </p:cNvPr>
          <p:cNvPicPr>
            <a:picLocks noChangeAspect="1"/>
          </p:cNvPicPr>
          <p:nvPr/>
        </p:nvPicPr>
        <p:blipFill>
          <a:blip r:embed="rId2"/>
          <a:stretch>
            <a:fillRect/>
          </a:stretch>
        </p:blipFill>
        <p:spPr>
          <a:xfrm>
            <a:off x="677334" y="2166374"/>
            <a:ext cx="7493272" cy="1274366"/>
          </a:xfrm>
          <a:prstGeom prst="rect">
            <a:avLst/>
          </a:prstGeom>
        </p:spPr>
      </p:pic>
      <p:pic>
        <p:nvPicPr>
          <p:cNvPr id="18" name="Image 17">
            <a:extLst>
              <a:ext uri="{FF2B5EF4-FFF2-40B4-BE49-F238E27FC236}">
                <a16:creationId xmlns:a16="http://schemas.microsoft.com/office/drawing/2014/main" id="{0BD87FF4-3DB7-7502-CD57-01F388AE0DE2}"/>
              </a:ext>
            </a:extLst>
          </p:cNvPr>
          <p:cNvPicPr>
            <a:picLocks noChangeAspect="1"/>
          </p:cNvPicPr>
          <p:nvPr/>
        </p:nvPicPr>
        <p:blipFill>
          <a:blip r:embed="rId3"/>
          <a:stretch>
            <a:fillRect/>
          </a:stretch>
        </p:blipFill>
        <p:spPr>
          <a:xfrm>
            <a:off x="677334" y="3910313"/>
            <a:ext cx="7641270" cy="1348459"/>
          </a:xfrm>
          <a:prstGeom prst="rect">
            <a:avLst/>
          </a:prstGeom>
        </p:spPr>
      </p:pic>
    </p:spTree>
    <p:extLst>
      <p:ext uri="{BB962C8B-B14F-4D97-AF65-F5344CB8AC3E}">
        <p14:creationId xmlns:p14="http://schemas.microsoft.com/office/powerpoint/2010/main" val="2642716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1BC093-6692-9808-0D67-60C20BB3B8A3}"/>
              </a:ext>
            </a:extLst>
          </p:cNvPr>
          <p:cNvSpPr>
            <a:spLocks noGrp="1"/>
          </p:cNvSpPr>
          <p:nvPr>
            <p:ph type="title"/>
          </p:nvPr>
        </p:nvSpPr>
        <p:spPr/>
        <p:txBody>
          <a:bodyPr/>
          <a:lstStyle/>
          <a:p>
            <a:r>
              <a:rPr lang="fr-FR" dirty="0"/>
              <a:t>Ajout des fichiers</a:t>
            </a:r>
          </a:p>
        </p:txBody>
      </p:sp>
      <p:sp>
        <p:nvSpPr>
          <p:cNvPr id="4" name="Rectangle 1">
            <a:extLst>
              <a:ext uri="{FF2B5EF4-FFF2-40B4-BE49-F238E27FC236}">
                <a16:creationId xmlns:a16="http://schemas.microsoft.com/office/drawing/2014/main" id="{5399A8F2-AD4F-37A6-57C1-40E7BE73FFF5}"/>
              </a:ext>
            </a:extLst>
          </p:cNvPr>
          <p:cNvSpPr>
            <a:spLocks noGrp="1" noChangeArrowheads="1"/>
          </p:cNvSpPr>
          <p:nvPr>
            <p:ph idx="1"/>
          </p:nvPr>
        </p:nvSpPr>
        <p:spPr bwMode="auto">
          <a:xfrm>
            <a:off x="677334" y="1393062"/>
            <a:ext cx="8596668" cy="4071875"/>
          </a:xfrm>
          <a:prstGeom prst="rect">
            <a:avLst/>
          </a:prstGeom>
        </p:spPr>
        <p:txBody>
          <a:bodyPr vert="horz" lIns="91440" tIns="45720" rIns="91440" bIns="45720" rtlCol="0">
            <a:normAutofit fontScale="25000" lnSpcReduction="20000"/>
          </a:bodyPr>
          <a:lstStyle/>
          <a:p>
            <a:endParaRPr lang="fr-FR" altLang="fr-FR" sz="2000" dirty="0">
              <a:sym typeface="Arial" panose="020B0604020202020204" pitchFamily="34" charset="0"/>
            </a:endParaRPr>
          </a:p>
          <a:p>
            <a:r>
              <a:rPr lang="fr-FR" altLang="fr-FR" sz="11200" dirty="0">
                <a:sym typeface="Arial" panose="020B0604020202020204" pitchFamily="34" charset="0"/>
              </a:rPr>
              <a:t>Ajoutez les fichiers à votre dépôt avec votre éditeur de texte ou en les </a:t>
            </a:r>
            <a:r>
              <a:rPr lang="fr-FR" altLang="fr-FR" sz="11200" dirty="0" err="1">
                <a:sym typeface="Arial" panose="020B0604020202020204" pitchFamily="34" charset="0"/>
              </a:rPr>
              <a:t>copaint</a:t>
            </a:r>
            <a:r>
              <a:rPr lang="fr-FR" altLang="fr-FR" sz="11200" dirty="0">
                <a:sym typeface="Arial" panose="020B0604020202020204" pitchFamily="34" charset="0"/>
              </a:rPr>
              <a:t> dans votre dossier. Puis indexez les dans la configuration du repository  en utilisant la commande </a:t>
            </a:r>
            <a:r>
              <a:rPr lang="fr-FR" altLang="fr-FR" sz="11200" b="1" i="1" dirty="0">
                <a:solidFill>
                  <a:srgbClr val="FF0000"/>
                </a:solidFill>
                <a:sym typeface="Arial" panose="020B0604020202020204" pitchFamily="34" charset="0"/>
              </a:rPr>
              <a:t>git </a:t>
            </a:r>
            <a:r>
              <a:rPr lang="fr-FR" altLang="fr-FR" sz="11200" b="1" i="1" dirty="0" err="1">
                <a:solidFill>
                  <a:srgbClr val="FF0000"/>
                </a:solidFill>
                <a:sym typeface="Arial" panose="020B0604020202020204" pitchFamily="34" charset="0"/>
              </a:rPr>
              <a:t>add</a:t>
            </a:r>
            <a:r>
              <a:rPr lang="fr-FR" altLang="fr-FR" sz="11200" b="1" i="1" dirty="0">
                <a:solidFill>
                  <a:srgbClr val="FF0000"/>
                </a:solidFill>
                <a:sym typeface="Arial" panose="020B0604020202020204" pitchFamily="34" charset="0"/>
              </a:rPr>
              <a:t> </a:t>
            </a:r>
            <a:r>
              <a:rPr lang="fr-FR" altLang="fr-FR" sz="11200" dirty="0">
                <a:sym typeface="Arial" panose="020B0604020202020204" pitchFamily="34" charset="0"/>
              </a:rPr>
              <a:t>suivie du nom du fichier ou du répertoire : </a:t>
            </a:r>
          </a:p>
          <a:p>
            <a:endParaRPr lang="fr-FR" sz="11200" b="0" i="0" dirty="0">
              <a:solidFill>
                <a:srgbClr val="374151"/>
              </a:solidFill>
              <a:effectLst/>
              <a:latin typeface="Söhne"/>
              <a:sym typeface="Arial" panose="020B0604020202020204" pitchFamily="34" charset="0"/>
            </a:endParaRPr>
          </a:p>
          <a:p>
            <a:endParaRPr lang="fr-FR" sz="11200" dirty="0">
              <a:solidFill>
                <a:srgbClr val="374151"/>
              </a:solidFill>
              <a:latin typeface="Söhne"/>
              <a:sym typeface="Arial" panose="020B0604020202020204" pitchFamily="34" charset="0"/>
            </a:endParaRPr>
          </a:p>
          <a:p>
            <a:endParaRPr lang="fr-FR" sz="11200" b="0" i="0" dirty="0">
              <a:solidFill>
                <a:srgbClr val="374151"/>
              </a:solidFill>
              <a:effectLst/>
              <a:latin typeface="Söhne"/>
              <a:sym typeface="Arial" panose="020B0604020202020204" pitchFamily="34" charset="0"/>
            </a:endParaRPr>
          </a:p>
          <a:p>
            <a:endParaRPr lang="fr-FR" sz="11200" dirty="0">
              <a:solidFill>
                <a:srgbClr val="374151"/>
              </a:solidFill>
              <a:latin typeface="Söhne"/>
              <a:sym typeface="Arial" panose="020B0604020202020204" pitchFamily="34" charset="0"/>
            </a:endParaRPr>
          </a:p>
          <a:p>
            <a:r>
              <a:rPr lang="fr-FR" sz="11200" b="0" i="0" dirty="0">
                <a:solidFill>
                  <a:srgbClr val="374151"/>
                </a:solidFill>
                <a:effectLst/>
                <a:latin typeface="Söhne"/>
              </a:rPr>
              <a:t>Vous pouvez également ajouter tous les fichiers du répertoire en utilisant la commande</a:t>
            </a:r>
            <a:r>
              <a:rPr lang="fr-FR" altLang="fr-FR" sz="11200" b="1" i="1" dirty="0">
                <a:solidFill>
                  <a:srgbClr val="FF0000"/>
                </a:solidFill>
                <a:sym typeface="Arial" panose="020B0604020202020204" pitchFamily="34" charset="0"/>
              </a:rPr>
              <a:t> git </a:t>
            </a:r>
            <a:r>
              <a:rPr lang="fr-FR" altLang="fr-FR" sz="11200" b="1" i="1" dirty="0" err="1">
                <a:solidFill>
                  <a:srgbClr val="FF0000"/>
                </a:solidFill>
                <a:sym typeface="Arial" panose="020B0604020202020204" pitchFamily="34" charset="0"/>
              </a:rPr>
              <a:t>add</a:t>
            </a:r>
            <a:r>
              <a:rPr lang="fr-FR" altLang="fr-FR" sz="11200" b="1" i="1" dirty="0">
                <a:solidFill>
                  <a:srgbClr val="FF0000"/>
                </a:solidFill>
                <a:sym typeface="Arial" panose="020B0604020202020204" pitchFamily="34" charset="0"/>
              </a:rPr>
              <a:t> .</a:t>
            </a:r>
            <a:endParaRPr lang="fr-FR" altLang="fr-FR" sz="11200" dirty="0">
              <a:sym typeface="Arial" panose="020B0604020202020204" pitchFamily="34" charset="0"/>
            </a:endParaRPr>
          </a:p>
          <a:p>
            <a:endParaRPr lang="fr-FR" altLang="fr-FR" sz="2000" dirty="0">
              <a:sym typeface="Arial" panose="020B0604020202020204" pitchFamily="34" charset="0"/>
            </a:endParaRPr>
          </a:p>
          <a:p>
            <a:endParaRPr lang="fr-FR" altLang="fr-FR" sz="2000" dirty="0">
              <a:sym typeface="Arial" panose="020B0604020202020204" pitchFamily="34" charset="0"/>
            </a:endParaRPr>
          </a:p>
        </p:txBody>
      </p:sp>
      <p:pic>
        <p:nvPicPr>
          <p:cNvPr id="6" name="Image 5">
            <a:extLst>
              <a:ext uri="{FF2B5EF4-FFF2-40B4-BE49-F238E27FC236}">
                <a16:creationId xmlns:a16="http://schemas.microsoft.com/office/drawing/2014/main" id="{94C35082-2842-65F5-3B82-B3DE1F704CB6}"/>
              </a:ext>
            </a:extLst>
          </p:cNvPr>
          <p:cNvPicPr>
            <a:picLocks noChangeAspect="1"/>
          </p:cNvPicPr>
          <p:nvPr/>
        </p:nvPicPr>
        <p:blipFill>
          <a:blip r:embed="rId2"/>
          <a:stretch>
            <a:fillRect/>
          </a:stretch>
        </p:blipFill>
        <p:spPr>
          <a:xfrm>
            <a:off x="1090288" y="3506658"/>
            <a:ext cx="6864008" cy="1420943"/>
          </a:xfrm>
          <a:prstGeom prst="rect">
            <a:avLst/>
          </a:prstGeom>
        </p:spPr>
      </p:pic>
    </p:spTree>
    <p:extLst>
      <p:ext uri="{BB962C8B-B14F-4D97-AF65-F5344CB8AC3E}">
        <p14:creationId xmlns:p14="http://schemas.microsoft.com/office/powerpoint/2010/main" val="1777551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1052F4-E9C2-C435-644E-E7B088E93C81}"/>
              </a:ext>
            </a:extLst>
          </p:cNvPr>
          <p:cNvSpPr>
            <a:spLocks noGrp="1"/>
          </p:cNvSpPr>
          <p:nvPr>
            <p:ph type="title"/>
          </p:nvPr>
        </p:nvSpPr>
        <p:spPr/>
        <p:txBody>
          <a:bodyPr/>
          <a:lstStyle/>
          <a:p>
            <a:r>
              <a:rPr lang="fr-FR" dirty="0"/>
              <a:t>Différence entre </a:t>
            </a:r>
            <a:r>
              <a:rPr lang="fr-FR" dirty="0">
                <a:solidFill>
                  <a:srgbClr val="FF0000"/>
                </a:solidFill>
              </a:rPr>
              <a:t>git </a:t>
            </a:r>
            <a:r>
              <a:rPr lang="fr-FR" dirty="0" err="1">
                <a:solidFill>
                  <a:srgbClr val="FF0000"/>
                </a:solidFill>
              </a:rPr>
              <a:t>add</a:t>
            </a:r>
            <a:r>
              <a:rPr lang="fr-FR" dirty="0">
                <a:solidFill>
                  <a:srgbClr val="FF0000"/>
                </a:solidFill>
              </a:rPr>
              <a:t> –all </a:t>
            </a:r>
            <a:r>
              <a:rPr lang="fr-FR" dirty="0"/>
              <a:t>et </a:t>
            </a:r>
            <a:r>
              <a:rPr lang="fr-FR" dirty="0">
                <a:solidFill>
                  <a:srgbClr val="FF0000"/>
                </a:solidFill>
              </a:rPr>
              <a:t>git </a:t>
            </a:r>
            <a:r>
              <a:rPr lang="fr-FR" dirty="0" err="1">
                <a:solidFill>
                  <a:srgbClr val="FF0000"/>
                </a:solidFill>
              </a:rPr>
              <a:t>add</a:t>
            </a:r>
            <a:r>
              <a:rPr lang="fr-FR" dirty="0">
                <a:solidFill>
                  <a:srgbClr val="FF0000"/>
                </a:solidFill>
              </a:rPr>
              <a:t> .</a:t>
            </a:r>
          </a:p>
        </p:txBody>
      </p:sp>
      <p:sp>
        <p:nvSpPr>
          <p:cNvPr id="4" name="Rectangle 1">
            <a:extLst>
              <a:ext uri="{FF2B5EF4-FFF2-40B4-BE49-F238E27FC236}">
                <a16:creationId xmlns:a16="http://schemas.microsoft.com/office/drawing/2014/main" id="{2CDF16AF-4E0D-6173-0E8A-F77646ED9653}"/>
              </a:ext>
            </a:extLst>
          </p:cNvPr>
          <p:cNvSpPr>
            <a:spLocks noGrp="1" noChangeArrowheads="1"/>
          </p:cNvSpPr>
          <p:nvPr>
            <p:ph idx="1"/>
          </p:nvPr>
        </p:nvSpPr>
        <p:spPr bwMode="auto">
          <a:xfrm>
            <a:off x="677334" y="1567543"/>
            <a:ext cx="8195361" cy="4994031"/>
          </a:xfrm>
          <a:prstGeom prst="rect">
            <a:avLst/>
          </a:prstGeom>
        </p:spPr>
        <p:txBody>
          <a:bodyPr vert="horz" lIns="91440" tIns="45720" rIns="91440" bIns="45720" rtlCol="0">
            <a:normAutofit/>
          </a:bodyPr>
          <a:lstStyle/>
          <a:p>
            <a:r>
              <a:rPr lang="fr-FR" altLang="fr-FR" sz="2400" dirty="0">
                <a:sym typeface="Arial" panose="020B0604020202020204" pitchFamily="34" charset="0"/>
              </a:rPr>
              <a:t>La commande </a:t>
            </a:r>
            <a:r>
              <a:rPr lang="fr-FR" altLang="fr-FR" sz="2400" dirty="0">
                <a:solidFill>
                  <a:srgbClr val="FF0000"/>
                </a:solidFill>
                <a:sym typeface="Arial" panose="020B0604020202020204" pitchFamily="34" charset="0"/>
              </a:rPr>
              <a:t>git </a:t>
            </a:r>
            <a:r>
              <a:rPr lang="fr-FR" altLang="fr-FR" sz="2400" dirty="0" err="1">
                <a:solidFill>
                  <a:srgbClr val="FF0000"/>
                </a:solidFill>
                <a:sym typeface="Arial" panose="020B0604020202020204" pitchFamily="34" charset="0"/>
              </a:rPr>
              <a:t>add</a:t>
            </a:r>
            <a:r>
              <a:rPr lang="fr-FR" altLang="fr-FR" sz="2400" dirty="0">
                <a:solidFill>
                  <a:srgbClr val="FF0000"/>
                </a:solidFill>
                <a:sym typeface="Arial" panose="020B0604020202020204" pitchFamily="34" charset="0"/>
              </a:rPr>
              <a:t> --all </a:t>
            </a:r>
            <a:r>
              <a:rPr lang="fr-FR" altLang="fr-FR" sz="2400" dirty="0">
                <a:sym typeface="Arial" panose="020B0604020202020204" pitchFamily="34" charset="0"/>
              </a:rPr>
              <a:t>permet d'ajouter tous les fichiers modifiés ou nouvellement créés dans le répertoire courant et ses sous-répertoires au prochain commit. Elle inclut également les fichiers qui ont été supprimés du répertoire et qui sont marqués pour suppression dans l'index GIT.</a:t>
            </a:r>
          </a:p>
          <a:p>
            <a:r>
              <a:rPr lang="fr-FR" altLang="fr-FR" sz="2400" dirty="0">
                <a:sym typeface="Arial" panose="020B0604020202020204" pitchFamily="34" charset="0"/>
              </a:rPr>
              <a:t>La commande </a:t>
            </a:r>
            <a:r>
              <a:rPr lang="fr-FR" altLang="fr-FR" sz="2400" dirty="0">
                <a:solidFill>
                  <a:srgbClr val="FF0000"/>
                </a:solidFill>
                <a:sym typeface="Arial" panose="020B0604020202020204" pitchFamily="34" charset="0"/>
              </a:rPr>
              <a:t>git </a:t>
            </a:r>
            <a:r>
              <a:rPr lang="fr-FR" altLang="fr-FR" sz="2400" dirty="0" err="1">
                <a:solidFill>
                  <a:srgbClr val="FF0000"/>
                </a:solidFill>
                <a:sym typeface="Arial" panose="020B0604020202020204" pitchFamily="34" charset="0"/>
              </a:rPr>
              <a:t>add</a:t>
            </a:r>
            <a:r>
              <a:rPr lang="fr-FR" altLang="fr-FR" sz="2400" dirty="0">
                <a:solidFill>
                  <a:srgbClr val="FF0000"/>
                </a:solidFill>
                <a:sym typeface="Arial" panose="020B0604020202020204" pitchFamily="34" charset="0"/>
              </a:rPr>
              <a:t> . </a:t>
            </a:r>
            <a:r>
              <a:rPr lang="fr-FR" altLang="fr-FR" sz="2400" dirty="0">
                <a:sym typeface="Arial" panose="020B0604020202020204" pitchFamily="34" charset="0"/>
              </a:rPr>
              <a:t>permet quant à elle d'ajouter tous les fichiers modifiés ou nouvellement créés dans le répertoire courant et ses sous-répertoires au prochain commit, mais elle exclut les fichiers qui ont été supprimés du répertoire et qui sont marqués pour suppression dans l'index GIT.</a:t>
            </a:r>
          </a:p>
        </p:txBody>
      </p:sp>
    </p:spTree>
    <p:extLst>
      <p:ext uri="{BB962C8B-B14F-4D97-AF65-F5344CB8AC3E}">
        <p14:creationId xmlns:p14="http://schemas.microsoft.com/office/powerpoint/2010/main" val="1552727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A2FAC1-A321-DF19-EAE4-4C2588BE2E82}"/>
              </a:ext>
            </a:extLst>
          </p:cNvPr>
          <p:cNvSpPr>
            <a:spLocks noGrp="1"/>
          </p:cNvSpPr>
          <p:nvPr>
            <p:ph type="title"/>
          </p:nvPr>
        </p:nvSpPr>
        <p:spPr/>
        <p:txBody>
          <a:bodyPr/>
          <a:lstStyle/>
          <a:p>
            <a:r>
              <a:rPr lang="fr-FR" dirty="0"/>
              <a:t>Comment exclure des fichier et des dossier de l’indexation GIT ?</a:t>
            </a:r>
          </a:p>
        </p:txBody>
      </p:sp>
      <p:sp>
        <p:nvSpPr>
          <p:cNvPr id="3" name="Espace réservé du contenu 2">
            <a:extLst>
              <a:ext uri="{FF2B5EF4-FFF2-40B4-BE49-F238E27FC236}">
                <a16:creationId xmlns:a16="http://schemas.microsoft.com/office/drawing/2014/main" id="{13C9D51B-4CF5-5F2D-B9F8-2F9CFC4628DF}"/>
              </a:ext>
            </a:extLst>
          </p:cNvPr>
          <p:cNvSpPr>
            <a:spLocks noGrp="1"/>
          </p:cNvSpPr>
          <p:nvPr>
            <p:ph idx="1"/>
          </p:nvPr>
        </p:nvSpPr>
        <p:spPr/>
        <p:txBody>
          <a:bodyPr>
            <a:normAutofit fontScale="85000" lnSpcReduction="10000"/>
          </a:bodyPr>
          <a:lstStyle/>
          <a:p>
            <a:r>
              <a:rPr lang="fr-FR" sz="2400" dirty="0"/>
              <a:t>Le fichier </a:t>
            </a:r>
            <a:r>
              <a:rPr lang="fr-FR" sz="2400" dirty="0">
                <a:solidFill>
                  <a:srgbClr val="FF0000"/>
                </a:solidFill>
              </a:rPr>
              <a:t>.</a:t>
            </a:r>
            <a:r>
              <a:rPr lang="fr-FR" sz="2400" dirty="0" err="1">
                <a:solidFill>
                  <a:srgbClr val="FF0000"/>
                </a:solidFill>
              </a:rPr>
              <a:t>gitignore</a:t>
            </a:r>
            <a:r>
              <a:rPr lang="fr-FR" sz="2400" dirty="0">
                <a:solidFill>
                  <a:srgbClr val="FF0000"/>
                </a:solidFill>
              </a:rPr>
              <a:t> </a:t>
            </a:r>
            <a:r>
              <a:rPr lang="fr-FR" sz="2400" dirty="0"/>
              <a:t>est un fichier de configuration qui permet de spécifier les fichiers et répertoires que GIT doit ignorer lors de l'ajout de fichiers à l'index ou lors de la création de </a:t>
            </a:r>
            <a:r>
              <a:rPr lang="fr-FR" sz="2400" dirty="0" err="1"/>
              <a:t>commits</a:t>
            </a:r>
            <a:r>
              <a:rPr lang="fr-FR" sz="2400" dirty="0"/>
              <a:t>. Cela peut être utile pour exclure certains fichiers qui ne sont pas pertinents pour le projet (par exemple, les fichiers de configuration locaux ou les fichiers de </a:t>
            </a:r>
            <a:r>
              <a:rPr lang="fr-FR" sz="2400" dirty="0" err="1"/>
              <a:t>build</a:t>
            </a:r>
            <a:r>
              <a:rPr lang="fr-FR" sz="2400" dirty="0"/>
              <a:t> générés) ou qui ne doivent pas être partagés avec d'autres membres de l'équipe (par exemple, des fichiers contenant des mots de passe ou des informations sensibles).</a:t>
            </a:r>
          </a:p>
          <a:p>
            <a:r>
              <a:rPr lang="fr-FR" sz="2400" dirty="0"/>
              <a:t>Pour utiliser un fichier </a:t>
            </a:r>
            <a:r>
              <a:rPr lang="fr-FR" sz="2400" dirty="0">
                <a:solidFill>
                  <a:srgbClr val="FF0000"/>
                </a:solidFill>
              </a:rPr>
              <a:t>.</a:t>
            </a:r>
            <a:r>
              <a:rPr lang="fr-FR" sz="2400" dirty="0" err="1">
                <a:solidFill>
                  <a:srgbClr val="FF0000"/>
                </a:solidFill>
              </a:rPr>
              <a:t>gitignore</a:t>
            </a:r>
            <a:r>
              <a:rPr lang="fr-FR" sz="2400" dirty="0"/>
              <a:t>, vous devez créer un fichier nommé </a:t>
            </a:r>
            <a:r>
              <a:rPr lang="fr-FR" sz="2400" dirty="0">
                <a:solidFill>
                  <a:srgbClr val="FF0000"/>
                </a:solidFill>
              </a:rPr>
              <a:t>.</a:t>
            </a:r>
            <a:r>
              <a:rPr lang="fr-FR" sz="2400" dirty="0" err="1">
                <a:solidFill>
                  <a:srgbClr val="FF0000"/>
                </a:solidFill>
              </a:rPr>
              <a:t>gitignore</a:t>
            </a:r>
            <a:r>
              <a:rPr lang="fr-FR" sz="2400" dirty="0">
                <a:solidFill>
                  <a:srgbClr val="FF0000"/>
                </a:solidFill>
              </a:rPr>
              <a:t> </a:t>
            </a:r>
            <a:r>
              <a:rPr lang="fr-FR" sz="2400" dirty="0"/>
              <a:t>dans le répertoire racine de votre projet et y ajouter une liste des fichiers ou répertoires à ignorer, un par ligne. Vous pouvez utiliser des jokers (*) pour indiquer des motifs de fichiers ou de répertoires à ignorer.</a:t>
            </a:r>
          </a:p>
        </p:txBody>
      </p:sp>
    </p:spTree>
    <p:extLst>
      <p:ext uri="{BB962C8B-B14F-4D97-AF65-F5344CB8AC3E}">
        <p14:creationId xmlns:p14="http://schemas.microsoft.com/office/powerpoint/2010/main" val="1246961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3ECF33-85A2-E0D7-B271-6A3670A6C595}"/>
              </a:ext>
            </a:extLst>
          </p:cNvPr>
          <p:cNvSpPr>
            <a:spLocks noGrp="1"/>
          </p:cNvSpPr>
          <p:nvPr>
            <p:ph type="title"/>
          </p:nvPr>
        </p:nvSpPr>
        <p:spPr/>
        <p:txBody>
          <a:bodyPr/>
          <a:lstStyle/>
          <a:p>
            <a:r>
              <a:rPr lang="fr-FR" dirty="0"/>
              <a:t>Exemple du fichier .</a:t>
            </a:r>
            <a:r>
              <a:rPr lang="fr-FR" dirty="0" err="1"/>
              <a:t>gitignore</a:t>
            </a:r>
            <a:endParaRPr lang="fr-FR" dirty="0"/>
          </a:p>
        </p:txBody>
      </p:sp>
      <p:sp>
        <p:nvSpPr>
          <p:cNvPr id="3" name="Espace réservé du contenu 2">
            <a:extLst>
              <a:ext uri="{FF2B5EF4-FFF2-40B4-BE49-F238E27FC236}">
                <a16:creationId xmlns:a16="http://schemas.microsoft.com/office/drawing/2014/main" id="{4250A478-43F8-E7D2-ECEB-D8DC99F54CCC}"/>
              </a:ext>
            </a:extLst>
          </p:cNvPr>
          <p:cNvSpPr>
            <a:spLocks noGrp="1"/>
          </p:cNvSpPr>
          <p:nvPr>
            <p:ph idx="1"/>
          </p:nvPr>
        </p:nvSpPr>
        <p:spPr>
          <a:xfrm>
            <a:off x="677334" y="2160589"/>
            <a:ext cx="3518275" cy="3880773"/>
          </a:xfrm>
        </p:spPr>
        <p:txBody>
          <a:bodyPr>
            <a:normAutofit/>
          </a:bodyPr>
          <a:lstStyle/>
          <a:p>
            <a:r>
              <a:rPr lang="fr-FR" dirty="0"/>
              <a:t>Une fois que vous avez créé et configuré votre fichier .</a:t>
            </a:r>
            <a:r>
              <a:rPr lang="fr-FR" dirty="0" err="1"/>
              <a:t>gitignore</a:t>
            </a:r>
            <a:r>
              <a:rPr lang="fr-FR" dirty="0"/>
              <a:t>, vous pouvez l'ajouter à votre dépôt GIT en utilisant la commande </a:t>
            </a:r>
            <a:br>
              <a:rPr lang="fr-FR" dirty="0"/>
            </a:br>
            <a:br>
              <a:rPr lang="fr-FR" dirty="0"/>
            </a:br>
            <a:r>
              <a:rPr lang="fr-FR" sz="2000" b="1" dirty="0">
                <a:solidFill>
                  <a:srgbClr val="FF0000"/>
                </a:solidFill>
              </a:rPr>
              <a:t>git </a:t>
            </a:r>
            <a:r>
              <a:rPr lang="fr-FR" sz="2000" b="1" dirty="0" err="1">
                <a:solidFill>
                  <a:srgbClr val="FF0000"/>
                </a:solidFill>
              </a:rPr>
              <a:t>add</a:t>
            </a:r>
            <a:r>
              <a:rPr lang="fr-FR" sz="2000" b="1" dirty="0">
                <a:solidFill>
                  <a:srgbClr val="FF0000"/>
                </a:solidFill>
              </a:rPr>
              <a:t> .</a:t>
            </a:r>
            <a:r>
              <a:rPr lang="fr-FR" sz="2000" b="1" dirty="0" err="1">
                <a:solidFill>
                  <a:srgbClr val="FF0000"/>
                </a:solidFill>
              </a:rPr>
              <a:t>gitignore</a:t>
            </a:r>
            <a:r>
              <a:rPr lang="fr-FR" sz="2000" b="1" dirty="0">
                <a:solidFill>
                  <a:srgbClr val="FF0000"/>
                </a:solidFill>
              </a:rPr>
              <a:t> </a:t>
            </a:r>
            <a:br>
              <a:rPr lang="fr-FR" sz="2000" b="1" dirty="0">
                <a:solidFill>
                  <a:srgbClr val="FF0000"/>
                </a:solidFill>
              </a:rPr>
            </a:br>
            <a:br>
              <a:rPr lang="fr-FR" dirty="0"/>
            </a:br>
            <a:r>
              <a:rPr lang="fr-FR" dirty="0"/>
              <a:t>et faire un commit des modifications avec la commande git commit.</a:t>
            </a:r>
          </a:p>
        </p:txBody>
      </p:sp>
      <p:pic>
        <p:nvPicPr>
          <p:cNvPr id="7" name="Image 6">
            <a:extLst>
              <a:ext uri="{FF2B5EF4-FFF2-40B4-BE49-F238E27FC236}">
                <a16:creationId xmlns:a16="http://schemas.microsoft.com/office/drawing/2014/main" id="{EE8F663D-1936-7A25-2825-DFE85B3CDCC7}"/>
              </a:ext>
            </a:extLst>
          </p:cNvPr>
          <p:cNvPicPr>
            <a:picLocks noChangeAspect="1"/>
          </p:cNvPicPr>
          <p:nvPr/>
        </p:nvPicPr>
        <p:blipFill>
          <a:blip r:embed="rId2"/>
          <a:stretch>
            <a:fillRect/>
          </a:stretch>
        </p:blipFill>
        <p:spPr>
          <a:xfrm>
            <a:off x="4195609" y="2000712"/>
            <a:ext cx="7622635" cy="3880772"/>
          </a:xfrm>
          <a:prstGeom prst="rect">
            <a:avLst/>
          </a:prstGeom>
        </p:spPr>
      </p:pic>
    </p:spTree>
    <p:extLst>
      <p:ext uri="{BB962C8B-B14F-4D97-AF65-F5344CB8AC3E}">
        <p14:creationId xmlns:p14="http://schemas.microsoft.com/office/powerpoint/2010/main" val="33453536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12E8DF-6F51-D356-3824-30D68402A33B}"/>
              </a:ext>
            </a:extLst>
          </p:cNvPr>
          <p:cNvSpPr>
            <a:spLocks noGrp="1"/>
          </p:cNvSpPr>
          <p:nvPr>
            <p:ph type="title"/>
          </p:nvPr>
        </p:nvSpPr>
        <p:spPr/>
        <p:txBody>
          <a:bodyPr/>
          <a:lstStyle/>
          <a:p>
            <a:r>
              <a:rPr lang="fr-FR" dirty="0"/>
              <a:t>Valider les modifications et création d’une version</a:t>
            </a:r>
          </a:p>
        </p:txBody>
      </p:sp>
      <p:sp>
        <p:nvSpPr>
          <p:cNvPr id="3" name="Espace réservé du contenu 2">
            <a:extLst>
              <a:ext uri="{FF2B5EF4-FFF2-40B4-BE49-F238E27FC236}">
                <a16:creationId xmlns:a16="http://schemas.microsoft.com/office/drawing/2014/main" id="{A0E86794-00F5-AA41-99F1-5B072D8841E0}"/>
              </a:ext>
            </a:extLst>
          </p:cNvPr>
          <p:cNvSpPr>
            <a:spLocks noGrp="1"/>
          </p:cNvSpPr>
          <p:nvPr>
            <p:ph idx="1"/>
          </p:nvPr>
        </p:nvSpPr>
        <p:spPr/>
        <p:txBody>
          <a:bodyPr>
            <a:normAutofit fontScale="92500" lnSpcReduction="20000"/>
          </a:bodyPr>
          <a:lstStyle/>
          <a:p>
            <a:r>
              <a:rPr lang="fr-FR" sz="2000" b="0" i="0" dirty="0">
                <a:solidFill>
                  <a:srgbClr val="374151"/>
                </a:solidFill>
                <a:effectLst/>
                <a:latin typeface="Söhne"/>
              </a:rPr>
              <a:t>Faites un commit des fichiers ajoutés en utilisant la commande </a:t>
            </a:r>
            <a:r>
              <a:rPr lang="fr-FR" sz="2000" b="1" i="0" dirty="0">
                <a:solidFill>
                  <a:srgbClr val="FF0000"/>
                </a:solidFill>
                <a:effectLst/>
                <a:latin typeface="Söhne"/>
              </a:rPr>
              <a:t>git commit</a:t>
            </a:r>
          </a:p>
          <a:p>
            <a:endParaRPr lang="fr-FR" sz="2000" b="1" i="0" dirty="0">
              <a:solidFill>
                <a:srgbClr val="FF0000"/>
              </a:solidFill>
              <a:effectLst/>
              <a:latin typeface="Söhne"/>
            </a:endParaRPr>
          </a:p>
          <a:p>
            <a:endParaRPr lang="fr-FR" sz="2000" b="1" i="0" dirty="0">
              <a:solidFill>
                <a:srgbClr val="FF0000"/>
              </a:solidFill>
              <a:effectLst/>
              <a:latin typeface="Söhne"/>
            </a:endParaRPr>
          </a:p>
          <a:p>
            <a:endParaRPr lang="fr-FR" sz="2000" b="1" i="0" dirty="0">
              <a:solidFill>
                <a:srgbClr val="FF0000"/>
              </a:solidFill>
              <a:effectLst/>
              <a:latin typeface="Söhne"/>
            </a:endParaRPr>
          </a:p>
          <a:p>
            <a:endParaRPr lang="fr-FR" sz="2000" b="1" i="0" dirty="0">
              <a:solidFill>
                <a:srgbClr val="FF0000"/>
              </a:solidFill>
              <a:effectLst/>
              <a:latin typeface="Söhne"/>
            </a:endParaRPr>
          </a:p>
          <a:p>
            <a:endParaRPr lang="fr-FR" sz="2000" b="1" dirty="0">
              <a:solidFill>
                <a:srgbClr val="FF0000"/>
              </a:solidFill>
              <a:latin typeface="Söhne"/>
            </a:endParaRPr>
          </a:p>
          <a:p>
            <a:r>
              <a:rPr lang="fr-FR" sz="2000" b="0" i="0" dirty="0">
                <a:solidFill>
                  <a:srgbClr val="374151"/>
                </a:solidFill>
                <a:effectLst/>
                <a:latin typeface="Söhne"/>
              </a:rPr>
              <a:t>Le message entre guillemets ("Ajout des fichiers de base") est un commentaire qui décrit la modification apportée au dépôt. Assurez-vous de choisir un message clair et concis pour chaque commit afin de faciliter la compréhension de l'historique des modifications.</a:t>
            </a:r>
          </a:p>
          <a:p>
            <a:r>
              <a:rPr lang="fr-FR" sz="2000" dirty="0">
                <a:solidFill>
                  <a:srgbClr val="374151"/>
                </a:solidFill>
                <a:latin typeface="Söhne"/>
              </a:rPr>
              <a:t>Vous pouvez également faire git commit –a –m ’’Ajout des fichiers de base ’’ pour faire </a:t>
            </a:r>
            <a:r>
              <a:rPr lang="fr-FR" sz="2000" dirty="0" err="1">
                <a:solidFill>
                  <a:srgbClr val="374151"/>
                </a:solidFill>
                <a:latin typeface="Söhne"/>
              </a:rPr>
              <a:t>add</a:t>
            </a:r>
            <a:r>
              <a:rPr lang="fr-FR" sz="2000" dirty="0">
                <a:solidFill>
                  <a:srgbClr val="374151"/>
                </a:solidFill>
                <a:latin typeface="Söhne"/>
              </a:rPr>
              <a:t> et commit en même temps.</a:t>
            </a:r>
            <a:endParaRPr lang="fr-FR" sz="2000" b="1" dirty="0">
              <a:solidFill>
                <a:srgbClr val="FF0000"/>
              </a:solidFill>
            </a:endParaRPr>
          </a:p>
        </p:txBody>
      </p:sp>
      <p:pic>
        <p:nvPicPr>
          <p:cNvPr id="5" name="Image 4">
            <a:extLst>
              <a:ext uri="{FF2B5EF4-FFF2-40B4-BE49-F238E27FC236}">
                <a16:creationId xmlns:a16="http://schemas.microsoft.com/office/drawing/2014/main" id="{C5FB52CD-2B8C-E6EC-CDEF-7A5D515D4C85}"/>
              </a:ext>
            </a:extLst>
          </p:cNvPr>
          <p:cNvPicPr>
            <a:picLocks noChangeAspect="1"/>
          </p:cNvPicPr>
          <p:nvPr/>
        </p:nvPicPr>
        <p:blipFill>
          <a:blip r:embed="rId2"/>
          <a:stretch>
            <a:fillRect/>
          </a:stretch>
        </p:blipFill>
        <p:spPr>
          <a:xfrm>
            <a:off x="882477" y="2691275"/>
            <a:ext cx="8391525" cy="1409700"/>
          </a:xfrm>
          <a:prstGeom prst="rect">
            <a:avLst/>
          </a:prstGeom>
        </p:spPr>
      </p:pic>
    </p:spTree>
    <p:extLst>
      <p:ext uri="{BB962C8B-B14F-4D97-AF65-F5344CB8AC3E}">
        <p14:creationId xmlns:p14="http://schemas.microsoft.com/office/powerpoint/2010/main" val="3873093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66CE21-CDA1-66EC-8309-711DBD6847D2}"/>
              </a:ext>
            </a:extLst>
          </p:cNvPr>
          <p:cNvSpPr>
            <a:spLocks noGrp="1"/>
          </p:cNvSpPr>
          <p:nvPr>
            <p:ph type="title"/>
          </p:nvPr>
        </p:nvSpPr>
        <p:spPr/>
        <p:txBody>
          <a:bodyPr/>
          <a:lstStyle/>
          <a:p>
            <a:r>
              <a:rPr lang="fr-FR" dirty="0"/>
              <a:t>Test de git </a:t>
            </a:r>
            <a:r>
              <a:rPr lang="fr-FR" dirty="0" err="1"/>
              <a:t>status</a:t>
            </a:r>
            <a:endParaRPr lang="fr-FR" dirty="0"/>
          </a:p>
        </p:txBody>
      </p:sp>
      <p:sp>
        <p:nvSpPr>
          <p:cNvPr id="3" name="Espace réservé du contenu 2">
            <a:extLst>
              <a:ext uri="{FF2B5EF4-FFF2-40B4-BE49-F238E27FC236}">
                <a16:creationId xmlns:a16="http://schemas.microsoft.com/office/drawing/2014/main" id="{B187F4D1-F1AB-1CFE-69EF-FC677AE9C415}"/>
              </a:ext>
            </a:extLst>
          </p:cNvPr>
          <p:cNvSpPr>
            <a:spLocks noGrp="1"/>
          </p:cNvSpPr>
          <p:nvPr>
            <p:ph idx="1"/>
          </p:nvPr>
        </p:nvSpPr>
        <p:spPr/>
        <p:txBody>
          <a:bodyPr>
            <a:normAutofit fontScale="92500" lnSpcReduction="10000"/>
          </a:bodyPr>
          <a:lstStyle/>
          <a:p>
            <a:r>
              <a:rPr lang="fr-FR" sz="2800" dirty="0"/>
              <a:t>Ajoutez une nouveau fichier a votre dossier (fichier.txt).</a:t>
            </a:r>
          </a:p>
          <a:p>
            <a:r>
              <a:rPr lang="fr-FR" sz="2800" dirty="0"/>
              <a:t>Tapez </a:t>
            </a:r>
            <a:r>
              <a:rPr lang="fr-FR" sz="2800" b="1" dirty="0">
                <a:solidFill>
                  <a:srgbClr val="FF0000"/>
                </a:solidFill>
              </a:rPr>
              <a:t>git </a:t>
            </a:r>
            <a:r>
              <a:rPr lang="fr-FR" sz="2800" b="1" dirty="0" err="1">
                <a:solidFill>
                  <a:srgbClr val="FF0000"/>
                </a:solidFill>
              </a:rPr>
              <a:t>status</a:t>
            </a:r>
            <a:endParaRPr lang="fr-FR" sz="2800" b="1" dirty="0">
              <a:solidFill>
                <a:srgbClr val="FF0000"/>
              </a:solidFill>
            </a:endParaRPr>
          </a:p>
          <a:p>
            <a:r>
              <a:rPr lang="fr-FR" sz="2800" dirty="0"/>
              <a:t>Tapez </a:t>
            </a:r>
            <a:r>
              <a:rPr lang="fr-FR" sz="2800" b="1" dirty="0">
                <a:solidFill>
                  <a:srgbClr val="FF0000"/>
                </a:solidFill>
              </a:rPr>
              <a:t>git </a:t>
            </a:r>
            <a:r>
              <a:rPr lang="fr-FR" sz="2800" b="1" dirty="0" err="1">
                <a:solidFill>
                  <a:srgbClr val="FF0000"/>
                </a:solidFill>
              </a:rPr>
              <a:t>add</a:t>
            </a:r>
            <a:r>
              <a:rPr lang="fr-FR" sz="2800" b="1" dirty="0">
                <a:solidFill>
                  <a:srgbClr val="FF0000"/>
                </a:solidFill>
              </a:rPr>
              <a:t> --all</a:t>
            </a:r>
          </a:p>
          <a:p>
            <a:r>
              <a:rPr lang="fr-FR" sz="2800" dirty="0"/>
              <a:t>Tapez </a:t>
            </a:r>
            <a:r>
              <a:rPr lang="fr-FR" sz="2800" b="1" dirty="0">
                <a:solidFill>
                  <a:srgbClr val="FF0000"/>
                </a:solidFill>
              </a:rPr>
              <a:t>git </a:t>
            </a:r>
            <a:r>
              <a:rPr lang="fr-FR" sz="2800" b="1" dirty="0" err="1">
                <a:solidFill>
                  <a:srgbClr val="FF0000"/>
                </a:solidFill>
              </a:rPr>
              <a:t>status</a:t>
            </a:r>
            <a:endParaRPr lang="fr-FR" sz="2800" b="1" dirty="0">
              <a:solidFill>
                <a:srgbClr val="FF0000"/>
              </a:solidFill>
            </a:endParaRPr>
          </a:p>
          <a:p>
            <a:r>
              <a:rPr lang="fr-FR" sz="2800" dirty="0"/>
              <a:t>Tapez </a:t>
            </a:r>
            <a:r>
              <a:rPr lang="fr-FR" sz="2800" b="1" dirty="0">
                <a:solidFill>
                  <a:srgbClr val="FF0000"/>
                </a:solidFill>
              </a:rPr>
              <a:t>git commit –m « ajout du fichier.txt »</a:t>
            </a:r>
          </a:p>
          <a:p>
            <a:r>
              <a:rPr lang="fr-FR" sz="2800" dirty="0"/>
              <a:t>Tapez </a:t>
            </a:r>
            <a:r>
              <a:rPr lang="fr-FR" sz="2800" b="1" dirty="0">
                <a:solidFill>
                  <a:srgbClr val="FF0000"/>
                </a:solidFill>
              </a:rPr>
              <a:t>git </a:t>
            </a:r>
            <a:r>
              <a:rPr lang="fr-FR" sz="2800" b="1" dirty="0" err="1">
                <a:solidFill>
                  <a:srgbClr val="FF0000"/>
                </a:solidFill>
              </a:rPr>
              <a:t>status</a:t>
            </a:r>
            <a:endParaRPr lang="fr-FR" sz="2800" b="1" dirty="0">
              <a:solidFill>
                <a:srgbClr val="FF0000"/>
              </a:solidFill>
            </a:endParaRPr>
          </a:p>
          <a:p>
            <a:r>
              <a:rPr lang="fr-FR" sz="2800" dirty="0"/>
              <a:t>Tirez vos conclusions</a:t>
            </a:r>
          </a:p>
        </p:txBody>
      </p:sp>
    </p:spTree>
    <p:extLst>
      <p:ext uri="{BB962C8B-B14F-4D97-AF65-F5344CB8AC3E}">
        <p14:creationId xmlns:p14="http://schemas.microsoft.com/office/powerpoint/2010/main" val="3945702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1A7A6A-3E0E-38D0-4912-787319F6B5CB}"/>
              </a:ext>
            </a:extLst>
          </p:cNvPr>
          <p:cNvSpPr>
            <a:spLocks noGrp="1"/>
          </p:cNvSpPr>
          <p:nvPr>
            <p:ph type="title"/>
          </p:nvPr>
        </p:nvSpPr>
        <p:spPr/>
        <p:txBody>
          <a:bodyPr/>
          <a:lstStyle/>
          <a:p>
            <a:r>
              <a:rPr lang="fr-FR" dirty="0"/>
              <a:t>Afficher l’historique des modifications</a:t>
            </a:r>
          </a:p>
        </p:txBody>
      </p:sp>
      <p:sp>
        <p:nvSpPr>
          <p:cNvPr id="3" name="Espace réservé du contenu 2">
            <a:extLst>
              <a:ext uri="{FF2B5EF4-FFF2-40B4-BE49-F238E27FC236}">
                <a16:creationId xmlns:a16="http://schemas.microsoft.com/office/drawing/2014/main" id="{33004C9E-02F2-4D59-08B0-8DDD00E51336}"/>
              </a:ext>
            </a:extLst>
          </p:cNvPr>
          <p:cNvSpPr>
            <a:spLocks noGrp="1"/>
          </p:cNvSpPr>
          <p:nvPr>
            <p:ph idx="1"/>
          </p:nvPr>
        </p:nvSpPr>
        <p:spPr/>
        <p:txBody>
          <a:bodyPr/>
          <a:lstStyle/>
          <a:p>
            <a:r>
              <a:rPr lang="fr-FR" dirty="0"/>
              <a:t>La commande git log permet de visualiser l'historique des </a:t>
            </a:r>
            <a:r>
              <a:rPr lang="fr-FR" dirty="0" err="1"/>
              <a:t>commits</a:t>
            </a:r>
            <a:r>
              <a:rPr lang="fr-FR" dirty="0"/>
              <a:t> d'un dépôt GIT. Elle affiche les détails de chaque commit, tels que l'identifiant unique (hash), l'auteur, la date et le message de commit.</a:t>
            </a:r>
          </a:p>
          <a:p>
            <a:r>
              <a:rPr lang="fr-FR" dirty="0"/>
              <a:t>git log</a:t>
            </a:r>
          </a:p>
          <a:p>
            <a:r>
              <a:rPr lang="fr-FR" dirty="0"/>
              <a:t>git log --</a:t>
            </a:r>
            <a:r>
              <a:rPr lang="fr-FR" dirty="0" err="1"/>
              <a:t>oneline</a:t>
            </a:r>
            <a:endParaRPr lang="fr-FR" dirty="0"/>
          </a:p>
          <a:p>
            <a:r>
              <a:rPr lang="fr-FR" dirty="0"/>
              <a:t>git log –n 2</a:t>
            </a:r>
          </a:p>
          <a:p>
            <a:r>
              <a:rPr lang="fr-FR" dirty="0"/>
              <a:t>git log --branches ma-branche</a:t>
            </a:r>
          </a:p>
          <a:p>
            <a:r>
              <a:rPr lang="fr-FR" dirty="0"/>
              <a:t>git log --</a:t>
            </a:r>
            <a:r>
              <a:rPr lang="fr-FR" dirty="0" err="1"/>
              <a:t>since</a:t>
            </a:r>
            <a:r>
              <a:rPr lang="fr-FR" dirty="0"/>
              <a:t>=« 2022-01-01 »</a:t>
            </a:r>
          </a:p>
          <a:p>
            <a:r>
              <a:rPr lang="fr-FR" dirty="0"/>
              <a:t>git log --help</a:t>
            </a:r>
          </a:p>
          <a:p>
            <a:r>
              <a:rPr lang="en-US" dirty="0"/>
              <a:t>git log --</a:t>
            </a:r>
            <a:r>
              <a:rPr lang="en-US" dirty="0" err="1"/>
              <a:t>oneline</a:t>
            </a:r>
            <a:r>
              <a:rPr lang="en-US" dirty="0"/>
              <a:t> --decorate --all --graph</a:t>
            </a:r>
            <a:endParaRPr lang="fr-FR" dirty="0"/>
          </a:p>
          <a:p>
            <a:endParaRPr lang="fr-FR" dirty="0"/>
          </a:p>
        </p:txBody>
      </p:sp>
    </p:spTree>
    <p:extLst>
      <p:ext uri="{BB962C8B-B14F-4D97-AF65-F5344CB8AC3E}">
        <p14:creationId xmlns:p14="http://schemas.microsoft.com/office/powerpoint/2010/main" val="1925565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2B47CB-A99E-08C5-615B-2ED2FE34479B}"/>
              </a:ext>
            </a:extLst>
          </p:cNvPr>
          <p:cNvSpPr>
            <a:spLocks noGrp="1"/>
          </p:cNvSpPr>
          <p:nvPr>
            <p:ph type="title"/>
          </p:nvPr>
        </p:nvSpPr>
        <p:spPr/>
        <p:txBody>
          <a:bodyPr/>
          <a:lstStyle/>
          <a:p>
            <a:r>
              <a:rPr lang="fr-FR" dirty="0">
                <a:solidFill>
                  <a:srgbClr val="343541"/>
                </a:solidFill>
                <a:latin typeface="Söhne"/>
              </a:rPr>
              <a:t>P</a:t>
            </a:r>
            <a:r>
              <a:rPr lang="fr-FR" b="0" i="0" dirty="0">
                <a:solidFill>
                  <a:srgbClr val="343541"/>
                </a:solidFill>
                <a:effectLst/>
                <a:latin typeface="Söhne"/>
              </a:rPr>
              <a:t>ourquoi utiliser un logiciel de gestion des versions?</a:t>
            </a:r>
            <a:endParaRPr lang="fr-FR" dirty="0"/>
          </a:p>
        </p:txBody>
      </p:sp>
      <p:sp>
        <p:nvSpPr>
          <p:cNvPr id="3" name="Espace réservé du contenu 2">
            <a:extLst>
              <a:ext uri="{FF2B5EF4-FFF2-40B4-BE49-F238E27FC236}">
                <a16:creationId xmlns:a16="http://schemas.microsoft.com/office/drawing/2014/main" id="{2EEF057C-4592-B0A2-455E-89B9DE529311}"/>
              </a:ext>
            </a:extLst>
          </p:cNvPr>
          <p:cNvSpPr>
            <a:spLocks noGrp="1"/>
          </p:cNvSpPr>
          <p:nvPr>
            <p:ph idx="1"/>
          </p:nvPr>
        </p:nvSpPr>
        <p:spPr/>
        <p:txBody>
          <a:bodyPr>
            <a:normAutofit/>
          </a:bodyPr>
          <a:lstStyle/>
          <a:p>
            <a:pPr algn="l">
              <a:buFont typeface="Arial" panose="020B0604020202020204" pitchFamily="34" charset="0"/>
              <a:buChar char="•"/>
            </a:pPr>
            <a:r>
              <a:rPr lang="fr-FR" sz="2800" b="0" i="0" dirty="0">
                <a:solidFill>
                  <a:srgbClr val="374151"/>
                </a:solidFill>
                <a:effectLst/>
                <a:latin typeface="Söhne"/>
              </a:rPr>
              <a:t>Suivre les modifications apportées à un projet de manière précise.</a:t>
            </a:r>
          </a:p>
          <a:p>
            <a:pPr algn="l">
              <a:buFont typeface="Arial" panose="020B0604020202020204" pitchFamily="34" charset="0"/>
              <a:buChar char="•"/>
            </a:pPr>
            <a:r>
              <a:rPr lang="fr-FR" sz="2800" b="0" i="0" dirty="0">
                <a:solidFill>
                  <a:srgbClr val="374151"/>
                </a:solidFill>
                <a:effectLst/>
                <a:latin typeface="Söhne"/>
              </a:rPr>
              <a:t>Travailler en équipe sur un projet en permettant à plusieurs personnes de travailler sur le même code en parallèle, sans créer de conflits.</a:t>
            </a:r>
          </a:p>
          <a:p>
            <a:pPr algn="l">
              <a:buFont typeface="Arial" panose="020B0604020202020204" pitchFamily="34" charset="0"/>
              <a:buChar char="•"/>
            </a:pPr>
            <a:r>
              <a:rPr lang="fr-FR" sz="2800" b="0" i="0" dirty="0">
                <a:solidFill>
                  <a:srgbClr val="374151"/>
                </a:solidFill>
                <a:effectLst/>
                <a:latin typeface="Söhne"/>
              </a:rPr>
              <a:t>Faciliter la collaboration avec des développeurs distants en permettant de partager facilement le code et les modifications.</a:t>
            </a:r>
          </a:p>
          <a:p>
            <a:endParaRPr lang="fr-FR" sz="2800" dirty="0"/>
          </a:p>
        </p:txBody>
      </p:sp>
    </p:spTree>
    <p:extLst>
      <p:ext uri="{BB962C8B-B14F-4D97-AF65-F5344CB8AC3E}">
        <p14:creationId xmlns:p14="http://schemas.microsoft.com/office/powerpoint/2010/main" val="293421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247417-4416-68A4-7B1E-62C12CDB2C61}"/>
              </a:ext>
            </a:extLst>
          </p:cNvPr>
          <p:cNvSpPr>
            <a:spLocks noGrp="1"/>
          </p:cNvSpPr>
          <p:nvPr>
            <p:ph type="title"/>
          </p:nvPr>
        </p:nvSpPr>
        <p:spPr/>
        <p:txBody>
          <a:bodyPr/>
          <a:lstStyle/>
          <a:p>
            <a:r>
              <a:rPr lang="fr-FR" dirty="0"/>
              <a:t>Log d’un fichier spécifique</a:t>
            </a:r>
          </a:p>
        </p:txBody>
      </p:sp>
      <p:sp>
        <p:nvSpPr>
          <p:cNvPr id="3" name="Espace réservé du contenu 2">
            <a:extLst>
              <a:ext uri="{FF2B5EF4-FFF2-40B4-BE49-F238E27FC236}">
                <a16:creationId xmlns:a16="http://schemas.microsoft.com/office/drawing/2014/main" id="{5472FE41-3D28-5044-AA14-2DADEE0FB713}"/>
              </a:ext>
            </a:extLst>
          </p:cNvPr>
          <p:cNvSpPr>
            <a:spLocks noGrp="1"/>
          </p:cNvSpPr>
          <p:nvPr>
            <p:ph idx="1"/>
          </p:nvPr>
        </p:nvSpPr>
        <p:spPr/>
        <p:txBody>
          <a:bodyPr/>
          <a:lstStyle/>
          <a:p>
            <a:pPr>
              <a:lnSpc>
                <a:spcPct val="115000"/>
              </a:lnSpc>
              <a:spcAft>
                <a:spcPts val="1000"/>
              </a:spcAft>
            </a:pPr>
            <a:r>
              <a:rPr lang="en-US" sz="1800" dirty="0">
                <a:effectLst/>
                <a:latin typeface="Calibri" panose="020F0502020204030204" pitchFamily="34" charset="0"/>
                <a:ea typeface="Calibri" panose="020F0502020204030204" pitchFamily="34" charset="0"/>
                <a:cs typeface="Arial" panose="020B0604020202020204" pitchFamily="34" charset="0"/>
              </a:rPr>
              <a:t>Git log -p readme.md</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Arial" panose="020B0604020202020204" pitchFamily="34" charset="0"/>
              </a:rPr>
              <a:t>Git log -n 2 -p readme.md</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endParaRPr lang="fr-FR" dirty="0"/>
          </a:p>
        </p:txBody>
      </p:sp>
    </p:spTree>
    <p:extLst>
      <p:ext uri="{BB962C8B-B14F-4D97-AF65-F5344CB8AC3E}">
        <p14:creationId xmlns:p14="http://schemas.microsoft.com/office/powerpoint/2010/main" val="756670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4B9C5E-0C69-E5C5-7E5F-700671216930}"/>
              </a:ext>
            </a:extLst>
          </p:cNvPr>
          <p:cNvSpPr>
            <a:spLocks noGrp="1"/>
          </p:cNvSpPr>
          <p:nvPr>
            <p:ph type="title"/>
          </p:nvPr>
        </p:nvSpPr>
        <p:spPr/>
        <p:txBody>
          <a:bodyPr/>
          <a:lstStyle/>
          <a:p>
            <a:r>
              <a:rPr lang="fr-FR" dirty="0"/>
              <a:t>Voir la différence entre le dossier et l’index</a:t>
            </a:r>
          </a:p>
        </p:txBody>
      </p:sp>
      <p:sp>
        <p:nvSpPr>
          <p:cNvPr id="3" name="Espace réservé du contenu 2">
            <a:extLst>
              <a:ext uri="{FF2B5EF4-FFF2-40B4-BE49-F238E27FC236}">
                <a16:creationId xmlns:a16="http://schemas.microsoft.com/office/drawing/2014/main" id="{3845A908-7A20-8647-C5BF-B891A9081EE4}"/>
              </a:ext>
            </a:extLst>
          </p:cNvPr>
          <p:cNvSpPr>
            <a:spLocks noGrp="1"/>
          </p:cNvSpPr>
          <p:nvPr>
            <p:ph idx="1"/>
          </p:nvPr>
        </p:nvSpPr>
        <p:spPr/>
        <p:txBody>
          <a:bodyPr/>
          <a:lstStyle/>
          <a:p>
            <a:pPr>
              <a:lnSpc>
                <a:spcPct val="115000"/>
              </a:lnSpc>
              <a:spcAft>
                <a:spcPts val="1000"/>
              </a:spcAft>
            </a:pPr>
            <a:r>
              <a:rPr lang="en-US" sz="1800" dirty="0">
                <a:effectLst/>
                <a:latin typeface="Calibri" panose="020F0502020204030204" pitchFamily="34" charset="0"/>
                <a:ea typeface="Calibri" panose="020F0502020204030204" pitchFamily="34" charset="0"/>
                <a:cs typeface="Arial" panose="020B0604020202020204" pitchFamily="34" charset="0"/>
              </a:rPr>
              <a:t>Git diff</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Arial" panose="020B0604020202020204" pitchFamily="34" charset="0"/>
              </a:rPr>
              <a:t>Git diff -p readme.md</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endParaRPr lang="fr-FR" dirty="0"/>
          </a:p>
        </p:txBody>
      </p:sp>
    </p:spTree>
    <p:extLst>
      <p:ext uri="{BB962C8B-B14F-4D97-AF65-F5344CB8AC3E}">
        <p14:creationId xmlns:p14="http://schemas.microsoft.com/office/powerpoint/2010/main" val="636263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B2623B-9E83-5512-805E-5B458B082A0D}"/>
              </a:ext>
            </a:extLst>
          </p:cNvPr>
          <p:cNvSpPr>
            <a:spLocks noGrp="1"/>
          </p:cNvSpPr>
          <p:nvPr>
            <p:ph type="title"/>
          </p:nvPr>
        </p:nvSpPr>
        <p:spPr/>
        <p:txBody>
          <a:bodyPr/>
          <a:lstStyle/>
          <a:p>
            <a:r>
              <a:rPr lang="fr-FR" dirty="0"/>
              <a:t>Qu’est ce que GIT</a:t>
            </a:r>
          </a:p>
        </p:txBody>
      </p:sp>
      <p:sp>
        <p:nvSpPr>
          <p:cNvPr id="3" name="Espace réservé du contenu 2">
            <a:extLst>
              <a:ext uri="{FF2B5EF4-FFF2-40B4-BE49-F238E27FC236}">
                <a16:creationId xmlns:a16="http://schemas.microsoft.com/office/drawing/2014/main" id="{A069F475-8E39-D3DF-3AD7-176D3F7253BA}"/>
              </a:ext>
            </a:extLst>
          </p:cNvPr>
          <p:cNvSpPr>
            <a:spLocks noGrp="1"/>
          </p:cNvSpPr>
          <p:nvPr>
            <p:ph idx="1"/>
          </p:nvPr>
        </p:nvSpPr>
        <p:spPr>
          <a:xfrm>
            <a:off x="677334" y="1661653"/>
            <a:ext cx="8596668" cy="4379710"/>
          </a:xfrm>
        </p:spPr>
        <p:txBody>
          <a:bodyPr>
            <a:normAutofit fontScale="85000" lnSpcReduction="20000"/>
          </a:bodyPr>
          <a:lstStyle/>
          <a:p>
            <a:r>
              <a:rPr lang="fr-FR" sz="3200" b="0" i="0" dirty="0">
                <a:solidFill>
                  <a:srgbClr val="374151"/>
                </a:solidFill>
                <a:effectLst/>
                <a:latin typeface="Söhne"/>
              </a:rPr>
              <a:t>GIT est un logiciel de gestion de versions open source qui permet de suivre l'historique des modifications apportées à un projet de manière efficace et organisée. GIT a été initialement développé par Linus </a:t>
            </a:r>
            <a:r>
              <a:rPr lang="fr-FR" sz="3200" b="0" i="0" dirty="0" err="1">
                <a:solidFill>
                  <a:srgbClr val="374151"/>
                </a:solidFill>
                <a:effectLst/>
                <a:latin typeface="Söhne"/>
              </a:rPr>
              <a:t>Torvalds</a:t>
            </a:r>
            <a:r>
              <a:rPr lang="fr-FR" sz="3200" b="0" i="0" dirty="0">
                <a:solidFill>
                  <a:srgbClr val="374151"/>
                </a:solidFill>
                <a:effectLst/>
                <a:latin typeface="Söhne"/>
              </a:rPr>
              <a:t>, le créateur du noyau Linux, en 2005.</a:t>
            </a:r>
          </a:p>
          <a:p>
            <a:r>
              <a:rPr lang="fr-FR" sz="3200" b="0" i="0" dirty="0">
                <a:solidFill>
                  <a:srgbClr val="374151"/>
                </a:solidFill>
                <a:effectLst/>
                <a:latin typeface="Söhne"/>
              </a:rPr>
              <a:t>GIT est utilisé dans de nombreux projets de développement de logiciels, mais il peut également être utilisé pour suivre les modifications de tout type de fichier (texte, images, vidéos, etc.). GIT est souvent utilisé conjointement avec des outils en ligne tels que GitHub, </a:t>
            </a:r>
            <a:r>
              <a:rPr lang="fr-FR" sz="3200" b="0" i="0" dirty="0" err="1">
                <a:solidFill>
                  <a:srgbClr val="374151"/>
                </a:solidFill>
                <a:effectLst/>
                <a:latin typeface="Söhne"/>
              </a:rPr>
              <a:t>GitLab</a:t>
            </a:r>
            <a:r>
              <a:rPr lang="fr-FR" sz="3200" b="0" i="0" dirty="0">
                <a:solidFill>
                  <a:srgbClr val="374151"/>
                </a:solidFill>
                <a:effectLst/>
                <a:latin typeface="Söhne"/>
              </a:rPr>
              <a:t> ou </a:t>
            </a:r>
            <a:r>
              <a:rPr lang="fr-FR" sz="3200" b="0" i="0" dirty="0" err="1">
                <a:solidFill>
                  <a:srgbClr val="374151"/>
                </a:solidFill>
                <a:effectLst/>
                <a:latin typeface="Söhne"/>
              </a:rPr>
              <a:t>Bitbucket</a:t>
            </a:r>
            <a:r>
              <a:rPr lang="fr-FR" sz="3200" b="0" i="0" dirty="0">
                <a:solidFill>
                  <a:srgbClr val="374151"/>
                </a:solidFill>
                <a:effectLst/>
                <a:latin typeface="Söhne"/>
              </a:rPr>
              <a:t> pour faciliter la collaboration et le partage de code.</a:t>
            </a:r>
            <a:endParaRPr lang="fr-FR" sz="3200" dirty="0"/>
          </a:p>
        </p:txBody>
      </p:sp>
    </p:spTree>
    <p:extLst>
      <p:ext uri="{BB962C8B-B14F-4D97-AF65-F5344CB8AC3E}">
        <p14:creationId xmlns:p14="http://schemas.microsoft.com/office/powerpoint/2010/main" val="2142762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863B0C-9F27-3D9F-AF82-79F17B33C59A}"/>
              </a:ext>
            </a:extLst>
          </p:cNvPr>
          <p:cNvSpPr>
            <a:spLocks noGrp="1"/>
          </p:cNvSpPr>
          <p:nvPr>
            <p:ph type="title"/>
          </p:nvPr>
        </p:nvSpPr>
        <p:spPr/>
        <p:txBody>
          <a:bodyPr/>
          <a:lstStyle/>
          <a:p>
            <a:r>
              <a:rPr lang="fr-FR" dirty="0"/>
              <a:t>Concepts de base GIT</a:t>
            </a:r>
            <a:br>
              <a:rPr lang="fr-FR" dirty="0"/>
            </a:br>
            <a:r>
              <a:rPr lang="fr-FR" dirty="0"/>
              <a:t>1 – Repository (dépôt)</a:t>
            </a:r>
          </a:p>
        </p:txBody>
      </p:sp>
      <p:sp>
        <p:nvSpPr>
          <p:cNvPr id="3" name="Espace réservé du contenu 2">
            <a:extLst>
              <a:ext uri="{FF2B5EF4-FFF2-40B4-BE49-F238E27FC236}">
                <a16:creationId xmlns:a16="http://schemas.microsoft.com/office/drawing/2014/main" id="{C4D4BD0A-1907-7B98-BAE3-2049C4978000}"/>
              </a:ext>
            </a:extLst>
          </p:cNvPr>
          <p:cNvSpPr>
            <a:spLocks noGrp="1"/>
          </p:cNvSpPr>
          <p:nvPr>
            <p:ph idx="1"/>
          </p:nvPr>
        </p:nvSpPr>
        <p:spPr/>
        <p:txBody>
          <a:bodyPr>
            <a:normAutofit/>
          </a:bodyPr>
          <a:lstStyle/>
          <a:p>
            <a:r>
              <a:rPr lang="fr-FR" sz="3600" b="0" i="0" dirty="0">
                <a:solidFill>
                  <a:srgbClr val="374151"/>
                </a:solidFill>
                <a:effectLst/>
                <a:latin typeface="Söhne"/>
              </a:rPr>
              <a:t>un dépôt GIT est un emplacement où sont stockées les informations sur les </a:t>
            </a:r>
            <a:r>
              <a:rPr lang="fr-FR" sz="3600" b="0" i="0" dirty="0" err="1">
                <a:solidFill>
                  <a:srgbClr val="374151"/>
                </a:solidFill>
                <a:effectLst/>
                <a:latin typeface="Söhne"/>
              </a:rPr>
              <a:t>commits</a:t>
            </a:r>
            <a:r>
              <a:rPr lang="fr-FR" sz="3600" b="0" i="0" dirty="0">
                <a:solidFill>
                  <a:srgbClr val="374151"/>
                </a:solidFill>
                <a:effectLst/>
                <a:latin typeface="Söhne"/>
              </a:rPr>
              <a:t>, les branches et les fichiers du projet. Un dépôt peut être local (sur votre ordinateur) ou distant (hébergé sur un serveur).</a:t>
            </a:r>
            <a:endParaRPr lang="fr-FR" sz="3600" dirty="0"/>
          </a:p>
        </p:txBody>
      </p:sp>
    </p:spTree>
    <p:extLst>
      <p:ext uri="{BB962C8B-B14F-4D97-AF65-F5344CB8AC3E}">
        <p14:creationId xmlns:p14="http://schemas.microsoft.com/office/powerpoint/2010/main" val="1230508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7FC840-86CE-F51D-8FD1-293602660A76}"/>
              </a:ext>
            </a:extLst>
          </p:cNvPr>
          <p:cNvSpPr>
            <a:spLocks noGrp="1"/>
          </p:cNvSpPr>
          <p:nvPr>
            <p:ph type="title"/>
          </p:nvPr>
        </p:nvSpPr>
        <p:spPr/>
        <p:txBody>
          <a:bodyPr/>
          <a:lstStyle/>
          <a:p>
            <a:r>
              <a:rPr lang="fr-FR" dirty="0"/>
              <a:t>Concepts de base GIT</a:t>
            </a:r>
            <a:br>
              <a:rPr lang="fr-FR" dirty="0"/>
            </a:br>
            <a:r>
              <a:rPr lang="fr-FR" dirty="0"/>
              <a:t>2 – </a:t>
            </a:r>
            <a:r>
              <a:rPr lang="fr-FR" dirty="0" err="1"/>
              <a:t>Remote</a:t>
            </a:r>
            <a:r>
              <a:rPr lang="fr-FR" dirty="0"/>
              <a:t> (dépôt distant) </a:t>
            </a:r>
          </a:p>
        </p:txBody>
      </p:sp>
      <p:sp>
        <p:nvSpPr>
          <p:cNvPr id="3" name="Espace réservé du contenu 2">
            <a:extLst>
              <a:ext uri="{FF2B5EF4-FFF2-40B4-BE49-F238E27FC236}">
                <a16:creationId xmlns:a16="http://schemas.microsoft.com/office/drawing/2014/main" id="{E5B854E9-3C9D-16F5-BBA5-2768303707EE}"/>
              </a:ext>
            </a:extLst>
          </p:cNvPr>
          <p:cNvSpPr>
            <a:spLocks noGrp="1"/>
          </p:cNvSpPr>
          <p:nvPr>
            <p:ph idx="1"/>
          </p:nvPr>
        </p:nvSpPr>
        <p:spPr/>
        <p:txBody>
          <a:bodyPr>
            <a:normAutofit/>
          </a:bodyPr>
          <a:lstStyle/>
          <a:p>
            <a:r>
              <a:rPr lang="fr-FR" sz="3600" b="0" i="0" dirty="0">
                <a:solidFill>
                  <a:srgbClr val="374151"/>
                </a:solidFill>
                <a:effectLst/>
                <a:latin typeface="Söhne"/>
              </a:rPr>
              <a:t>Un dépôt distant est un dépôt GIT hébergé sur un serveur et accessible à distance. Vous pouvez utiliser un dépôt distant pour partager votre code avec d'autres personnes ou pour travailler en équipe sur un projet.</a:t>
            </a:r>
          </a:p>
          <a:p>
            <a:endParaRPr lang="fr-FR" sz="3600" dirty="0"/>
          </a:p>
        </p:txBody>
      </p:sp>
    </p:spTree>
    <p:extLst>
      <p:ext uri="{BB962C8B-B14F-4D97-AF65-F5344CB8AC3E}">
        <p14:creationId xmlns:p14="http://schemas.microsoft.com/office/powerpoint/2010/main" val="1746424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ED9ABA-8D50-13D4-3AAA-84B446B3BE31}"/>
              </a:ext>
            </a:extLst>
          </p:cNvPr>
          <p:cNvSpPr>
            <a:spLocks noGrp="1"/>
          </p:cNvSpPr>
          <p:nvPr>
            <p:ph type="title"/>
          </p:nvPr>
        </p:nvSpPr>
        <p:spPr/>
        <p:txBody>
          <a:bodyPr/>
          <a:lstStyle/>
          <a:p>
            <a:r>
              <a:rPr lang="fr-FR" dirty="0"/>
              <a:t>Concepts de base GIT</a:t>
            </a:r>
            <a:br>
              <a:rPr lang="fr-FR" dirty="0"/>
            </a:br>
            <a:r>
              <a:rPr lang="fr-FR" dirty="0"/>
              <a:t>3 – Commit (version) </a:t>
            </a:r>
          </a:p>
        </p:txBody>
      </p:sp>
      <p:sp>
        <p:nvSpPr>
          <p:cNvPr id="3" name="Espace réservé du contenu 2">
            <a:extLst>
              <a:ext uri="{FF2B5EF4-FFF2-40B4-BE49-F238E27FC236}">
                <a16:creationId xmlns:a16="http://schemas.microsoft.com/office/drawing/2014/main" id="{88439821-2873-5CF4-59F8-980394AA2151}"/>
              </a:ext>
            </a:extLst>
          </p:cNvPr>
          <p:cNvSpPr>
            <a:spLocks noGrp="1"/>
          </p:cNvSpPr>
          <p:nvPr>
            <p:ph idx="1"/>
          </p:nvPr>
        </p:nvSpPr>
        <p:spPr/>
        <p:txBody>
          <a:bodyPr>
            <a:normAutofit fontScale="92500"/>
          </a:bodyPr>
          <a:lstStyle/>
          <a:p>
            <a:r>
              <a:rPr lang="fr-FR" sz="3600" b="0" i="0" dirty="0">
                <a:solidFill>
                  <a:srgbClr val="374151"/>
                </a:solidFill>
                <a:effectLst/>
                <a:latin typeface="Söhne"/>
              </a:rPr>
              <a:t>Commit : un commit est une modification apportée à un projet qui est enregistrée dans l'historique de GIT. Un commit peut être vu comme une "version" du projet à un instant donné. Chaque commit est identifié par un identifiant unique (hash) qui permet de le retrouver et de le visualiser facilement.</a:t>
            </a:r>
          </a:p>
          <a:p>
            <a:endParaRPr lang="fr-FR" sz="3600" dirty="0"/>
          </a:p>
        </p:txBody>
      </p:sp>
    </p:spTree>
    <p:extLst>
      <p:ext uri="{BB962C8B-B14F-4D97-AF65-F5344CB8AC3E}">
        <p14:creationId xmlns:p14="http://schemas.microsoft.com/office/powerpoint/2010/main" val="2012402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ADEE52-521D-83E6-4467-61549D7D1B54}"/>
              </a:ext>
            </a:extLst>
          </p:cNvPr>
          <p:cNvSpPr>
            <a:spLocks noGrp="1"/>
          </p:cNvSpPr>
          <p:nvPr>
            <p:ph type="title"/>
          </p:nvPr>
        </p:nvSpPr>
        <p:spPr/>
        <p:txBody>
          <a:bodyPr/>
          <a:lstStyle/>
          <a:p>
            <a:r>
              <a:rPr lang="fr-FR" dirty="0"/>
              <a:t>Concepts de base GIT</a:t>
            </a:r>
            <a:br>
              <a:rPr lang="fr-FR" dirty="0"/>
            </a:br>
            <a:r>
              <a:rPr lang="fr-FR" dirty="0"/>
              <a:t>4 – Branch (branche) </a:t>
            </a:r>
          </a:p>
        </p:txBody>
      </p:sp>
      <p:sp>
        <p:nvSpPr>
          <p:cNvPr id="3" name="Espace réservé du contenu 2">
            <a:extLst>
              <a:ext uri="{FF2B5EF4-FFF2-40B4-BE49-F238E27FC236}">
                <a16:creationId xmlns:a16="http://schemas.microsoft.com/office/drawing/2014/main" id="{5F9947E2-3FBA-2B41-C6C4-F28C818CDA17}"/>
              </a:ext>
            </a:extLst>
          </p:cNvPr>
          <p:cNvSpPr>
            <a:spLocks noGrp="1"/>
          </p:cNvSpPr>
          <p:nvPr>
            <p:ph idx="1"/>
          </p:nvPr>
        </p:nvSpPr>
        <p:spPr/>
        <p:txBody>
          <a:bodyPr>
            <a:normAutofit fontScale="92500" lnSpcReduction="10000"/>
          </a:bodyPr>
          <a:lstStyle/>
          <a:p>
            <a:r>
              <a:rPr lang="fr-FR" sz="3600" b="0" i="0" dirty="0">
                <a:solidFill>
                  <a:srgbClr val="374151"/>
                </a:solidFill>
                <a:effectLst/>
                <a:latin typeface="Söhne"/>
              </a:rPr>
              <a:t>Une branche est une copie indépendante du projet qui permet de travailler sur de nouvelles fonctionnalités ou de corriger des bugs sans affecter la version principale du projet (la branche "master"). Une fois que les modifications apportées à la branche sont terminées, elles peuvent être fusionnées (</a:t>
            </a:r>
            <a:r>
              <a:rPr lang="fr-FR" sz="3600" b="0" i="0" dirty="0" err="1">
                <a:solidFill>
                  <a:srgbClr val="374151"/>
                </a:solidFill>
                <a:effectLst/>
                <a:latin typeface="Söhne"/>
              </a:rPr>
              <a:t>merged</a:t>
            </a:r>
            <a:r>
              <a:rPr lang="fr-FR" sz="3600" b="0" i="0" dirty="0">
                <a:solidFill>
                  <a:srgbClr val="374151"/>
                </a:solidFill>
                <a:effectLst/>
                <a:latin typeface="Söhne"/>
              </a:rPr>
              <a:t>) dans la branche principale.</a:t>
            </a:r>
          </a:p>
          <a:p>
            <a:endParaRPr lang="fr-FR" sz="3600" dirty="0"/>
          </a:p>
        </p:txBody>
      </p:sp>
    </p:spTree>
    <p:extLst>
      <p:ext uri="{BB962C8B-B14F-4D97-AF65-F5344CB8AC3E}">
        <p14:creationId xmlns:p14="http://schemas.microsoft.com/office/powerpoint/2010/main" val="4127353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A8C18E-90A0-9EA4-A4C5-97256E426B78}"/>
              </a:ext>
            </a:extLst>
          </p:cNvPr>
          <p:cNvSpPr>
            <a:spLocks noGrp="1"/>
          </p:cNvSpPr>
          <p:nvPr>
            <p:ph type="title"/>
          </p:nvPr>
        </p:nvSpPr>
        <p:spPr/>
        <p:txBody>
          <a:bodyPr/>
          <a:lstStyle/>
          <a:p>
            <a:r>
              <a:rPr lang="fr-FR" dirty="0"/>
              <a:t>Concepts de base GIT</a:t>
            </a:r>
            <a:br>
              <a:rPr lang="fr-FR" dirty="0"/>
            </a:br>
            <a:r>
              <a:rPr lang="fr-FR" dirty="0"/>
              <a:t>R – Merge (fusion) </a:t>
            </a:r>
          </a:p>
        </p:txBody>
      </p:sp>
      <p:sp>
        <p:nvSpPr>
          <p:cNvPr id="3" name="Espace réservé du contenu 2">
            <a:extLst>
              <a:ext uri="{FF2B5EF4-FFF2-40B4-BE49-F238E27FC236}">
                <a16:creationId xmlns:a16="http://schemas.microsoft.com/office/drawing/2014/main" id="{DF42D158-CD5F-71A2-4440-C262883A8D14}"/>
              </a:ext>
            </a:extLst>
          </p:cNvPr>
          <p:cNvSpPr>
            <a:spLocks noGrp="1"/>
          </p:cNvSpPr>
          <p:nvPr>
            <p:ph idx="1"/>
          </p:nvPr>
        </p:nvSpPr>
        <p:spPr/>
        <p:txBody>
          <a:bodyPr>
            <a:normAutofit fontScale="92500"/>
          </a:bodyPr>
          <a:lstStyle/>
          <a:p>
            <a:r>
              <a:rPr lang="fr-FR" sz="3600" b="0" i="0" dirty="0">
                <a:solidFill>
                  <a:srgbClr val="374151"/>
                </a:solidFill>
                <a:effectLst/>
                <a:latin typeface="Söhne"/>
              </a:rPr>
              <a:t>Le merge consiste à combiner les modifications apportées à une branche avec une autre branche. Par exemple, si vous avez travaillé sur une nouvelle fonctionnalité dans une branche "</a:t>
            </a:r>
            <a:r>
              <a:rPr lang="fr-FR" sz="3600" b="0" i="0" dirty="0" err="1">
                <a:solidFill>
                  <a:srgbClr val="374151"/>
                </a:solidFill>
                <a:effectLst/>
                <a:latin typeface="Söhne"/>
              </a:rPr>
              <a:t>feature</a:t>
            </a:r>
            <a:r>
              <a:rPr lang="fr-FR" sz="3600" b="0" i="0" dirty="0">
                <a:solidFill>
                  <a:srgbClr val="374151"/>
                </a:solidFill>
                <a:effectLst/>
                <a:latin typeface="Söhne"/>
              </a:rPr>
              <a:t>", vous pouvez la fusionner dans la branche principale (la branche "master") une fois que les modifications sont terminées.</a:t>
            </a:r>
          </a:p>
          <a:p>
            <a:endParaRPr lang="fr-FR" sz="3600" dirty="0"/>
          </a:p>
        </p:txBody>
      </p:sp>
    </p:spTree>
    <p:extLst>
      <p:ext uri="{BB962C8B-B14F-4D97-AF65-F5344CB8AC3E}">
        <p14:creationId xmlns:p14="http://schemas.microsoft.com/office/powerpoint/2010/main" val="2516139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re 1">
            <a:extLst>
              <a:ext uri="{FF2B5EF4-FFF2-40B4-BE49-F238E27FC236}">
                <a16:creationId xmlns:a16="http://schemas.microsoft.com/office/drawing/2014/main" id="{0118C214-DBD2-C2F2-18B2-8E7D0A1D2D99}"/>
              </a:ext>
            </a:extLst>
          </p:cNvPr>
          <p:cNvSpPr>
            <a:spLocks noGrp="1"/>
          </p:cNvSpPr>
          <p:nvPr>
            <p:ph type="title"/>
          </p:nvPr>
        </p:nvSpPr>
        <p:spPr>
          <a:xfrm>
            <a:off x="545935" y="242110"/>
            <a:ext cx="4203045" cy="1375608"/>
          </a:xfrm>
        </p:spPr>
        <p:txBody>
          <a:bodyPr anchor="ctr">
            <a:normAutofit/>
          </a:bodyPr>
          <a:lstStyle/>
          <a:p>
            <a:pPr>
              <a:lnSpc>
                <a:spcPct val="90000"/>
              </a:lnSpc>
            </a:pPr>
            <a:r>
              <a:rPr lang="fr-FR" sz="3100" dirty="0">
                <a:solidFill>
                  <a:schemeClr val="bg1"/>
                </a:solidFill>
              </a:rPr>
              <a:t>Comment installer git sur mon ordinateur?</a:t>
            </a:r>
          </a:p>
        </p:txBody>
      </p:sp>
      <p:sp>
        <p:nvSpPr>
          <p:cNvPr id="3" name="Espace réservé du contenu 2">
            <a:extLst>
              <a:ext uri="{FF2B5EF4-FFF2-40B4-BE49-F238E27FC236}">
                <a16:creationId xmlns:a16="http://schemas.microsoft.com/office/drawing/2014/main" id="{664ACDD5-56F3-CFBC-EBF7-575D28EC79F3}"/>
              </a:ext>
            </a:extLst>
          </p:cNvPr>
          <p:cNvSpPr>
            <a:spLocks noGrp="1"/>
          </p:cNvSpPr>
          <p:nvPr>
            <p:ph idx="1"/>
          </p:nvPr>
        </p:nvSpPr>
        <p:spPr>
          <a:xfrm>
            <a:off x="-12429" y="1691147"/>
            <a:ext cx="4761409" cy="5166849"/>
          </a:xfrm>
        </p:spPr>
        <p:txBody>
          <a:bodyPr>
            <a:normAutofit/>
          </a:bodyPr>
          <a:lstStyle/>
          <a:p>
            <a:pPr>
              <a:buFont typeface="+mj-lt"/>
              <a:buAutoNum type="arabicPeriod"/>
            </a:pPr>
            <a:r>
              <a:rPr lang="fr-FR" b="0" i="0" dirty="0">
                <a:solidFill>
                  <a:schemeClr val="bg1"/>
                </a:solidFill>
                <a:effectLst/>
                <a:latin typeface="Söhne"/>
              </a:rPr>
              <a:t>Téléchargez l'installateur de GIT sur le site officiel : </a:t>
            </a:r>
            <a:r>
              <a:rPr lang="fr-FR" b="0" i="0" u="sng" dirty="0">
                <a:solidFill>
                  <a:schemeClr val="bg1"/>
                </a:solidFill>
                <a:effectLst/>
                <a:latin typeface="Söhne"/>
                <a:hlinkClick r:id="rId2"/>
              </a:rPr>
              <a:t>https://git-scm.com/downloads</a:t>
            </a:r>
            <a:endParaRPr lang="fr-FR" b="0" i="0" dirty="0">
              <a:solidFill>
                <a:schemeClr val="bg1"/>
              </a:solidFill>
              <a:effectLst/>
              <a:latin typeface="Söhne"/>
            </a:endParaRPr>
          </a:p>
          <a:p>
            <a:pPr>
              <a:buFont typeface="+mj-lt"/>
              <a:buAutoNum type="arabicPeriod"/>
            </a:pPr>
            <a:r>
              <a:rPr lang="fr-FR" b="0" i="0" dirty="0">
                <a:solidFill>
                  <a:schemeClr val="bg1"/>
                </a:solidFill>
                <a:effectLst/>
                <a:latin typeface="Söhne"/>
              </a:rPr>
              <a:t>Exécutez l'installateur et suivez les instructions à l'écran pour installer GIT.</a:t>
            </a:r>
          </a:p>
          <a:p>
            <a:pPr>
              <a:buFont typeface="+mj-lt"/>
              <a:buAutoNum type="arabicPeriod"/>
            </a:pPr>
            <a:r>
              <a:rPr lang="fr-FR" dirty="0">
                <a:solidFill>
                  <a:schemeClr val="bg1"/>
                </a:solidFill>
                <a:latin typeface="Söhne"/>
              </a:rPr>
              <a:t>Une fois l'installation terminée, ouvrez votre terminal (ou "invite de commandes" sous Windows) et vérifiez que GIT est bien installé en tapant la commande suivante :</a:t>
            </a:r>
          </a:p>
          <a:p>
            <a:pPr>
              <a:buFont typeface="+mj-lt"/>
              <a:buAutoNum type="arabicPeriod"/>
            </a:pPr>
            <a:r>
              <a:rPr lang="fr-FR" dirty="0">
                <a:solidFill>
                  <a:schemeClr val="bg1"/>
                </a:solidFill>
                <a:latin typeface="Söhne"/>
              </a:rPr>
              <a:t>Vous devriez voir afficher la version de GIT que vous venez d'installer. Si vous obtenez un message d'erreur, vérifiez que GIT est bien installé et que le chemin d'accès à l'exécutable GIT est correctement configuré dans votre variable d'environnement PATH.</a:t>
            </a:r>
          </a:p>
          <a:p>
            <a:endParaRPr lang="fr-FR" dirty="0">
              <a:solidFill>
                <a:schemeClr val="bg1"/>
              </a:solidFill>
            </a:endParaRPr>
          </a:p>
        </p:txBody>
      </p:sp>
      <p:pic>
        <p:nvPicPr>
          <p:cNvPr id="5" name="Image 4">
            <a:extLst>
              <a:ext uri="{FF2B5EF4-FFF2-40B4-BE49-F238E27FC236}">
                <a16:creationId xmlns:a16="http://schemas.microsoft.com/office/drawing/2014/main" id="{899A5E7E-61F4-661C-397E-776B48FDE757}"/>
              </a:ext>
            </a:extLst>
          </p:cNvPr>
          <p:cNvPicPr>
            <a:picLocks noChangeAspect="1"/>
          </p:cNvPicPr>
          <p:nvPr/>
        </p:nvPicPr>
        <p:blipFill>
          <a:blip r:embed="rId3"/>
          <a:stretch>
            <a:fillRect/>
          </a:stretch>
        </p:blipFill>
        <p:spPr>
          <a:xfrm>
            <a:off x="5141759" y="4304071"/>
            <a:ext cx="6858537" cy="1251682"/>
          </a:xfrm>
          <a:prstGeom prst="rect">
            <a:avLst/>
          </a:prstGeom>
        </p:spPr>
      </p:pic>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7" name="Image 6">
            <a:extLst>
              <a:ext uri="{FF2B5EF4-FFF2-40B4-BE49-F238E27FC236}">
                <a16:creationId xmlns:a16="http://schemas.microsoft.com/office/drawing/2014/main" id="{A2C88AE1-C17D-10E4-A3FC-378A867F524A}"/>
              </a:ext>
            </a:extLst>
          </p:cNvPr>
          <p:cNvPicPr>
            <a:picLocks noChangeAspect="1"/>
          </p:cNvPicPr>
          <p:nvPr/>
        </p:nvPicPr>
        <p:blipFill>
          <a:blip r:embed="rId4"/>
          <a:stretch>
            <a:fillRect/>
          </a:stretch>
        </p:blipFill>
        <p:spPr>
          <a:xfrm>
            <a:off x="5803099" y="929914"/>
            <a:ext cx="6302673" cy="2499083"/>
          </a:xfrm>
          <a:prstGeom prst="rect">
            <a:avLst/>
          </a:prstGeom>
        </p:spPr>
      </p:pic>
    </p:spTree>
    <p:extLst>
      <p:ext uri="{BB962C8B-B14F-4D97-AF65-F5344CB8AC3E}">
        <p14:creationId xmlns:p14="http://schemas.microsoft.com/office/powerpoint/2010/main" val="3255682676"/>
      </p:ext>
    </p:extLst>
  </p:cSld>
  <p:clrMapOvr>
    <a:masterClrMapping/>
  </p:clrMapOvr>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144</TotalTime>
  <Words>1382</Words>
  <Application>Microsoft Office PowerPoint</Application>
  <PresentationFormat>Grand écran</PresentationFormat>
  <Paragraphs>92</Paragraphs>
  <Slides>21</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21</vt:i4>
      </vt:variant>
    </vt:vector>
  </HeadingPairs>
  <TitlesOfParts>
    <vt:vector size="27" baseType="lpstr">
      <vt:lpstr>Arial</vt:lpstr>
      <vt:lpstr>Calibri</vt:lpstr>
      <vt:lpstr>Söhne</vt:lpstr>
      <vt:lpstr>Trebuchet MS</vt:lpstr>
      <vt:lpstr>Wingdings 3</vt:lpstr>
      <vt:lpstr>Facette</vt:lpstr>
      <vt:lpstr>Gestion des versions avec GIT</vt:lpstr>
      <vt:lpstr>Pourquoi utiliser un logiciel de gestion des versions?</vt:lpstr>
      <vt:lpstr>Qu’est ce que GIT</vt:lpstr>
      <vt:lpstr>Concepts de base GIT 1 – Repository (dépôt)</vt:lpstr>
      <vt:lpstr>Concepts de base GIT 2 – Remote (dépôt distant) </vt:lpstr>
      <vt:lpstr>Concepts de base GIT 3 – Commit (version) </vt:lpstr>
      <vt:lpstr>Concepts de base GIT 4 – Branch (branche) </vt:lpstr>
      <vt:lpstr>Concepts de base GIT R – Merge (fusion) </vt:lpstr>
      <vt:lpstr>Comment installer git sur mon ordinateur?</vt:lpstr>
      <vt:lpstr>Configuration de Git</vt:lpstr>
      <vt:lpstr>Comment créer un nouveau dépôt GIT 1 – Créez le dossier</vt:lpstr>
      <vt:lpstr>Comment créer un nouveau dépôt GIT 2 – Initialisez le dossier</vt:lpstr>
      <vt:lpstr>Ajout des fichiers</vt:lpstr>
      <vt:lpstr>Différence entre git add –all et git add .</vt:lpstr>
      <vt:lpstr>Comment exclure des fichier et des dossier de l’indexation GIT ?</vt:lpstr>
      <vt:lpstr>Exemple du fichier .gitignore</vt:lpstr>
      <vt:lpstr>Valider les modifications et création d’une version</vt:lpstr>
      <vt:lpstr>Test de git status</vt:lpstr>
      <vt:lpstr>Afficher l’historique des modifications</vt:lpstr>
      <vt:lpstr>Log d’un fichier spécifique</vt:lpstr>
      <vt:lpstr>Voir la différence entre le dossier et l’index</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Enregistrer une présentation</dc:title>
  <dc:subject>Enregistrer une présentation</dc:subject>
  <dc:creator>Enregistrer une présentation</dc:creator>
  <cp:keywords>Enregistrer une présentation</cp:keywords>
  <dc:description>Enregistrer une présentation</dc:description>
  <cp:lastModifiedBy>OUSSAMA RAHMOUNI</cp:lastModifiedBy>
  <cp:revision>24</cp:revision>
  <dcterms:modified xsi:type="dcterms:W3CDTF">2022-12-29T09:44:55Z</dcterms:modified>
  <cp:category>Enregistrer une présentation</cp:category>
</cp:coreProperties>
</file>