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01" r:id="rId3"/>
    <p:sldId id="325" r:id="rId4"/>
    <p:sldId id="326" r:id="rId5"/>
    <p:sldId id="327" r:id="rId6"/>
    <p:sldId id="328" r:id="rId7"/>
    <p:sldId id="329" r:id="rId8"/>
    <p:sldId id="332" r:id="rId9"/>
    <p:sldId id="333" r:id="rId10"/>
    <p:sldId id="334" r:id="rId11"/>
    <p:sldId id="335" r:id="rId12"/>
    <p:sldId id="336" r:id="rId13"/>
    <p:sldId id="279" r:id="rId14"/>
    <p:sldId id="314" r:id="rId15"/>
    <p:sldId id="258" r:id="rId16"/>
    <p:sldId id="277" r:id="rId17"/>
    <p:sldId id="284" r:id="rId18"/>
    <p:sldId id="287" r:id="rId19"/>
    <p:sldId id="316" r:id="rId20"/>
    <p:sldId id="280" r:id="rId21"/>
    <p:sldId id="257" r:id="rId22"/>
    <p:sldId id="281" r:id="rId23"/>
    <p:sldId id="282" r:id="rId24"/>
    <p:sldId id="283" r:id="rId25"/>
    <p:sldId id="302" r:id="rId26"/>
    <p:sldId id="286" r:id="rId27"/>
    <p:sldId id="289" r:id="rId28"/>
    <p:sldId id="317" r:id="rId29"/>
    <p:sldId id="298" r:id="rId30"/>
    <p:sldId id="315" r:id="rId31"/>
    <p:sldId id="294" r:id="rId32"/>
    <p:sldId id="318" r:id="rId33"/>
    <p:sldId id="319" r:id="rId34"/>
    <p:sldId id="290" r:id="rId35"/>
    <p:sldId id="297" r:id="rId36"/>
    <p:sldId id="299" r:id="rId37"/>
    <p:sldId id="321" r:id="rId38"/>
    <p:sldId id="304" r:id="rId39"/>
    <p:sldId id="285" r:id="rId40"/>
    <p:sldId id="305" r:id="rId41"/>
    <p:sldId id="291" r:id="rId42"/>
    <p:sldId id="307" r:id="rId43"/>
    <p:sldId id="309" r:id="rId44"/>
    <p:sldId id="306" r:id="rId45"/>
    <p:sldId id="293" r:id="rId46"/>
    <p:sldId id="276" r:id="rId47"/>
    <p:sldId id="311" r:id="rId48"/>
    <p:sldId id="261" r:id="rId49"/>
    <p:sldId id="288" r:id="rId50"/>
    <p:sldId id="313" r:id="rId51"/>
    <p:sldId id="340" r:id="rId52"/>
    <p:sldId id="341" r:id="rId53"/>
    <p:sldId id="259" r:id="rId54"/>
    <p:sldId id="323" r:id="rId55"/>
    <p:sldId id="266" r:id="rId56"/>
    <p:sldId id="268" r:id="rId57"/>
    <p:sldId id="295" r:id="rId58"/>
    <p:sldId id="270" r:id="rId59"/>
    <p:sldId id="269" r:id="rId60"/>
    <p:sldId id="338" r:id="rId61"/>
    <p:sldId id="339" r:id="rId62"/>
    <p:sldId id="271" r:id="rId63"/>
    <p:sldId id="303" r:id="rId64"/>
    <p:sldId id="322"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p:scale>
          <a:sx n="100" d="100"/>
          <a:sy n="100" d="100"/>
        </p:scale>
        <p:origin x="-14"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FFAEC-EE1F-4093-9F2B-818BF4D2AB30}" type="datetimeFigureOut">
              <a:rPr lang="fr-FR" smtClean="0"/>
              <a:t>23/12/2022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EBD72-9AD7-478F-B772-162232B21D14}" type="slidenum">
              <a:rPr lang="fr-FR" smtClean="0"/>
              <a:t>‹N°›</a:t>
            </a:fld>
            <a:endParaRPr lang="fr-FR"/>
          </a:p>
        </p:txBody>
      </p:sp>
    </p:spTree>
    <p:extLst>
      <p:ext uri="{BB962C8B-B14F-4D97-AF65-F5344CB8AC3E}">
        <p14:creationId xmlns:p14="http://schemas.microsoft.com/office/powerpoint/2010/main" val="172833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3BB8BC8-2E37-4DFD-8F32-029C96CA2C08}" type="datetime1">
              <a:rPr lang="fr-FR" smtClean="0"/>
              <a:t>23/12/2022</a:t>
            </a:fld>
            <a:endParaRPr lang="fr-FR"/>
          </a:p>
        </p:txBody>
      </p:sp>
      <p:sp>
        <p:nvSpPr>
          <p:cNvPr id="5" name="Espace réservé du pied de page 4"/>
          <p:cNvSpPr>
            <a:spLocks noGrp="1"/>
          </p:cNvSpPr>
          <p:nvPr>
            <p:ph type="ftr" sz="quarter" idx="11"/>
          </p:nvPr>
        </p:nvSpPr>
        <p:spPr/>
        <p:txBody>
          <a:bodyPr/>
          <a:lstStyle/>
          <a:p>
            <a:r>
              <a:rPr lang="fr-FR"/>
              <a:t>claude.godart@loria.fr                                                                        Polytech Nancy</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374608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6E2C307-DFCF-429B-9BE4-AA58BF3B2FCC}" type="datetime1">
              <a:rPr lang="fr-FR" smtClean="0"/>
              <a:t>23/12/2022</a:t>
            </a:fld>
            <a:endParaRPr lang="fr-FR"/>
          </a:p>
        </p:txBody>
      </p:sp>
      <p:sp>
        <p:nvSpPr>
          <p:cNvPr id="5" name="Espace réservé du pied de page 4"/>
          <p:cNvSpPr>
            <a:spLocks noGrp="1"/>
          </p:cNvSpPr>
          <p:nvPr>
            <p:ph type="ftr" sz="quarter" idx="11"/>
          </p:nvPr>
        </p:nvSpPr>
        <p:spPr/>
        <p:txBody>
          <a:bodyPr/>
          <a:lstStyle/>
          <a:p>
            <a:r>
              <a:rPr lang="fr-FR"/>
              <a:t>claude.godart@loria.fr                                                                        Polytech Nancy</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420403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AD4043E-45EE-4B93-BDAA-9863111AB26A}" type="datetime1">
              <a:rPr lang="fr-FR" smtClean="0"/>
              <a:t>23/12/2022</a:t>
            </a:fld>
            <a:endParaRPr lang="fr-FR"/>
          </a:p>
        </p:txBody>
      </p:sp>
      <p:sp>
        <p:nvSpPr>
          <p:cNvPr id="5" name="Espace réservé du pied de page 4"/>
          <p:cNvSpPr>
            <a:spLocks noGrp="1"/>
          </p:cNvSpPr>
          <p:nvPr>
            <p:ph type="ftr" sz="quarter" idx="11"/>
          </p:nvPr>
        </p:nvSpPr>
        <p:spPr/>
        <p:txBody>
          <a:bodyPr/>
          <a:lstStyle/>
          <a:p>
            <a:r>
              <a:rPr lang="fr-FR"/>
              <a:t>claude.godart@loria.fr                                                                        Polytech Nancy</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32981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Vi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F380D91F-8335-4C39-A703-5F4EE36875C8}"/>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fr-FR" noProof="0"/>
              <a:t>claude.godart@loria.fr                                                                        Polytech Nancy</a:t>
            </a:r>
          </a:p>
        </p:txBody>
      </p:sp>
      <p:sp>
        <p:nvSpPr>
          <p:cNvPr id="6" name="Espace réservé du numéro de diapositive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fr-FR" noProof="0" smtClean="0"/>
              <a:pPr rtl="0"/>
              <a:t>‹N°›</a:t>
            </a:fld>
            <a:endParaRPr lang="fr-FR" noProof="0"/>
          </a:p>
        </p:txBody>
      </p:sp>
      <p:sp>
        <p:nvSpPr>
          <p:cNvPr id="2" name="Titre 1">
            <a:extLst>
              <a:ext uri="{FF2B5EF4-FFF2-40B4-BE49-F238E27FC236}">
                <a16:creationId xmlns:a16="http://schemas.microsoft.com/office/drawing/2014/main" id="{698C95A7-836C-4CD7-8EB0-6C95903F0A05}"/>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35859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D717654-D78C-4EA6-9E36-40AD60D6287D}" type="datetime1">
              <a:rPr lang="fr-FR" smtClean="0"/>
              <a:t>23/12/2022</a:t>
            </a:fld>
            <a:endParaRPr lang="fr-FR"/>
          </a:p>
        </p:txBody>
      </p:sp>
      <p:sp>
        <p:nvSpPr>
          <p:cNvPr id="5" name="Espace réservé du pied de page 4"/>
          <p:cNvSpPr>
            <a:spLocks noGrp="1"/>
          </p:cNvSpPr>
          <p:nvPr>
            <p:ph type="ftr" sz="quarter" idx="11"/>
          </p:nvPr>
        </p:nvSpPr>
        <p:spPr/>
        <p:txBody>
          <a:bodyPr/>
          <a:lstStyle/>
          <a:p>
            <a:r>
              <a:rPr lang="fr-FR"/>
              <a:t>claude.godart@loria.fr                                                                        Polytech Nancy</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349129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26AE8090-F15D-40E0-8F95-F21E30D2B0D5}" type="datetime1">
              <a:rPr lang="fr-FR" smtClean="0"/>
              <a:t>23/12/2022</a:t>
            </a:fld>
            <a:endParaRPr lang="fr-FR"/>
          </a:p>
        </p:txBody>
      </p:sp>
      <p:sp>
        <p:nvSpPr>
          <p:cNvPr id="5" name="Espace réservé du pied de page 4"/>
          <p:cNvSpPr>
            <a:spLocks noGrp="1"/>
          </p:cNvSpPr>
          <p:nvPr>
            <p:ph type="ftr" sz="quarter" idx="11"/>
          </p:nvPr>
        </p:nvSpPr>
        <p:spPr/>
        <p:txBody>
          <a:bodyPr/>
          <a:lstStyle/>
          <a:p>
            <a:r>
              <a:rPr lang="fr-FR"/>
              <a:t>claude.godart@loria.fr                                                                        Polytech Nancy</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115935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7BC73B5-F756-444C-A2F4-DB4726FB21CC}" type="datetime1">
              <a:rPr lang="fr-FR" smtClean="0"/>
              <a:t>23/12/2022</a:t>
            </a:fld>
            <a:endParaRPr lang="fr-FR"/>
          </a:p>
        </p:txBody>
      </p:sp>
      <p:sp>
        <p:nvSpPr>
          <p:cNvPr id="6" name="Espace réservé du pied de page 5"/>
          <p:cNvSpPr>
            <a:spLocks noGrp="1"/>
          </p:cNvSpPr>
          <p:nvPr>
            <p:ph type="ftr" sz="quarter" idx="11"/>
          </p:nvPr>
        </p:nvSpPr>
        <p:spPr/>
        <p:txBody>
          <a:bodyPr/>
          <a:lstStyle/>
          <a:p>
            <a:r>
              <a:rPr lang="fr-FR"/>
              <a:t>claude.godart@loria.fr                                                                        Polytech Nancy</a:t>
            </a:r>
          </a:p>
        </p:txBody>
      </p:sp>
      <p:sp>
        <p:nvSpPr>
          <p:cNvPr id="7" name="Espace réservé du numéro de diapositive 6"/>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32966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A4A73C2-1FB0-4FD2-A145-3C17766E2268}" type="datetime1">
              <a:rPr lang="fr-FR" smtClean="0"/>
              <a:t>23/12/2022</a:t>
            </a:fld>
            <a:endParaRPr lang="fr-FR"/>
          </a:p>
        </p:txBody>
      </p:sp>
      <p:sp>
        <p:nvSpPr>
          <p:cNvPr id="8" name="Espace réservé du pied de page 7"/>
          <p:cNvSpPr>
            <a:spLocks noGrp="1"/>
          </p:cNvSpPr>
          <p:nvPr>
            <p:ph type="ftr" sz="quarter" idx="11"/>
          </p:nvPr>
        </p:nvSpPr>
        <p:spPr/>
        <p:txBody>
          <a:bodyPr/>
          <a:lstStyle/>
          <a:p>
            <a:r>
              <a:rPr lang="fr-FR"/>
              <a:t>claude.godart@loria.fr                                                                        Polytech Nancy</a:t>
            </a:r>
          </a:p>
        </p:txBody>
      </p:sp>
      <p:sp>
        <p:nvSpPr>
          <p:cNvPr id="9" name="Espace réservé du numéro de diapositive 8"/>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319897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7EC38B0-79B4-4859-B89B-94AD19D3471C}" type="datetime1">
              <a:rPr lang="fr-FR" smtClean="0"/>
              <a:t>23/12/2022</a:t>
            </a:fld>
            <a:endParaRPr lang="fr-FR"/>
          </a:p>
        </p:txBody>
      </p:sp>
      <p:sp>
        <p:nvSpPr>
          <p:cNvPr id="4" name="Espace réservé du pied de page 3"/>
          <p:cNvSpPr>
            <a:spLocks noGrp="1"/>
          </p:cNvSpPr>
          <p:nvPr>
            <p:ph type="ftr" sz="quarter" idx="11"/>
          </p:nvPr>
        </p:nvSpPr>
        <p:spPr/>
        <p:txBody>
          <a:bodyPr/>
          <a:lstStyle/>
          <a:p>
            <a:r>
              <a:rPr lang="fr-FR"/>
              <a:t>claude.godart@loria.fr                                                                        Polytech Nancy</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6944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01F3C0-87E0-44DB-BF42-6C294800FF63}" type="datetime1">
              <a:rPr lang="fr-FR" smtClean="0"/>
              <a:t>23/12/2022</a:t>
            </a:fld>
            <a:endParaRPr lang="fr-FR"/>
          </a:p>
        </p:txBody>
      </p:sp>
      <p:sp>
        <p:nvSpPr>
          <p:cNvPr id="3" name="Espace réservé du pied de page 2"/>
          <p:cNvSpPr>
            <a:spLocks noGrp="1"/>
          </p:cNvSpPr>
          <p:nvPr>
            <p:ph type="ftr" sz="quarter" idx="11"/>
          </p:nvPr>
        </p:nvSpPr>
        <p:spPr/>
        <p:txBody>
          <a:bodyPr/>
          <a:lstStyle/>
          <a:p>
            <a:r>
              <a:rPr lang="fr-FR"/>
              <a:t>claude.godart@loria.fr                                                                        Polytech Nancy</a:t>
            </a:r>
          </a:p>
        </p:txBody>
      </p:sp>
      <p:sp>
        <p:nvSpPr>
          <p:cNvPr id="4" name="Espace réservé du numéro de diapositive 3"/>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2060967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D1AA7A09-6D98-4959-9069-0D2BC98BB0C7}" type="datetime1">
              <a:rPr lang="fr-FR" smtClean="0"/>
              <a:t>23/12/2022</a:t>
            </a:fld>
            <a:endParaRPr lang="fr-FR"/>
          </a:p>
        </p:txBody>
      </p:sp>
      <p:sp>
        <p:nvSpPr>
          <p:cNvPr id="6" name="Espace réservé du pied de page 5"/>
          <p:cNvSpPr>
            <a:spLocks noGrp="1"/>
          </p:cNvSpPr>
          <p:nvPr>
            <p:ph type="ftr" sz="quarter" idx="11"/>
          </p:nvPr>
        </p:nvSpPr>
        <p:spPr/>
        <p:txBody>
          <a:bodyPr/>
          <a:lstStyle/>
          <a:p>
            <a:r>
              <a:rPr lang="fr-FR"/>
              <a:t>claude.godart@loria.fr                                                                        Polytech Nancy</a:t>
            </a:r>
          </a:p>
        </p:txBody>
      </p:sp>
      <p:sp>
        <p:nvSpPr>
          <p:cNvPr id="7" name="Espace réservé du numéro de diapositive 6"/>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208276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52D0B85-363C-421F-B555-18A2AF8F0C3D}" type="datetime1">
              <a:rPr lang="fr-FR" smtClean="0"/>
              <a:t>23/12/2022</a:t>
            </a:fld>
            <a:endParaRPr lang="fr-FR"/>
          </a:p>
        </p:txBody>
      </p:sp>
      <p:sp>
        <p:nvSpPr>
          <p:cNvPr id="6" name="Espace réservé du pied de page 5"/>
          <p:cNvSpPr>
            <a:spLocks noGrp="1"/>
          </p:cNvSpPr>
          <p:nvPr>
            <p:ph type="ftr" sz="quarter" idx="11"/>
          </p:nvPr>
        </p:nvSpPr>
        <p:spPr/>
        <p:txBody>
          <a:bodyPr/>
          <a:lstStyle/>
          <a:p>
            <a:r>
              <a:rPr lang="fr-FR"/>
              <a:t>claude.godart@loria.fr                                                                        Polytech Nancy</a:t>
            </a:r>
          </a:p>
        </p:txBody>
      </p:sp>
      <p:sp>
        <p:nvSpPr>
          <p:cNvPr id="7" name="Espace réservé du numéro de diapositive 6"/>
          <p:cNvSpPr>
            <a:spLocks noGrp="1"/>
          </p:cNvSpPr>
          <p:nvPr>
            <p:ph type="sldNum" sz="quarter" idx="12"/>
          </p:nvPr>
        </p:nvSpPr>
        <p:spPr/>
        <p:txBody>
          <a:bodyPr/>
          <a:lstStyle/>
          <a:p>
            <a:fld id="{C3398C85-DA73-48F7-B998-3B2FEC982581}" type="slidenum">
              <a:rPr lang="fr-FR" smtClean="0"/>
              <a:t>‹N°›</a:t>
            </a:fld>
            <a:endParaRPr lang="fr-FR"/>
          </a:p>
        </p:txBody>
      </p:sp>
    </p:spTree>
    <p:extLst>
      <p:ext uri="{BB962C8B-B14F-4D97-AF65-F5344CB8AC3E}">
        <p14:creationId xmlns:p14="http://schemas.microsoft.com/office/powerpoint/2010/main" val="263648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2F732-0B17-4D99-AEDB-14CEFFF80EEE}" type="datetime1">
              <a:rPr lang="fr-FR" smtClean="0"/>
              <a:t>23/12/2022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claude.godart@loria.fr                                                                        Polytech Nancy</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98C85-DA73-48F7-B998-3B2FEC982581}" type="slidenum">
              <a:rPr lang="fr-FR" smtClean="0"/>
              <a:t>‹N°›</a:t>
            </a:fld>
            <a:endParaRPr lang="fr-FR"/>
          </a:p>
        </p:txBody>
      </p:sp>
    </p:spTree>
    <p:extLst>
      <p:ext uri="{BB962C8B-B14F-4D97-AF65-F5344CB8AC3E}">
        <p14:creationId xmlns:p14="http://schemas.microsoft.com/office/powerpoint/2010/main" val="1431645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ablopernot.fr/2017/01/cartographie-plan-action/"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ablopernot.fr/2017/01/cartographie-plan-action/"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fr.wikipedia.org/wiki/R%C3%A9cit_utilisateu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pablopernot.fr/2017/01/cartographie-plan-action/"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processus agiles -</a:t>
            </a:r>
            <a:br>
              <a:rPr lang="fr-FR" dirty="0"/>
            </a:br>
            <a:r>
              <a:rPr lang="fr-FR" dirty="0"/>
              <a:t>SCRUM</a:t>
            </a:r>
          </a:p>
        </p:txBody>
      </p:sp>
      <p:sp>
        <p:nvSpPr>
          <p:cNvPr id="3" name="Sous-titre 2"/>
          <p:cNvSpPr>
            <a:spLocks noGrp="1"/>
          </p:cNvSpPr>
          <p:nvPr>
            <p:ph type="subTitle" idx="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1</a:t>
            </a:fld>
            <a:endParaRPr lang="fr-FR"/>
          </a:p>
        </p:txBody>
      </p:sp>
    </p:spTree>
    <p:extLst>
      <p:ext uri="{BB962C8B-B14F-4D97-AF65-F5344CB8AC3E}">
        <p14:creationId xmlns:p14="http://schemas.microsoft.com/office/powerpoint/2010/main" val="359248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nvPr>
        </p:nvGraphicFramePr>
        <p:xfrm>
          <a:off x="1981200" y="1809751"/>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extLst>
      <p:ext uri="{BB962C8B-B14F-4D97-AF65-F5344CB8AC3E}">
        <p14:creationId xmlns:p14="http://schemas.microsoft.com/office/powerpoint/2010/main" val="374153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45176042"/>
              </p:ext>
            </p:extLst>
          </p:nvPr>
        </p:nvGraphicFramePr>
        <p:xfrm>
          <a:off x="1866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 Daily</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extLst>
      <p:ext uri="{BB962C8B-B14F-4D97-AF65-F5344CB8AC3E}">
        <p14:creationId xmlns:p14="http://schemas.microsoft.com/office/powerpoint/2010/main" val="12833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Le processus logiciel SCRUM</a:t>
            </a:r>
          </a:p>
        </p:txBody>
      </p:sp>
      <p:sp>
        <p:nvSpPr>
          <p:cNvPr id="5" name="Espace réservé du texte 4"/>
          <p:cNvSpPr>
            <a:spLocks noGrp="1"/>
          </p:cNvSpPr>
          <p:nvPr>
            <p:ph type="body" idx="1"/>
          </p:nvPr>
        </p:nvSpPr>
        <p:spPr/>
        <p:txBody>
          <a:bodyPr/>
          <a:lstStyle/>
          <a:p>
            <a:endParaRPr lang="fr-FR" dirty="0">
              <a:solidFill>
                <a:schemeClr val="tx1"/>
              </a:solidFill>
            </a:endParaRPr>
          </a:p>
        </p:txBody>
      </p:sp>
      <p:sp>
        <p:nvSpPr>
          <p:cNvPr id="3" name="Espace réservé du numéro de diapositive 2"/>
          <p:cNvSpPr>
            <a:spLocks noGrp="1"/>
          </p:cNvSpPr>
          <p:nvPr>
            <p:ph type="sldNum" sz="quarter" idx="12"/>
          </p:nvPr>
        </p:nvSpPr>
        <p:spPr/>
        <p:txBody>
          <a:bodyPr/>
          <a:lstStyle/>
          <a:p>
            <a:fld id="{B5A3F2EA-94BB-4332-8D68-E793410C9454}" type="slidenum">
              <a:rPr lang="fr-FR" smtClean="0"/>
              <a:t>12</a:t>
            </a:fld>
            <a:endParaRPr lang="fr-FR"/>
          </a:p>
        </p:txBody>
      </p:sp>
    </p:spTree>
    <p:extLst>
      <p:ext uri="{BB962C8B-B14F-4D97-AF65-F5344CB8AC3E}">
        <p14:creationId xmlns:p14="http://schemas.microsoft.com/office/powerpoint/2010/main" val="273553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9475" y="218412"/>
            <a:ext cx="10515600" cy="1325563"/>
          </a:xfrm>
        </p:spPr>
        <p:txBody>
          <a:bodyPr/>
          <a:lstStyle/>
          <a:p>
            <a:r>
              <a:rPr lang="fr-FR" dirty="0"/>
              <a:t>Processus logiciel SCRUM (</a:t>
            </a:r>
            <a:r>
              <a:rPr lang="fr-FR" i="1" dirty="0"/>
              <a:t>sprints</a:t>
            </a:r>
            <a:r>
              <a:rPr lang="fr-FR" dirty="0"/>
              <a:t> et </a:t>
            </a:r>
            <a:r>
              <a:rPr lang="fr-FR" i="1" dirty="0"/>
              <a:t>releases</a:t>
            </a:r>
            <a:r>
              <a:rPr lang="fr-FR" dirty="0"/>
              <a:t>)</a:t>
            </a:r>
          </a:p>
        </p:txBody>
      </p:sp>
      <p:sp>
        <p:nvSpPr>
          <p:cNvPr id="4" name="Rectangle 3"/>
          <p:cNvSpPr/>
          <p:nvPr/>
        </p:nvSpPr>
        <p:spPr>
          <a:xfrm>
            <a:off x="1318327" y="2261941"/>
            <a:ext cx="1499017" cy="56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Besoins</a:t>
            </a:r>
          </a:p>
        </p:txBody>
      </p:sp>
      <p:sp>
        <p:nvSpPr>
          <p:cNvPr id="5" name="Rectangle 4"/>
          <p:cNvSpPr/>
          <p:nvPr/>
        </p:nvSpPr>
        <p:spPr>
          <a:xfrm>
            <a:off x="3028455" y="2261941"/>
            <a:ext cx="1499017" cy="56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Analyse</a:t>
            </a:r>
          </a:p>
        </p:txBody>
      </p:sp>
      <p:sp>
        <p:nvSpPr>
          <p:cNvPr id="6" name="Rectangle 5"/>
          <p:cNvSpPr/>
          <p:nvPr/>
        </p:nvSpPr>
        <p:spPr>
          <a:xfrm>
            <a:off x="4738583" y="2261941"/>
            <a:ext cx="3175417" cy="56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Codification</a:t>
            </a:r>
          </a:p>
        </p:txBody>
      </p:sp>
      <p:sp>
        <p:nvSpPr>
          <p:cNvPr id="7" name="Rectangle 6"/>
          <p:cNvSpPr/>
          <p:nvPr/>
        </p:nvSpPr>
        <p:spPr>
          <a:xfrm>
            <a:off x="8077642" y="2261941"/>
            <a:ext cx="1705131" cy="56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Tests</a:t>
            </a:r>
          </a:p>
        </p:txBody>
      </p:sp>
      <p:sp>
        <p:nvSpPr>
          <p:cNvPr id="8" name="Rectangle 7"/>
          <p:cNvSpPr/>
          <p:nvPr/>
        </p:nvSpPr>
        <p:spPr>
          <a:xfrm>
            <a:off x="1749291" y="4025063"/>
            <a:ext cx="1499017" cy="1094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Besoin</a:t>
            </a:r>
          </a:p>
          <a:p>
            <a:pPr algn="ctr"/>
            <a:r>
              <a:rPr lang="fr-FR" sz="1600" b="1" dirty="0">
                <a:solidFill>
                  <a:schemeClr val="tx1"/>
                </a:solidFill>
              </a:rPr>
              <a:t>Analyse</a:t>
            </a:r>
          </a:p>
          <a:p>
            <a:pPr algn="ctr"/>
            <a:r>
              <a:rPr lang="fr-FR" sz="1600" b="1" dirty="0">
                <a:solidFill>
                  <a:schemeClr val="tx1"/>
                </a:solidFill>
              </a:rPr>
              <a:t>Codification</a:t>
            </a:r>
          </a:p>
          <a:p>
            <a:pPr algn="ctr"/>
            <a:r>
              <a:rPr lang="fr-FR" sz="1600" b="1" dirty="0">
                <a:solidFill>
                  <a:schemeClr val="tx1"/>
                </a:solidFill>
              </a:rPr>
              <a:t>Tests</a:t>
            </a:r>
          </a:p>
        </p:txBody>
      </p:sp>
      <p:sp>
        <p:nvSpPr>
          <p:cNvPr id="9" name="Rectangle 8"/>
          <p:cNvSpPr/>
          <p:nvPr/>
        </p:nvSpPr>
        <p:spPr>
          <a:xfrm>
            <a:off x="3370727" y="4025063"/>
            <a:ext cx="1499017" cy="1094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Besoins</a:t>
            </a:r>
          </a:p>
          <a:p>
            <a:pPr algn="ctr"/>
            <a:r>
              <a:rPr lang="fr-FR" sz="1600" b="1" dirty="0">
                <a:solidFill>
                  <a:schemeClr val="tx1"/>
                </a:solidFill>
              </a:rPr>
              <a:t>Analyse</a:t>
            </a:r>
          </a:p>
          <a:p>
            <a:pPr algn="ctr"/>
            <a:r>
              <a:rPr lang="fr-FR" sz="1600" b="1" dirty="0">
                <a:solidFill>
                  <a:schemeClr val="tx1"/>
                </a:solidFill>
              </a:rPr>
              <a:t>Codification</a:t>
            </a:r>
          </a:p>
          <a:p>
            <a:pPr algn="ctr"/>
            <a:r>
              <a:rPr lang="fr-FR" sz="1600" b="1" dirty="0">
                <a:solidFill>
                  <a:schemeClr val="tx1"/>
                </a:solidFill>
              </a:rPr>
              <a:t>Tests</a:t>
            </a:r>
          </a:p>
        </p:txBody>
      </p:sp>
      <p:sp>
        <p:nvSpPr>
          <p:cNvPr id="10" name="Rectangle 9"/>
          <p:cNvSpPr/>
          <p:nvPr/>
        </p:nvSpPr>
        <p:spPr>
          <a:xfrm>
            <a:off x="4974676" y="4025063"/>
            <a:ext cx="1499017" cy="1094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Besoins</a:t>
            </a:r>
          </a:p>
          <a:p>
            <a:pPr algn="ctr"/>
            <a:r>
              <a:rPr lang="fr-FR" sz="1600" b="1" dirty="0">
                <a:solidFill>
                  <a:schemeClr val="tx1"/>
                </a:solidFill>
              </a:rPr>
              <a:t>Analyse</a:t>
            </a:r>
          </a:p>
          <a:p>
            <a:pPr algn="ctr"/>
            <a:r>
              <a:rPr lang="fr-FR" sz="1600" b="1" dirty="0">
                <a:solidFill>
                  <a:schemeClr val="tx1"/>
                </a:solidFill>
              </a:rPr>
              <a:t>Codification</a:t>
            </a:r>
          </a:p>
          <a:p>
            <a:pPr algn="ctr"/>
            <a:r>
              <a:rPr lang="fr-FR" sz="1600" b="1" dirty="0">
                <a:solidFill>
                  <a:schemeClr val="tx1"/>
                </a:solidFill>
              </a:rPr>
              <a:t>Tests</a:t>
            </a:r>
          </a:p>
        </p:txBody>
      </p:sp>
      <p:sp>
        <p:nvSpPr>
          <p:cNvPr id="11" name="Rectangle 10"/>
          <p:cNvSpPr/>
          <p:nvPr/>
        </p:nvSpPr>
        <p:spPr>
          <a:xfrm>
            <a:off x="6578625" y="4025063"/>
            <a:ext cx="1499017" cy="1094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Besoins</a:t>
            </a:r>
          </a:p>
          <a:p>
            <a:pPr algn="ctr"/>
            <a:r>
              <a:rPr lang="fr-FR" sz="1600" b="1" dirty="0">
                <a:solidFill>
                  <a:schemeClr val="tx1"/>
                </a:solidFill>
              </a:rPr>
              <a:t>Analyse</a:t>
            </a:r>
          </a:p>
          <a:p>
            <a:pPr algn="ctr"/>
            <a:r>
              <a:rPr lang="fr-FR" sz="1600" b="1" dirty="0">
                <a:solidFill>
                  <a:schemeClr val="tx1"/>
                </a:solidFill>
              </a:rPr>
              <a:t>Codification</a:t>
            </a:r>
          </a:p>
          <a:p>
            <a:pPr algn="ctr"/>
            <a:r>
              <a:rPr lang="fr-FR" sz="1600" b="1" dirty="0">
                <a:solidFill>
                  <a:schemeClr val="tx1"/>
                </a:solidFill>
              </a:rPr>
              <a:t>Tests</a:t>
            </a:r>
          </a:p>
        </p:txBody>
      </p:sp>
      <p:sp>
        <p:nvSpPr>
          <p:cNvPr id="12" name="Rectangle 11"/>
          <p:cNvSpPr/>
          <p:nvPr/>
        </p:nvSpPr>
        <p:spPr>
          <a:xfrm>
            <a:off x="8218795" y="4025063"/>
            <a:ext cx="1499017" cy="1094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Besoins</a:t>
            </a:r>
          </a:p>
          <a:p>
            <a:pPr algn="ctr"/>
            <a:r>
              <a:rPr lang="fr-FR" sz="1600" b="1" dirty="0">
                <a:solidFill>
                  <a:schemeClr val="tx1"/>
                </a:solidFill>
              </a:rPr>
              <a:t>Analyse</a:t>
            </a:r>
          </a:p>
          <a:p>
            <a:pPr algn="ctr"/>
            <a:r>
              <a:rPr lang="fr-FR" sz="1600" b="1" dirty="0">
                <a:solidFill>
                  <a:schemeClr val="tx1"/>
                </a:solidFill>
              </a:rPr>
              <a:t>Codification</a:t>
            </a:r>
          </a:p>
          <a:p>
            <a:pPr algn="ctr"/>
            <a:r>
              <a:rPr lang="fr-FR" sz="1600" b="1" dirty="0">
                <a:solidFill>
                  <a:schemeClr val="tx1"/>
                </a:solidFill>
              </a:rPr>
              <a:t>Tests</a:t>
            </a:r>
          </a:p>
        </p:txBody>
      </p:sp>
      <p:sp>
        <p:nvSpPr>
          <p:cNvPr id="13" name="ZoneTexte 12"/>
          <p:cNvSpPr txBox="1"/>
          <p:nvPr/>
        </p:nvSpPr>
        <p:spPr>
          <a:xfrm>
            <a:off x="5078247" y="5119345"/>
            <a:ext cx="1427250" cy="369332"/>
          </a:xfrm>
          <a:prstGeom prst="rect">
            <a:avLst/>
          </a:prstGeom>
          <a:noFill/>
        </p:spPr>
        <p:txBody>
          <a:bodyPr wrap="none" rtlCol="0">
            <a:spAutoFit/>
          </a:bodyPr>
          <a:lstStyle/>
          <a:p>
            <a:r>
              <a:rPr lang="fr-FR" dirty="0"/>
              <a:t>Cycle SCRUM</a:t>
            </a:r>
          </a:p>
        </p:txBody>
      </p:sp>
      <p:sp>
        <p:nvSpPr>
          <p:cNvPr id="14" name="ZoneTexte 13"/>
          <p:cNvSpPr txBox="1"/>
          <p:nvPr/>
        </p:nvSpPr>
        <p:spPr>
          <a:xfrm>
            <a:off x="4756779" y="2839505"/>
            <a:ext cx="1710468" cy="369332"/>
          </a:xfrm>
          <a:prstGeom prst="rect">
            <a:avLst/>
          </a:prstGeom>
          <a:noFill/>
        </p:spPr>
        <p:txBody>
          <a:bodyPr wrap="none" rtlCol="0">
            <a:spAutoFit/>
          </a:bodyPr>
          <a:lstStyle/>
          <a:p>
            <a:r>
              <a:rPr lang="fr-FR" dirty="0"/>
              <a:t>Cycle séquentiel</a:t>
            </a:r>
          </a:p>
        </p:txBody>
      </p:sp>
      <p:sp>
        <p:nvSpPr>
          <p:cNvPr id="15" name="ZoneTexte 14"/>
          <p:cNvSpPr txBox="1"/>
          <p:nvPr/>
        </p:nvSpPr>
        <p:spPr>
          <a:xfrm>
            <a:off x="2093271" y="3673297"/>
            <a:ext cx="823944" cy="338554"/>
          </a:xfrm>
          <a:prstGeom prst="rect">
            <a:avLst/>
          </a:prstGeom>
          <a:noFill/>
        </p:spPr>
        <p:txBody>
          <a:bodyPr wrap="none" rtlCol="0">
            <a:spAutoFit/>
          </a:bodyPr>
          <a:lstStyle/>
          <a:p>
            <a:r>
              <a:rPr lang="fr-FR" sz="1600" b="1" i="1" dirty="0"/>
              <a:t>sprint 1</a:t>
            </a:r>
          </a:p>
        </p:txBody>
      </p:sp>
      <p:sp>
        <p:nvSpPr>
          <p:cNvPr id="16" name="ZoneTexte 15"/>
          <p:cNvSpPr txBox="1"/>
          <p:nvPr/>
        </p:nvSpPr>
        <p:spPr>
          <a:xfrm>
            <a:off x="3771375" y="3673297"/>
            <a:ext cx="823944" cy="338554"/>
          </a:xfrm>
          <a:prstGeom prst="rect">
            <a:avLst/>
          </a:prstGeom>
          <a:noFill/>
        </p:spPr>
        <p:txBody>
          <a:bodyPr wrap="none" rtlCol="0">
            <a:spAutoFit/>
          </a:bodyPr>
          <a:lstStyle/>
          <a:p>
            <a:r>
              <a:rPr lang="fr-FR" sz="1600" b="1" i="1" dirty="0"/>
              <a:t>sprint 2</a:t>
            </a:r>
          </a:p>
        </p:txBody>
      </p:sp>
      <p:sp>
        <p:nvSpPr>
          <p:cNvPr id="17" name="ZoneTexte 16"/>
          <p:cNvSpPr txBox="1"/>
          <p:nvPr/>
        </p:nvSpPr>
        <p:spPr>
          <a:xfrm>
            <a:off x="5449479" y="3716488"/>
            <a:ext cx="823944" cy="338554"/>
          </a:xfrm>
          <a:prstGeom prst="rect">
            <a:avLst/>
          </a:prstGeom>
          <a:noFill/>
        </p:spPr>
        <p:txBody>
          <a:bodyPr wrap="none" rtlCol="0">
            <a:spAutoFit/>
          </a:bodyPr>
          <a:lstStyle/>
          <a:p>
            <a:r>
              <a:rPr lang="fr-FR" sz="1600" b="1" i="1" dirty="0"/>
              <a:t>sprint 3</a:t>
            </a:r>
          </a:p>
        </p:txBody>
      </p:sp>
      <p:sp>
        <p:nvSpPr>
          <p:cNvPr id="18" name="ZoneTexte 17"/>
          <p:cNvSpPr txBox="1"/>
          <p:nvPr/>
        </p:nvSpPr>
        <p:spPr>
          <a:xfrm>
            <a:off x="6983726" y="3693293"/>
            <a:ext cx="823944" cy="338554"/>
          </a:xfrm>
          <a:prstGeom prst="rect">
            <a:avLst/>
          </a:prstGeom>
          <a:noFill/>
        </p:spPr>
        <p:txBody>
          <a:bodyPr wrap="none" rtlCol="0">
            <a:spAutoFit/>
          </a:bodyPr>
          <a:lstStyle/>
          <a:p>
            <a:r>
              <a:rPr lang="fr-FR" sz="1600" b="1" i="1" dirty="0"/>
              <a:t>sprint 4</a:t>
            </a:r>
          </a:p>
        </p:txBody>
      </p:sp>
      <p:sp>
        <p:nvSpPr>
          <p:cNvPr id="19" name="ZoneTexte 18"/>
          <p:cNvSpPr txBox="1"/>
          <p:nvPr/>
        </p:nvSpPr>
        <p:spPr>
          <a:xfrm>
            <a:off x="8633171" y="3716771"/>
            <a:ext cx="823944" cy="338554"/>
          </a:xfrm>
          <a:prstGeom prst="rect">
            <a:avLst/>
          </a:prstGeom>
          <a:noFill/>
        </p:spPr>
        <p:txBody>
          <a:bodyPr wrap="none" rtlCol="0">
            <a:spAutoFit/>
          </a:bodyPr>
          <a:lstStyle/>
          <a:p>
            <a:r>
              <a:rPr lang="fr-FR" sz="1600" b="1" i="1" dirty="0"/>
              <a:t>sprint 5</a:t>
            </a:r>
          </a:p>
        </p:txBody>
      </p:sp>
      <p:sp>
        <p:nvSpPr>
          <p:cNvPr id="20" name="Espace réservé du numéro de diapositive 19"/>
          <p:cNvSpPr>
            <a:spLocks noGrp="1"/>
          </p:cNvSpPr>
          <p:nvPr>
            <p:ph type="sldNum" sz="quarter" idx="12"/>
          </p:nvPr>
        </p:nvSpPr>
        <p:spPr/>
        <p:txBody>
          <a:bodyPr/>
          <a:lstStyle/>
          <a:p>
            <a:fld id="{C3398C85-DA73-48F7-B998-3B2FEC982581}" type="slidenum">
              <a:rPr lang="fr-FR" smtClean="0"/>
              <a:t>13</a:t>
            </a:fld>
            <a:endParaRPr lang="fr-FR"/>
          </a:p>
        </p:txBody>
      </p:sp>
    </p:spTree>
    <p:extLst>
      <p:ext uri="{BB962C8B-B14F-4D97-AF65-F5344CB8AC3E}">
        <p14:creationId xmlns:p14="http://schemas.microsoft.com/office/powerpoint/2010/main" val="20691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9475" y="218412"/>
            <a:ext cx="10515600" cy="1325563"/>
          </a:xfrm>
        </p:spPr>
        <p:txBody>
          <a:bodyPr/>
          <a:lstStyle/>
          <a:p>
            <a:r>
              <a:rPr lang="fr-FR" dirty="0"/>
              <a:t>Processus logiciel SCRUM</a:t>
            </a:r>
          </a:p>
        </p:txBody>
      </p:sp>
      <p:sp>
        <p:nvSpPr>
          <p:cNvPr id="3" name="Espace réservé du contenu 2"/>
          <p:cNvSpPr>
            <a:spLocks noGrp="1"/>
          </p:cNvSpPr>
          <p:nvPr>
            <p:ph idx="1"/>
          </p:nvPr>
        </p:nvSpPr>
        <p:spPr>
          <a:xfrm>
            <a:off x="799475" y="1889804"/>
            <a:ext cx="10515600" cy="4659278"/>
          </a:xfrm>
        </p:spPr>
        <p:txBody>
          <a:bodyPr>
            <a:normAutofit/>
          </a:bodyPr>
          <a:lstStyle/>
          <a:p>
            <a:r>
              <a:rPr lang="fr-FR" dirty="0"/>
              <a:t>Une phase d’idéation</a:t>
            </a:r>
          </a:p>
          <a:p>
            <a:r>
              <a:rPr lang="fr-FR" dirty="0"/>
              <a:t>Une succession de sprints de taille fixe</a:t>
            </a:r>
          </a:p>
          <a:p>
            <a:r>
              <a:rPr lang="fr-FR" dirty="0"/>
              <a:t>Chaque</a:t>
            </a:r>
            <a:r>
              <a:rPr lang="fr-FR" i="1" dirty="0"/>
              <a:t> sprint </a:t>
            </a:r>
            <a:r>
              <a:rPr lang="fr-FR" dirty="0"/>
              <a:t>produit un logiciel fonctionnel</a:t>
            </a:r>
          </a:p>
          <a:p>
            <a:r>
              <a:rPr lang="fr-FR" dirty="0"/>
              <a:t>Chaque </a:t>
            </a:r>
            <a:r>
              <a:rPr lang="fr-FR" i="1" dirty="0"/>
              <a:t>sprint</a:t>
            </a:r>
            <a:r>
              <a:rPr lang="fr-FR" dirty="0"/>
              <a:t> réalise toutes les activités de développement logiciel</a:t>
            </a:r>
          </a:p>
          <a:p>
            <a:r>
              <a:rPr lang="fr-FR" dirty="0"/>
              <a:t>Les </a:t>
            </a:r>
            <a:r>
              <a:rPr lang="fr-FR" i="1" dirty="0"/>
              <a:t>sprint</a:t>
            </a:r>
            <a:r>
              <a:rPr lang="fr-FR" dirty="0"/>
              <a:t>s sont groupés en </a:t>
            </a:r>
            <a:r>
              <a:rPr lang="fr-FR" i="1" dirty="0"/>
              <a:t>Release</a:t>
            </a:r>
            <a:r>
              <a:rPr lang="fr-FR" dirty="0"/>
              <a:t>s (de taille fixe)</a:t>
            </a:r>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14</a:t>
            </a:fld>
            <a:endParaRPr lang="fr-FR"/>
          </a:p>
        </p:txBody>
      </p:sp>
    </p:spTree>
    <p:extLst>
      <p:ext uri="{BB962C8B-B14F-4D97-AF65-F5344CB8AC3E}">
        <p14:creationId xmlns:p14="http://schemas.microsoft.com/office/powerpoint/2010/main" val="5731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a:t>Release </a:t>
            </a:r>
            <a:r>
              <a:rPr lang="fr-FR" dirty="0"/>
              <a:t>SCRUM vs. </a:t>
            </a:r>
            <a:r>
              <a:rPr lang="fr-FR" i="1" dirty="0"/>
              <a:t>Release </a:t>
            </a:r>
            <a:r>
              <a:rPr lang="fr-FR" dirty="0"/>
              <a:t>traditionnelle</a:t>
            </a:r>
          </a:p>
        </p:txBody>
      </p:sp>
      <p:sp>
        <p:nvSpPr>
          <p:cNvPr id="3" name="Espace réservé du contenu 2"/>
          <p:cNvSpPr>
            <a:spLocks noGrp="1"/>
          </p:cNvSpPr>
          <p:nvPr>
            <p:ph idx="1"/>
          </p:nvPr>
        </p:nvSpPr>
        <p:spPr/>
        <p:txBody>
          <a:bodyPr>
            <a:normAutofit lnSpcReduction="10000"/>
          </a:bodyPr>
          <a:lstStyle/>
          <a:p>
            <a:r>
              <a:rPr lang="fr-FR" dirty="0"/>
              <a:t>Traditionnellement, une </a:t>
            </a:r>
            <a:r>
              <a:rPr lang="fr-FR" i="1" dirty="0"/>
              <a:t>release</a:t>
            </a:r>
            <a:r>
              <a:rPr lang="fr-FR" dirty="0"/>
              <a:t> (livrable) correspond à une nouvelle version d’un logiciel</a:t>
            </a:r>
          </a:p>
          <a:p>
            <a:pPr lvl="1"/>
            <a:r>
              <a:rPr lang="fr-FR" dirty="0"/>
              <a:t>Incrément fonctionnel (une </a:t>
            </a:r>
            <a:r>
              <a:rPr lang="fr-FR" i="1" dirty="0"/>
              <a:t>release</a:t>
            </a:r>
            <a:r>
              <a:rPr lang="fr-FR" dirty="0"/>
              <a:t> correspond à la réalisation d’un objectif fonctionnel)</a:t>
            </a:r>
          </a:p>
          <a:p>
            <a:pPr lvl="1"/>
            <a:r>
              <a:rPr lang="fr-FR" dirty="0"/>
              <a:t>Evolution technique</a:t>
            </a:r>
          </a:p>
          <a:p>
            <a:r>
              <a:rPr lang="fr-FR" dirty="0"/>
              <a:t>SCRUM</a:t>
            </a:r>
          </a:p>
          <a:p>
            <a:pPr lvl="1"/>
            <a:r>
              <a:rPr lang="fr-FR" dirty="0"/>
              <a:t>Une </a:t>
            </a:r>
            <a:r>
              <a:rPr lang="fr-FR" i="1" dirty="0"/>
              <a:t>release</a:t>
            </a:r>
            <a:r>
              <a:rPr lang="fr-FR" dirty="0"/>
              <a:t> :</a:t>
            </a:r>
          </a:p>
          <a:p>
            <a:pPr lvl="2"/>
            <a:r>
              <a:rPr lang="fr-FR" dirty="0"/>
              <a:t>correspond à la livraison d’une </a:t>
            </a:r>
            <a:r>
              <a:rPr lang="fr-FR" i="1" dirty="0" err="1"/>
              <a:t>feature</a:t>
            </a:r>
            <a:r>
              <a:rPr lang="fr-FR" i="1" dirty="0"/>
              <a:t> </a:t>
            </a:r>
            <a:r>
              <a:rPr lang="fr-FR" dirty="0"/>
              <a:t>(fonctionnalité)</a:t>
            </a:r>
          </a:p>
          <a:p>
            <a:pPr lvl="2"/>
            <a:r>
              <a:rPr lang="fr-FR" dirty="0"/>
              <a:t>travail réalisé pendant une période de temps fixe qui comprend plusieurs </a:t>
            </a:r>
            <a:r>
              <a:rPr lang="fr-FR" i="1" dirty="0"/>
              <a:t>sprints</a:t>
            </a:r>
          </a:p>
          <a:p>
            <a:pPr lvl="2"/>
            <a:r>
              <a:rPr lang="fr-FR" dirty="0"/>
              <a:t>pour faire coïncider ces deux objectifs, on décompose/regroupe les </a:t>
            </a:r>
            <a:r>
              <a:rPr lang="fr-FR" i="1" dirty="0" err="1"/>
              <a:t>features</a:t>
            </a:r>
            <a:endParaRPr lang="fr-FR" i="1" dirty="0"/>
          </a:p>
          <a:p>
            <a:pPr lvl="1"/>
            <a:r>
              <a:rPr lang="fr-FR" dirty="0"/>
              <a:t>Mais une nouvelle version du produit (livrable) peut-être produite à la fin de n’importe quel sprint</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15</a:t>
            </a:fld>
            <a:endParaRPr lang="fr-FR"/>
          </a:p>
        </p:txBody>
      </p:sp>
    </p:spTree>
    <p:extLst>
      <p:ext uri="{BB962C8B-B14F-4D97-AF65-F5344CB8AC3E}">
        <p14:creationId xmlns:p14="http://schemas.microsoft.com/office/powerpoint/2010/main" val="224927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Périodes d’une </a:t>
            </a:r>
            <a:r>
              <a:rPr lang="fr-FR" i="1" dirty="0"/>
              <a:t>Release</a:t>
            </a:r>
          </a:p>
        </p:txBody>
      </p:sp>
      <p:sp>
        <p:nvSpPr>
          <p:cNvPr id="3" name="Espace réservé du contenu 2"/>
          <p:cNvSpPr>
            <a:spLocks noGrp="1"/>
          </p:cNvSpPr>
          <p:nvPr>
            <p:ph idx="1"/>
          </p:nvPr>
        </p:nvSpPr>
        <p:spPr/>
        <p:txBody>
          <a:bodyPr/>
          <a:lstStyle/>
          <a:p>
            <a:r>
              <a:rPr lang="fr-FR" dirty="0"/>
              <a:t>La période avant le premier </a:t>
            </a:r>
            <a:r>
              <a:rPr lang="fr-FR" i="1" dirty="0"/>
              <a:t>sprint</a:t>
            </a:r>
            <a:r>
              <a:rPr lang="fr-FR" dirty="0"/>
              <a:t> de développement, appelée « sprint zéro » : planification de la </a:t>
            </a:r>
            <a:r>
              <a:rPr lang="fr-FR" i="1" dirty="0"/>
              <a:t>release</a:t>
            </a:r>
            <a:r>
              <a:rPr lang="fr-FR" dirty="0"/>
              <a:t> en plusieurs </a:t>
            </a:r>
            <a:r>
              <a:rPr lang="fr-FR" i="1" dirty="0"/>
              <a:t>sprint</a:t>
            </a:r>
            <a:r>
              <a:rPr lang="fr-FR" dirty="0"/>
              <a:t>s</a:t>
            </a:r>
          </a:p>
          <a:p>
            <a:r>
              <a:rPr lang="fr-FR" dirty="0"/>
              <a:t>La période des </a:t>
            </a:r>
            <a:r>
              <a:rPr lang="fr-FR" i="1" dirty="0"/>
              <a:t>sprints</a:t>
            </a:r>
            <a:r>
              <a:rPr lang="fr-FR" dirty="0"/>
              <a:t> (de développement)</a:t>
            </a:r>
          </a:p>
          <a:p>
            <a:r>
              <a:rPr lang="fr-FR" dirty="0"/>
              <a:t>La période après le dernier </a:t>
            </a:r>
            <a:r>
              <a:rPr lang="fr-FR" i="1" dirty="0"/>
              <a:t>sprint</a:t>
            </a:r>
            <a:r>
              <a:rPr lang="fr-FR" dirty="0"/>
              <a:t> et avant la fin de la release</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16</a:t>
            </a:fld>
            <a:endParaRPr lang="fr-FR"/>
          </a:p>
        </p:txBody>
      </p:sp>
    </p:spTree>
    <p:extLst>
      <p:ext uri="{BB962C8B-B14F-4D97-AF65-F5344CB8AC3E}">
        <p14:creationId xmlns:p14="http://schemas.microsoft.com/office/powerpoint/2010/main" val="274727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a:t>Sprint</a:t>
            </a:r>
          </a:p>
        </p:txBody>
      </p:sp>
      <p:sp>
        <p:nvSpPr>
          <p:cNvPr id="3" name="Espace réservé du contenu 2"/>
          <p:cNvSpPr>
            <a:spLocks noGrp="1"/>
          </p:cNvSpPr>
          <p:nvPr>
            <p:ph idx="1"/>
          </p:nvPr>
        </p:nvSpPr>
        <p:spPr>
          <a:xfrm>
            <a:off x="838200" y="1675725"/>
            <a:ext cx="10515600" cy="4351338"/>
          </a:xfrm>
        </p:spPr>
        <p:txBody>
          <a:bodyPr>
            <a:normAutofit fontScale="92500" lnSpcReduction="10000"/>
          </a:bodyPr>
          <a:lstStyle/>
          <a:p>
            <a:r>
              <a:rPr lang="fr-FR" dirty="0"/>
              <a:t>Chaque </a:t>
            </a:r>
            <a:r>
              <a:rPr lang="fr-FR" i="1" dirty="0"/>
              <a:t> release</a:t>
            </a:r>
            <a:r>
              <a:rPr lang="fr-FR" dirty="0"/>
              <a:t> est décomposée en </a:t>
            </a:r>
            <a:r>
              <a:rPr lang="fr-FR" i="1" dirty="0"/>
              <a:t>sprints</a:t>
            </a:r>
            <a:r>
              <a:rPr lang="fr-FR" dirty="0"/>
              <a:t> au cours de l’activité de planification de la</a:t>
            </a:r>
            <a:r>
              <a:rPr lang="fr-FR" i="1" dirty="0"/>
              <a:t> release</a:t>
            </a:r>
            <a:r>
              <a:rPr lang="fr-FR" dirty="0"/>
              <a:t> (la première fois « </a:t>
            </a:r>
            <a:r>
              <a:rPr lang="fr-FR" i="1" dirty="0"/>
              <a:t>sprint</a:t>
            </a:r>
            <a:r>
              <a:rPr lang="fr-FR" dirty="0"/>
              <a:t> zéro »)</a:t>
            </a:r>
          </a:p>
          <a:p>
            <a:r>
              <a:rPr lang="fr-FR" dirty="0"/>
              <a:t>Un </a:t>
            </a:r>
            <a:r>
              <a:rPr lang="fr-FR" i="1" dirty="0"/>
              <a:t>sprint</a:t>
            </a:r>
            <a:r>
              <a:rPr lang="fr-FR" dirty="0"/>
              <a:t> est une période de développement de taille fixe (en moyenne 2 à 4 semaines)</a:t>
            </a:r>
          </a:p>
          <a:p>
            <a:pPr lvl="1"/>
            <a:r>
              <a:rPr lang="fr-FR" dirty="0"/>
              <a:t>Durée fixe, équipe stable</a:t>
            </a:r>
          </a:p>
          <a:p>
            <a:r>
              <a:rPr lang="fr-FR" dirty="0"/>
              <a:t>Un </a:t>
            </a:r>
            <a:r>
              <a:rPr lang="fr-FR" i="1" dirty="0"/>
              <a:t>sprint</a:t>
            </a:r>
            <a:r>
              <a:rPr lang="fr-FR" dirty="0"/>
              <a:t> se décompose en un ensemble de tâches</a:t>
            </a:r>
          </a:p>
          <a:p>
            <a:r>
              <a:rPr lang="fr-FR" dirty="0"/>
              <a:t>Mêlée journalière : réunion d’équipe pour faire le point sur le travail réalisé depuis le début du sprint et le travail à réaliser avant la fin du sprint</a:t>
            </a:r>
          </a:p>
          <a:p>
            <a:r>
              <a:rPr lang="fr-FR" dirty="0"/>
              <a:t>Chaque </a:t>
            </a:r>
            <a:r>
              <a:rPr lang="fr-FR" i="1" dirty="0"/>
              <a:t>sprint</a:t>
            </a:r>
            <a:r>
              <a:rPr lang="fr-FR" dirty="0"/>
              <a:t> termine par :</a:t>
            </a:r>
          </a:p>
          <a:p>
            <a:pPr lvl="1"/>
            <a:r>
              <a:rPr lang="fr-FR" dirty="0"/>
              <a:t>une revue du produit</a:t>
            </a:r>
          </a:p>
          <a:p>
            <a:pPr lvl="1"/>
            <a:r>
              <a:rPr lang="fr-FR" dirty="0"/>
              <a:t>une rétrospective sur le processus</a:t>
            </a:r>
          </a:p>
          <a:p>
            <a:pPr marL="457200" lvl="1" indent="0">
              <a:buNone/>
            </a:pPr>
            <a:endParaRPr lang="fr-FR" dirty="0"/>
          </a:p>
          <a:p>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17</a:t>
            </a:fld>
            <a:endParaRPr lang="fr-FR"/>
          </a:p>
        </p:txBody>
      </p:sp>
    </p:spTree>
    <p:extLst>
      <p:ext uri="{BB962C8B-B14F-4D97-AF65-F5344CB8AC3E}">
        <p14:creationId xmlns:p14="http://schemas.microsoft.com/office/powerpoint/2010/main" val="341307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Sprint</a:t>
            </a:r>
          </a:p>
        </p:txBody>
      </p:sp>
      <p:pic>
        <p:nvPicPr>
          <p:cNvPr id="4"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271" y="1690688"/>
            <a:ext cx="7620000" cy="3476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ZoneTexte 2"/>
          <p:cNvSpPr txBox="1"/>
          <p:nvPr/>
        </p:nvSpPr>
        <p:spPr>
          <a:xfrm>
            <a:off x="3487690" y="5515126"/>
            <a:ext cx="5229701" cy="646331"/>
          </a:xfrm>
          <a:prstGeom prst="rect">
            <a:avLst/>
          </a:prstGeom>
          <a:noFill/>
        </p:spPr>
        <p:txBody>
          <a:bodyPr wrap="none" rtlCol="0">
            <a:spAutoFit/>
          </a:bodyPr>
          <a:lstStyle/>
          <a:p>
            <a:r>
              <a:rPr lang="fr-FR" b="1" i="1" dirty="0" err="1"/>
              <a:t>Backlog</a:t>
            </a:r>
            <a:r>
              <a:rPr lang="fr-FR" dirty="0"/>
              <a:t>: carnet, liste ordonnée de « choses » à faire</a:t>
            </a:r>
          </a:p>
          <a:p>
            <a:r>
              <a:rPr lang="fr-FR" dirty="0"/>
              <a:t>(</a:t>
            </a:r>
            <a:r>
              <a:rPr lang="fr-FR" i="1" dirty="0"/>
              <a:t>user stories</a:t>
            </a:r>
            <a:r>
              <a:rPr lang="fr-FR" dirty="0"/>
              <a:t>, tâches)</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18</a:t>
            </a:fld>
            <a:endParaRPr lang="fr-FR"/>
          </a:p>
        </p:txBody>
      </p:sp>
    </p:spTree>
    <p:extLst>
      <p:ext uri="{BB962C8B-B14F-4D97-AF65-F5344CB8AC3E}">
        <p14:creationId xmlns:p14="http://schemas.microsoft.com/office/powerpoint/2010/main" val="358739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pPr rtl="0"/>
            <a:fld id="{19B51A1E-902D-48AF-9020-955120F399B6}" type="slidenum">
              <a:rPr lang="fr-FR" noProof="0" smtClean="0"/>
              <a:pPr rtl="0"/>
              <a:t>19</a:t>
            </a:fld>
            <a:endParaRPr lang="fr-FR" noProof="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508" y="1168890"/>
            <a:ext cx="10600067" cy="3943970"/>
          </a:xfrm>
          <a:prstGeom prst="rect">
            <a:avLst/>
          </a:prstGeom>
        </p:spPr>
      </p:pic>
    </p:spTree>
    <p:extLst>
      <p:ext uri="{BB962C8B-B14F-4D97-AF65-F5344CB8AC3E}">
        <p14:creationId xmlns:p14="http://schemas.microsoft.com/office/powerpoint/2010/main" val="428133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5490693" y="2054769"/>
            <a:ext cx="3910884" cy="3208408"/>
            <a:chOff x="7232826" y="2145059"/>
            <a:chExt cx="3639962" cy="3053167"/>
          </a:xfrm>
        </p:grpSpPr>
        <p:pic>
          <p:nvPicPr>
            <p:cNvPr id="5" name="Picture 2" descr="https://static.fnac-static.com/multimedia/Images/FR/NR/64/18/6e/7215204/1507-1/tsp20151027161516/Scr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826" y="2145059"/>
              <a:ext cx="3639962" cy="29136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902228" y="2145059"/>
              <a:ext cx="2304686" cy="30531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Titre 6"/>
          <p:cNvSpPr>
            <a:spLocks noGrp="1"/>
          </p:cNvSpPr>
          <p:nvPr>
            <p:ph type="title"/>
          </p:nvPr>
        </p:nvSpPr>
        <p:spPr>
          <a:xfrm>
            <a:off x="838200" y="365125"/>
            <a:ext cx="10515600" cy="1324573"/>
          </a:xfrm>
        </p:spPr>
        <p:txBody>
          <a:bodyPr/>
          <a:lstStyle/>
          <a:p>
            <a:r>
              <a:rPr lang="fr-FR" dirty="0"/>
              <a:t>Sources</a:t>
            </a:r>
          </a:p>
        </p:txBody>
      </p:sp>
      <p:pic>
        <p:nvPicPr>
          <p:cNvPr id="8" name="Picture 4" descr="https://images-na.ssl-images-amazon.com/images/I/61vOhQuV9fL._SX403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789" y="2054769"/>
            <a:ext cx="2524932" cy="3053167"/>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C3398C85-DA73-48F7-B998-3B2FEC982581}" type="slidenum">
              <a:rPr lang="fr-FR" smtClean="0"/>
              <a:t>2</a:t>
            </a:fld>
            <a:endParaRPr lang="fr-FR"/>
          </a:p>
        </p:txBody>
      </p:sp>
    </p:spTree>
    <p:extLst>
      <p:ext uri="{BB962C8B-B14F-4D97-AF65-F5344CB8AC3E}">
        <p14:creationId xmlns:p14="http://schemas.microsoft.com/office/powerpoint/2010/main" val="1097768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acteurs</a:t>
            </a:r>
          </a:p>
        </p:txBody>
      </p:sp>
      <p:sp>
        <p:nvSpPr>
          <p:cNvPr id="3" name="Espace réservé du texte 2"/>
          <p:cNvSpPr>
            <a:spLocks noGrp="1"/>
          </p:cNvSpPr>
          <p:nvPr>
            <p:ph type="body" idx="1"/>
          </p:nvPr>
        </p:nvSpPr>
        <p:spPr/>
        <p:txBody>
          <a:bodyPr/>
          <a:lstStyle/>
          <a:p>
            <a:r>
              <a:rPr lang="fr-FR" dirty="0"/>
              <a:t>Des créateurs de valeur</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20</a:t>
            </a:fld>
            <a:endParaRPr lang="fr-FR"/>
          </a:p>
        </p:txBody>
      </p:sp>
    </p:spTree>
    <p:extLst>
      <p:ext uri="{BB962C8B-B14F-4D97-AF65-F5344CB8AC3E}">
        <p14:creationId xmlns:p14="http://schemas.microsoft.com/office/powerpoint/2010/main" val="97077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43131" y="324705"/>
            <a:ext cx="10515600" cy="1325563"/>
          </a:xfrm>
        </p:spPr>
        <p:txBody>
          <a:bodyPr/>
          <a:lstStyle/>
          <a:p>
            <a:r>
              <a:rPr lang="fr-FR" dirty="0"/>
              <a:t>Rôles</a:t>
            </a:r>
          </a:p>
        </p:txBody>
      </p:sp>
      <p:pic>
        <p:nvPicPr>
          <p:cNvPr id="14" name="Espace réservé du contenu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3310" y="1650268"/>
            <a:ext cx="769496" cy="846803"/>
          </a:xfrm>
          <a:prstGeom prst="rect">
            <a:avLst/>
          </a:prstGeom>
        </p:spPr>
      </p:pic>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872" y="1984295"/>
            <a:ext cx="965966" cy="1084928"/>
          </a:xfrm>
          <a:prstGeom prst="rect">
            <a:avLst/>
          </a:prstGeom>
        </p:spPr>
      </p:pic>
      <p:sp>
        <p:nvSpPr>
          <p:cNvPr id="16" name="ZoneTexte 15"/>
          <p:cNvSpPr txBox="1"/>
          <p:nvPr/>
        </p:nvSpPr>
        <p:spPr>
          <a:xfrm>
            <a:off x="2535735" y="2937481"/>
            <a:ext cx="1406988" cy="400110"/>
          </a:xfrm>
          <a:prstGeom prst="rect">
            <a:avLst/>
          </a:prstGeom>
          <a:noFill/>
        </p:spPr>
        <p:txBody>
          <a:bodyPr wrap="none" rtlCol="0">
            <a:spAutoFit/>
          </a:bodyPr>
          <a:lstStyle/>
          <a:p>
            <a:r>
              <a:rPr lang="fr-FR" sz="2000" dirty="0"/>
              <a:t>Client- User</a:t>
            </a:r>
          </a:p>
        </p:txBody>
      </p:sp>
      <p:sp>
        <p:nvSpPr>
          <p:cNvPr id="22" name="ZoneTexte 21"/>
          <p:cNvSpPr txBox="1"/>
          <p:nvPr/>
        </p:nvSpPr>
        <p:spPr>
          <a:xfrm>
            <a:off x="7244456" y="4640444"/>
            <a:ext cx="1610426" cy="400110"/>
          </a:xfrm>
          <a:prstGeom prst="rect">
            <a:avLst/>
          </a:prstGeom>
          <a:noFill/>
        </p:spPr>
        <p:txBody>
          <a:bodyPr wrap="square" rtlCol="0">
            <a:spAutoFit/>
          </a:bodyPr>
          <a:lstStyle/>
          <a:p>
            <a:r>
              <a:rPr lang="fr-FR" sz="2000" dirty="0"/>
              <a:t>Développeurs</a:t>
            </a:r>
          </a:p>
        </p:txBody>
      </p:sp>
      <p:sp>
        <p:nvSpPr>
          <p:cNvPr id="23" name="ZoneTexte 22"/>
          <p:cNvSpPr txBox="1"/>
          <p:nvPr/>
        </p:nvSpPr>
        <p:spPr>
          <a:xfrm>
            <a:off x="5659922" y="2493171"/>
            <a:ext cx="1121910" cy="400110"/>
          </a:xfrm>
          <a:prstGeom prst="rect">
            <a:avLst/>
          </a:prstGeom>
          <a:noFill/>
        </p:spPr>
        <p:txBody>
          <a:bodyPr wrap="none" rtlCol="0">
            <a:spAutoFit/>
          </a:bodyPr>
          <a:lstStyle/>
          <a:p>
            <a:r>
              <a:rPr lang="fr-FR" sz="2000" dirty="0"/>
              <a:t>Manager</a:t>
            </a:r>
          </a:p>
        </p:txBody>
      </p:sp>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4660" y="3700339"/>
            <a:ext cx="949308" cy="1006596"/>
          </a:xfrm>
          <a:prstGeom prst="rect">
            <a:avLst/>
          </a:prstGeom>
        </p:spPr>
      </p:pic>
      <p:sp>
        <p:nvSpPr>
          <p:cNvPr id="18" name="ZoneTexte 17"/>
          <p:cNvSpPr txBox="1"/>
          <p:nvPr/>
        </p:nvSpPr>
        <p:spPr>
          <a:xfrm>
            <a:off x="5579073" y="4643418"/>
            <a:ext cx="1628139" cy="400110"/>
          </a:xfrm>
          <a:prstGeom prst="rect">
            <a:avLst/>
          </a:prstGeom>
          <a:noFill/>
        </p:spPr>
        <p:txBody>
          <a:bodyPr wrap="none" rtlCol="0">
            <a:spAutoFit/>
          </a:bodyPr>
          <a:lstStyle/>
          <a:p>
            <a:r>
              <a:rPr lang="fr-FR" sz="2000" dirty="0" err="1"/>
              <a:t>Scrum</a:t>
            </a:r>
            <a:r>
              <a:rPr lang="fr-FR" sz="2000" dirty="0"/>
              <a:t> master</a:t>
            </a:r>
          </a:p>
        </p:txBody>
      </p:sp>
      <p:sp>
        <p:nvSpPr>
          <p:cNvPr id="20" name="ZoneTexte 19"/>
          <p:cNvSpPr txBox="1"/>
          <p:nvPr/>
        </p:nvSpPr>
        <p:spPr>
          <a:xfrm>
            <a:off x="3750838" y="4633658"/>
            <a:ext cx="1729641" cy="400110"/>
          </a:xfrm>
          <a:prstGeom prst="rect">
            <a:avLst/>
          </a:prstGeom>
          <a:noFill/>
        </p:spPr>
        <p:txBody>
          <a:bodyPr wrap="none" rtlCol="0">
            <a:spAutoFit/>
          </a:bodyPr>
          <a:lstStyle/>
          <a:p>
            <a:r>
              <a:rPr lang="fr-FR" sz="2000" dirty="0"/>
              <a:t>Product </a:t>
            </a:r>
            <a:r>
              <a:rPr lang="fr-FR" sz="2000" dirty="0" err="1"/>
              <a:t>owner</a:t>
            </a:r>
            <a:endParaRPr lang="fr-FR" sz="2000" dirty="0"/>
          </a:p>
        </p:txBody>
      </p:sp>
      <p:pic>
        <p:nvPicPr>
          <p:cNvPr id="24" name="Picture 2" descr="RÃ©sultat de recherche d'images pour &quot;icones femmes&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3134" y="3808084"/>
            <a:ext cx="721824" cy="846803"/>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8373739" y="2951180"/>
            <a:ext cx="1610426" cy="400110"/>
          </a:xfrm>
          <a:prstGeom prst="rect">
            <a:avLst/>
          </a:prstGeom>
          <a:noFill/>
        </p:spPr>
        <p:txBody>
          <a:bodyPr wrap="square" rtlCol="0">
            <a:spAutoFit/>
          </a:bodyPr>
          <a:lstStyle/>
          <a:p>
            <a:pPr algn="ctr"/>
            <a:r>
              <a:rPr lang="fr-FR" sz="2000" dirty="0"/>
              <a:t>Expert</a:t>
            </a:r>
          </a:p>
        </p:txBody>
      </p:sp>
      <p:sp>
        <p:nvSpPr>
          <p:cNvPr id="5" name="Ellipse 4"/>
          <p:cNvSpPr/>
          <p:nvPr/>
        </p:nvSpPr>
        <p:spPr>
          <a:xfrm>
            <a:off x="3267855" y="3214379"/>
            <a:ext cx="5846164" cy="257830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7145862" y="5392577"/>
            <a:ext cx="1818256" cy="400110"/>
          </a:xfrm>
          <a:prstGeom prst="rect">
            <a:avLst/>
          </a:prstGeom>
          <a:solidFill>
            <a:schemeClr val="bg1"/>
          </a:solidFill>
        </p:spPr>
        <p:txBody>
          <a:bodyPr wrap="square" rtlCol="0">
            <a:spAutoFit/>
          </a:bodyPr>
          <a:lstStyle/>
          <a:p>
            <a:r>
              <a:rPr lang="fr-FR" sz="2000" dirty="0"/>
              <a:t>Equipe SCRUM</a:t>
            </a:r>
          </a:p>
        </p:txBody>
      </p:sp>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3252" y="2204356"/>
            <a:ext cx="783122" cy="779730"/>
          </a:xfrm>
          <a:prstGeom prst="rect">
            <a:avLst/>
          </a:prstGeom>
        </p:spPr>
      </p:pic>
      <p:pic>
        <p:nvPicPr>
          <p:cNvPr id="7" name="Imag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72210" y="3700339"/>
            <a:ext cx="1044484" cy="1006596"/>
          </a:xfrm>
          <a:prstGeom prst="rect">
            <a:avLst/>
          </a:prstGeom>
        </p:spPr>
      </p:pic>
      <p:sp>
        <p:nvSpPr>
          <p:cNvPr id="4" name="Espace réservé du numéro de diapositive 3"/>
          <p:cNvSpPr>
            <a:spLocks noGrp="1"/>
          </p:cNvSpPr>
          <p:nvPr>
            <p:ph type="sldNum" sz="quarter" idx="12"/>
          </p:nvPr>
        </p:nvSpPr>
        <p:spPr/>
        <p:txBody>
          <a:bodyPr/>
          <a:lstStyle/>
          <a:p>
            <a:fld id="{C3398C85-DA73-48F7-B998-3B2FEC982581}" type="slidenum">
              <a:rPr lang="fr-FR" smtClean="0"/>
              <a:t>21</a:t>
            </a:fld>
            <a:endParaRPr lang="fr-FR"/>
          </a:p>
        </p:txBody>
      </p:sp>
    </p:spTree>
    <p:extLst>
      <p:ext uri="{BB962C8B-B14F-4D97-AF65-F5344CB8AC3E}">
        <p14:creationId xmlns:p14="http://schemas.microsoft.com/office/powerpoint/2010/main" val="272213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L’équipe</a:t>
            </a:r>
          </a:p>
        </p:txBody>
      </p:sp>
      <p:sp>
        <p:nvSpPr>
          <p:cNvPr id="3" name="Espace réservé du contenu 2"/>
          <p:cNvSpPr>
            <a:spLocks noGrp="1"/>
          </p:cNvSpPr>
          <p:nvPr>
            <p:ph idx="1"/>
          </p:nvPr>
        </p:nvSpPr>
        <p:spPr/>
        <p:txBody>
          <a:bodyPr>
            <a:normAutofit/>
          </a:bodyPr>
          <a:lstStyle/>
          <a:p>
            <a:r>
              <a:rPr lang="fr-FR" dirty="0"/>
              <a:t>Composition:</a:t>
            </a:r>
          </a:p>
          <a:p>
            <a:pPr lvl="1"/>
            <a:r>
              <a:rPr lang="fr-FR" dirty="0"/>
              <a:t>1 Product </a:t>
            </a:r>
            <a:r>
              <a:rPr lang="fr-FR" dirty="0" err="1"/>
              <a:t>Owner</a:t>
            </a:r>
            <a:endParaRPr lang="fr-FR" dirty="0"/>
          </a:p>
          <a:p>
            <a:pPr lvl="1"/>
            <a:r>
              <a:rPr lang="fr-FR" dirty="0"/>
              <a:t>1 </a:t>
            </a:r>
            <a:r>
              <a:rPr lang="fr-FR" dirty="0" err="1"/>
              <a:t>Scrum</a:t>
            </a:r>
            <a:r>
              <a:rPr lang="fr-FR" dirty="0"/>
              <a:t> Master</a:t>
            </a:r>
          </a:p>
          <a:p>
            <a:pPr lvl="1"/>
            <a:r>
              <a:rPr lang="fr-FR" dirty="0"/>
              <a:t>2 à 7 développeurs</a:t>
            </a:r>
          </a:p>
          <a:p>
            <a:pPr lvl="2"/>
            <a:r>
              <a:rPr lang="fr-FR" dirty="0"/>
              <a:t>Le </a:t>
            </a:r>
            <a:r>
              <a:rPr lang="fr-FR" dirty="0" err="1"/>
              <a:t>product</a:t>
            </a:r>
            <a:r>
              <a:rPr lang="fr-FR" dirty="0"/>
              <a:t> </a:t>
            </a:r>
            <a:r>
              <a:rPr lang="fr-FR" dirty="0" err="1"/>
              <a:t>owner</a:t>
            </a:r>
            <a:r>
              <a:rPr lang="fr-FR" dirty="0"/>
              <a:t> et le </a:t>
            </a:r>
            <a:r>
              <a:rPr lang="fr-FR" dirty="0" err="1"/>
              <a:t>Scrum</a:t>
            </a:r>
            <a:r>
              <a:rPr lang="fr-FR" dirty="0"/>
              <a:t> master peuvent aussi prendre le rôle de développeur</a:t>
            </a:r>
          </a:p>
          <a:p>
            <a:r>
              <a:rPr lang="fr-FR" dirty="0"/>
              <a:t>Principes</a:t>
            </a:r>
          </a:p>
          <a:p>
            <a:pPr lvl="1"/>
            <a:r>
              <a:rPr lang="fr-FR" dirty="0"/>
              <a:t>Auto-organisation</a:t>
            </a:r>
          </a:p>
          <a:p>
            <a:pPr lvl="1"/>
            <a:r>
              <a:rPr lang="fr-FR" dirty="0"/>
              <a:t>Pluridisciplinarité</a:t>
            </a:r>
          </a:p>
          <a:p>
            <a:pPr lvl="1"/>
            <a:r>
              <a:rPr lang="fr-FR" dirty="0"/>
              <a:t>Stabilité</a:t>
            </a:r>
          </a:p>
          <a:p>
            <a:pPr lvl="1"/>
            <a:r>
              <a:rPr lang="fr-FR" dirty="0"/>
              <a:t>Valeurs communes</a:t>
            </a:r>
          </a:p>
          <a:p>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22</a:t>
            </a:fld>
            <a:endParaRPr lang="fr-FR"/>
          </a:p>
        </p:txBody>
      </p:sp>
    </p:spTree>
    <p:extLst>
      <p:ext uri="{BB962C8B-B14F-4D97-AF65-F5344CB8AC3E}">
        <p14:creationId xmlns:p14="http://schemas.microsoft.com/office/powerpoint/2010/main" val="335090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Product </a:t>
            </a:r>
            <a:r>
              <a:rPr lang="fr-FR" dirty="0" err="1"/>
              <a:t>owner</a:t>
            </a:r>
            <a:endParaRPr lang="fr-FR" dirty="0"/>
          </a:p>
        </p:txBody>
      </p:sp>
      <p:sp>
        <p:nvSpPr>
          <p:cNvPr id="3" name="Espace réservé du contenu 2"/>
          <p:cNvSpPr>
            <a:spLocks noGrp="1"/>
          </p:cNvSpPr>
          <p:nvPr>
            <p:ph idx="1"/>
          </p:nvPr>
        </p:nvSpPr>
        <p:spPr/>
        <p:txBody>
          <a:bodyPr/>
          <a:lstStyle/>
          <a:p>
            <a:r>
              <a:rPr lang="fr-FR" dirty="0"/>
              <a:t>Responsabilités</a:t>
            </a:r>
          </a:p>
          <a:p>
            <a:pPr lvl="1"/>
            <a:r>
              <a:rPr lang="fr-FR" dirty="0"/>
              <a:t>Fait partager la vision globale du produit </a:t>
            </a:r>
          </a:p>
          <a:p>
            <a:pPr lvl="1"/>
            <a:r>
              <a:rPr lang="fr-FR" dirty="0"/>
              <a:t>Gère le </a:t>
            </a:r>
            <a:r>
              <a:rPr lang="fr-FR" dirty="0" err="1"/>
              <a:t>backlog</a:t>
            </a:r>
            <a:r>
              <a:rPr lang="fr-FR" dirty="0"/>
              <a:t> du produit (liste ordonnée des « choses » à faire)</a:t>
            </a:r>
          </a:p>
          <a:p>
            <a:pPr lvl="1"/>
            <a:r>
              <a:rPr lang="fr-FR" dirty="0"/>
              <a:t>Définit les priorités</a:t>
            </a:r>
          </a:p>
          <a:p>
            <a:pPr lvl="1"/>
            <a:r>
              <a:rPr lang="fr-FR" dirty="0"/>
              <a:t>Accepte ou rejette les </a:t>
            </a:r>
            <a:r>
              <a:rPr lang="fr-FR" i="1" dirty="0"/>
              <a:t>Releases</a:t>
            </a:r>
            <a:r>
              <a:rPr lang="fr-FR" dirty="0"/>
              <a:t> (livrables)</a:t>
            </a:r>
          </a:p>
          <a:p>
            <a:pPr lvl="1"/>
            <a:endParaRPr lang="fr-FR" dirty="0"/>
          </a:p>
          <a:p>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23</a:t>
            </a:fld>
            <a:endParaRPr lang="fr-FR"/>
          </a:p>
        </p:txBody>
      </p:sp>
    </p:spTree>
    <p:extLst>
      <p:ext uri="{BB962C8B-B14F-4D97-AF65-F5344CB8AC3E}">
        <p14:creationId xmlns:p14="http://schemas.microsoft.com/office/powerpoint/2010/main" val="20312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Scrum</a:t>
            </a:r>
            <a:r>
              <a:rPr lang="fr-FR" dirty="0"/>
              <a:t> master</a:t>
            </a:r>
          </a:p>
        </p:txBody>
      </p:sp>
      <p:sp>
        <p:nvSpPr>
          <p:cNvPr id="3" name="Espace réservé du contenu 2"/>
          <p:cNvSpPr>
            <a:spLocks noGrp="1"/>
          </p:cNvSpPr>
          <p:nvPr>
            <p:ph idx="1"/>
          </p:nvPr>
        </p:nvSpPr>
        <p:spPr/>
        <p:txBody>
          <a:bodyPr/>
          <a:lstStyle/>
          <a:p>
            <a:r>
              <a:rPr lang="fr-FR" dirty="0"/>
              <a:t>Responsabilités</a:t>
            </a:r>
          </a:p>
          <a:p>
            <a:pPr lvl="1"/>
            <a:r>
              <a:rPr lang="fr-FR" dirty="0"/>
              <a:t>n’est pas « le chef », mais un facilitateur</a:t>
            </a:r>
          </a:p>
          <a:p>
            <a:pPr lvl="1"/>
            <a:r>
              <a:rPr lang="fr-FR" dirty="0"/>
              <a:t>Motive l’équipe</a:t>
            </a:r>
          </a:p>
          <a:p>
            <a:pPr lvl="1"/>
            <a:r>
              <a:rPr lang="fr-FR" dirty="0"/>
              <a:t>Fait appliquer les bonnes pratiques de </a:t>
            </a:r>
            <a:r>
              <a:rPr lang="fr-FR" dirty="0" err="1"/>
              <a:t>Scrum</a:t>
            </a:r>
            <a:endParaRPr lang="fr-FR" dirty="0"/>
          </a:p>
          <a:p>
            <a:pPr lvl="1"/>
            <a:r>
              <a:rPr lang="fr-FR" dirty="0"/>
              <a:t>Gère les obstacles</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24</a:t>
            </a:fld>
            <a:endParaRPr lang="fr-FR"/>
          </a:p>
        </p:txBody>
      </p:sp>
    </p:spTree>
    <p:extLst>
      <p:ext uri="{BB962C8B-B14F-4D97-AF65-F5344CB8AC3E}">
        <p14:creationId xmlns:p14="http://schemas.microsoft.com/office/powerpoint/2010/main" val="682733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3927" y="-45738"/>
            <a:ext cx="10515600" cy="995469"/>
          </a:xfrm>
        </p:spPr>
        <p:txBody>
          <a:bodyPr>
            <a:normAutofit/>
          </a:bodyPr>
          <a:lstStyle/>
          <a:p>
            <a:r>
              <a:rPr lang="fr-FR" sz="4000" dirty="0"/>
              <a:t>Processus logiciel </a:t>
            </a:r>
            <a:r>
              <a:rPr lang="fr-FR" sz="4000" dirty="0" err="1"/>
              <a:t>Scrum</a:t>
            </a:r>
            <a:endParaRPr lang="fr-FR" sz="4000" dirty="0"/>
          </a:p>
        </p:txBody>
      </p:sp>
      <p:pic>
        <p:nvPicPr>
          <p:cNvPr id="39" name="Imag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4890" y="4701401"/>
            <a:ext cx="430794" cy="394394"/>
          </a:xfrm>
          <a:prstGeom prst="rect">
            <a:avLst/>
          </a:prstGeom>
        </p:spPr>
      </p:pic>
      <p:sp>
        <p:nvSpPr>
          <p:cNvPr id="38" name="Rectangle à coins arrondis 37"/>
          <p:cNvSpPr/>
          <p:nvPr/>
        </p:nvSpPr>
        <p:spPr>
          <a:xfrm>
            <a:off x="1030509" y="4636382"/>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Planification d’un sprint</a:t>
            </a:r>
          </a:p>
        </p:txBody>
      </p:sp>
      <p:grpSp>
        <p:nvGrpSpPr>
          <p:cNvPr id="44" name="Groupe 43"/>
          <p:cNvGrpSpPr/>
          <p:nvPr/>
        </p:nvGrpSpPr>
        <p:grpSpPr>
          <a:xfrm>
            <a:off x="3251017" y="4632453"/>
            <a:ext cx="1888761" cy="1086702"/>
            <a:chOff x="3664676" y="1639008"/>
            <a:chExt cx="1888761" cy="1086702"/>
          </a:xfrm>
        </p:grpSpPr>
        <p:pic>
          <p:nvPicPr>
            <p:cNvPr id="47" name="Imag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9057" y="1704027"/>
              <a:ext cx="430794" cy="394394"/>
            </a:xfrm>
            <a:prstGeom prst="rect">
              <a:avLst/>
            </a:prstGeom>
          </p:spPr>
        </p:pic>
        <p:sp>
          <p:nvSpPr>
            <p:cNvPr id="46" name="Rectangle à coins arrondis 45"/>
            <p:cNvSpPr/>
            <p:nvPr/>
          </p:nvSpPr>
          <p:spPr>
            <a:xfrm>
              <a:off x="3664676" y="1639008"/>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Exécution</a:t>
              </a:r>
            </a:p>
            <a:p>
              <a:pPr algn="ctr"/>
              <a:r>
                <a:rPr lang="fr-FR" sz="2000" dirty="0">
                  <a:solidFill>
                    <a:schemeClr val="tx1"/>
                  </a:solidFill>
                </a:rPr>
                <a:t>d’un sprint</a:t>
              </a:r>
            </a:p>
          </p:txBody>
        </p:sp>
      </p:grpSp>
      <p:pic>
        <p:nvPicPr>
          <p:cNvPr id="58" name="Imag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4688" y="4686136"/>
            <a:ext cx="430794" cy="394394"/>
          </a:xfrm>
          <a:prstGeom prst="rect">
            <a:avLst/>
          </a:prstGeom>
        </p:spPr>
      </p:pic>
      <p:sp>
        <p:nvSpPr>
          <p:cNvPr id="57" name="Rectangle à coins arrondis 56"/>
          <p:cNvSpPr/>
          <p:nvPr/>
        </p:nvSpPr>
        <p:spPr>
          <a:xfrm>
            <a:off x="7640307" y="4621117"/>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Rétrospective d’un sprint</a:t>
            </a:r>
          </a:p>
        </p:txBody>
      </p:sp>
      <p:pic>
        <p:nvPicPr>
          <p:cNvPr id="63" name="Image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5466" y="2835777"/>
            <a:ext cx="430794" cy="394394"/>
          </a:xfrm>
          <a:prstGeom prst="rect">
            <a:avLst/>
          </a:prstGeom>
        </p:spPr>
      </p:pic>
      <p:sp>
        <p:nvSpPr>
          <p:cNvPr id="62" name="Rectangle à coins arrondis 61"/>
          <p:cNvSpPr/>
          <p:nvPr/>
        </p:nvSpPr>
        <p:spPr>
          <a:xfrm>
            <a:off x="4421025" y="2770758"/>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Solidification d’une release</a:t>
            </a:r>
          </a:p>
        </p:txBody>
      </p:sp>
      <p:sp>
        <p:nvSpPr>
          <p:cNvPr id="75" name="Rectangle à coins arrondis 74"/>
          <p:cNvSpPr/>
          <p:nvPr/>
        </p:nvSpPr>
        <p:spPr>
          <a:xfrm>
            <a:off x="671186" y="4162896"/>
            <a:ext cx="9144000" cy="207930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Rectangle à coins arrondis 75"/>
          <p:cNvSpPr/>
          <p:nvPr/>
        </p:nvSpPr>
        <p:spPr>
          <a:xfrm>
            <a:off x="476881" y="2395356"/>
            <a:ext cx="9488773" cy="402043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à coins arrondis 76"/>
          <p:cNvSpPr/>
          <p:nvPr/>
        </p:nvSpPr>
        <p:spPr>
          <a:xfrm>
            <a:off x="263927" y="1009958"/>
            <a:ext cx="9851036" cy="552620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ZoneTexte 77"/>
          <p:cNvSpPr txBox="1"/>
          <p:nvPr/>
        </p:nvSpPr>
        <p:spPr>
          <a:xfrm>
            <a:off x="997444" y="1437188"/>
            <a:ext cx="812402" cy="400110"/>
          </a:xfrm>
          <a:prstGeom prst="rect">
            <a:avLst/>
          </a:prstGeom>
          <a:noFill/>
        </p:spPr>
        <p:txBody>
          <a:bodyPr wrap="none" rtlCol="0">
            <a:spAutoFit/>
          </a:bodyPr>
          <a:lstStyle/>
          <a:p>
            <a:r>
              <a:rPr lang="fr-FR" sz="2000" dirty="0"/>
              <a:t>Projet</a:t>
            </a:r>
          </a:p>
        </p:txBody>
      </p:sp>
      <p:sp>
        <p:nvSpPr>
          <p:cNvPr id="79" name="ZoneTexte 78"/>
          <p:cNvSpPr txBox="1"/>
          <p:nvPr/>
        </p:nvSpPr>
        <p:spPr>
          <a:xfrm>
            <a:off x="904408" y="2487130"/>
            <a:ext cx="988091" cy="400110"/>
          </a:xfrm>
          <a:prstGeom prst="rect">
            <a:avLst/>
          </a:prstGeom>
          <a:noFill/>
        </p:spPr>
        <p:txBody>
          <a:bodyPr wrap="none" rtlCol="0">
            <a:spAutoFit/>
          </a:bodyPr>
          <a:lstStyle/>
          <a:p>
            <a:r>
              <a:rPr lang="fr-FR" sz="2000" dirty="0">
                <a:solidFill>
                  <a:schemeClr val="accent1"/>
                </a:solidFill>
              </a:rPr>
              <a:t>Release</a:t>
            </a:r>
          </a:p>
        </p:txBody>
      </p:sp>
      <p:sp>
        <p:nvSpPr>
          <p:cNvPr id="80" name="ZoneTexte 79"/>
          <p:cNvSpPr txBox="1"/>
          <p:nvPr/>
        </p:nvSpPr>
        <p:spPr>
          <a:xfrm>
            <a:off x="1398453" y="4136307"/>
            <a:ext cx="805862" cy="400110"/>
          </a:xfrm>
          <a:prstGeom prst="rect">
            <a:avLst/>
          </a:prstGeom>
          <a:noFill/>
        </p:spPr>
        <p:txBody>
          <a:bodyPr wrap="none" rtlCol="0">
            <a:spAutoFit/>
          </a:bodyPr>
          <a:lstStyle/>
          <a:p>
            <a:r>
              <a:rPr lang="fr-FR" sz="2000" dirty="0">
                <a:solidFill>
                  <a:schemeClr val="accent2"/>
                </a:solidFill>
              </a:rPr>
              <a:t>Sprint</a:t>
            </a:r>
          </a:p>
        </p:txBody>
      </p:sp>
      <p:pic>
        <p:nvPicPr>
          <p:cNvPr id="81" name="Espace réservé du contenu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915645" y="1756873"/>
            <a:ext cx="730106" cy="599534"/>
          </a:xfrm>
        </p:spPr>
      </p:pic>
      <p:pic>
        <p:nvPicPr>
          <p:cNvPr id="82" name="Imag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9232" y="514388"/>
            <a:ext cx="916519" cy="768126"/>
          </a:xfrm>
          <a:prstGeom prst="rect">
            <a:avLst/>
          </a:prstGeom>
        </p:spPr>
      </p:pic>
      <p:sp>
        <p:nvSpPr>
          <p:cNvPr id="83" name="ZoneTexte 82"/>
          <p:cNvSpPr txBox="1"/>
          <p:nvPr/>
        </p:nvSpPr>
        <p:spPr>
          <a:xfrm>
            <a:off x="10492848" y="1189241"/>
            <a:ext cx="1282210" cy="369332"/>
          </a:xfrm>
          <a:prstGeom prst="rect">
            <a:avLst/>
          </a:prstGeom>
          <a:noFill/>
        </p:spPr>
        <p:txBody>
          <a:bodyPr wrap="none" rtlCol="0">
            <a:spAutoFit/>
          </a:bodyPr>
          <a:lstStyle/>
          <a:p>
            <a:r>
              <a:rPr lang="fr-FR" dirty="0"/>
              <a:t>Client- User</a:t>
            </a:r>
          </a:p>
        </p:txBody>
      </p:sp>
      <p:pic>
        <p:nvPicPr>
          <p:cNvPr id="84" name="Imag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9877" y="4137286"/>
            <a:ext cx="900714" cy="712667"/>
          </a:xfrm>
          <a:prstGeom prst="rect">
            <a:avLst/>
          </a:prstGeom>
        </p:spPr>
      </p:pic>
      <p:sp>
        <p:nvSpPr>
          <p:cNvPr id="85" name="ZoneTexte 84"/>
          <p:cNvSpPr txBox="1"/>
          <p:nvPr/>
        </p:nvSpPr>
        <p:spPr>
          <a:xfrm>
            <a:off x="10590957" y="4804983"/>
            <a:ext cx="1479636" cy="369332"/>
          </a:xfrm>
          <a:prstGeom prst="rect">
            <a:avLst/>
          </a:prstGeom>
          <a:noFill/>
        </p:spPr>
        <p:txBody>
          <a:bodyPr wrap="none" rtlCol="0">
            <a:spAutoFit/>
          </a:bodyPr>
          <a:lstStyle/>
          <a:p>
            <a:r>
              <a:rPr lang="fr-FR" dirty="0" err="1"/>
              <a:t>Scrum</a:t>
            </a:r>
            <a:r>
              <a:rPr lang="fr-FR" dirty="0"/>
              <a:t> master</a:t>
            </a:r>
          </a:p>
        </p:txBody>
      </p:sp>
      <p:sp>
        <p:nvSpPr>
          <p:cNvPr id="87" name="ZoneTexte 86"/>
          <p:cNvSpPr txBox="1"/>
          <p:nvPr/>
        </p:nvSpPr>
        <p:spPr>
          <a:xfrm>
            <a:off x="10519919" y="3570692"/>
            <a:ext cx="1576265" cy="369332"/>
          </a:xfrm>
          <a:prstGeom prst="rect">
            <a:avLst/>
          </a:prstGeom>
          <a:noFill/>
        </p:spPr>
        <p:txBody>
          <a:bodyPr wrap="none" rtlCol="0">
            <a:spAutoFit/>
          </a:bodyPr>
          <a:lstStyle/>
          <a:p>
            <a:r>
              <a:rPr lang="fr-FR" dirty="0"/>
              <a:t>Product </a:t>
            </a:r>
            <a:r>
              <a:rPr lang="fr-FR" dirty="0" err="1"/>
              <a:t>owner</a:t>
            </a:r>
            <a:endParaRPr lang="fr-FR" dirty="0"/>
          </a:p>
        </p:txBody>
      </p:sp>
      <p:sp>
        <p:nvSpPr>
          <p:cNvPr id="89" name="ZoneTexte 88"/>
          <p:cNvSpPr txBox="1"/>
          <p:nvPr/>
        </p:nvSpPr>
        <p:spPr>
          <a:xfrm>
            <a:off x="10623509" y="6116234"/>
            <a:ext cx="1398600" cy="369332"/>
          </a:xfrm>
          <a:prstGeom prst="rect">
            <a:avLst/>
          </a:prstGeom>
          <a:noFill/>
        </p:spPr>
        <p:txBody>
          <a:bodyPr wrap="square" rtlCol="0">
            <a:spAutoFit/>
          </a:bodyPr>
          <a:lstStyle/>
          <a:p>
            <a:r>
              <a:rPr lang="fr-FR" dirty="0"/>
              <a:t>Développeur</a:t>
            </a:r>
          </a:p>
        </p:txBody>
      </p:sp>
      <p:cxnSp>
        <p:nvCxnSpPr>
          <p:cNvPr id="96" name="Connecteur en arc 95"/>
          <p:cNvCxnSpPr>
            <a:stCxn id="88" idx="2"/>
            <a:endCxn id="19" idx="0"/>
          </p:cNvCxnSpPr>
          <p:nvPr/>
        </p:nvCxnSpPr>
        <p:spPr>
          <a:xfrm rot="5400000">
            <a:off x="4399676" y="870971"/>
            <a:ext cx="536044" cy="3270838"/>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en arc 98"/>
          <p:cNvCxnSpPr>
            <a:stCxn id="19" idx="3"/>
            <a:endCxn id="62" idx="1"/>
          </p:cNvCxnSpPr>
          <p:nvPr/>
        </p:nvCxnSpPr>
        <p:spPr>
          <a:xfrm flipV="1">
            <a:off x="3976659" y="3314109"/>
            <a:ext cx="444366" cy="3654"/>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en arc 100"/>
          <p:cNvCxnSpPr>
            <a:stCxn id="19" idx="2"/>
            <a:endCxn id="38" idx="0"/>
          </p:cNvCxnSpPr>
          <p:nvPr/>
        </p:nvCxnSpPr>
        <p:spPr>
          <a:xfrm rot="5400000">
            <a:off x="2115951" y="3720054"/>
            <a:ext cx="775268" cy="1057389"/>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eur en arc 108"/>
          <p:cNvCxnSpPr>
            <a:stCxn id="38" idx="3"/>
            <a:endCxn id="46" idx="1"/>
          </p:cNvCxnSpPr>
          <p:nvPr/>
        </p:nvCxnSpPr>
        <p:spPr>
          <a:xfrm flipV="1">
            <a:off x="2919270" y="5175804"/>
            <a:ext cx="331747" cy="3929"/>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eur en arc 114"/>
          <p:cNvCxnSpPr>
            <a:stCxn id="46" idx="3"/>
            <a:endCxn id="51" idx="1"/>
          </p:cNvCxnSpPr>
          <p:nvPr/>
        </p:nvCxnSpPr>
        <p:spPr>
          <a:xfrm flipV="1">
            <a:off x="5139778" y="5160814"/>
            <a:ext cx="305884" cy="14990"/>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en arc 116"/>
          <p:cNvCxnSpPr>
            <a:stCxn id="51" idx="3"/>
            <a:endCxn id="57" idx="1"/>
          </p:cNvCxnSpPr>
          <p:nvPr/>
        </p:nvCxnSpPr>
        <p:spPr>
          <a:xfrm>
            <a:off x="7334423" y="5160814"/>
            <a:ext cx="305884" cy="3654"/>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eur en arc 118"/>
          <p:cNvCxnSpPr>
            <a:stCxn id="57" idx="0"/>
            <a:endCxn id="19" idx="2"/>
          </p:cNvCxnSpPr>
          <p:nvPr/>
        </p:nvCxnSpPr>
        <p:spPr>
          <a:xfrm rot="16200000" flipV="1">
            <a:off x="5428483" y="1464911"/>
            <a:ext cx="760003" cy="5552409"/>
          </a:xfrm>
          <a:prstGeom prst="curvedConnector3">
            <a:avLst>
              <a:gd name="adj1" fmla="val 50000"/>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21" name="Connecteur en arc 120"/>
          <p:cNvCxnSpPr>
            <a:stCxn id="51" idx="0"/>
            <a:endCxn id="62" idx="2"/>
          </p:cNvCxnSpPr>
          <p:nvPr/>
        </p:nvCxnSpPr>
        <p:spPr>
          <a:xfrm rot="16200000" flipV="1">
            <a:off x="5497724" y="3725143"/>
            <a:ext cx="760003" cy="1024637"/>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eur en arc 122"/>
          <p:cNvCxnSpPr>
            <a:stCxn id="62" idx="3"/>
            <a:endCxn id="67" idx="1"/>
          </p:cNvCxnSpPr>
          <p:nvPr/>
        </p:nvCxnSpPr>
        <p:spPr>
          <a:xfrm>
            <a:off x="6309786" y="3314109"/>
            <a:ext cx="247061" cy="6959"/>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eur en arc 124"/>
          <p:cNvCxnSpPr>
            <a:stCxn id="67" idx="0"/>
            <a:endCxn id="5" idx="2"/>
          </p:cNvCxnSpPr>
          <p:nvPr/>
        </p:nvCxnSpPr>
        <p:spPr>
          <a:xfrm rot="16200000" flipV="1">
            <a:off x="5543228" y="819716"/>
            <a:ext cx="543002" cy="3372999"/>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0" name="Groupe 139"/>
          <p:cNvGrpSpPr/>
          <p:nvPr/>
        </p:nvGrpSpPr>
        <p:grpSpPr>
          <a:xfrm>
            <a:off x="4665210" y="5968857"/>
            <a:ext cx="1431571" cy="390871"/>
            <a:chOff x="8020028" y="288409"/>
            <a:chExt cx="1431571" cy="390871"/>
          </a:xfrm>
        </p:grpSpPr>
        <p:sp>
          <p:nvSpPr>
            <p:cNvPr id="139" name="Rectangle 138"/>
            <p:cNvSpPr/>
            <p:nvPr/>
          </p:nvSpPr>
          <p:spPr>
            <a:xfrm>
              <a:off x="8020028" y="299803"/>
              <a:ext cx="1393793" cy="379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ZoneTexte 137"/>
            <p:cNvSpPr txBox="1"/>
            <p:nvPr/>
          </p:nvSpPr>
          <p:spPr>
            <a:xfrm>
              <a:off x="8029415" y="288409"/>
              <a:ext cx="1422184" cy="369332"/>
            </a:xfrm>
            <a:prstGeom prst="rect">
              <a:avLst/>
            </a:prstGeom>
            <a:noFill/>
            <a:ln>
              <a:noFill/>
            </a:ln>
          </p:spPr>
          <p:txBody>
            <a:bodyPr wrap="none" rtlCol="0">
              <a:spAutoFit/>
            </a:bodyPr>
            <a:lstStyle/>
            <a:p>
              <a:r>
                <a:rPr lang="fr-FR" dirty="0">
                  <a:solidFill>
                    <a:srgbClr val="C00000"/>
                  </a:solidFill>
                </a:rPr>
                <a:t>2-4 semaines</a:t>
              </a:r>
            </a:p>
          </p:txBody>
        </p:sp>
      </p:grpSp>
      <p:sp>
        <p:nvSpPr>
          <p:cNvPr id="141" name="Rectangle 140"/>
          <p:cNvSpPr/>
          <p:nvPr/>
        </p:nvSpPr>
        <p:spPr>
          <a:xfrm rot="19089620">
            <a:off x="3038644" y="4687583"/>
            <a:ext cx="908094" cy="384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C00000"/>
                </a:solidFill>
              </a:rPr>
              <a:t>8-10 jours</a:t>
            </a:r>
          </a:p>
        </p:txBody>
      </p:sp>
      <p:sp>
        <p:nvSpPr>
          <p:cNvPr id="142" name="Rectangle 141"/>
          <p:cNvSpPr/>
          <p:nvPr/>
        </p:nvSpPr>
        <p:spPr>
          <a:xfrm rot="18783567">
            <a:off x="1988953" y="2804995"/>
            <a:ext cx="743707" cy="384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C00000"/>
                </a:solidFill>
              </a:rPr>
              <a:t>1 jour</a:t>
            </a:r>
          </a:p>
        </p:txBody>
      </p:sp>
      <p:sp>
        <p:nvSpPr>
          <p:cNvPr id="143" name="Rectangle 142"/>
          <p:cNvSpPr/>
          <p:nvPr/>
        </p:nvSpPr>
        <p:spPr>
          <a:xfrm rot="18882072">
            <a:off x="850108" y="4682632"/>
            <a:ext cx="855732" cy="384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C00000"/>
                </a:solidFill>
              </a:rPr>
              <a:t>1/2 jour</a:t>
            </a:r>
          </a:p>
        </p:txBody>
      </p:sp>
      <p:sp>
        <p:nvSpPr>
          <p:cNvPr id="145" name="Rectangle 144"/>
          <p:cNvSpPr/>
          <p:nvPr/>
        </p:nvSpPr>
        <p:spPr>
          <a:xfrm rot="18783567">
            <a:off x="7448939" y="4651225"/>
            <a:ext cx="793003" cy="384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C00000"/>
                </a:solidFill>
              </a:rPr>
              <a:t>1 h</a:t>
            </a:r>
          </a:p>
        </p:txBody>
      </p:sp>
      <p:sp>
        <p:nvSpPr>
          <p:cNvPr id="146" name="Rectangle 145"/>
          <p:cNvSpPr/>
          <p:nvPr/>
        </p:nvSpPr>
        <p:spPr>
          <a:xfrm rot="18783567">
            <a:off x="5272815" y="4631863"/>
            <a:ext cx="764642" cy="384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C00000"/>
                </a:solidFill>
              </a:rPr>
              <a:t>1:4 jour</a:t>
            </a:r>
          </a:p>
        </p:txBody>
      </p:sp>
      <p:pic>
        <p:nvPicPr>
          <p:cNvPr id="148" name="Picture 2" descr="RÃ©sultat de recherche d'images pour &quot;icones femmes&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23927" y="2816927"/>
            <a:ext cx="721824" cy="794754"/>
          </a:xfrm>
          <a:prstGeom prst="rect">
            <a:avLst/>
          </a:prstGeom>
          <a:noFill/>
          <a:extLst>
            <a:ext uri="{909E8E84-426E-40DD-AFC4-6F175D3DCCD1}">
              <a14:hiddenFill xmlns:a14="http://schemas.microsoft.com/office/drawing/2010/main">
                <a:solidFill>
                  <a:srgbClr val="FFFFFF"/>
                </a:solidFill>
              </a14:hiddenFill>
            </a:ext>
          </a:extLst>
        </p:spPr>
      </p:pic>
      <p:grpSp>
        <p:nvGrpSpPr>
          <p:cNvPr id="156" name="Groupe 155"/>
          <p:cNvGrpSpPr/>
          <p:nvPr/>
        </p:nvGrpSpPr>
        <p:grpSpPr>
          <a:xfrm>
            <a:off x="6556847" y="2777717"/>
            <a:ext cx="1888761" cy="1086702"/>
            <a:chOff x="7584498" y="2953831"/>
            <a:chExt cx="1888761" cy="1086702"/>
          </a:xfrm>
        </p:grpSpPr>
        <p:pic>
          <p:nvPicPr>
            <p:cNvPr id="71" name="Image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28878" y="2981819"/>
              <a:ext cx="544833" cy="444298"/>
            </a:xfrm>
            <a:prstGeom prst="rect">
              <a:avLst/>
            </a:prstGeom>
          </p:spPr>
        </p:pic>
        <p:sp>
          <p:nvSpPr>
            <p:cNvPr id="67" name="Rectangle à coins arrondis 66"/>
            <p:cNvSpPr/>
            <p:nvPr/>
          </p:nvSpPr>
          <p:spPr>
            <a:xfrm>
              <a:off x="7584498" y="2953831"/>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Validation d’une release</a:t>
              </a:r>
            </a:p>
          </p:txBody>
        </p:sp>
        <p:pic>
          <p:nvPicPr>
            <p:cNvPr id="149" name="Picture 2" descr="RÃ©sultat de recherche d'images pour &quot;icones femmes&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42464" y="3016388"/>
              <a:ext cx="387556" cy="4173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8" name="Groupe 157"/>
          <p:cNvGrpSpPr/>
          <p:nvPr/>
        </p:nvGrpSpPr>
        <p:grpSpPr>
          <a:xfrm>
            <a:off x="3144910" y="1130524"/>
            <a:ext cx="1966638" cy="1104191"/>
            <a:chOff x="4038654" y="1151251"/>
            <a:chExt cx="1966638" cy="1104191"/>
          </a:xfrm>
        </p:grpSpPr>
        <p:grpSp>
          <p:nvGrpSpPr>
            <p:cNvPr id="73" name="Groupe 72"/>
            <p:cNvGrpSpPr/>
            <p:nvPr/>
          </p:nvGrpSpPr>
          <p:grpSpPr>
            <a:xfrm>
              <a:off x="4038654" y="1151251"/>
              <a:ext cx="1966638" cy="1104191"/>
              <a:chOff x="747135" y="1606500"/>
              <a:chExt cx="1966638" cy="1104191"/>
            </a:xfrm>
          </p:grpSpPr>
          <p:sp>
            <p:nvSpPr>
              <p:cNvPr id="5" name="Rectangle à coins arrondis 4"/>
              <p:cNvSpPr/>
              <p:nvPr/>
            </p:nvSpPr>
            <p:spPr>
              <a:xfrm>
                <a:off x="747135" y="1606500"/>
                <a:ext cx="1966638" cy="11041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Vision/Idéation</a:t>
                </a:r>
              </a:p>
            </p:txBody>
          </p:sp>
          <p:pic>
            <p:nvPicPr>
              <p:cNvPr id="7" name="Imag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74822" y="1669073"/>
                <a:ext cx="454927" cy="436942"/>
              </a:xfrm>
              <a:prstGeom prst="rect">
                <a:avLst/>
              </a:prstGeom>
            </p:spPr>
          </p:pic>
          <p:pic>
            <p:nvPicPr>
              <p:cNvPr id="8" name="Espace réservé du contenu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97926" y="1695965"/>
                <a:ext cx="391448" cy="384302"/>
              </a:xfrm>
              <a:prstGeom prst="rect">
                <a:avLst/>
              </a:prstGeom>
            </p:spPr>
          </p:pic>
        </p:grpSp>
        <p:pic>
          <p:nvPicPr>
            <p:cNvPr id="150" name="Picture 2" descr="RÃ©sultat de recherche d'images pour &quot;icones femmes&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21727" y="1219881"/>
              <a:ext cx="387556" cy="4173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4" name="Groupe 153"/>
          <p:cNvGrpSpPr/>
          <p:nvPr/>
        </p:nvGrpSpPr>
        <p:grpSpPr>
          <a:xfrm>
            <a:off x="2087898" y="2774412"/>
            <a:ext cx="1888761" cy="1086702"/>
            <a:chOff x="980580" y="2942919"/>
            <a:chExt cx="1888761" cy="1086702"/>
          </a:xfrm>
        </p:grpSpPr>
        <p:sp>
          <p:nvSpPr>
            <p:cNvPr id="19" name="Rectangle à coins arrondis 18"/>
            <p:cNvSpPr/>
            <p:nvPr/>
          </p:nvSpPr>
          <p:spPr>
            <a:xfrm>
              <a:off x="980580" y="2942919"/>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endParaRPr lang="fr-FR" sz="2000" dirty="0">
                <a:solidFill>
                  <a:schemeClr val="tx1"/>
                </a:solidFill>
              </a:endParaRPr>
            </a:p>
            <a:p>
              <a:pPr algn="ctr"/>
              <a:r>
                <a:rPr lang="fr-FR" sz="2000" dirty="0">
                  <a:solidFill>
                    <a:schemeClr val="tx1"/>
                  </a:solidFill>
                </a:rPr>
                <a:t>Planification de la release</a:t>
              </a:r>
            </a:p>
          </p:txBody>
        </p:sp>
        <p:pic>
          <p:nvPicPr>
            <p:cNvPr id="91" name="Imag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5395" y="2968821"/>
              <a:ext cx="430794" cy="394394"/>
            </a:xfrm>
            <a:prstGeom prst="rect">
              <a:avLst/>
            </a:prstGeom>
          </p:spPr>
        </p:pic>
        <p:pic>
          <p:nvPicPr>
            <p:cNvPr id="131" name="Espace réservé du contenu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14581" y="2968417"/>
              <a:ext cx="391448" cy="384302"/>
            </a:xfrm>
            <a:prstGeom prst="rect">
              <a:avLst/>
            </a:prstGeom>
          </p:spPr>
        </p:pic>
        <p:pic>
          <p:nvPicPr>
            <p:cNvPr id="151" name="Picture 2" descr="RÃ©sultat de recherche d'images pour &quot;icones femmes&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37462" y="2972198"/>
              <a:ext cx="387556" cy="417362"/>
            </a:xfrm>
            <a:prstGeom prst="rect">
              <a:avLst/>
            </a:prstGeom>
            <a:noFill/>
            <a:extLst>
              <a:ext uri="{909E8E84-426E-40DD-AFC4-6F175D3DCCD1}">
                <a14:hiddenFill xmlns:a14="http://schemas.microsoft.com/office/drawing/2010/main">
                  <a:solidFill>
                    <a:srgbClr val="FFFFFF"/>
                  </a:solidFill>
                </a14:hiddenFill>
              </a:ext>
            </a:extLst>
          </p:spPr>
        </p:pic>
      </p:grpSp>
      <p:pic>
        <p:nvPicPr>
          <p:cNvPr id="52" name="Imag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8853" y="4655472"/>
            <a:ext cx="430794" cy="394394"/>
          </a:xfrm>
          <a:prstGeom prst="rect">
            <a:avLst/>
          </a:prstGeom>
        </p:spPr>
      </p:pic>
      <p:sp>
        <p:nvSpPr>
          <p:cNvPr id="51" name="Rectangle à coins arrondis 50"/>
          <p:cNvSpPr/>
          <p:nvPr/>
        </p:nvSpPr>
        <p:spPr>
          <a:xfrm>
            <a:off x="5445662" y="4617463"/>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Revue</a:t>
            </a:r>
          </a:p>
          <a:p>
            <a:pPr algn="ctr"/>
            <a:r>
              <a:rPr lang="fr-FR" sz="2000" dirty="0">
                <a:solidFill>
                  <a:schemeClr val="tx1"/>
                </a:solidFill>
              </a:rPr>
              <a:t>d’un sprint</a:t>
            </a:r>
          </a:p>
        </p:txBody>
      </p:sp>
      <p:pic>
        <p:nvPicPr>
          <p:cNvPr id="157" name="Picture 2" descr="RÃ©sultat de recherche d'images pour &quot;icones femmes&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69225" y="4670462"/>
            <a:ext cx="387556" cy="417362"/>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85"/>
          <p:cNvSpPr txBox="1"/>
          <p:nvPr/>
        </p:nvSpPr>
        <p:spPr>
          <a:xfrm>
            <a:off x="10701932" y="2371075"/>
            <a:ext cx="1027525" cy="369332"/>
          </a:xfrm>
          <a:prstGeom prst="rect">
            <a:avLst/>
          </a:prstGeom>
          <a:noFill/>
        </p:spPr>
        <p:txBody>
          <a:bodyPr wrap="none" rtlCol="0">
            <a:spAutoFit/>
          </a:bodyPr>
          <a:lstStyle/>
          <a:p>
            <a:r>
              <a:rPr lang="fr-FR" dirty="0"/>
              <a:t>Manager</a:t>
            </a:r>
          </a:p>
        </p:txBody>
      </p:sp>
      <p:pic>
        <p:nvPicPr>
          <p:cNvPr id="90" name="Image 8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74495" y="5188240"/>
            <a:ext cx="1044484" cy="1006596"/>
          </a:xfrm>
          <a:prstGeom prst="rect">
            <a:avLst/>
          </a:prstGeom>
        </p:spPr>
      </p:pic>
      <p:pic>
        <p:nvPicPr>
          <p:cNvPr id="93" name="Image 9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26072" y="2797768"/>
            <a:ext cx="475729" cy="458472"/>
          </a:xfrm>
          <a:prstGeom prst="rect">
            <a:avLst/>
          </a:prstGeom>
        </p:spPr>
      </p:pic>
      <p:pic>
        <p:nvPicPr>
          <p:cNvPr id="94" name="Image 9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08144" y="4640482"/>
            <a:ext cx="475729" cy="458472"/>
          </a:xfrm>
          <a:prstGeom prst="rect">
            <a:avLst/>
          </a:prstGeom>
        </p:spPr>
      </p:pic>
      <p:pic>
        <p:nvPicPr>
          <p:cNvPr id="95" name="Image 9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70298" y="4658515"/>
            <a:ext cx="475729" cy="458472"/>
          </a:xfrm>
          <a:prstGeom prst="rect">
            <a:avLst/>
          </a:prstGeom>
        </p:spPr>
      </p:pic>
      <p:pic>
        <p:nvPicPr>
          <p:cNvPr id="97" name="Image 9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20223" y="4673505"/>
            <a:ext cx="475729" cy="458472"/>
          </a:xfrm>
          <a:prstGeom prst="rect">
            <a:avLst/>
          </a:prstGeom>
        </p:spPr>
      </p:pic>
      <p:pic>
        <p:nvPicPr>
          <p:cNvPr id="98" name="Image 9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68328" y="4643670"/>
            <a:ext cx="475729" cy="458472"/>
          </a:xfrm>
          <a:prstGeom prst="rect">
            <a:avLst/>
          </a:prstGeom>
        </p:spPr>
      </p:pic>
      <p:grpSp>
        <p:nvGrpSpPr>
          <p:cNvPr id="74" name="Groupe 73"/>
          <p:cNvGrpSpPr/>
          <p:nvPr/>
        </p:nvGrpSpPr>
        <p:grpSpPr>
          <a:xfrm>
            <a:off x="5358736" y="1151666"/>
            <a:ext cx="1888761" cy="1086702"/>
            <a:chOff x="980580" y="2942919"/>
            <a:chExt cx="1888761" cy="1086702"/>
          </a:xfrm>
        </p:grpSpPr>
        <p:sp>
          <p:nvSpPr>
            <p:cNvPr id="88" name="Rectangle à coins arrondis 87"/>
            <p:cNvSpPr/>
            <p:nvPr/>
          </p:nvSpPr>
          <p:spPr>
            <a:xfrm>
              <a:off x="980580" y="2942919"/>
              <a:ext cx="1888761" cy="10867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a:p>
              <a:pPr algn="ctr"/>
              <a:r>
                <a:rPr lang="fr-FR" sz="2000" dirty="0">
                  <a:solidFill>
                    <a:schemeClr val="tx1"/>
                  </a:solidFill>
                </a:rPr>
                <a:t>Sprint 0</a:t>
              </a:r>
            </a:p>
          </p:txBody>
        </p:sp>
        <p:pic>
          <p:nvPicPr>
            <p:cNvPr id="100" name="Image 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9178" y="2968821"/>
              <a:ext cx="430794" cy="394394"/>
            </a:xfrm>
            <a:prstGeom prst="rect">
              <a:avLst/>
            </a:prstGeom>
          </p:spPr>
        </p:pic>
        <p:pic>
          <p:nvPicPr>
            <p:cNvPr id="102" name="Espace réservé du contenu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8364" y="2968417"/>
              <a:ext cx="391448" cy="384302"/>
            </a:xfrm>
            <a:prstGeom prst="rect">
              <a:avLst/>
            </a:prstGeom>
          </p:spPr>
        </p:pic>
        <p:pic>
          <p:nvPicPr>
            <p:cNvPr id="103" name="Picture 2" descr="RÃ©sultat de recherche d'images pour &quot;icones femmes&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41245" y="2972198"/>
              <a:ext cx="387556" cy="417362"/>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Espace réservé du numéro de diapositive 3"/>
          <p:cNvSpPr>
            <a:spLocks noGrp="1"/>
          </p:cNvSpPr>
          <p:nvPr>
            <p:ph type="sldNum" sz="quarter" idx="12"/>
          </p:nvPr>
        </p:nvSpPr>
        <p:spPr/>
        <p:txBody>
          <a:bodyPr/>
          <a:lstStyle/>
          <a:p>
            <a:fld id="{C3398C85-DA73-48F7-B998-3B2FEC982581}" type="slidenum">
              <a:rPr lang="fr-FR" smtClean="0"/>
              <a:t>25</a:t>
            </a:fld>
            <a:endParaRPr lang="fr-FR"/>
          </a:p>
        </p:txBody>
      </p:sp>
    </p:spTree>
    <p:extLst>
      <p:ext uri="{BB962C8B-B14F-4D97-AF65-F5344CB8AC3E}">
        <p14:creationId xmlns:p14="http://schemas.microsoft.com/office/powerpoint/2010/main" val="3101202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Les objets de SCRUM</a:t>
            </a:r>
          </a:p>
        </p:txBody>
      </p:sp>
      <p:sp>
        <p:nvSpPr>
          <p:cNvPr id="5" name="Espace réservé du texte 4"/>
          <p:cNvSpPr>
            <a:spLocks noGrp="1"/>
          </p:cNvSpPr>
          <p:nvPr>
            <p:ph type="body" idx="1"/>
          </p:nvPr>
        </p:nvSpPr>
        <p:spPr/>
        <p:txBody>
          <a:bodyPr>
            <a:normAutofit/>
          </a:bodyPr>
          <a:lstStyle/>
          <a:p>
            <a:r>
              <a:rPr lang="fr-FR" sz="3200" dirty="0" err="1">
                <a:solidFill>
                  <a:schemeClr val="tx1"/>
                </a:solidFill>
              </a:rPr>
              <a:t>Feature</a:t>
            </a:r>
            <a:r>
              <a:rPr lang="fr-FR" sz="3200" dirty="0">
                <a:solidFill>
                  <a:schemeClr val="tx1"/>
                </a:solidFill>
              </a:rPr>
              <a:t>, Story, Tâche, </a:t>
            </a:r>
            <a:r>
              <a:rPr lang="fr-FR" sz="3200" dirty="0" err="1">
                <a:solidFill>
                  <a:schemeClr val="tx1"/>
                </a:solidFill>
              </a:rPr>
              <a:t>Backlog</a:t>
            </a:r>
            <a:r>
              <a:rPr lang="fr-FR" sz="3200" dirty="0">
                <a:solidFill>
                  <a:schemeClr val="tx1"/>
                </a:solidFill>
              </a:rPr>
              <a:t> </a:t>
            </a:r>
          </a:p>
        </p:txBody>
      </p:sp>
      <p:sp>
        <p:nvSpPr>
          <p:cNvPr id="3" name="Espace réservé du numéro de diapositive 2"/>
          <p:cNvSpPr>
            <a:spLocks noGrp="1"/>
          </p:cNvSpPr>
          <p:nvPr>
            <p:ph type="sldNum" sz="quarter" idx="12"/>
          </p:nvPr>
        </p:nvSpPr>
        <p:spPr/>
        <p:txBody>
          <a:bodyPr/>
          <a:lstStyle/>
          <a:p>
            <a:fld id="{C3398C85-DA73-48F7-B998-3B2FEC982581}" type="slidenum">
              <a:rPr lang="fr-FR" smtClean="0"/>
              <a:t>26</a:t>
            </a:fld>
            <a:endParaRPr lang="fr-FR"/>
          </a:p>
        </p:txBody>
      </p:sp>
    </p:spTree>
    <p:extLst>
      <p:ext uri="{BB962C8B-B14F-4D97-AF65-F5344CB8AC3E}">
        <p14:creationId xmlns:p14="http://schemas.microsoft.com/office/powerpoint/2010/main" val="221877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err="1"/>
              <a:t>Feature</a:t>
            </a:r>
            <a:endParaRPr lang="fr-FR" i="1" dirty="0"/>
          </a:p>
        </p:txBody>
      </p:sp>
      <p:sp>
        <p:nvSpPr>
          <p:cNvPr id="3" name="Espace réservé du contenu 2"/>
          <p:cNvSpPr>
            <a:spLocks noGrp="1"/>
          </p:cNvSpPr>
          <p:nvPr>
            <p:ph idx="1"/>
          </p:nvPr>
        </p:nvSpPr>
        <p:spPr>
          <a:xfrm>
            <a:off x="838200" y="1825625"/>
            <a:ext cx="10674246" cy="4351338"/>
          </a:xfrm>
        </p:spPr>
        <p:txBody>
          <a:bodyPr/>
          <a:lstStyle/>
          <a:p>
            <a:r>
              <a:rPr lang="fr-FR" sz="3200" dirty="0"/>
              <a:t>Une </a:t>
            </a:r>
            <a:r>
              <a:rPr lang="fr-FR" sz="3200" i="1" dirty="0" err="1"/>
              <a:t>feature</a:t>
            </a:r>
            <a:r>
              <a:rPr lang="fr-FR" sz="3200" i="1" dirty="0"/>
              <a:t> (</a:t>
            </a:r>
            <a:r>
              <a:rPr lang="fr-FR" sz="3200" i="1" dirty="0" err="1"/>
              <a:t>fonctionalité</a:t>
            </a:r>
            <a:r>
              <a:rPr lang="fr-FR" sz="3200" i="1" dirty="0"/>
              <a:t>)</a:t>
            </a:r>
            <a:r>
              <a:rPr lang="fr-FR" sz="3200" dirty="0"/>
              <a:t> est un service ou une fonctionnalité du produit à développer</a:t>
            </a:r>
          </a:p>
          <a:p>
            <a:r>
              <a:rPr lang="fr-FR" sz="3200" dirty="0"/>
              <a:t>Elle se décompose en </a:t>
            </a:r>
            <a:r>
              <a:rPr lang="fr-FR" sz="3200" i="1" dirty="0"/>
              <a:t>stories </a:t>
            </a:r>
            <a:r>
              <a:rPr lang="fr-FR" sz="3200" dirty="0"/>
              <a:t>(histoires) de tailles différentes. On distingue :</a:t>
            </a:r>
          </a:p>
          <a:p>
            <a:pPr lvl="1"/>
            <a:r>
              <a:rPr lang="fr-FR" dirty="0"/>
              <a:t> </a:t>
            </a:r>
            <a:r>
              <a:rPr lang="fr-FR" sz="2800" dirty="0"/>
              <a:t>les </a:t>
            </a:r>
            <a:r>
              <a:rPr lang="fr-FR" sz="2800" i="1" dirty="0"/>
              <a:t>stories</a:t>
            </a:r>
            <a:r>
              <a:rPr lang="fr-FR" sz="2800" dirty="0"/>
              <a:t> complexes (épiques) qui seront affinées en </a:t>
            </a:r>
            <a:r>
              <a:rPr lang="fr-FR" sz="2800" i="1" dirty="0"/>
              <a:t>stories</a:t>
            </a:r>
            <a:r>
              <a:rPr lang="fr-FR" sz="2800" dirty="0"/>
              <a:t> plus simples</a:t>
            </a:r>
          </a:p>
          <a:p>
            <a:pPr lvl="1"/>
            <a:r>
              <a:rPr lang="fr-FR" sz="2800" dirty="0"/>
              <a:t>Les stories atomiques qui ne se décomposent pas et sont réalisées dans les </a:t>
            </a:r>
            <a:r>
              <a:rPr lang="fr-FR" sz="2800" i="1" dirty="0"/>
              <a:t>sprints</a:t>
            </a:r>
          </a:p>
          <a:p>
            <a:pPr lvl="1"/>
            <a:endParaRPr lang="fr-FR" dirty="0"/>
          </a:p>
        </p:txBody>
      </p:sp>
      <p:sp>
        <p:nvSpPr>
          <p:cNvPr id="4" name="Espace réservé du pied de page 3"/>
          <p:cNvSpPr>
            <a:spLocks noGrp="1"/>
          </p:cNvSpPr>
          <p:nvPr>
            <p:ph type="ftr" sz="quarter" idx="11"/>
          </p:nvPr>
        </p:nvSpPr>
        <p:spPr/>
        <p:txBody>
          <a:bodyPr/>
          <a:lstStyle/>
          <a:p>
            <a:r>
              <a:rPr lang="fr-FR"/>
              <a:t>claude.godart@loria.fr                                                                        Polytech Nancy</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27</a:t>
            </a:fld>
            <a:endParaRPr lang="fr-FR"/>
          </a:p>
        </p:txBody>
      </p:sp>
    </p:spTree>
    <p:extLst>
      <p:ext uri="{BB962C8B-B14F-4D97-AF65-F5344CB8AC3E}">
        <p14:creationId xmlns:p14="http://schemas.microsoft.com/office/powerpoint/2010/main" val="3000228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785255"/>
            <a:ext cx="10515600" cy="1325563"/>
          </a:xfrm>
        </p:spPr>
        <p:txBody>
          <a:bodyPr>
            <a:normAutofit/>
          </a:bodyPr>
          <a:lstStyle/>
          <a:p>
            <a:r>
              <a:rPr lang="fr-FR" i="1" dirty="0" err="1"/>
              <a:t>Feature</a:t>
            </a:r>
            <a:r>
              <a:rPr lang="fr-FR" dirty="0"/>
              <a:t> (exemple)</a:t>
            </a:r>
            <a:br>
              <a:rPr lang="fr-FR" dirty="0"/>
            </a:br>
            <a:endParaRPr lang="fr-FR" sz="36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51" y="3107118"/>
            <a:ext cx="9465971" cy="2000921"/>
          </a:xfrm>
        </p:spPr>
      </p:pic>
      <p:sp>
        <p:nvSpPr>
          <p:cNvPr id="6" name="ZoneTexte 5"/>
          <p:cNvSpPr txBox="1"/>
          <p:nvPr/>
        </p:nvSpPr>
        <p:spPr>
          <a:xfrm>
            <a:off x="1543546" y="1796315"/>
            <a:ext cx="7518918" cy="954107"/>
          </a:xfrm>
          <a:prstGeom prst="rect">
            <a:avLst/>
          </a:prstGeom>
          <a:noFill/>
        </p:spPr>
        <p:txBody>
          <a:bodyPr wrap="none" rtlCol="0">
            <a:spAutoFit/>
          </a:bodyPr>
          <a:lstStyle/>
          <a:p>
            <a:r>
              <a:rPr lang="fr-FR" sz="2800" dirty="0"/>
              <a:t>un site pour propriétaires d’animaux domestiques </a:t>
            </a:r>
          </a:p>
          <a:p>
            <a:r>
              <a:rPr lang="fr-FR" sz="2800" dirty="0"/>
              <a:t>Des </a:t>
            </a:r>
            <a:r>
              <a:rPr lang="fr-FR" sz="2800" i="1" dirty="0" err="1"/>
              <a:t>features</a:t>
            </a:r>
            <a:r>
              <a:rPr lang="fr-FR" sz="2800" dirty="0"/>
              <a:t> (</a:t>
            </a:r>
            <a:r>
              <a:rPr lang="fr-FR" sz="2800" dirty="0" err="1"/>
              <a:t>fonctionalités</a:t>
            </a:r>
            <a:r>
              <a:rPr lang="fr-FR" sz="2800" dirty="0"/>
              <a:t>, </a:t>
            </a:r>
            <a:r>
              <a:rPr lang="fr-FR" sz="2800" dirty="0" err="1"/>
              <a:t>chapites</a:t>
            </a:r>
            <a:r>
              <a:rPr lang="fr-FR" sz="2800" dirty="0"/>
              <a:t> …)</a:t>
            </a:r>
          </a:p>
        </p:txBody>
      </p:sp>
      <p:sp>
        <p:nvSpPr>
          <p:cNvPr id="7" name="Rectangle 6"/>
          <p:cNvSpPr/>
          <p:nvPr/>
        </p:nvSpPr>
        <p:spPr>
          <a:xfrm>
            <a:off x="5303005" y="5272155"/>
            <a:ext cx="5902513" cy="369332"/>
          </a:xfrm>
          <a:prstGeom prst="rect">
            <a:avLst/>
          </a:prstGeom>
        </p:spPr>
        <p:txBody>
          <a:bodyPr wrap="none">
            <a:spAutoFit/>
          </a:bodyPr>
          <a:lstStyle/>
          <a:p>
            <a:r>
              <a:rPr lang="fr-FR" dirty="0"/>
              <a:t> </a:t>
            </a:r>
            <a:r>
              <a:rPr lang="fr-FR" dirty="0">
                <a:hlinkClick r:id="rId3"/>
              </a:rPr>
              <a:t>https://pablopernot.fr/2017/01/cartographie-plan-action/</a:t>
            </a:r>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28</a:t>
            </a:fld>
            <a:endParaRPr lang="fr-FR"/>
          </a:p>
        </p:txBody>
      </p:sp>
    </p:spTree>
    <p:extLst>
      <p:ext uri="{BB962C8B-B14F-4D97-AF65-F5344CB8AC3E}">
        <p14:creationId xmlns:p14="http://schemas.microsoft.com/office/powerpoint/2010/main" val="506067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 d’une </a:t>
            </a:r>
            <a:r>
              <a:rPr lang="fr-FR" i="1" dirty="0" err="1"/>
              <a:t>feature</a:t>
            </a:r>
            <a:endParaRPr lang="fr-FR" i="1" dirty="0"/>
          </a:p>
        </p:txBody>
      </p:sp>
      <p:sp>
        <p:nvSpPr>
          <p:cNvPr id="4" name="Rectangle 3"/>
          <p:cNvSpPr/>
          <p:nvPr/>
        </p:nvSpPr>
        <p:spPr>
          <a:xfrm>
            <a:off x="1407826" y="2266015"/>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cxnSp>
        <p:nvCxnSpPr>
          <p:cNvPr id="24" name="Connecteur droit avec flèche 23"/>
          <p:cNvCxnSpPr/>
          <p:nvPr/>
        </p:nvCxnSpPr>
        <p:spPr>
          <a:xfrm>
            <a:off x="1247310" y="2014013"/>
            <a:ext cx="10106490" cy="2361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816933" y="4252650"/>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33" name="Rectangle 32"/>
          <p:cNvSpPr/>
          <p:nvPr/>
        </p:nvSpPr>
        <p:spPr>
          <a:xfrm>
            <a:off x="1479030" y="3302146"/>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34" name="Rectangle 33"/>
          <p:cNvSpPr/>
          <p:nvPr/>
        </p:nvSpPr>
        <p:spPr>
          <a:xfrm>
            <a:off x="3440237" y="2286440"/>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35" name="Rectangle 34"/>
          <p:cNvSpPr/>
          <p:nvPr/>
        </p:nvSpPr>
        <p:spPr>
          <a:xfrm>
            <a:off x="1546485" y="2542399"/>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37" name="Rectangle 36"/>
          <p:cNvSpPr/>
          <p:nvPr/>
        </p:nvSpPr>
        <p:spPr>
          <a:xfrm>
            <a:off x="3906811" y="4118425"/>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38" name="Rectangle 37"/>
          <p:cNvSpPr/>
          <p:nvPr/>
        </p:nvSpPr>
        <p:spPr>
          <a:xfrm>
            <a:off x="3631366" y="3303960"/>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47" name="Rectangle 46"/>
          <p:cNvSpPr/>
          <p:nvPr/>
        </p:nvSpPr>
        <p:spPr>
          <a:xfrm>
            <a:off x="5565716" y="2283939"/>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49" name="Rectangle 48"/>
          <p:cNvSpPr/>
          <p:nvPr/>
        </p:nvSpPr>
        <p:spPr>
          <a:xfrm>
            <a:off x="5726238" y="3166548"/>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50" name="Rectangle 49"/>
          <p:cNvSpPr/>
          <p:nvPr/>
        </p:nvSpPr>
        <p:spPr>
          <a:xfrm>
            <a:off x="7159673" y="3166548"/>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51" name="Rectangle 50"/>
          <p:cNvSpPr/>
          <p:nvPr/>
        </p:nvSpPr>
        <p:spPr>
          <a:xfrm>
            <a:off x="7217756" y="2288248"/>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52" name="Rectangle 51"/>
          <p:cNvSpPr/>
          <p:nvPr/>
        </p:nvSpPr>
        <p:spPr>
          <a:xfrm>
            <a:off x="8495043" y="3166548"/>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53" name="Rectangle 52"/>
          <p:cNvSpPr/>
          <p:nvPr/>
        </p:nvSpPr>
        <p:spPr>
          <a:xfrm>
            <a:off x="8553126" y="2288248"/>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54" name="Rectangle 53"/>
          <p:cNvSpPr/>
          <p:nvPr/>
        </p:nvSpPr>
        <p:spPr>
          <a:xfrm>
            <a:off x="9949711" y="2283939"/>
            <a:ext cx="855689"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 </a:t>
            </a:r>
          </a:p>
        </p:txBody>
      </p:sp>
      <p:sp>
        <p:nvSpPr>
          <p:cNvPr id="23" name="ZoneTexte 22"/>
          <p:cNvSpPr txBox="1"/>
          <p:nvPr/>
        </p:nvSpPr>
        <p:spPr>
          <a:xfrm>
            <a:off x="1192916" y="1636181"/>
            <a:ext cx="1440266" cy="400110"/>
          </a:xfrm>
          <a:prstGeom prst="rect">
            <a:avLst/>
          </a:prstGeom>
          <a:noFill/>
        </p:spPr>
        <p:txBody>
          <a:bodyPr wrap="none" rtlCol="0">
            <a:spAutoFit/>
          </a:bodyPr>
          <a:lstStyle/>
          <a:p>
            <a:r>
              <a:rPr lang="fr-FR" sz="2000" dirty="0"/>
              <a:t>opportunité</a:t>
            </a:r>
          </a:p>
        </p:txBody>
      </p:sp>
      <p:sp>
        <p:nvSpPr>
          <p:cNvPr id="55" name="ZoneTexte 54"/>
          <p:cNvSpPr txBox="1"/>
          <p:nvPr/>
        </p:nvSpPr>
        <p:spPr>
          <a:xfrm>
            <a:off x="2775581" y="1636550"/>
            <a:ext cx="2515369" cy="400110"/>
          </a:xfrm>
          <a:prstGeom prst="rect">
            <a:avLst/>
          </a:prstGeom>
          <a:noFill/>
        </p:spPr>
        <p:txBody>
          <a:bodyPr wrap="none" rtlCol="0">
            <a:spAutoFit/>
          </a:bodyPr>
          <a:lstStyle/>
          <a:p>
            <a:r>
              <a:rPr lang="fr-FR" sz="2000" dirty="0"/>
              <a:t>prévue pour la release</a:t>
            </a:r>
          </a:p>
        </p:txBody>
      </p:sp>
      <p:sp>
        <p:nvSpPr>
          <p:cNvPr id="56" name="ZoneTexte 55"/>
          <p:cNvSpPr txBox="1"/>
          <p:nvPr/>
        </p:nvSpPr>
        <p:spPr>
          <a:xfrm>
            <a:off x="5485716" y="1653549"/>
            <a:ext cx="1345561" cy="400110"/>
          </a:xfrm>
          <a:prstGeom prst="rect">
            <a:avLst/>
          </a:prstGeom>
          <a:noFill/>
        </p:spPr>
        <p:txBody>
          <a:bodyPr wrap="none" rtlCol="0">
            <a:spAutoFit/>
          </a:bodyPr>
          <a:lstStyle/>
          <a:p>
            <a:r>
              <a:rPr lang="fr-FR" sz="2000" dirty="0"/>
              <a:t>en affinage</a:t>
            </a:r>
          </a:p>
        </p:txBody>
      </p:sp>
      <p:sp>
        <p:nvSpPr>
          <p:cNvPr id="57" name="ZoneTexte 56"/>
          <p:cNvSpPr txBox="1"/>
          <p:nvPr/>
        </p:nvSpPr>
        <p:spPr>
          <a:xfrm>
            <a:off x="6894410" y="1668539"/>
            <a:ext cx="1265090" cy="400110"/>
          </a:xfrm>
          <a:prstGeom prst="rect">
            <a:avLst/>
          </a:prstGeom>
          <a:noFill/>
        </p:spPr>
        <p:txBody>
          <a:bodyPr wrap="none" rtlCol="0">
            <a:spAutoFit/>
          </a:bodyPr>
          <a:lstStyle/>
          <a:p>
            <a:r>
              <a:rPr lang="fr-FR" sz="2000" dirty="0"/>
              <a:t>minimisée</a:t>
            </a:r>
          </a:p>
        </p:txBody>
      </p:sp>
      <p:sp>
        <p:nvSpPr>
          <p:cNvPr id="58" name="ZoneTexte 57"/>
          <p:cNvSpPr txBox="1"/>
          <p:nvPr/>
        </p:nvSpPr>
        <p:spPr>
          <a:xfrm>
            <a:off x="8479718" y="1668661"/>
            <a:ext cx="835100" cy="400110"/>
          </a:xfrm>
          <a:prstGeom prst="rect">
            <a:avLst/>
          </a:prstGeom>
          <a:noFill/>
        </p:spPr>
        <p:txBody>
          <a:bodyPr wrap="none" rtlCol="0">
            <a:spAutoFit/>
          </a:bodyPr>
          <a:lstStyle/>
          <a:p>
            <a:r>
              <a:rPr lang="fr-FR" sz="2000" dirty="0"/>
              <a:t>testée</a:t>
            </a:r>
          </a:p>
        </p:txBody>
      </p:sp>
      <p:sp>
        <p:nvSpPr>
          <p:cNvPr id="59" name="ZoneTexte 58"/>
          <p:cNvSpPr txBox="1"/>
          <p:nvPr/>
        </p:nvSpPr>
        <p:spPr>
          <a:xfrm>
            <a:off x="9819324" y="1668539"/>
            <a:ext cx="1143583" cy="400110"/>
          </a:xfrm>
          <a:prstGeom prst="rect">
            <a:avLst/>
          </a:prstGeom>
          <a:noFill/>
        </p:spPr>
        <p:txBody>
          <a:bodyPr wrap="none" rtlCol="0">
            <a:spAutoFit/>
          </a:bodyPr>
          <a:lstStyle/>
          <a:p>
            <a:r>
              <a:rPr lang="fr-FR" sz="2000" dirty="0"/>
              <a:t>déployée</a:t>
            </a:r>
          </a:p>
        </p:txBody>
      </p:sp>
      <p:cxnSp>
        <p:nvCxnSpPr>
          <p:cNvPr id="60" name="Connecteur droit 59"/>
          <p:cNvCxnSpPr/>
          <p:nvPr/>
        </p:nvCxnSpPr>
        <p:spPr>
          <a:xfrm>
            <a:off x="2835541" y="1621191"/>
            <a:ext cx="0" cy="364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a:off x="5284089" y="1676154"/>
            <a:ext cx="22429" cy="3585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flipH="1">
            <a:off x="6775554" y="1668539"/>
            <a:ext cx="40030" cy="3593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flipH="1">
            <a:off x="8260490" y="1666161"/>
            <a:ext cx="43061" cy="3595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a:off x="9608695" y="1646174"/>
            <a:ext cx="61459" cy="3615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ZoneTexte 65"/>
          <p:cNvSpPr txBox="1"/>
          <p:nvPr/>
        </p:nvSpPr>
        <p:spPr>
          <a:xfrm>
            <a:off x="4921010" y="5609450"/>
            <a:ext cx="2759089" cy="461665"/>
          </a:xfrm>
          <a:prstGeom prst="rect">
            <a:avLst/>
          </a:prstGeom>
          <a:noFill/>
        </p:spPr>
        <p:txBody>
          <a:bodyPr wrap="none" rtlCol="0">
            <a:spAutoFit/>
          </a:bodyPr>
          <a:lstStyle/>
          <a:p>
            <a:r>
              <a:rPr lang="fr-FR" sz="2400" dirty="0"/>
              <a:t>Tableau des </a:t>
            </a:r>
            <a:r>
              <a:rPr lang="fr-FR" sz="2400" i="1" dirty="0" err="1"/>
              <a:t>features</a:t>
            </a:r>
            <a:endParaRPr lang="fr-FR" sz="2400" i="1"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29</a:t>
            </a:fld>
            <a:endParaRPr lang="fr-FR"/>
          </a:p>
        </p:txBody>
      </p:sp>
    </p:spTree>
    <p:extLst>
      <p:ext uri="{BB962C8B-B14F-4D97-AF65-F5344CB8AC3E}">
        <p14:creationId xmlns:p14="http://schemas.microsoft.com/office/powerpoint/2010/main" val="246852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Les processus dits agiles</a:t>
            </a:r>
          </a:p>
        </p:txBody>
      </p:sp>
      <p:sp>
        <p:nvSpPr>
          <p:cNvPr id="3" name="Espace réservé du numéro de diapositive 2"/>
          <p:cNvSpPr>
            <a:spLocks noGrp="1"/>
          </p:cNvSpPr>
          <p:nvPr>
            <p:ph type="sldNum" sz="quarter" idx="12"/>
          </p:nvPr>
        </p:nvSpPr>
        <p:spPr/>
        <p:txBody>
          <a:bodyPr/>
          <a:lstStyle/>
          <a:p>
            <a:fld id="{B5A3F2EA-94BB-4332-8D68-E793410C9454}" type="slidenum">
              <a:rPr lang="fr-FR" smtClean="0"/>
              <a:t>3</a:t>
            </a:fld>
            <a:endParaRPr lang="fr-FR"/>
          </a:p>
        </p:txBody>
      </p:sp>
      <p:sp>
        <p:nvSpPr>
          <p:cNvPr id="7" name="Espace réservé du texte 6">
            <a:extLst>
              <a:ext uri="{FF2B5EF4-FFF2-40B4-BE49-F238E27FC236}">
                <a16:creationId xmlns:a16="http://schemas.microsoft.com/office/drawing/2014/main" id="{3EF67353-9F34-3029-FEDE-E0E93B559E4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7291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 d’une </a:t>
            </a:r>
            <a:r>
              <a:rPr lang="fr-FR" i="1" dirty="0" err="1"/>
              <a:t>feature</a:t>
            </a:r>
            <a:endParaRPr lang="fr-FR" i="1" dirty="0"/>
          </a:p>
        </p:txBody>
      </p:sp>
      <p:sp>
        <p:nvSpPr>
          <p:cNvPr id="3" name="Espace réservé du contenu 2"/>
          <p:cNvSpPr>
            <a:spLocks noGrp="1"/>
          </p:cNvSpPr>
          <p:nvPr>
            <p:ph idx="1"/>
          </p:nvPr>
        </p:nvSpPr>
        <p:spPr/>
        <p:txBody>
          <a:bodyPr>
            <a:normAutofit lnSpcReduction="10000"/>
          </a:bodyPr>
          <a:lstStyle/>
          <a:p>
            <a:r>
              <a:rPr lang="fr-FR" dirty="0"/>
              <a:t>Opportunité : idée de </a:t>
            </a:r>
            <a:r>
              <a:rPr lang="fr-FR" dirty="0" err="1"/>
              <a:t>feature</a:t>
            </a:r>
            <a:r>
              <a:rPr lang="fr-FR" dirty="0"/>
              <a:t> qui présente une opportunité pour le produit</a:t>
            </a:r>
          </a:p>
          <a:p>
            <a:r>
              <a:rPr lang="fr-FR" dirty="0"/>
              <a:t>Prévue pour la release : l’étude d’opportunité a abouti, et la </a:t>
            </a:r>
            <a:r>
              <a:rPr lang="fr-FR" dirty="0" err="1"/>
              <a:t>feature</a:t>
            </a:r>
            <a:r>
              <a:rPr lang="fr-FR" dirty="0"/>
              <a:t> est prévue pour la release en cours</a:t>
            </a:r>
          </a:p>
          <a:p>
            <a:r>
              <a:rPr lang="fr-FR" dirty="0"/>
              <a:t>En affinage : initialement sous forme d’épique, est décomposée en stories</a:t>
            </a:r>
          </a:p>
          <a:p>
            <a:r>
              <a:rPr lang="fr-FR" dirty="0"/>
              <a:t>Minimisée : </a:t>
            </a:r>
            <a:r>
              <a:rPr lang="fr-FR" i="1" dirty="0"/>
              <a:t>Minimal </a:t>
            </a:r>
            <a:r>
              <a:rPr lang="fr-FR" i="1" dirty="0" err="1"/>
              <a:t>Maketable</a:t>
            </a:r>
            <a:r>
              <a:rPr lang="fr-FR" i="1" dirty="0"/>
              <a:t> </a:t>
            </a:r>
            <a:r>
              <a:rPr lang="fr-FR" i="1" dirty="0" err="1"/>
              <a:t>Feature</a:t>
            </a:r>
            <a:endParaRPr lang="fr-FR" i="1" dirty="0"/>
          </a:p>
          <a:p>
            <a:r>
              <a:rPr lang="fr-FR" dirty="0"/>
              <a:t>Testée : … avec des stories finies</a:t>
            </a:r>
          </a:p>
          <a:p>
            <a:r>
              <a:rPr lang="fr-FR" dirty="0"/>
              <a:t>Déployée : utilisable par des utilisateurs qui peuvent fournir du feedback</a:t>
            </a:r>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30</a:t>
            </a:fld>
            <a:endParaRPr lang="fr-FR"/>
          </a:p>
        </p:txBody>
      </p:sp>
    </p:spTree>
    <p:extLst>
      <p:ext uri="{BB962C8B-B14F-4D97-AF65-F5344CB8AC3E}">
        <p14:creationId xmlns:p14="http://schemas.microsoft.com/office/powerpoint/2010/main" val="147632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9907" y="637790"/>
            <a:ext cx="10515600" cy="1325563"/>
          </a:xfrm>
        </p:spPr>
        <p:txBody>
          <a:bodyPr>
            <a:normAutofit fontScale="90000"/>
          </a:bodyPr>
          <a:lstStyle/>
          <a:p>
            <a:r>
              <a:rPr lang="fr-FR" i="1" dirty="0"/>
              <a:t>Story </a:t>
            </a:r>
            <a:r>
              <a:rPr lang="fr-FR" i="1" dirty="0" err="1"/>
              <a:t>map</a:t>
            </a:r>
            <a:r>
              <a:rPr lang="fr-FR" i="1" dirty="0"/>
              <a:t> </a:t>
            </a:r>
            <a:r>
              <a:rPr lang="fr-FR" dirty="0"/>
              <a:t>:</a:t>
            </a:r>
            <a:r>
              <a:rPr lang="fr-FR" i="1" dirty="0"/>
              <a:t> </a:t>
            </a:r>
            <a:br>
              <a:rPr lang="fr-FR" i="1" dirty="0"/>
            </a:br>
            <a:r>
              <a:rPr lang="fr-FR" dirty="0"/>
              <a:t>décomposition d’une </a:t>
            </a:r>
            <a:r>
              <a:rPr lang="fr-FR" i="1" dirty="0" err="1"/>
              <a:t>feature</a:t>
            </a:r>
            <a:r>
              <a:rPr lang="fr-FR" dirty="0"/>
              <a:t> en </a:t>
            </a:r>
            <a:r>
              <a:rPr lang="fr-FR" i="1" dirty="0"/>
              <a:t>stories</a:t>
            </a:r>
            <a:br>
              <a:rPr lang="fr-FR" i="1" dirty="0"/>
            </a:br>
            <a:endParaRPr lang="fr-FR" i="1" dirty="0"/>
          </a:p>
        </p:txBody>
      </p:sp>
      <p:sp>
        <p:nvSpPr>
          <p:cNvPr id="4" name="Rectangle 3"/>
          <p:cNvSpPr/>
          <p:nvPr/>
        </p:nvSpPr>
        <p:spPr>
          <a:xfrm>
            <a:off x="1255408" y="2742204"/>
            <a:ext cx="1710128"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Feature</a:t>
            </a:r>
            <a:r>
              <a:rPr lang="fr-FR" dirty="0"/>
              <a:t> 1</a:t>
            </a:r>
          </a:p>
        </p:txBody>
      </p:sp>
      <p:sp>
        <p:nvSpPr>
          <p:cNvPr id="5" name="Rectangle 4"/>
          <p:cNvSpPr/>
          <p:nvPr/>
        </p:nvSpPr>
        <p:spPr>
          <a:xfrm>
            <a:off x="5185329" y="2742204"/>
            <a:ext cx="1710128" cy="67455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Feature</a:t>
            </a:r>
            <a:r>
              <a:rPr lang="fr-FR" dirty="0"/>
              <a:t> 2</a:t>
            </a:r>
          </a:p>
        </p:txBody>
      </p:sp>
      <p:sp>
        <p:nvSpPr>
          <p:cNvPr id="6" name="Rectangle 5"/>
          <p:cNvSpPr/>
          <p:nvPr/>
        </p:nvSpPr>
        <p:spPr>
          <a:xfrm>
            <a:off x="7931026" y="2742204"/>
            <a:ext cx="1710128" cy="674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Feature</a:t>
            </a:r>
            <a:r>
              <a:rPr lang="fr-FR" dirty="0"/>
              <a:t> 3</a:t>
            </a:r>
          </a:p>
        </p:txBody>
      </p:sp>
      <p:sp>
        <p:nvSpPr>
          <p:cNvPr id="7" name="Rectangle 6"/>
          <p:cNvSpPr/>
          <p:nvPr/>
        </p:nvSpPr>
        <p:spPr>
          <a:xfrm>
            <a:off x="1255408" y="3659102"/>
            <a:ext cx="958121"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A</a:t>
            </a:r>
          </a:p>
        </p:txBody>
      </p:sp>
      <p:sp>
        <p:nvSpPr>
          <p:cNvPr id="8" name="Rectangle 7"/>
          <p:cNvSpPr/>
          <p:nvPr/>
        </p:nvSpPr>
        <p:spPr>
          <a:xfrm>
            <a:off x="2486475" y="3659102"/>
            <a:ext cx="958121"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B</a:t>
            </a:r>
          </a:p>
        </p:txBody>
      </p:sp>
      <p:sp>
        <p:nvSpPr>
          <p:cNvPr id="9" name="Rectangle 8"/>
          <p:cNvSpPr/>
          <p:nvPr/>
        </p:nvSpPr>
        <p:spPr>
          <a:xfrm>
            <a:off x="3717542" y="3659102"/>
            <a:ext cx="958121"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C</a:t>
            </a:r>
          </a:p>
        </p:txBody>
      </p:sp>
      <p:sp>
        <p:nvSpPr>
          <p:cNvPr id="10" name="Rectangle 9"/>
          <p:cNvSpPr/>
          <p:nvPr/>
        </p:nvSpPr>
        <p:spPr>
          <a:xfrm>
            <a:off x="5185329" y="3659102"/>
            <a:ext cx="958121" cy="67455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G</a:t>
            </a:r>
          </a:p>
        </p:txBody>
      </p:sp>
      <p:sp>
        <p:nvSpPr>
          <p:cNvPr id="11" name="Rectangle 10"/>
          <p:cNvSpPr/>
          <p:nvPr/>
        </p:nvSpPr>
        <p:spPr>
          <a:xfrm>
            <a:off x="6416396" y="3659102"/>
            <a:ext cx="958121" cy="67455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I</a:t>
            </a:r>
          </a:p>
        </p:txBody>
      </p:sp>
      <p:sp>
        <p:nvSpPr>
          <p:cNvPr id="12" name="Rectangle 11"/>
          <p:cNvSpPr/>
          <p:nvPr/>
        </p:nvSpPr>
        <p:spPr>
          <a:xfrm>
            <a:off x="7920409" y="3659102"/>
            <a:ext cx="958121" cy="674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H</a:t>
            </a:r>
          </a:p>
        </p:txBody>
      </p:sp>
      <p:sp>
        <p:nvSpPr>
          <p:cNvPr id="13" name="Rectangle 12"/>
          <p:cNvSpPr/>
          <p:nvPr/>
        </p:nvSpPr>
        <p:spPr>
          <a:xfrm>
            <a:off x="9162093" y="3659102"/>
            <a:ext cx="958121" cy="674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J</a:t>
            </a:r>
          </a:p>
        </p:txBody>
      </p:sp>
      <p:sp>
        <p:nvSpPr>
          <p:cNvPr id="14" name="Rectangle 13"/>
          <p:cNvSpPr/>
          <p:nvPr/>
        </p:nvSpPr>
        <p:spPr>
          <a:xfrm>
            <a:off x="10403777" y="3659102"/>
            <a:ext cx="958121" cy="674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K</a:t>
            </a:r>
          </a:p>
        </p:txBody>
      </p:sp>
      <p:sp>
        <p:nvSpPr>
          <p:cNvPr id="15" name="Rectangle 14"/>
          <p:cNvSpPr/>
          <p:nvPr/>
        </p:nvSpPr>
        <p:spPr>
          <a:xfrm>
            <a:off x="1255408" y="4456079"/>
            <a:ext cx="958121"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O</a:t>
            </a:r>
          </a:p>
        </p:txBody>
      </p:sp>
      <p:sp>
        <p:nvSpPr>
          <p:cNvPr id="16" name="Rectangle 15"/>
          <p:cNvSpPr/>
          <p:nvPr/>
        </p:nvSpPr>
        <p:spPr>
          <a:xfrm>
            <a:off x="2486474" y="4463573"/>
            <a:ext cx="958121"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P</a:t>
            </a:r>
          </a:p>
        </p:txBody>
      </p:sp>
      <p:sp>
        <p:nvSpPr>
          <p:cNvPr id="17" name="Rectangle 16"/>
          <p:cNvSpPr/>
          <p:nvPr/>
        </p:nvSpPr>
        <p:spPr>
          <a:xfrm>
            <a:off x="1255408" y="5253056"/>
            <a:ext cx="958121" cy="6745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R</a:t>
            </a:r>
          </a:p>
        </p:txBody>
      </p:sp>
      <p:sp>
        <p:nvSpPr>
          <p:cNvPr id="18" name="Rectangle 17"/>
          <p:cNvSpPr/>
          <p:nvPr/>
        </p:nvSpPr>
        <p:spPr>
          <a:xfrm>
            <a:off x="5185329" y="4456079"/>
            <a:ext cx="958121" cy="67455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D </a:t>
            </a:r>
          </a:p>
        </p:txBody>
      </p:sp>
      <p:sp>
        <p:nvSpPr>
          <p:cNvPr id="19" name="Rectangle 18"/>
          <p:cNvSpPr/>
          <p:nvPr/>
        </p:nvSpPr>
        <p:spPr>
          <a:xfrm>
            <a:off x="5185329" y="5253056"/>
            <a:ext cx="958121" cy="67455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S</a:t>
            </a:r>
          </a:p>
        </p:txBody>
      </p:sp>
      <p:sp>
        <p:nvSpPr>
          <p:cNvPr id="20" name="Rectangle 19"/>
          <p:cNvSpPr/>
          <p:nvPr/>
        </p:nvSpPr>
        <p:spPr>
          <a:xfrm>
            <a:off x="6416396" y="5253056"/>
            <a:ext cx="958121" cy="67455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Q</a:t>
            </a:r>
          </a:p>
        </p:txBody>
      </p:sp>
      <p:sp>
        <p:nvSpPr>
          <p:cNvPr id="21" name="Rectangle 20"/>
          <p:cNvSpPr/>
          <p:nvPr/>
        </p:nvSpPr>
        <p:spPr>
          <a:xfrm>
            <a:off x="7950387" y="4463573"/>
            <a:ext cx="958121" cy="674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E</a:t>
            </a:r>
          </a:p>
        </p:txBody>
      </p:sp>
      <p:sp>
        <p:nvSpPr>
          <p:cNvPr id="22" name="Rectangle 21"/>
          <p:cNvSpPr/>
          <p:nvPr/>
        </p:nvSpPr>
        <p:spPr>
          <a:xfrm>
            <a:off x="9152100" y="4471067"/>
            <a:ext cx="958121" cy="674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Story F</a:t>
            </a:r>
          </a:p>
        </p:txBody>
      </p:sp>
      <p:cxnSp>
        <p:nvCxnSpPr>
          <p:cNvPr id="24" name="Connecteur droit avec flèche 23"/>
          <p:cNvCxnSpPr/>
          <p:nvPr/>
        </p:nvCxnSpPr>
        <p:spPr>
          <a:xfrm>
            <a:off x="1255408" y="2493739"/>
            <a:ext cx="10106490" cy="23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023405" y="2024563"/>
            <a:ext cx="1872051" cy="369332"/>
          </a:xfrm>
          <a:prstGeom prst="rect">
            <a:avLst/>
          </a:prstGeom>
          <a:noFill/>
        </p:spPr>
        <p:txBody>
          <a:bodyPr wrap="none" rtlCol="0">
            <a:spAutoFit/>
          </a:bodyPr>
          <a:lstStyle/>
          <a:p>
            <a:r>
              <a:rPr lang="fr-FR" b="1" dirty="0"/>
              <a:t>Séquence d’usage</a:t>
            </a:r>
          </a:p>
        </p:txBody>
      </p:sp>
      <p:cxnSp>
        <p:nvCxnSpPr>
          <p:cNvPr id="28" name="Connecteur droit avec flèche 27"/>
          <p:cNvCxnSpPr/>
          <p:nvPr/>
        </p:nvCxnSpPr>
        <p:spPr>
          <a:xfrm flipH="1">
            <a:off x="1016815" y="2759691"/>
            <a:ext cx="14990" cy="3167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rot="16200000">
            <a:off x="235248" y="4158986"/>
            <a:ext cx="1095556" cy="369332"/>
          </a:xfrm>
          <a:prstGeom prst="rect">
            <a:avLst/>
          </a:prstGeom>
          <a:noFill/>
        </p:spPr>
        <p:txBody>
          <a:bodyPr wrap="none" rtlCol="0">
            <a:spAutoFit/>
          </a:bodyPr>
          <a:lstStyle/>
          <a:p>
            <a:r>
              <a:rPr lang="fr-FR" b="1" dirty="0"/>
              <a:t>Nécessité</a:t>
            </a:r>
          </a:p>
        </p:txBody>
      </p:sp>
      <p:sp>
        <p:nvSpPr>
          <p:cNvPr id="23" name="Espace réservé du numéro de diapositive 22"/>
          <p:cNvSpPr>
            <a:spLocks noGrp="1"/>
          </p:cNvSpPr>
          <p:nvPr>
            <p:ph type="sldNum" sz="quarter" idx="12"/>
          </p:nvPr>
        </p:nvSpPr>
        <p:spPr/>
        <p:txBody>
          <a:bodyPr/>
          <a:lstStyle/>
          <a:p>
            <a:fld id="{C3398C85-DA73-48F7-B998-3B2FEC982581}" type="slidenum">
              <a:rPr lang="fr-FR" smtClean="0"/>
              <a:t>31</a:t>
            </a:fld>
            <a:endParaRPr lang="fr-FR"/>
          </a:p>
        </p:txBody>
      </p:sp>
    </p:spTree>
    <p:extLst>
      <p:ext uri="{BB962C8B-B14F-4D97-AF65-F5344CB8AC3E}">
        <p14:creationId xmlns:p14="http://schemas.microsoft.com/office/powerpoint/2010/main" val="193691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297" y="463639"/>
            <a:ext cx="6853649" cy="5120199"/>
          </a:xfrm>
        </p:spPr>
      </p:pic>
      <p:sp>
        <p:nvSpPr>
          <p:cNvPr id="5" name="Rectangle 4"/>
          <p:cNvSpPr/>
          <p:nvPr/>
        </p:nvSpPr>
        <p:spPr>
          <a:xfrm>
            <a:off x="5723134" y="5807631"/>
            <a:ext cx="5902513" cy="369332"/>
          </a:xfrm>
          <a:prstGeom prst="rect">
            <a:avLst/>
          </a:prstGeom>
        </p:spPr>
        <p:txBody>
          <a:bodyPr wrap="none">
            <a:spAutoFit/>
          </a:bodyPr>
          <a:lstStyle/>
          <a:p>
            <a:r>
              <a:rPr lang="fr-FR" dirty="0"/>
              <a:t> </a:t>
            </a:r>
            <a:r>
              <a:rPr lang="fr-FR" dirty="0">
                <a:hlinkClick r:id="rId3"/>
              </a:rPr>
              <a:t>https://pablopernot.fr/2017/01/cartographie-plan-action/</a:t>
            </a:r>
            <a:r>
              <a:rPr lang="fr-FR" dirty="0"/>
              <a:t>)</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32</a:t>
            </a:fld>
            <a:endParaRPr lang="fr-FR"/>
          </a:p>
        </p:txBody>
      </p:sp>
    </p:spTree>
    <p:extLst>
      <p:ext uri="{BB962C8B-B14F-4D97-AF65-F5344CB8AC3E}">
        <p14:creationId xmlns:p14="http://schemas.microsoft.com/office/powerpoint/2010/main" val="3802210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p>
        </p:txBody>
      </p:sp>
      <p:sp>
        <p:nvSpPr>
          <p:cNvPr id="3" name="Espace réservé du contenu 2"/>
          <p:cNvSpPr>
            <a:spLocks noGrp="1"/>
          </p:cNvSpPr>
          <p:nvPr>
            <p:ph idx="1"/>
          </p:nvPr>
        </p:nvSpPr>
        <p:spPr>
          <a:xfrm>
            <a:off x="838200" y="1825625"/>
            <a:ext cx="10515600" cy="5013238"/>
          </a:xfrm>
        </p:spPr>
        <p:txBody>
          <a:bodyPr>
            <a:normAutofit fontScale="92500"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sz="2100" dirty="0"/>
              <a:t>http://winnipegagilist.blogspot.com/2012/03/how-to-create-user-story-map.html</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384" y="704333"/>
            <a:ext cx="8210687" cy="5448567"/>
          </a:xfrm>
          <a:prstGeom prst="rect">
            <a:avLst/>
          </a:prstGeom>
        </p:spPr>
      </p:pic>
      <p:sp>
        <p:nvSpPr>
          <p:cNvPr id="6" name="Espace réservé du numéro de diapositive 5"/>
          <p:cNvSpPr>
            <a:spLocks noGrp="1"/>
          </p:cNvSpPr>
          <p:nvPr>
            <p:ph type="sldNum" sz="quarter" idx="12"/>
          </p:nvPr>
        </p:nvSpPr>
        <p:spPr/>
        <p:txBody>
          <a:bodyPr/>
          <a:lstStyle/>
          <a:p>
            <a:fld id="{C3398C85-DA73-48F7-B998-3B2FEC982581}" type="slidenum">
              <a:rPr lang="fr-FR" smtClean="0"/>
              <a:t>33</a:t>
            </a:fld>
            <a:endParaRPr lang="fr-FR"/>
          </a:p>
        </p:txBody>
      </p:sp>
    </p:spTree>
    <p:extLst>
      <p:ext uri="{BB962C8B-B14F-4D97-AF65-F5344CB8AC3E}">
        <p14:creationId xmlns:p14="http://schemas.microsoft.com/office/powerpoint/2010/main" val="1518679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a:t>
            </a:r>
            <a:r>
              <a:rPr lang="fr-FR" i="1" dirty="0"/>
              <a:t>tory</a:t>
            </a:r>
          </a:p>
        </p:txBody>
      </p:sp>
      <p:sp>
        <p:nvSpPr>
          <p:cNvPr id="3" name="Espace réservé du contenu 2"/>
          <p:cNvSpPr>
            <a:spLocks noGrp="1"/>
          </p:cNvSpPr>
          <p:nvPr>
            <p:ph idx="1"/>
          </p:nvPr>
        </p:nvSpPr>
        <p:spPr>
          <a:xfrm>
            <a:off x="838200" y="1690688"/>
            <a:ext cx="10515600" cy="4681083"/>
          </a:xfrm>
        </p:spPr>
        <p:txBody>
          <a:bodyPr>
            <a:normAutofit/>
          </a:bodyPr>
          <a:lstStyle/>
          <a:p>
            <a:r>
              <a:rPr lang="fr-FR" dirty="0"/>
              <a:t>Une </a:t>
            </a:r>
            <a:r>
              <a:rPr lang="fr-FR" i="1" dirty="0"/>
              <a:t>story</a:t>
            </a:r>
            <a:r>
              <a:rPr lang="fr-FR" dirty="0"/>
              <a:t> est une exigence du système à développer, formulée en une ou deux phrases dans le langage de l’utilisateur. </a:t>
            </a:r>
          </a:p>
          <a:p>
            <a:r>
              <a:rPr lang="fr-FR" dirty="0"/>
              <a:t> Les </a:t>
            </a:r>
            <a:r>
              <a:rPr lang="fr-FR" i="1" dirty="0"/>
              <a:t>Stories </a:t>
            </a:r>
            <a:r>
              <a:rPr lang="fr-FR" dirty="0"/>
              <a:t>émergent au cours d’ateliers de travail menés avec le Métier, le Client et/ou les Utilisateurs. </a:t>
            </a:r>
          </a:p>
          <a:p>
            <a:r>
              <a:rPr lang="fr-FR" dirty="0"/>
              <a:t>On distingue :</a:t>
            </a:r>
          </a:p>
          <a:p>
            <a:pPr lvl="1"/>
            <a:r>
              <a:rPr lang="fr-FR" i="1" dirty="0"/>
              <a:t>Story</a:t>
            </a:r>
            <a:r>
              <a:rPr lang="fr-FR" dirty="0"/>
              <a:t> fonctionnelle</a:t>
            </a:r>
          </a:p>
          <a:p>
            <a:pPr lvl="1"/>
            <a:r>
              <a:rPr lang="fr-FR" i="1" dirty="0"/>
              <a:t>Story</a:t>
            </a:r>
            <a:r>
              <a:rPr lang="fr-FR" dirty="0"/>
              <a:t> technique</a:t>
            </a:r>
          </a:p>
          <a:p>
            <a:pPr lvl="1"/>
            <a:r>
              <a:rPr lang="fr-FR" dirty="0"/>
              <a:t>Correction de bug</a:t>
            </a:r>
          </a:p>
          <a:p>
            <a:pPr lvl="1"/>
            <a:r>
              <a:rPr lang="fr-FR" dirty="0"/>
              <a:t>Remboursement de la « dette technique »</a:t>
            </a:r>
          </a:p>
          <a:p>
            <a:pPr marL="457200" lvl="1" indent="0">
              <a:buNone/>
            </a:pPr>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34</a:t>
            </a:fld>
            <a:endParaRPr lang="fr-FR"/>
          </a:p>
        </p:txBody>
      </p:sp>
    </p:spTree>
    <p:extLst>
      <p:ext uri="{BB962C8B-B14F-4D97-AF65-F5344CB8AC3E}">
        <p14:creationId xmlns:p14="http://schemas.microsoft.com/office/powerpoint/2010/main" val="279700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a:t>
            </a:r>
            <a:r>
              <a:rPr lang="fr-FR" i="1" dirty="0"/>
              <a:t>tory</a:t>
            </a:r>
          </a:p>
        </p:txBody>
      </p:sp>
      <p:sp>
        <p:nvSpPr>
          <p:cNvPr id="3" name="Espace réservé du contenu 2"/>
          <p:cNvSpPr>
            <a:spLocks noGrp="1"/>
          </p:cNvSpPr>
          <p:nvPr>
            <p:ph idx="1"/>
          </p:nvPr>
        </p:nvSpPr>
        <p:spPr>
          <a:xfrm>
            <a:off x="838200" y="1690688"/>
            <a:ext cx="10515600" cy="4681083"/>
          </a:xfrm>
        </p:spPr>
        <p:txBody>
          <a:bodyPr>
            <a:normAutofit/>
          </a:bodyPr>
          <a:lstStyle/>
          <a:p>
            <a:r>
              <a:rPr lang="fr-FR" dirty="0"/>
              <a:t>Les 3C</a:t>
            </a:r>
          </a:p>
          <a:p>
            <a:pPr lvl="1"/>
            <a:r>
              <a:rPr lang="fr-FR" dirty="0"/>
              <a:t>Carte : l’histoire est courte et sa description tient sur une carte (demi-page)</a:t>
            </a:r>
          </a:p>
          <a:p>
            <a:pPr lvl="1"/>
            <a:r>
              <a:rPr lang="fr-FR" dirty="0"/>
              <a:t>Conversation : l’histoire est définie avec les gens du métier</a:t>
            </a:r>
          </a:p>
          <a:p>
            <a:pPr lvl="1"/>
            <a:r>
              <a:rPr lang="fr-FR" dirty="0"/>
              <a:t>Confirmation : l’histoire est confirmée par des tests d’acceptation rédigés au même moment que celle-ci</a:t>
            </a:r>
          </a:p>
          <a:p>
            <a:r>
              <a:rPr lang="fr-FR" dirty="0"/>
              <a:t>Workflow de la </a:t>
            </a:r>
            <a:r>
              <a:rPr lang="fr-FR" i="1" dirty="0"/>
              <a:t>story</a:t>
            </a:r>
          </a:p>
          <a:p>
            <a:pPr lvl="1"/>
            <a:r>
              <a:rPr lang="fr-FR" dirty="0"/>
              <a:t>Idée d’une </a:t>
            </a:r>
            <a:r>
              <a:rPr lang="fr-FR" i="1" dirty="0"/>
              <a:t>story</a:t>
            </a:r>
            <a:r>
              <a:rPr lang="fr-FR" dirty="0"/>
              <a:t> rédigée sur une </a:t>
            </a:r>
            <a:r>
              <a:rPr lang="fr-FR" b="1" dirty="0"/>
              <a:t>C</a:t>
            </a:r>
            <a:r>
              <a:rPr lang="fr-FR" dirty="0"/>
              <a:t>arte (1/2 feuille)</a:t>
            </a:r>
          </a:p>
          <a:p>
            <a:pPr lvl="1"/>
            <a:r>
              <a:rPr lang="fr-FR" b="1" dirty="0"/>
              <a:t>C</a:t>
            </a:r>
            <a:r>
              <a:rPr lang="fr-FR" dirty="0"/>
              <a:t>onversation dirigée par le </a:t>
            </a:r>
            <a:r>
              <a:rPr lang="fr-FR" i="1" dirty="0" err="1"/>
              <a:t>product</a:t>
            </a:r>
            <a:r>
              <a:rPr lang="fr-FR" i="1" dirty="0"/>
              <a:t> </a:t>
            </a:r>
            <a:r>
              <a:rPr lang="fr-FR" i="1" dirty="0" err="1"/>
              <a:t>owner</a:t>
            </a:r>
            <a:r>
              <a:rPr lang="fr-FR" i="1" dirty="0"/>
              <a:t> </a:t>
            </a:r>
            <a:r>
              <a:rPr lang="fr-FR" dirty="0"/>
              <a:t>qui inclut les gens du métier</a:t>
            </a:r>
          </a:p>
          <a:p>
            <a:pPr lvl="1"/>
            <a:r>
              <a:rPr lang="fr-FR" dirty="0"/>
              <a:t>L’équipe apporte sa </a:t>
            </a:r>
            <a:r>
              <a:rPr lang="fr-FR" b="1" dirty="0"/>
              <a:t>C</a:t>
            </a:r>
            <a:r>
              <a:rPr lang="fr-FR" dirty="0"/>
              <a:t>onfirmation que la </a:t>
            </a:r>
            <a:r>
              <a:rPr lang="fr-FR" i="1" dirty="0"/>
              <a:t>story</a:t>
            </a:r>
            <a:r>
              <a:rPr lang="fr-FR" dirty="0"/>
              <a:t> est prête </a:t>
            </a:r>
          </a:p>
          <a:p>
            <a:pPr lvl="1"/>
            <a:r>
              <a:rPr lang="fr-FR" dirty="0"/>
              <a:t>L’équipe réalise la story</a:t>
            </a:r>
          </a:p>
          <a:p>
            <a:pPr lvl="1"/>
            <a:r>
              <a:rPr lang="fr-FR" dirty="0"/>
              <a:t>Le </a:t>
            </a:r>
            <a:r>
              <a:rPr lang="fr-FR" i="1" dirty="0" err="1"/>
              <a:t>product</a:t>
            </a:r>
            <a:r>
              <a:rPr lang="fr-FR" i="1" dirty="0"/>
              <a:t> </a:t>
            </a:r>
            <a:r>
              <a:rPr lang="fr-FR" i="1" dirty="0" err="1"/>
              <a:t>owner</a:t>
            </a:r>
            <a:r>
              <a:rPr lang="fr-FR" i="1" dirty="0"/>
              <a:t> </a:t>
            </a:r>
            <a:r>
              <a:rPr lang="fr-FR" dirty="0"/>
              <a:t>apporte sa </a:t>
            </a:r>
            <a:r>
              <a:rPr lang="fr-FR" b="1" dirty="0"/>
              <a:t>C</a:t>
            </a:r>
            <a:r>
              <a:rPr lang="fr-FR" dirty="0"/>
              <a:t>onfirmation que la story est finie</a:t>
            </a:r>
          </a:p>
          <a:p>
            <a:endParaRPr lang="fr-FR" dirty="0"/>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35</a:t>
            </a:fld>
            <a:endParaRPr lang="fr-FR"/>
          </a:p>
        </p:txBody>
      </p:sp>
    </p:spTree>
    <p:extLst>
      <p:ext uri="{BB962C8B-B14F-4D97-AF65-F5344CB8AC3E}">
        <p14:creationId xmlns:p14="http://schemas.microsoft.com/office/powerpoint/2010/main" val="2795731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a:t>Description type d’une story</a:t>
            </a:r>
          </a:p>
        </p:txBody>
      </p:sp>
      <p:sp>
        <p:nvSpPr>
          <p:cNvPr id="3" name="Espace réservé du contenu 2"/>
          <p:cNvSpPr>
            <a:spLocks noGrp="1"/>
          </p:cNvSpPr>
          <p:nvPr>
            <p:ph idx="1"/>
          </p:nvPr>
        </p:nvSpPr>
        <p:spPr>
          <a:xfrm>
            <a:off x="838200" y="1525796"/>
            <a:ext cx="10515600" cy="4875004"/>
          </a:xfrm>
        </p:spPr>
        <p:txBody>
          <a:bodyPr>
            <a:normAutofit fontScale="92500" lnSpcReduction="20000"/>
          </a:bodyPr>
          <a:lstStyle/>
          <a:p>
            <a:r>
              <a:rPr lang="fr-FR" dirty="0"/>
              <a:t>Plan type </a:t>
            </a:r>
          </a:p>
          <a:p>
            <a:pPr lvl="1"/>
            <a:r>
              <a:rPr lang="fr-FR" b="1" dirty="0">
                <a:solidFill>
                  <a:schemeClr val="accent1"/>
                </a:solidFill>
              </a:rPr>
              <a:t>En tant que </a:t>
            </a:r>
            <a:r>
              <a:rPr lang="fr-FR" dirty="0"/>
              <a:t>&lt;acteur&gt;, </a:t>
            </a:r>
            <a:r>
              <a:rPr lang="fr-FR" b="1" dirty="0">
                <a:solidFill>
                  <a:schemeClr val="accent1"/>
                </a:solidFill>
              </a:rPr>
              <a:t>je veux </a:t>
            </a:r>
            <a:r>
              <a:rPr lang="fr-FR" dirty="0"/>
              <a:t>&lt;un but&gt; [</a:t>
            </a:r>
            <a:r>
              <a:rPr lang="fr-FR" b="1" dirty="0">
                <a:solidFill>
                  <a:schemeClr val="accent1"/>
                </a:solidFill>
              </a:rPr>
              <a:t>afin de </a:t>
            </a:r>
            <a:r>
              <a:rPr lang="fr-FR" dirty="0"/>
              <a:t>&lt;une justification&gt;]</a:t>
            </a:r>
          </a:p>
          <a:p>
            <a:pPr lvl="2"/>
            <a:r>
              <a:rPr lang="fr-FR" dirty="0">
                <a:solidFill>
                  <a:schemeClr val="accent1"/>
                </a:solidFill>
              </a:rPr>
              <a:t>En tant que </a:t>
            </a:r>
            <a:r>
              <a:rPr lang="fr-FR" dirty="0"/>
              <a:t>client, </a:t>
            </a:r>
            <a:r>
              <a:rPr lang="fr-FR" dirty="0">
                <a:solidFill>
                  <a:schemeClr val="accent1"/>
                </a:solidFill>
              </a:rPr>
              <a:t>je veux </a:t>
            </a:r>
            <a:r>
              <a:rPr lang="fr-FR" dirty="0"/>
              <a:t>pourvoir accéder au site de ma banque </a:t>
            </a:r>
            <a:r>
              <a:rPr lang="fr-FR" dirty="0">
                <a:solidFill>
                  <a:schemeClr val="accent1"/>
                </a:solidFill>
              </a:rPr>
              <a:t>afin de </a:t>
            </a:r>
            <a:r>
              <a:rPr lang="fr-FR" dirty="0"/>
              <a:t>gérer mon compte sur Internet</a:t>
            </a:r>
          </a:p>
          <a:p>
            <a:r>
              <a:rPr lang="fr-FR" dirty="0"/>
              <a:t>Priorité</a:t>
            </a:r>
          </a:p>
          <a:p>
            <a:r>
              <a:rPr lang="fr-FR" dirty="0"/>
              <a:t>Nombre de points</a:t>
            </a:r>
          </a:p>
          <a:p>
            <a:pPr lvl="1"/>
            <a:r>
              <a:rPr lang="fr-FR" dirty="0"/>
              <a:t>Représente le niveau de difficulté intrinsèque, en fonction de la taille et de la valeur métier</a:t>
            </a:r>
          </a:p>
          <a:p>
            <a:pPr lvl="2"/>
            <a:r>
              <a:rPr lang="fr-FR" dirty="0"/>
              <a:t>Corrélées en moyenne, mais pas toujours (en fonction d’une forte valeur métier, de la réutilisation possible de composants …)</a:t>
            </a:r>
          </a:p>
          <a:p>
            <a:r>
              <a:rPr lang="fr-FR" dirty="0"/>
              <a:t>Conditions d’acceptation</a:t>
            </a:r>
          </a:p>
          <a:p>
            <a:pPr lvl="1"/>
            <a:r>
              <a:rPr lang="fr-FR" b="1" dirty="0">
                <a:solidFill>
                  <a:schemeClr val="accent1"/>
                </a:solidFill>
              </a:rPr>
              <a:t>Etant donné </a:t>
            </a:r>
            <a:r>
              <a:rPr lang="fr-FR" dirty="0"/>
              <a:t>&lt;le contexte&gt; </a:t>
            </a:r>
            <a:r>
              <a:rPr lang="fr-FR" b="1" dirty="0">
                <a:solidFill>
                  <a:schemeClr val="accent1"/>
                </a:solidFill>
              </a:rPr>
              <a:t>quand je</a:t>
            </a:r>
            <a:r>
              <a:rPr lang="fr-FR" dirty="0"/>
              <a:t> &lt;événement&gt; </a:t>
            </a:r>
            <a:r>
              <a:rPr lang="fr-FR" b="1" dirty="0">
                <a:solidFill>
                  <a:schemeClr val="accent1"/>
                </a:solidFill>
              </a:rPr>
              <a:t>alors </a:t>
            </a:r>
            <a:r>
              <a:rPr lang="fr-FR" dirty="0"/>
              <a:t>&lt;résultat&gt;</a:t>
            </a:r>
          </a:p>
          <a:p>
            <a:pPr lvl="2"/>
            <a:r>
              <a:rPr lang="fr-FR" dirty="0">
                <a:solidFill>
                  <a:schemeClr val="accent1"/>
                </a:solidFill>
              </a:rPr>
              <a:t>Etant donné </a:t>
            </a:r>
            <a:r>
              <a:rPr lang="fr-FR" dirty="0"/>
              <a:t>que je suis sur la page de connexion et que j’ai entré un login et un mot de passe dans le formulaire et que le login et le mot de passe correspondent à un utilisateur enregistré, </a:t>
            </a:r>
            <a:r>
              <a:rPr lang="fr-FR" dirty="0">
                <a:solidFill>
                  <a:schemeClr val="accent1"/>
                </a:solidFill>
              </a:rPr>
              <a:t>quand je </a:t>
            </a:r>
            <a:r>
              <a:rPr lang="fr-FR" dirty="0"/>
              <a:t>clique sur le bouton “Se connecter” </a:t>
            </a:r>
            <a:r>
              <a:rPr lang="fr-FR" dirty="0">
                <a:solidFill>
                  <a:schemeClr val="accent1"/>
                </a:solidFill>
              </a:rPr>
              <a:t>alors</a:t>
            </a:r>
            <a:r>
              <a:rPr lang="fr-FR" dirty="0"/>
              <a:t> j’arrive sur la page d’accueil du site.</a:t>
            </a:r>
          </a:p>
          <a:p>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36</a:t>
            </a:fld>
            <a:endParaRPr lang="fr-FR"/>
          </a:p>
        </p:txBody>
      </p:sp>
    </p:spTree>
    <p:extLst>
      <p:ext uri="{BB962C8B-B14F-4D97-AF65-F5344CB8AC3E}">
        <p14:creationId xmlns:p14="http://schemas.microsoft.com/office/powerpoint/2010/main" val="849760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4096" y="103992"/>
            <a:ext cx="10515600" cy="1325563"/>
          </a:xfrm>
        </p:spPr>
        <p:txBody>
          <a:bodyPr/>
          <a:lstStyle/>
          <a:p>
            <a:r>
              <a:rPr lang="fr-FR" i="1" dirty="0"/>
              <a:t>Post-it</a:t>
            </a:r>
            <a:r>
              <a:rPr lang="fr-FR" dirty="0"/>
              <a:t> de </a:t>
            </a:r>
            <a:r>
              <a:rPr lang="fr-FR" i="1" dirty="0"/>
              <a:t>story</a:t>
            </a:r>
          </a:p>
        </p:txBody>
      </p:sp>
      <p:pic>
        <p:nvPicPr>
          <p:cNvPr id="1030" name="Picture 6" descr="Vide, post-it jaune / liste de tÃ¢ches avec une Ã©pingle, isolÃ© sur blanc Banque d'images - 56987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57" y="1107583"/>
            <a:ext cx="6064877" cy="524814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rot="21153146">
            <a:off x="4488821" y="2996156"/>
            <a:ext cx="3477296" cy="1754326"/>
          </a:xfrm>
          <a:prstGeom prst="rect">
            <a:avLst/>
          </a:prstGeom>
          <a:noFill/>
        </p:spPr>
        <p:txBody>
          <a:bodyPr wrap="square" rtlCol="0">
            <a:spAutoFit/>
          </a:bodyPr>
          <a:lstStyle/>
          <a:p>
            <a:r>
              <a:rPr lang="fr-FR" b="1" dirty="0"/>
              <a:t>En tant que </a:t>
            </a:r>
            <a:r>
              <a:rPr lang="fr-FR" dirty="0"/>
              <a:t>particulier</a:t>
            </a:r>
            <a:r>
              <a:rPr lang="fr-FR" b="1" dirty="0"/>
              <a:t>, je veux </a:t>
            </a:r>
            <a:r>
              <a:rPr lang="fr-FR" dirty="0"/>
              <a:t>demander un conseil </a:t>
            </a:r>
          </a:p>
          <a:p>
            <a:r>
              <a:rPr lang="fr-FR" dirty="0"/>
              <a:t>à un éleveur </a:t>
            </a:r>
            <a:r>
              <a:rPr lang="fr-FR" b="1" dirty="0"/>
              <a:t>afin de </a:t>
            </a:r>
            <a:r>
              <a:rPr lang="fr-FR" dirty="0"/>
              <a:t>soigner mon chien qui aboie</a:t>
            </a:r>
          </a:p>
          <a:p>
            <a:r>
              <a:rPr lang="fr-FR" dirty="0"/>
              <a:t>tout le temps</a:t>
            </a:r>
          </a:p>
          <a:p>
            <a:endParaRPr lang="fr-FR" dirty="0"/>
          </a:p>
        </p:txBody>
      </p:sp>
      <p:sp>
        <p:nvSpPr>
          <p:cNvPr id="7" name="ZoneTexte 6"/>
          <p:cNvSpPr txBox="1"/>
          <p:nvPr/>
        </p:nvSpPr>
        <p:spPr>
          <a:xfrm rot="21235509">
            <a:off x="4127539" y="2318710"/>
            <a:ext cx="524503" cy="369332"/>
          </a:xfrm>
          <a:prstGeom prst="rect">
            <a:avLst/>
          </a:prstGeom>
          <a:noFill/>
        </p:spPr>
        <p:txBody>
          <a:bodyPr wrap="none" rtlCol="0">
            <a:spAutoFit/>
          </a:bodyPr>
          <a:lstStyle/>
          <a:p>
            <a:r>
              <a:rPr lang="fr-FR" dirty="0"/>
              <a:t>S12</a:t>
            </a:r>
          </a:p>
        </p:txBody>
      </p:sp>
      <p:sp>
        <p:nvSpPr>
          <p:cNvPr id="8" name="ZoneTexte 7"/>
          <p:cNvSpPr txBox="1"/>
          <p:nvPr/>
        </p:nvSpPr>
        <p:spPr>
          <a:xfrm>
            <a:off x="1854557" y="2305829"/>
            <a:ext cx="1765868" cy="369332"/>
          </a:xfrm>
          <a:prstGeom prst="rect">
            <a:avLst/>
          </a:prstGeom>
          <a:noFill/>
        </p:spPr>
        <p:txBody>
          <a:bodyPr wrap="none" rtlCol="0">
            <a:spAutoFit/>
          </a:bodyPr>
          <a:lstStyle/>
          <a:p>
            <a:r>
              <a:rPr lang="fr-FR" dirty="0"/>
              <a:t>Numéro de story</a:t>
            </a:r>
          </a:p>
        </p:txBody>
      </p:sp>
      <p:sp>
        <p:nvSpPr>
          <p:cNvPr id="10" name="ZoneTexte 9"/>
          <p:cNvSpPr txBox="1"/>
          <p:nvPr/>
        </p:nvSpPr>
        <p:spPr>
          <a:xfrm>
            <a:off x="8787286" y="1949376"/>
            <a:ext cx="2008370" cy="646331"/>
          </a:xfrm>
          <a:prstGeom prst="rect">
            <a:avLst/>
          </a:prstGeom>
          <a:noFill/>
        </p:spPr>
        <p:txBody>
          <a:bodyPr wrap="none" rtlCol="0">
            <a:spAutoFit/>
          </a:bodyPr>
          <a:lstStyle/>
          <a:p>
            <a:r>
              <a:rPr lang="fr-FR" dirty="0"/>
              <a:t>Numéro des stories</a:t>
            </a:r>
          </a:p>
          <a:p>
            <a:r>
              <a:rPr lang="fr-FR" dirty="0"/>
              <a:t>pré-requises</a:t>
            </a:r>
          </a:p>
        </p:txBody>
      </p:sp>
      <p:sp>
        <p:nvSpPr>
          <p:cNvPr id="11" name="ZoneTexte 10"/>
          <p:cNvSpPr txBox="1"/>
          <p:nvPr/>
        </p:nvSpPr>
        <p:spPr>
          <a:xfrm rot="21235509">
            <a:off x="6682693" y="1966895"/>
            <a:ext cx="974947" cy="369332"/>
          </a:xfrm>
          <a:prstGeom prst="rect">
            <a:avLst/>
          </a:prstGeom>
          <a:noFill/>
        </p:spPr>
        <p:txBody>
          <a:bodyPr wrap="none" rtlCol="0">
            <a:spAutoFit/>
          </a:bodyPr>
          <a:lstStyle/>
          <a:p>
            <a:r>
              <a:rPr lang="fr-FR" dirty="0"/>
              <a:t>S03, S06</a:t>
            </a:r>
          </a:p>
        </p:txBody>
      </p:sp>
      <p:sp>
        <p:nvSpPr>
          <p:cNvPr id="12" name="ZoneTexte 11"/>
          <p:cNvSpPr txBox="1"/>
          <p:nvPr/>
        </p:nvSpPr>
        <p:spPr>
          <a:xfrm rot="21235509">
            <a:off x="4614560" y="5248582"/>
            <a:ext cx="445956" cy="369332"/>
          </a:xfrm>
          <a:prstGeom prst="rect">
            <a:avLst/>
          </a:prstGeom>
          <a:noFill/>
        </p:spPr>
        <p:txBody>
          <a:bodyPr wrap="none" rtlCol="0">
            <a:spAutoFit/>
          </a:bodyPr>
          <a:lstStyle/>
          <a:p>
            <a:r>
              <a:rPr lang="fr-FR" dirty="0"/>
              <a:t>4H</a:t>
            </a:r>
          </a:p>
        </p:txBody>
      </p:sp>
      <p:sp>
        <p:nvSpPr>
          <p:cNvPr id="13" name="ZoneTexte 12"/>
          <p:cNvSpPr txBox="1"/>
          <p:nvPr/>
        </p:nvSpPr>
        <p:spPr>
          <a:xfrm rot="21235509">
            <a:off x="6320137" y="5048989"/>
            <a:ext cx="301686" cy="369332"/>
          </a:xfrm>
          <a:prstGeom prst="rect">
            <a:avLst/>
          </a:prstGeom>
          <a:noFill/>
        </p:spPr>
        <p:txBody>
          <a:bodyPr wrap="none" rtlCol="0">
            <a:spAutoFit/>
          </a:bodyPr>
          <a:lstStyle/>
          <a:p>
            <a:r>
              <a:rPr lang="fr-FR" dirty="0"/>
              <a:t>2</a:t>
            </a:r>
          </a:p>
        </p:txBody>
      </p:sp>
      <p:sp>
        <p:nvSpPr>
          <p:cNvPr id="14" name="ZoneTexte 13"/>
          <p:cNvSpPr txBox="1"/>
          <p:nvPr/>
        </p:nvSpPr>
        <p:spPr>
          <a:xfrm rot="21235509">
            <a:off x="7510215" y="4912568"/>
            <a:ext cx="301686" cy="369332"/>
          </a:xfrm>
          <a:prstGeom prst="rect">
            <a:avLst/>
          </a:prstGeom>
          <a:noFill/>
        </p:spPr>
        <p:txBody>
          <a:bodyPr wrap="none" rtlCol="0">
            <a:spAutoFit/>
          </a:bodyPr>
          <a:lstStyle/>
          <a:p>
            <a:r>
              <a:rPr lang="fr-FR" dirty="0"/>
              <a:t>5</a:t>
            </a:r>
          </a:p>
        </p:txBody>
      </p:sp>
      <p:sp>
        <p:nvSpPr>
          <p:cNvPr id="15" name="ZoneTexte 14"/>
          <p:cNvSpPr txBox="1"/>
          <p:nvPr/>
        </p:nvSpPr>
        <p:spPr>
          <a:xfrm>
            <a:off x="1958655" y="5226021"/>
            <a:ext cx="1557671" cy="369332"/>
          </a:xfrm>
          <a:prstGeom prst="rect">
            <a:avLst/>
          </a:prstGeom>
          <a:noFill/>
        </p:spPr>
        <p:txBody>
          <a:bodyPr wrap="none" rtlCol="0">
            <a:spAutoFit/>
          </a:bodyPr>
          <a:lstStyle/>
          <a:p>
            <a:r>
              <a:rPr lang="fr-FR" dirty="0"/>
              <a:t>Durée estimée</a:t>
            </a:r>
          </a:p>
        </p:txBody>
      </p:sp>
      <p:sp>
        <p:nvSpPr>
          <p:cNvPr id="16" name="ZoneTexte 15"/>
          <p:cNvSpPr txBox="1"/>
          <p:nvPr/>
        </p:nvSpPr>
        <p:spPr>
          <a:xfrm>
            <a:off x="8787286" y="4786917"/>
            <a:ext cx="1820819" cy="646331"/>
          </a:xfrm>
          <a:prstGeom prst="rect">
            <a:avLst/>
          </a:prstGeom>
          <a:noFill/>
        </p:spPr>
        <p:txBody>
          <a:bodyPr wrap="none" rtlCol="0">
            <a:spAutoFit/>
          </a:bodyPr>
          <a:lstStyle/>
          <a:p>
            <a:r>
              <a:rPr lang="fr-FR" dirty="0"/>
              <a:t>Importance</a:t>
            </a:r>
          </a:p>
          <a:p>
            <a:r>
              <a:rPr lang="fr-FR" dirty="0"/>
              <a:t>pour le client (/5)</a:t>
            </a:r>
          </a:p>
        </p:txBody>
      </p:sp>
      <p:sp>
        <p:nvSpPr>
          <p:cNvPr id="17" name="ZoneTexte 16"/>
          <p:cNvSpPr txBox="1"/>
          <p:nvPr/>
        </p:nvSpPr>
        <p:spPr>
          <a:xfrm>
            <a:off x="5991896" y="5787369"/>
            <a:ext cx="2099998" cy="369332"/>
          </a:xfrm>
          <a:prstGeom prst="rect">
            <a:avLst/>
          </a:prstGeom>
          <a:noFill/>
        </p:spPr>
        <p:txBody>
          <a:bodyPr wrap="none" rtlCol="0">
            <a:spAutoFit/>
          </a:bodyPr>
          <a:lstStyle/>
          <a:p>
            <a:r>
              <a:rPr lang="fr-FR" dirty="0"/>
              <a:t>Points/Difficulté (/5)</a:t>
            </a:r>
          </a:p>
        </p:txBody>
      </p:sp>
      <p:cxnSp>
        <p:nvCxnSpPr>
          <p:cNvPr id="18" name="Connecteur droit avec flèche 17"/>
          <p:cNvCxnSpPr>
            <a:endCxn id="7" idx="1"/>
          </p:cNvCxnSpPr>
          <p:nvPr/>
        </p:nvCxnSpPr>
        <p:spPr>
          <a:xfrm>
            <a:off x="3620425" y="2503374"/>
            <a:ext cx="508587" cy="27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endCxn id="12" idx="1"/>
          </p:cNvCxnSpPr>
          <p:nvPr/>
        </p:nvCxnSpPr>
        <p:spPr>
          <a:xfrm>
            <a:off x="3608531" y="5396809"/>
            <a:ext cx="1007281" cy="60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flipV="1">
            <a:off x="6470980" y="5426827"/>
            <a:ext cx="88076" cy="360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endCxn id="14" idx="3"/>
          </p:cNvCxnSpPr>
          <p:nvPr/>
        </p:nvCxnSpPr>
        <p:spPr>
          <a:xfrm flipH="1" flipV="1">
            <a:off x="7811054" y="5081271"/>
            <a:ext cx="903755" cy="15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endCxn id="11" idx="3"/>
          </p:cNvCxnSpPr>
          <p:nvPr/>
        </p:nvCxnSpPr>
        <p:spPr>
          <a:xfrm flipH="1" flipV="1">
            <a:off x="7654903" y="2099973"/>
            <a:ext cx="1059906" cy="5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Espace réservé du numéro de diapositive 27"/>
          <p:cNvSpPr>
            <a:spLocks noGrp="1"/>
          </p:cNvSpPr>
          <p:nvPr>
            <p:ph type="sldNum" sz="quarter" idx="12"/>
          </p:nvPr>
        </p:nvSpPr>
        <p:spPr/>
        <p:txBody>
          <a:bodyPr/>
          <a:lstStyle/>
          <a:p>
            <a:fld id="{C3398C85-DA73-48F7-B998-3B2FEC982581}" type="slidenum">
              <a:rPr lang="fr-FR" smtClean="0"/>
              <a:t>37</a:t>
            </a:fld>
            <a:endParaRPr lang="fr-FR"/>
          </a:p>
        </p:txBody>
      </p:sp>
    </p:spTree>
    <p:extLst>
      <p:ext uri="{BB962C8B-B14F-4D97-AF65-F5344CB8AC3E}">
        <p14:creationId xmlns:p14="http://schemas.microsoft.com/office/powerpoint/2010/main" val="492820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Estimation des points d’une story</a:t>
            </a:r>
          </a:p>
        </p:txBody>
      </p:sp>
      <p:sp>
        <p:nvSpPr>
          <p:cNvPr id="3" name="Espace réservé du contenu 2"/>
          <p:cNvSpPr>
            <a:spLocks noGrp="1"/>
          </p:cNvSpPr>
          <p:nvPr>
            <p:ph idx="1"/>
          </p:nvPr>
        </p:nvSpPr>
        <p:spPr>
          <a:xfrm>
            <a:off x="838200" y="1690688"/>
            <a:ext cx="10515600" cy="4800053"/>
          </a:xfrm>
        </p:spPr>
        <p:txBody>
          <a:bodyPr>
            <a:normAutofit fontScale="70000" lnSpcReduction="20000"/>
          </a:bodyPr>
          <a:lstStyle/>
          <a:p>
            <a:r>
              <a:rPr lang="fr-FR" dirty="0"/>
              <a:t>Difficulté intrinsèque</a:t>
            </a:r>
          </a:p>
          <a:p>
            <a:pPr lvl="1"/>
            <a:r>
              <a:rPr lang="fr-FR" dirty="0"/>
              <a:t>Taille et valeur métier</a:t>
            </a:r>
          </a:p>
          <a:p>
            <a:pPr lvl="2"/>
            <a:r>
              <a:rPr lang="fr-FR" dirty="0"/>
              <a:t>Corrélées en moyenne, mais pas toujours (en fonction d’une forte valeur métier, de la </a:t>
            </a:r>
            <a:r>
              <a:rPr lang="fr-FR" dirty="0" err="1"/>
              <a:t>ré-utilisation</a:t>
            </a:r>
            <a:r>
              <a:rPr lang="fr-FR" dirty="0"/>
              <a:t> de composants …)</a:t>
            </a:r>
          </a:p>
          <a:p>
            <a:pPr lvl="2"/>
            <a:endParaRPr lang="fr-FR" dirty="0"/>
          </a:p>
          <a:p>
            <a:r>
              <a:rPr lang="fr-FR" dirty="0"/>
              <a:t>Planning Poker (source </a:t>
            </a:r>
            <a:r>
              <a:rPr lang="fr-FR" dirty="0" err="1"/>
              <a:t>Wikipedia</a:t>
            </a:r>
            <a:r>
              <a:rPr lang="fr-FR" dirty="0"/>
              <a:t>)</a:t>
            </a:r>
          </a:p>
          <a:p>
            <a:pPr lvl="1"/>
            <a:r>
              <a:rPr lang="fr-FR" dirty="0"/>
              <a:t>Les participants s'installent autour d'une table, placés de façon que tout le monde puisse se voir.</a:t>
            </a:r>
          </a:p>
          <a:p>
            <a:pPr lvl="1"/>
            <a:r>
              <a:rPr lang="fr-FR" dirty="0"/>
              <a:t>Le responsable de produit explique à l'équipe un scénario utilisateur (</a:t>
            </a:r>
            <a:r>
              <a:rPr lang="fr-FR" i="1" dirty="0">
                <a:hlinkClick r:id="rId2" tooltip="Récit utilisateur"/>
              </a:rPr>
              <a:t>user story</a:t>
            </a:r>
            <a:r>
              <a:rPr lang="fr-FR" dirty="0"/>
              <a:t>).</a:t>
            </a:r>
          </a:p>
          <a:p>
            <a:pPr lvl="1"/>
            <a:r>
              <a:rPr lang="fr-FR" dirty="0"/>
              <a:t>Les participants posent des questions au responsable de produit, discutent du périmètre du scénario, évoquent les conditions de satisfaction qui permettront de le considérer comme "terminé".</a:t>
            </a:r>
          </a:p>
          <a:p>
            <a:pPr lvl="1"/>
            <a:r>
              <a:rPr lang="fr-FR" dirty="0"/>
              <a:t>Chacun des participants évalue la complexité de ce scénario, choisit la carte qui correspond à son estimation et la dépose, face vers le bas, sur la table devant lui.</a:t>
            </a:r>
          </a:p>
          <a:p>
            <a:pPr lvl="1"/>
            <a:r>
              <a:rPr lang="fr-FR" dirty="0"/>
              <a:t>Au signal du facilitateur, les cartes sont retournées en même temps.</a:t>
            </a:r>
          </a:p>
          <a:p>
            <a:pPr lvl="1"/>
            <a:r>
              <a:rPr lang="fr-FR" dirty="0"/>
              <a:t>S'il n'y a pas unanimité, la discussion reprend.</a:t>
            </a:r>
          </a:p>
          <a:p>
            <a:pPr lvl="1"/>
            <a:r>
              <a:rPr lang="fr-FR" dirty="0"/>
              <a:t>On répète le processus d'estimation jusqu'à l'obtention de l'unanimité.</a:t>
            </a:r>
          </a:p>
          <a:p>
            <a:pPr lvl="1"/>
            <a:r>
              <a:rPr lang="fr-FR" dirty="0"/>
              <a:t>Une procédure optimisée consiste, après la première "donne", de demander aux deux acteurs ayant produit les évaluations extrêmes d'expliquer leurs points de vue respectifs. Ces explications achevées et comprises de tous, une nouvelle estimation est produite et c'est alors la moyenne arithmétique de ces estimations qui est prise en compte.</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38</a:t>
            </a:fld>
            <a:endParaRPr lang="fr-FR"/>
          </a:p>
        </p:txBody>
      </p:sp>
    </p:spTree>
    <p:extLst>
      <p:ext uri="{BB962C8B-B14F-4D97-AF65-F5344CB8AC3E}">
        <p14:creationId xmlns:p14="http://schemas.microsoft.com/office/powerpoint/2010/main" val="1000242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Tâche</a:t>
            </a:r>
          </a:p>
        </p:txBody>
      </p:sp>
      <p:sp>
        <p:nvSpPr>
          <p:cNvPr id="14" name="Rectangle 13"/>
          <p:cNvSpPr/>
          <p:nvPr/>
        </p:nvSpPr>
        <p:spPr>
          <a:xfrm>
            <a:off x="1707676" y="2305600"/>
            <a:ext cx="9056915" cy="3801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1852119" y="2344163"/>
            <a:ext cx="6946132" cy="1754326"/>
          </a:xfrm>
          <a:prstGeom prst="rect">
            <a:avLst/>
          </a:prstGeom>
          <a:noFill/>
        </p:spPr>
        <p:txBody>
          <a:bodyPr wrap="none" rtlCol="0">
            <a:spAutoFit/>
          </a:bodyPr>
          <a:lstStyle/>
          <a:p>
            <a:r>
              <a:rPr lang="fr-FR" dirty="0"/>
              <a:t>Sprint 2 : 21/08, 14/09</a:t>
            </a:r>
          </a:p>
          <a:p>
            <a:r>
              <a:rPr lang="fr-FR" dirty="0"/>
              <a:t>Objectif : gérer les inscriptions</a:t>
            </a:r>
          </a:p>
          <a:p>
            <a:endParaRPr lang="fr-FR" dirty="0"/>
          </a:p>
          <a:p>
            <a:r>
              <a:rPr lang="fr-FR" dirty="0"/>
              <a:t>Stories		à faire		         à finir		fini</a:t>
            </a:r>
          </a:p>
          <a:p>
            <a:endParaRPr lang="fr-FR" dirty="0"/>
          </a:p>
          <a:p>
            <a:endParaRPr lang="fr-FR" dirty="0"/>
          </a:p>
        </p:txBody>
      </p:sp>
      <p:sp>
        <p:nvSpPr>
          <p:cNvPr id="16" name="Rectangle à coins arrondis 15"/>
          <p:cNvSpPr/>
          <p:nvPr/>
        </p:nvSpPr>
        <p:spPr>
          <a:xfrm>
            <a:off x="1852120" y="3645822"/>
            <a:ext cx="856342" cy="428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dirty="0"/>
              <a:t>Story A</a:t>
            </a:r>
          </a:p>
        </p:txBody>
      </p:sp>
      <p:sp>
        <p:nvSpPr>
          <p:cNvPr id="17" name="Rectangle à coins arrondis 16"/>
          <p:cNvSpPr/>
          <p:nvPr/>
        </p:nvSpPr>
        <p:spPr>
          <a:xfrm>
            <a:off x="1852119" y="4246262"/>
            <a:ext cx="856344" cy="428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dirty="0"/>
              <a:t>Story B</a:t>
            </a:r>
          </a:p>
        </p:txBody>
      </p:sp>
      <p:sp>
        <p:nvSpPr>
          <p:cNvPr id="18" name="Rectangle à coins arrondis 17"/>
          <p:cNvSpPr/>
          <p:nvPr/>
        </p:nvSpPr>
        <p:spPr>
          <a:xfrm>
            <a:off x="1852119" y="4797032"/>
            <a:ext cx="856344" cy="428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dirty="0"/>
              <a:t>Story C</a:t>
            </a:r>
          </a:p>
        </p:txBody>
      </p:sp>
      <p:sp>
        <p:nvSpPr>
          <p:cNvPr id="19" name="Rectangle 18"/>
          <p:cNvSpPr/>
          <p:nvPr/>
        </p:nvSpPr>
        <p:spPr>
          <a:xfrm>
            <a:off x="2984233" y="3631308"/>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4</a:t>
            </a:r>
          </a:p>
        </p:txBody>
      </p:sp>
      <p:sp>
        <p:nvSpPr>
          <p:cNvPr id="20" name="Rectangle 19"/>
          <p:cNvSpPr/>
          <p:nvPr/>
        </p:nvSpPr>
        <p:spPr>
          <a:xfrm>
            <a:off x="2998748" y="4235375"/>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6</a:t>
            </a:r>
          </a:p>
        </p:txBody>
      </p:sp>
      <p:sp>
        <p:nvSpPr>
          <p:cNvPr id="21" name="Rectangle 20"/>
          <p:cNvSpPr/>
          <p:nvPr/>
        </p:nvSpPr>
        <p:spPr>
          <a:xfrm>
            <a:off x="4019539" y="4242680"/>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7</a:t>
            </a:r>
          </a:p>
        </p:txBody>
      </p:sp>
      <p:sp>
        <p:nvSpPr>
          <p:cNvPr id="22" name="Rectangle 21"/>
          <p:cNvSpPr/>
          <p:nvPr/>
        </p:nvSpPr>
        <p:spPr>
          <a:xfrm>
            <a:off x="4019539" y="4833185"/>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9</a:t>
            </a:r>
          </a:p>
        </p:txBody>
      </p:sp>
      <p:sp>
        <p:nvSpPr>
          <p:cNvPr id="23" name="Rectangle 22"/>
          <p:cNvSpPr/>
          <p:nvPr/>
        </p:nvSpPr>
        <p:spPr>
          <a:xfrm>
            <a:off x="2998748" y="4847830"/>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8</a:t>
            </a:r>
          </a:p>
        </p:txBody>
      </p:sp>
      <p:sp>
        <p:nvSpPr>
          <p:cNvPr id="24" name="Rectangle 23"/>
          <p:cNvSpPr/>
          <p:nvPr/>
        </p:nvSpPr>
        <p:spPr>
          <a:xfrm>
            <a:off x="3018055" y="5404338"/>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10</a:t>
            </a:r>
          </a:p>
        </p:txBody>
      </p:sp>
      <p:sp>
        <p:nvSpPr>
          <p:cNvPr id="25" name="Rectangle 24"/>
          <p:cNvSpPr/>
          <p:nvPr/>
        </p:nvSpPr>
        <p:spPr>
          <a:xfrm>
            <a:off x="5465384" y="3631176"/>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2</a:t>
            </a:r>
          </a:p>
        </p:txBody>
      </p:sp>
      <p:sp>
        <p:nvSpPr>
          <p:cNvPr id="26" name="Rectangle 25"/>
          <p:cNvSpPr/>
          <p:nvPr/>
        </p:nvSpPr>
        <p:spPr>
          <a:xfrm>
            <a:off x="6486175" y="3638481"/>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3</a:t>
            </a:r>
          </a:p>
        </p:txBody>
      </p:sp>
      <p:sp>
        <p:nvSpPr>
          <p:cNvPr id="27" name="Rectangle 26"/>
          <p:cNvSpPr/>
          <p:nvPr/>
        </p:nvSpPr>
        <p:spPr>
          <a:xfrm>
            <a:off x="5465384" y="4242680"/>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5</a:t>
            </a:r>
          </a:p>
        </p:txBody>
      </p:sp>
      <p:sp>
        <p:nvSpPr>
          <p:cNvPr id="28" name="Rectangle 27"/>
          <p:cNvSpPr/>
          <p:nvPr/>
        </p:nvSpPr>
        <p:spPr>
          <a:xfrm>
            <a:off x="7951460" y="3631176"/>
            <a:ext cx="899886" cy="449943"/>
          </a:xfrm>
          <a:prstGeom prst="rect">
            <a:avLst/>
          </a:prstGeom>
          <a:solidFill>
            <a:schemeClr val="bg2"/>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Tâche 1</a:t>
            </a:r>
          </a:p>
        </p:txBody>
      </p:sp>
      <p:cxnSp>
        <p:nvCxnSpPr>
          <p:cNvPr id="30" name="Connecteur droit 29"/>
          <p:cNvCxnSpPr/>
          <p:nvPr/>
        </p:nvCxnSpPr>
        <p:spPr>
          <a:xfrm>
            <a:off x="2839088" y="3631176"/>
            <a:ext cx="0" cy="22231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5183145" y="3562880"/>
            <a:ext cx="0" cy="22231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7686859" y="3631176"/>
            <a:ext cx="0" cy="22231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974361" y="1422995"/>
            <a:ext cx="7749914" cy="523220"/>
          </a:xfrm>
          <a:prstGeom prst="rect">
            <a:avLst/>
          </a:prstGeom>
          <a:noFill/>
        </p:spPr>
        <p:txBody>
          <a:bodyPr wrap="square" rtlCol="0">
            <a:spAutoFit/>
          </a:bodyPr>
          <a:lstStyle/>
          <a:p>
            <a:pPr marL="285750" indent="-285750">
              <a:buFont typeface="Arial" panose="020B0604020202020204" pitchFamily="34" charset="0"/>
              <a:buChar char="•"/>
            </a:pPr>
            <a:r>
              <a:rPr lang="fr-FR" sz="2800" dirty="0"/>
              <a:t>A l’exécution, une story se décompose en tâches</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39</a:t>
            </a:fld>
            <a:endParaRPr lang="fr-FR"/>
          </a:p>
        </p:txBody>
      </p:sp>
    </p:spTree>
    <p:extLst>
      <p:ext uri="{BB962C8B-B14F-4D97-AF65-F5344CB8AC3E}">
        <p14:creationId xmlns:p14="http://schemas.microsoft.com/office/powerpoint/2010/main" val="97938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Le manifeste agile -Valeurs</a:t>
            </a:r>
          </a:p>
        </p:txBody>
      </p:sp>
      <p:sp>
        <p:nvSpPr>
          <p:cNvPr id="6" name="Espace réservé du contenu 5"/>
          <p:cNvSpPr>
            <a:spLocks noGrp="1"/>
          </p:cNvSpPr>
          <p:nvPr>
            <p:ph idx="1"/>
          </p:nvPr>
        </p:nvSpPr>
        <p:spPr/>
        <p:txBody>
          <a:bodyPr>
            <a:normAutofit/>
          </a:bodyPr>
          <a:lstStyle/>
          <a:p>
            <a:r>
              <a:rPr lang="fr-FR" sz="3200" dirty="0"/>
              <a:t>Les individus et leurs interactions plus que les processus et les outils</a:t>
            </a:r>
          </a:p>
          <a:p>
            <a:r>
              <a:rPr lang="fr-FR" sz="3200" dirty="0"/>
              <a:t>Des logiciels opérationnels plus qu’une documentation exhaustive</a:t>
            </a:r>
          </a:p>
          <a:p>
            <a:r>
              <a:rPr lang="fr-FR" sz="3200" dirty="0"/>
              <a:t>La collaboration avec les clients plus que la négociation contractuelle</a:t>
            </a:r>
          </a:p>
          <a:p>
            <a:r>
              <a:rPr lang="fr-FR" sz="3200" dirty="0"/>
              <a:t>L’adaptation au changement plus que le suivi d’un plan</a:t>
            </a:r>
          </a:p>
        </p:txBody>
      </p:sp>
      <p:sp>
        <p:nvSpPr>
          <p:cNvPr id="4" name="Espace réservé du numéro de diapositive 3"/>
          <p:cNvSpPr>
            <a:spLocks noGrp="1"/>
          </p:cNvSpPr>
          <p:nvPr>
            <p:ph type="sldNum" sz="quarter" idx="12"/>
          </p:nvPr>
        </p:nvSpPr>
        <p:spPr/>
        <p:txBody>
          <a:bodyPr/>
          <a:lstStyle/>
          <a:p>
            <a:fld id="{B5A3F2EA-94BB-4332-8D68-E793410C9454}" type="slidenum">
              <a:rPr lang="fr-FR" smtClean="0"/>
              <a:t>4</a:t>
            </a:fld>
            <a:endParaRPr lang="fr-FR"/>
          </a:p>
        </p:txBody>
      </p:sp>
    </p:spTree>
    <p:extLst>
      <p:ext uri="{BB962C8B-B14F-4D97-AF65-F5344CB8AC3E}">
        <p14:creationId xmlns:p14="http://schemas.microsoft.com/office/powerpoint/2010/main" val="1064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a:t>Tableau de la Story</a:t>
            </a:r>
          </a:p>
        </p:txBody>
      </p:sp>
      <p:sp>
        <p:nvSpPr>
          <p:cNvPr id="3" name="Espace réservé du contenu 2"/>
          <p:cNvSpPr>
            <a:spLocks noGrp="1"/>
          </p:cNvSpPr>
          <p:nvPr>
            <p:ph idx="1"/>
          </p:nvPr>
        </p:nvSpPr>
        <p:spPr>
          <a:xfrm>
            <a:off x="838200" y="1573967"/>
            <a:ext cx="10515600" cy="4602996"/>
          </a:xfrm>
        </p:spPr>
        <p:txBody>
          <a:bodyPr>
            <a:normAutofit/>
          </a:bodyPr>
          <a:lstStyle/>
          <a:p>
            <a:r>
              <a:rPr lang="fr-FR" dirty="0"/>
              <a:t>Le tableau de la </a:t>
            </a:r>
            <a:r>
              <a:rPr lang="fr-FR" i="1" dirty="0"/>
              <a:t>story</a:t>
            </a:r>
            <a:r>
              <a:rPr lang="fr-FR" dirty="0"/>
              <a:t> décrit son état.</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8682" y="2053653"/>
            <a:ext cx="7525062" cy="4624466"/>
          </a:xfrm>
          <a:prstGeom prst="rect">
            <a:avLst/>
          </a:prstGeom>
        </p:spPr>
      </p:pic>
      <p:sp>
        <p:nvSpPr>
          <p:cNvPr id="6" name="Espace réservé du numéro de diapositive 5"/>
          <p:cNvSpPr>
            <a:spLocks noGrp="1"/>
          </p:cNvSpPr>
          <p:nvPr>
            <p:ph type="sldNum" sz="quarter" idx="12"/>
          </p:nvPr>
        </p:nvSpPr>
        <p:spPr/>
        <p:txBody>
          <a:bodyPr/>
          <a:lstStyle/>
          <a:p>
            <a:fld id="{C3398C85-DA73-48F7-B998-3B2FEC982581}" type="slidenum">
              <a:rPr lang="fr-FR" smtClean="0"/>
              <a:t>40</a:t>
            </a:fld>
            <a:endParaRPr lang="fr-FR"/>
          </a:p>
        </p:txBody>
      </p:sp>
    </p:spTree>
    <p:extLst>
      <p:ext uri="{BB962C8B-B14F-4D97-AF65-F5344CB8AC3E}">
        <p14:creationId xmlns:p14="http://schemas.microsoft.com/office/powerpoint/2010/main" val="109925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Indicateurs</a:t>
            </a:r>
          </a:p>
        </p:txBody>
      </p:sp>
      <p:sp>
        <p:nvSpPr>
          <p:cNvPr id="3" name="Espace réservé du contenu 2"/>
          <p:cNvSpPr>
            <a:spLocks noGrp="1"/>
          </p:cNvSpPr>
          <p:nvPr>
            <p:ph idx="1"/>
          </p:nvPr>
        </p:nvSpPr>
        <p:spPr>
          <a:xfrm>
            <a:off x="838200" y="1469036"/>
            <a:ext cx="10515600" cy="4707927"/>
          </a:xfrm>
        </p:spPr>
        <p:txBody>
          <a:bodyPr/>
          <a:lstStyle/>
          <a:p>
            <a:r>
              <a:rPr lang="fr-FR" dirty="0"/>
              <a:t>Sprint</a:t>
            </a:r>
          </a:p>
          <a:p>
            <a:pPr lvl="1"/>
            <a:r>
              <a:rPr lang="fr-FR" i="1" dirty="0" err="1"/>
              <a:t>Burndown</a:t>
            </a:r>
            <a:r>
              <a:rPr lang="fr-FR" dirty="0"/>
              <a:t> de </a:t>
            </a:r>
            <a:r>
              <a:rPr lang="fr-FR" i="1" dirty="0"/>
              <a:t>sprint</a:t>
            </a:r>
            <a:r>
              <a:rPr lang="fr-FR" dirty="0"/>
              <a:t> (orienté reste à faire)</a:t>
            </a:r>
          </a:p>
          <a:p>
            <a:pPr lvl="1"/>
            <a:r>
              <a:rPr lang="fr-FR" i="1" dirty="0" err="1"/>
              <a:t>Burnup</a:t>
            </a:r>
            <a:r>
              <a:rPr lang="fr-FR" dirty="0"/>
              <a:t> de </a:t>
            </a:r>
            <a:r>
              <a:rPr lang="fr-FR" i="1" dirty="0"/>
              <a:t>sprint</a:t>
            </a:r>
            <a:r>
              <a:rPr lang="fr-FR" dirty="0"/>
              <a:t> (orienté ce qui a été déjà fait)</a:t>
            </a:r>
          </a:p>
          <a:p>
            <a:r>
              <a:rPr lang="fr-FR" dirty="0"/>
              <a:t>Release</a:t>
            </a:r>
          </a:p>
          <a:p>
            <a:pPr lvl="1"/>
            <a:r>
              <a:rPr lang="fr-FR" i="1" dirty="0" err="1"/>
              <a:t>Burndown</a:t>
            </a:r>
            <a:r>
              <a:rPr lang="fr-FR" i="1" dirty="0"/>
              <a:t> </a:t>
            </a:r>
            <a:r>
              <a:rPr lang="fr-FR" dirty="0"/>
              <a:t>de</a:t>
            </a:r>
            <a:r>
              <a:rPr lang="fr-FR" i="1" dirty="0"/>
              <a:t> release</a:t>
            </a:r>
          </a:p>
          <a:p>
            <a:pPr lvl="1"/>
            <a:r>
              <a:rPr lang="fr-FR" i="1" dirty="0" err="1"/>
              <a:t>Burnup</a:t>
            </a:r>
            <a:r>
              <a:rPr lang="fr-FR" i="1" dirty="0"/>
              <a:t> </a:t>
            </a:r>
            <a:r>
              <a:rPr lang="fr-FR" dirty="0"/>
              <a:t>de</a:t>
            </a:r>
            <a:r>
              <a:rPr lang="fr-FR" i="1" dirty="0"/>
              <a:t> release</a:t>
            </a:r>
          </a:p>
          <a:p>
            <a:r>
              <a:rPr lang="fr-FR" dirty="0"/>
              <a:t>Equipe</a:t>
            </a:r>
          </a:p>
          <a:p>
            <a:pPr lvl="1"/>
            <a:r>
              <a:rPr lang="fr-FR" dirty="0"/>
              <a:t>Vélocité (capacité de l’équipe)</a:t>
            </a:r>
          </a:p>
          <a:p>
            <a:pPr lvl="1"/>
            <a:r>
              <a:rPr lang="fr-FR" dirty="0"/>
              <a:t>Suivi des obstacles</a:t>
            </a:r>
          </a:p>
          <a:p>
            <a:pPr lvl="2"/>
            <a:r>
              <a:rPr lang="fr-FR" dirty="0"/>
              <a:t>Perturbations exogènes ou endogènes qui perturbent le bon déroulement du sprint</a:t>
            </a:r>
          </a:p>
          <a:p>
            <a:pPr lvl="2"/>
            <a:r>
              <a:rPr lang="fr-FR" dirty="0"/>
              <a:t>Peut de générer de nouvelles tâches (dette) et/ou leur réorganisation</a:t>
            </a:r>
          </a:p>
          <a:p>
            <a:endParaRPr lang="fr-FR" dirty="0"/>
          </a:p>
          <a:p>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41</a:t>
            </a:fld>
            <a:endParaRPr lang="fr-FR"/>
          </a:p>
        </p:txBody>
      </p:sp>
    </p:spTree>
    <p:extLst>
      <p:ext uri="{BB962C8B-B14F-4D97-AF65-F5344CB8AC3E}">
        <p14:creationId xmlns:p14="http://schemas.microsoft.com/office/powerpoint/2010/main" val="56232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err="1"/>
              <a:t>Burndown</a:t>
            </a:r>
            <a:r>
              <a:rPr lang="fr-FR" dirty="0"/>
              <a:t> graphe</a:t>
            </a:r>
          </a:p>
        </p:txBody>
      </p:sp>
      <p:pic>
        <p:nvPicPr>
          <p:cNvPr id="1028" name="Picture 4"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072" y="1708880"/>
            <a:ext cx="9009088" cy="4631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77325" y="1690688"/>
            <a:ext cx="3013023" cy="28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42</a:t>
            </a:fld>
            <a:endParaRPr lang="fr-FR"/>
          </a:p>
        </p:txBody>
      </p:sp>
    </p:spTree>
    <p:extLst>
      <p:ext uri="{BB962C8B-B14F-4D97-AF65-F5344CB8AC3E}">
        <p14:creationId xmlns:p14="http://schemas.microsoft.com/office/powerpoint/2010/main" val="3201677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err="1"/>
              <a:t>Burnup</a:t>
            </a:r>
            <a:r>
              <a:rPr lang="fr-FR" dirty="0"/>
              <a:t> graphe</a:t>
            </a:r>
          </a:p>
        </p:txBody>
      </p:sp>
      <p:pic>
        <p:nvPicPr>
          <p:cNvPr id="2054" name="Picture 6" descr="burn up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028" y="1690688"/>
            <a:ext cx="8034726" cy="4676932"/>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C3398C85-DA73-48F7-B998-3B2FEC982581}" type="slidenum">
              <a:rPr lang="fr-FR" smtClean="0"/>
              <a:t>43</a:t>
            </a:fld>
            <a:endParaRPr lang="fr-FR"/>
          </a:p>
        </p:txBody>
      </p:sp>
    </p:spTree>
    <p:extLst>
      <p:ext uri="{BB962C8B-B14F-4D97-AF65-F5344CB8AC3E}">
        <p14:creationId xmlns:p14="http://schemas.microsoft.com/office/powerpoint/2010/main" val="1555578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Vélocité</a:t>
            </a:r>
          </a:p>
        </p:txBody>
      </p:sp>
      <p:sp>
        <p:nvSpPr>
          <p:cNvPr id="3" name="Espace réservé du contenu 2"/>
          <p:cNvSpPr>
            <a:spLocks noGrp="1"/>
          </p:cNvSpPr>
          <p:nvPr>
            <p:ph idx="1"/>
          </p:nvPr>
        </p:nvSpPr>
        <p:spPr/>
        <p:txBody>
          <a:bodyPr/>
          <a:lstStyle/>
          <a:p>
            <a:r>
              <a:rPr lang="fr-FR" dirty="0"/>
              <a:t>Estime la capacité de l’équipe en nombre de points de stories par sprint</a:t>
            </a:r>
          </a:p>
          <a:p>
            <a:r>
              <a:rPr lang="fr-FR" dirty="0"/>
              <a:t>Utilisé pour la planification de la release</a:t>
            </a:r>
          </a:p>
          <a:p>
            <a:r>
              <a:rPr lang="fr-FR" dirty="0"/>
              <a:t>Affinée à la fin de chaque sprint</a:t>
            </a:r>
          </a:p>
          <a:p>
            <a:r>
              <a:rPr lang="fr-FR" dirty="0"/>
              <a:t>Tendance à la stabilité</a:t>
            </a:r>
          </a:p>
          <a:p>
            <a:endParaRPr lang="fr-FR" dirty="0"/>
          </a:p>
          <a:p>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44</a:t>
            </a:fld>
            <a:endParaRPr lang="fr-FR"/>
          </a:p>
        </p:txBody>
      </p:sp>
    </p:spTree>
    <p:extLst>
      <p:ext uri="{BB962C8B-B14F-4D97-AF65-F5344CB8AC3E}">
        <p14:creationId xmlns:p14="http://schemas.microsoft.com/office/powerpoint/2010/main" val="4141045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activités propres à SCRUM</a:t>
            </a:r>
          </a:p>
        </p:txBody>
      </p:sp>
      <p:sp>
        <p:nvSpPr>
          <p:cNvPr id="3" name="Espace réservé du texte 2"/>
          <p:cNvSpPr>
            <a:spLocks noGrp="1"/>
          </p:cNvSpPr>
          <p:nvPr>
            <p:ph type="body" idx="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45</a:t>
            </a:fld>
            <a:endParaRPr lang="fr-FR"/>
          </a:p>
        </p:txBody>
      </p:sp>
    </p:spTree>
    <p:extLst>
      <p:ext uri="{BB962C8B-B14F-4D97-AF65-F5344CB8AC3E}">
        <p14:creationId xmlns:p14="http://schemas.microsoft.com/office/powerpoint/2010/main" val="475724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Idéation</a:t>
            </a:r>
            <a:endParaRPr lang="fr-FR" i="1" dirty="0"/>
          </a:p>
        </p:txBody>
      </p:sp>
      <p:sp>
        <p:nvSpPr>
          <p:cNvPr id="3" name="Espace réservé du contenu 2"/>
          <p:cNvSpPr>
            <a:spLocks noGrp="1"/>
          </p:cNvSpPr>
          <p:nvPr>
            <p:ph idx="1"/>
          </p:nvPr>
        </p:nvSpPr>
        <p:spPr/>
        <p:txBody>
          <a:bodyPr/>
          <a:lstStyle/>
          <a:p>
            <a:r>
              <a:rPr lang="fr-FR" dirty="0"/>
              <a:t>Définition d’une vision commune</a:t>
            </a:r>
          </a:p>
          <a:p>
            <a:pPr lvl="1"/>
            <a:r>
              <a:rPr lang="fr-FR" dirty="0"/>
              <a:t>Identification des </a:t>
            </a:r>
            <a:r>
              <a:rPr lang="fr-FR" i="1" dirty="0" err="1"/>
              <a:t>features</a:t>
            </a:r>
            <a:endParaRPr lang="fr-FR" i="1" dirty="0"/>
          </a:p>
          <a:p>
            <a:pPr lvl="2"/>
            <a:r>
              <a:rPr lang="fr-FR" dirty="0"/>
              <a:t>Impact </a:t>
            </a:r>
            <a:r>
              <a:rPr lang="fr-FR" dirty="0" err="1"/>
              <a:t>mapping</a:t>
            </a:r>
            <a:endParaRPr lang="fr-FR" dirty="0"/>
          </a:p>
          <a:p>
            <a:pPr lvl="1"/>
            <a:r>
              <a:rPr lang="fr-FR" dirty="0"/>
              <a:t>Identification des parties prenantes</a:t>
            </a:r>
          </a:p>
          <a:p>
            <a:pPr lvl="2"/>
            <a:r>
              <a:rPr lang="fr-FR" dirty="0"/>
              <a:t>Acteurs </a:t>
            </a:r>
          </a:p>
          <a:p>
            <a:pPr lvl="1"/>
            <a:endParaRPr lang="fr-FR" dirty="0"/>
          </a:p>
          <a:p>
            <a:r>
              <a:rPr lang="fr-FR" dirty="0"/>
              <a:t>Création d’un </a:t>
            </a:r>
            <a:r>
              <a:rPr lang="fr-FR" i="1" dirty="0" err="1"/>
              <a:t>backlog</a:t>
            </a:r>
            <a:r>
              <a:rPr lang="fr-FR" dirty="0"/>
              <a:t> de haut niveau du produit</a:t>
            </a:r>
          </a:p>
          <a:p>
            <a:pPr lvl="1"/>
            <a:r>
              <a:rPr lang="fr-FR" dirty="0"/>
              <a:t>Tableau ordonné des </a:t>
            </a:r>
            <a:r>
              <a:rPr lang="fr-FR" dirty="0" err="1"/>
              <a:t>features</a:t>
            </a:r>
            <a:endParaRPr lang="fr-FR" dirty="0"/>
          </a:p>
          <a:p>
            <a:pPr lvl="1"/>
            <a:r>
              <a:rPr lang="fr-FR" dirty="0"/>
              <a:t>(</a:t>
            </a:r>
            <a:r>
              <a:rPr lang="fr-FR" dirty="0" err="1"/>
              <a:t>éventuellment</a:t>
            </a:r>
            <a:r>
              <a:rPr lang="fr-FR" dirty="0"/>
              <a:t> Story </a:t>
            </a:r>
            <a:r>
              <a:rPr lang="fr-FR" dirty="0" err="1"/>
              <a:t>map</a:t>
            </a:r>
            <a:r>
              <a:rPr lang="fr-FR" dirty="0"/>
              <a:t> haut niveau) </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754" y="506574"/>
            <a:ext cx="1074295" cy="995428"/>
          </a:xfrm>
          <a:prstGeom prst="rect">
            <a:avLst/>
          </a:prstGeom>
        </p:spPr>
      </p:pic>
      <p:pic>
        <p:nvPicPr>
          <p:cNvPr id="9" name="Espace réservé du contenu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8838" y="566535"/>
            <a:ext cx="924393" cy="875505"/>
          </a:xfrm>
          <a:prstGeom prst="rect">
            <a:avLst/>
          </a:prstGeom>
        </p:spPr>
      </p:pic>
      <p:pic>
        <p:nvPicPr>
          <p:cNvPr id="10" name="Picture 2" descr="RÃ©sultat de recherche d'images pour &quot;icones femme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6464" y="606910"/>
            <a:ext cx="802393" cy="83513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C3398C85-DA73-48F7-B998-3B2FEC982581}" type="slidenum">
              <a:rPr lang="fr-FR" smtClean="0"/>
              <a:t>46</a:t>
            </a:fld>
            <a:endParaRPr lang="fr-FR"/>
          </a:p>
        </p:txBody>
      </p:sp>
    </p:spTree>
    <p:extLst>
      <p:ext uri="{BB962C8B-B14F-4D97-AF65-F5344CB8AC3E}">
        <p14:creationId xmlns:p14="http://schemas.microsoft.com/office/powerpoint/2010/main" val="601838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Impact </a:t>
            </a:r>
            <a:r>
              <a:rPr lang="fr-FR" dirty="0" err="1"/>
              <a:t>mapping</a:t>
            </a:r>
            <a:endParaRPr lang="fr-FR"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18952" y="2334632"/>
            <a:ext cx="6903076" cy="4104805"/>
          </a:xfrm>
        </p:spPr>
      </p:pic>
      <p:sp>
        <p:nvSpPr>
          <p:cNvPr id="6" name="ZoneTexte 5"/>
          <p:cNvSpPr txBox="1"/>
          <p:nvPr/>
        </p:nvSpPr>
        <p:spPr>
          <a:xfrm>
            <a:off x="2755218" y="1714068"/>
            <a:ext cx="944489" cy="369332"/>
          </a:xfrm>
          <a:prstGeom prst="rect">
            <a:avLst/>
          </a:prstGeom>
          <a:noFill/>
        </p:spPr>
        <p:txBody>
          <a:bodyPr wrap="none" rtlCol="0">
            <a:spAutoFit/>
          </a:bodyPr>
          <a:lstStyle/>
          <a:p>
            <a:r>
              <a:rPr lang="fr-FR" b="1" dirty="0"/>
              <a:t>Objectif</a:t>
            </a:r>
          </a:p>
        </p:txBody>
      </p:sp>
      <p:sp>
        <p:nvSpPr>
          <p:cNvPr id="8" name="ZoneTexte 7"/>
          <p:cNvSpPr txBox="1"/>
          <p:nvPr/>
        </p:nvSpPr>
        <p:spPr>
          <a:xfrm>
            <a:off x="4247881" y="1701583"/>
            <a:ext cx="906787" cy="369332"/>
          </a:xfrm>
          <a:prstGeom prst="rect">
            <a:avLst/>
          </a:prstGeom>
          <a:noFill/>
        </p:spPr>
        <p:txBody>
          <a:bodyPr wrap="none" rtlCol="0">
            <a:spAutoFit/>
          </a:bodyPr>
          <a:lstStyle/>
          <a:p>
            <a:r>
              <a:rPr lang="fr-FR" b="1" dirty="0"/>
              <a:t>Acteurs</a:t>
            </a:r>
          </a:p>
        </p:txBody>
      </p:sp>
      <p:sp>
        <p:nvSpPr>
          <p:cNvPr id="9" name="ZoneTexte 8"/>
          <p:cNvSpPr txBox="1"/>
          <p:nvPr/>
        </p:nvSpPr>
        <p:spPr>
          <a:xfrm>
            <a:off x="5507864" y="1714068"/>
            <a:ext cx="938077" cy="369332"/>
          </a:xfrm>
          <a:prstGeom prst="rect">
            <a:avLst/>
          </a:prstGeom>
          <a:noFill/>
        </p:spPr>
        <p:txBody>
          <a:bodyPr wrap="none" rtlCol="0">
            <a:spAutoFit/>
          </a:bodyPr>
          <a:lstStyle/>
          <a:p>
            <a:r>
              <a:rPr lang="fr-FR" b="1" dirty="0"/>
              <a:t>Impacts</a:t>
            </a:r>
          </a:p>
        </p:txBody>
      </p:sp>
      <p:sp>
        <p:nvSpPr>
          <p:cNvPr id="10" name="ZoneTexte 9"/>
          <p:cNvSpPr txBox="1"/>
          <p:nvPr/>
        </p:nvSpPr>
        <p:spPr>
          <a:xfrm>
            <a:off x="6756730" y="1714068"/>
            <a:ext cx="1003736" cy="369332"/>
          </a:xfrm>
          <a:prstGeom prst="rect">
            <a:avLst/>
          </a:prstGeom>
          <a:noFill/>
        </p:spPr>
        <p:txBody>
          <a:bodyPr wrap="none" rtlCol="0">
            <a:spAutoFit/>
          </a:bodyPr>
          <a:lstStyle/>
          <a:p>
            <a:r>
              <a:rPr lang="fr-FR" b="1" dirty="0" err="1"/>
              <a:t>Features</a:t>
            </a:r>
            <a:endParaRPr lang="fr-FR" b="1" dirty="0"/>
          </a:p>
        </p:txBody>
      </p:sp>
      <p:cxnSp>
        <p:nvCxnSpPr>
          <p:cNvPr id="11" name="Connecteur droit 10"/>
          <p:cNvCxnSpPr/>
          <p:nvPr/>
        </p:nvCxnSpPr>
        <p:spPr>
          <a:xfrm>
            <a:off x="4073178" y="1941920"/>
            <a:ext cx="99577" cy="371190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274649" y="1886249"/>
            <a:ext cx="99577" cy="371190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6547325" y="1909629"/>
            <a:ext cx="99577" cy="371190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Espace réservé du numéro de diapositive 14"/>
          <p:cNvSpPr>
            <a:spLocks noGrp="1"/>
          </p:cNvSpPr>
          <p:nvPr>
            <p:ph type="sldNum" sz="quarter" idx="12"/>
          </p:nvPr>
        </p:nvSpPr>
        <p:spPr/>
        <p:txBody>
          <a:bodyPr/>
          <a:lstStyle/>
          <a:p>
            <a:fld id="{C3398C85-DA73-48F7-B998-3B2FEC982581}" type="slidenum">
              <a:rPr lang="fr-FR" smtClean="0"/>
              <a:t>47</a:t>
            </a:fld>
            <a:endParaRPr lang="fr-FR"/>
          </a:p>
        </p:txBody>
      </p:sp>
    </p:spTree>
    <p:extLst>
      <p:ext uri="{BB962C8B-B14F-4D97-AF65-F5344CB8AC3E}">
        <p14:creationId xmlns:p14="http://schemas.microsoft.com/office/powerpoint/2010/main" val="1212709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a:t>Sprint </a:t>
            </a:r>
            <a:r>
              <a:rPr lang="fr-FR" dirty="0"/>
              <a:t>« Zéro »</a:t>
            </a:r>
          </a:p>
        </p:txBody>
      </p:sp>
      <p:sp>
        <p:nvSpPr>
          <p:cNvPr id="3" name="Espace réservé du contenu 2"/>
          <p:cNvSpPr>
            <a:spLocks noGrp="1"/>
          </p:cNvSpPr>
          <p:nvPr>
            <p:ph idx="1"/>
          </p:nvPr>
        </p:nvSpPr>
        <p:spPr>
          <a:xfrm>
            <a:off x="838200" y="1729695"/>
            <a:ext cx="10515600" cy="4026528"/>
          </a:xfrm>
        </p:spPr>
        <p:txBody>
          <a:bodyPr>
            <a:normAutofit/>
          </a:bodyPr>
          <a:lstStyle/>
          <a:p>
            <a:r>
              <a:rPr lang="fr-FR" sz="3200" dirty="0">
                <a:sym typeface="Wingdings" panose="05000000000000000000" pitchFamily="2" charset="2"/>
              </a:rPr>
              <a:t>Affinage du </a:t>
            </a:r>
            <a:r>
              <a:rPr lang="fr-FR" sz="3200" dirty="0" err="1">
                <a:sym typeface="Wingdings" panose="05000000000000000000" pitchFamily="2" charset="2"/>
              </a:rPr>
              <a:t>backlog</a:t>
            </a:r>
            <a:r>
              <a:rPr lang="fr-FR" sz="3200" dirty="0">
                <a:sym typeface="Wingdings" panose="05000000000000000000" pitchFamily="2" charset="2"/>
              </a:rPr>
              <a:t>  </a:t>
            </a:r>
          </a:p>
          <a:p>
            <a:pPr lvl="1"/>
            <a:r>
              <a:rPr lang="fr-FR" sz="2800" i="1" dirty="0"/>
              <a:t>Story </a:t>
            </a:r>
            <a:r>
              <a:rPr lang="fr-FR" sz="2800" i="1" dirty="0" err="1"/>
              <a:t>mapping</a:t>
            </a:r>
            <a:r>
              <a:rPr lang="fr-FR" sz="2800" i="1" dirty="0"/>
              <a:t> </a:t>
            </a:r>
            <a:r>
              <a:rPr lang="fr-FR" sz="2800" dirty="0"/>
              <a:t>(</a:t>
            </a:r>
            <a:r>
              <a:rPr lang="fr-FR" sz="2800" i="1" dirty="0" err="1"/>
              <a:t>feature</a:t>
            </a:r>
            <a:r>
              <a:rPr lang="fr-FR" sz="2800" dirty="0"/>
              <a:t> </a:t>
            </a:r>
            <a:r>
              <a:rPr lang="fr-FR" sz="2800" dirty="0">
                <a:sym typeface="Wingdings" panose="05000000000000000000" pitchFamily="2" charset="2"/>
              </a:rPr>
              <a:t> stories)(partiel)</a:t>
            </a:r>
          </a:p>
          <a:p>
            <a:pPr lvl="1"/>
            <a:r>
              <a:rPr lang="fr-FR" sz="2800" dirty="0">
                <a:sym typeface="Wingdings" panose="05000000000000000000" pitchFamily="2" charset="2"/>
              </a:rPr>
              <a:t>Description des stories (description, conditions d’acceptation)</a:t>
            </a:r>
          </a:p>
          <a:p>
            <a:pPr lvl="1"/>
            <a:r>
              <a:rPr lang="fr-FR" sz="2800" dirty="0">
                <a:sym typeface="Wingdings" panose="05000000000000000000" pitchFamily="2" charset="2"/>
              </a:rPr>
              <a:t>Ordonnancement des stories</a:t>
            </a:r>
          </a:p>
          <a:p>
            <a:pPr lvl="1"/>
            <a:r>
              <a:rPr lang="fr-FR" sz="2800" dirty="0">
                <a:sym typeface="Wingdings" panose="05000000000000000000" pitchFamily="2" charset="2"/>
              </a:rPr>
              <a:t>Planification de la première </a:t>
            </a:r>
            <a:r>
              <a:rPr lang="fr-FR" sz="2800" i="1" dirty="0">
                <a:sym typeface="Wingdings" panose="05000000000000000000" pitchFamily="2" charset="2"/>
              </a:rPr>
              <a:t>release</a:t>
            </a:r>
          </a:p>
          <a:p>
            <a:pPr lvl="2"/>
            <a:r>
              <a:rPr lang="fr-FR" sz="2400" dirty="0">
                <a:sym typeface="Wingdings" panose="05000000000000000000" pitchFamily="2" charset="2"/>
              </a:rPr>
              <a:t>Approvisionnement du bac d’affinage</a:t>
            </a:r>
          </a:p>
          <a:p>
            <a:pPr lvl="2"/>
            <a:r>
              <a:rPr lang="fr-FR" sz="2400" dirty="0">
                <a:sym typeface="Wingdings" panose="05000000000000000000" pitchFamily="2" charset="2"/>
              </a:rPr>
              <a:t>Approvisionnement du bac de départ du sprint 1</a:t>
            </a:r>
          </a:p>
          <a:p>
            <a:r>
              <a:rPr lang="fr-FR" sz="3200" dirty="0">
                <a:sym typeface="Wingdings" panose="05000000000000000000" pitchFamily="2" charset="2"/>
              </a:rPr>
              <a:t>Peut durer plusieurs journées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5646" y="517440"/>
            <a:ext cx="1059304" cy="875505"/>
          </a:xfrm>
          <a:prstGeom prst="rect">
            <a:avLst/>
          </a:prstGeom>
        </p:spPr>
      </p:pic>
      <p:pic>
        <p:nvPicPr>
          <p:cNvPr id="10" name="Picture 2" descr="RÃ©sultat de recherche d'images pour &quot;icones femm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0553" y="556447"/>
            <a:ext cx="802393" cy="835130"/>
          </a:xfrm>
          <a:prstGeom prst="rect">
            <a:avLst/>
          </a:prstGeom>
          <a:noFill/>
          <a:extLst>
            <a:ext uri="{909E8E84-426E-40DD-AFC4-6F175D3DCCD1}">
              <a14:hiddenFill xmlns:a14="http://schemas.microsoft.com/office/drawing/2010/main">
                <a:solidFill>
                  <a:srgbClr val="FFFFFF"/>
                </a:solidFill>
              </a14:hiddenFill>
            </a:ext>
          </a:extLst>
        </p:spPr>
      </p:pic>
      <p:pic>
        <p:nvPicPr>
          <p:cNvPr id="7" name="Espace réservé du contenu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2946" y="517440"/>
            <a:ext cx="924393" cy="875505"/>
          </a:xfrm>
          <a:prstGeom prst="rect">
            <a:avLst/>
          </a:prstGeom>
        </p:spPr>
      </p:pic>
      <p:sp>
        <p:nvSpPr>
          <p:cNvPr id="6" name="Espace réservé du numéro de diapositive 5"/>
          <p:cNvSpPr>
            <a:spLocks noGrp="1"/>
          </p:cNvSpPr>
          <p:nvPr>
            <p:ph type="sldNum" sz="quarter" idx="12"/>
          </p:nvPr>
        </p:nvSpPr>
        <p:spPr/>
        <p:txBody>
          <a:bodyPr/>
          <a:lstStyle/>
          <a:p>
            <a:fld id="{C3398C85-DA73-48F7-B998-3B2FEC982581}" type="slidenum">
              <a:rPr lang="fr-FR" smtClean="0"/>
              <a:t>48</a:t>
            </a:fld>
            <a:endParaRPr lang="fr-FR"/>
          </a:p>
        </p:txBody>
      </p:sp>
    </p:spTree>
    <p:extLst>
      <p:ext uri="{BB962C8B-B14F-4D97-AF65-F5344CB8AC3E}">
        <p14:creationId xmlns:p14="http://schemas.microsoft.com/office/powerpoint/2010/main" val="695873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a:t>
            </a:r>
            <a:r>
              <a:rPr lang="fr-FR" i="1" dirty="0" err="1"/>
              <a:t>backlog</a:t>
            </a:r>
            <a:r>
              <a:rPr lang="fr-FR" i="1" dirty="0"/>
              <a:t> </a:t>
            </a:r>
            <a:r>
              <a:rPr lang="fr-FR" sz="3200" dirty="0"/>
              <a:t>(carnet de route)</a:t>
            </a:r>
          </a:p>
        </p:txBody>
      </p:sp>
      <p:sp>
        <p:nvSpPr>
          <p:cNvPr id="3" name="Espace réservé du contenu 2"/>
          <p:cNvSpPr>
            <a:spLocks noGrp="1"/>
          </p:cNvSpPr>
          <p:nvPr>
            <p:ph idx="1"/>
          </p:nvPr>
        </p:nvSpPr>
        <p:spPr>
          <a:xfrm>
            <a:off x="838200" y="1499016"/>
            <a:ext cx="10515600" cy="4677947"/>
          </a:xfrm>
        </p:spPr>
        <p:txBody>
          <a:bodyPr/>
          <a:lstStyle/>
          <a:p>
            <a:r>
              <a:rPr lang="fr-FR" dirty="0"/>
              <a:t>Liste ordonnée des choses (stories) à faire</a:t>
            </a:r>
          </a:p>
          <a:p>
            <a:r>
              <a:rPr lang="fr-FR" dirty="0"/>
              <a:t>En pratique, plusieurs (sous-)</a:t>
            </a:r>
            <a:r>
              <a:rPr lang="fr-FR" i="1" dirty="0" err="1"/>
              <a:t>backlogs</a:t>
            </a:r>
            <a:endParaRPr lang="fr-FR" i="1" dirty="0"/>
          </a:p>
          <a:p>
            <a:pPr lvl="1"/>
            <a:r>
              <a:rPr lang="fr-FR" i="1" dirty="0"/>
              <a:t>On peut distinguer le </a:t>
            </a:r>
            <a:r>
              <a:rPr lang="fr-FR" i="1" dirty="0" err="1"/>
              <a:t>backlog</a:t>
            </a:r>
            <a:r>
              <a:rPr lang="fr-FR" i="1" dirty="0"/>
              <a:t> de produit et le </a:t>
            </a:r>
            <a:r>
              <a:rPr lang="fr-FR" i="1" dirty="0" err="1"/>
              <a:t>backlog</a:t>
            </a:r>
            <a:r>
              <a:rPr lang="fr-FR" i="1" dirty="0"/>
              <a:t> de sprint</a:t>
            </a:r>
          </a:p>
          <a:p>
            <a:endParaRPr lang="fr-FR" i="1" dirty="0"/>
          </a:p>
          <a:p>
            <a:pPr marL="457200" lvl="1" indent="0">
              <a:buNone/>
            </a:pPr>
            <a:endParaRPr lang="fr-FR" i="1"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7443" y="3016251"/>
            <a:ext cx="5876143" cy="2455397"/>
          </a:xfrm>
          <a:prstGeom prst="rect">
            <a:avLst/>
          </a:prstGeom>
        </p:spPr>
      </p:pic>
      <p:sp>
        <p:nvSpPr>
          <p:cNvPr id="5" name="Rectangle 4"/>
          <p:cNvSpPr/>
          <p:nvPr/>
        </p:nvSpPr>
        <p:spPr>
          <a:xfrm>
            <a:off x="3250677" y="6028314"/>
            <a:ext cx="914400" cy="358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Idée de </a:t>
            </a:r>
            <a:r>
              <a:rPr lang="fr-FR" sz="1600" i="1" dirty="0">
                <a:solidFill>
                  <a:schemeClr val="tx1"/>
                </a:solidFill>
              </a:rPr>
              <a:t>story </a:t>
            </a:r>
            <a:r>
              <a:rPr lang="fr-FR" sz="1600" dirty="0"/>
              <a:t>de </a:t>
            </a:r>
            <a:r>
              <a:rPr lang="fr-FR" dirty="0"/>
              <a:t>story</a:t>
            </a:r>
          </a:p>
        </p:txBody>
      </p:sp>
      <p:sp>
        <p:nvSpPr>
          <p:cNvPr id="6" name="Rectangle 5"/>
          <p:cNvSpPr/>
          <p:nvPr/>
        </p:nvSpPr>
        <p:spPr>
          <a:xfrm>
            <a:off x="4064756" y="5876695"/>
            <a:ext cx="1504399" cy="32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solidFill>
                  <a:schemeClr val="tx1"/>
                </a:solidFill>
              </a:rPr>
              <a:t>stories</a:t>
            </a:r>
            <a:r>
              <a:rPr lang="fr-FR" sz="1600" dirty="0">
                <a:solidFill>
                  <a:schemeClr val="tx1"/>
                </a:solidFill>
              </a:rPr>
              <a:t>  d’une release en cours d’affinage</a:t>
            </a:r>
            <a:endParaRPr lang="fr-FR" sz="1600" dirty="0"/>
          </a:p>
        </p:txBody>
      </p:sp>
      <p:sp>
        <p:nvSpPr>
          <p:cNvPr id="7" name="Rectangle 6"/>
          <p:cNvSpPr/>
          <p:nvPr/>
        </p:nvSpPr>
        <p:spPr>
          <a:xfrm>
            <a:off x="5703448" y="6026207"/>
            <a:ext cx="1292895" cy="360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solidFill>
                  <a:schemeClr val="tx1"/>
                </a:solidFill>
              </a:rPr>
              <a:t>stories prêtes affectées à un sprint </a:t>
            </a:r>
            <a:r>
              <a:rPr lang="fr-FR" sz="1600" dirty="0"/>
              <a:t>de story</a:t>
            </a:r>
          </a:p>
        </p:txBody>
      </p:sp>
      <p:sp>
        <p:nvSpPr>
          <p:cNvPr id="8" name="Rectangle 7"/>
          <p:cNvSpPr/>
          <p:nvPr/>
        </p:nvSpPr>
        <p:spPr>
          <a:xfrm>
            <a:off x="7287087" y="5876695"/>
            <a:ext cx="1059305" cy="335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solidFill>
                  <a:schemeClr val="tx1"/>
                </a:solidFill>
              </a:rPr>
              <a:t>stories en cours de réalisation</a:t>
            </a:r>
            <a:endParaRPr lang="fr-FR" dirty="0"/>
          </a:p>
        </p:txBody>
      </p:sp>
      <p:sp>
        <p:nvSpPr>
          <p:cNvPr id="9" name="Rectangle 8"/>
          <p:cNvSpPr/>
          <p:nvPr/>
        </p:nvSpPr>
        <p:spPr>
          <a:xfrm>
            <a:off x="8427594" y="6026207"/>
            <a:ext cx="1106149" cy="382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rPr>
              <a:t>stories réalisées </a:t>
            </a:r>
            <a:r>
              <a:rPr lang="fr-FR" dirty="0"/>
              <a:t>de story</a:t>
            </a:r>
          </a:p>
        </p:txBody>
      </p:sp>
      <p:cxnSp>
        <p:nvCxnSpPr>
          <p:cNvPr id="11" name="Connecteur en arc 10"/>
          <p:cNvCxnSpPr>
            <a:stCxn id="5" idx="1"/>
            <a:endCxn id="4" idx="1"/>
          </p:cNvCxnSpPr>
          <p:nvPr/>
        </p:nvCxnSpPr>
        <p:spPr>
          <a:xfrm rot="10800000" flipH="1">
            <a:off x="3250677" y="4243950"/>
            <a:ext cx="646766" cy="1963738"/>
          </a:xfrm>
          <a:prstGeom prst="curvedConnector3">
            <a:avLst>
              <a:gd name="adj1" fmla="val -353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en arc 12"/>
          <p:cNvCxnSpPr/>
          <p:nvPr/>
        </p:nvCxnSpPr>
        <p:spPr>
          <a:xfrm rot="5400000" flipH="1" flipV="1">
            <a:off x="4665745" y="4998669"/>
            <a:ext cx="861458" cy="53374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en arc 27"/>
          <p:cNvCxnSpPr>
            <a:stCxn id="7" idx="1"/>
          </p:cNvCxnSpPr>
          <p:nvPr/>
        </p:nvCxnSpPr>
        <p:spPr>
          <a:xfrm rot="10800000" flipH="1">
            <a:off x="5703447" y="4834797"/>
            <a:ext cx="868099" cy="1371838"/>
          </a:xfrm>
          <a:prstGeom prst="curvedConnector4">
            <a:avLst>
              <a:gd name="adj1" fmla="val -26333"/>
              <a:gd name="adj2" fmla="val 456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en arc 35"/>
          <p:cNvCxnSpPr>
            <a:stCxn id="8" idx="1"/>
          </p:cNvCxnSpPr>
          <p:nvPr/>
        </p:nvCxnSpPr>
        <p:spPr>
          <a:xfrm rot="10800000" flipH="1">
            <a:off x="7287086" y="4834797"/>
            <a:ext cx="592073" cy="1209522"/>
          </a:xfrm>
          <a:prstGeom prst="curvedConnector4">
            <a:avLst>
              <a:gd name="adj1" fmla="val -38610"/>
              <a:gd name="adj2" fmla="val 569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en arc 40"/>
          <p:cNvCxnSpPr/>
          <p:nvPr/>
        </p:nvCxnSpPr>
        <p:spPr>
          <a:xfrm rot="5400000" flipH="1" flipV="1">
            <a:off x="8155572" y="5123732"/>
            <a:ext cx="1260608" cy="544342"/>
          </a:xfrm>
          <a:prstGeom prst="curvedConnector3">
            <a:avLst>
              <a:gd name="adj1" fmla="val 6427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11"/>
          <p:cNvSpPr>
            <a:spLocks noGrp="1"/>
          </p:cNvSpPr>
          <p:nvPr>
            <p:ph type="sldNum" sz="quarter" idx="12"/>
          </p:nvPr>
        </p:nvSpPr>
        <p:spPr/>
        <p:txBody>
          <a:bodyPr/>
          <a:lstStyle/>
          <a:p>
            <a:fld id="{C3398C85-DA73-48F7-B998-3B2FEC982581}" type="slidenum">
              <a:rPr lang="fr-FR" smtClean="0"/>
              <a:t>49</a:t>
            </a:fld>
            <a:endParaRPr lang="fr-FR"/>
          </a:p>
        </p:txBody>
      </p:sp>
    </p:spTree>
    <p:extLst>
      <p:ext uri="{BB962C8B-B14F-4D97-AF65-F5344CB8AC3E}">
        <p14:creationId xmlns:p14="http://schemas.microsoft.com/office/powerpoint/2010/main" val="2104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manifeste agile -Principes</a:t>
            </a:r>
          </a:p>
        </p:txBody>
      </p:sp>
      <p:sp>
        <p:nvSpPr>
          <p:cNvPr id="3" name="Espace réservé du contenu 2"/>
          <p:cNvSpPr>
            <a:spLocks noGrp="1"/>
          </p:cNvSpPr>
          <p:nvPr>
            <p:ph idx="1"/>
          </p:nvPr>
        </p:nvSpPr>
        <p:spPr/>
        <p:txBody>
          <a:bodyPr>
            <a:normAutofit fontScale="77500" lnSpcReduction="20000"/>
          </a:bodyPr>
          <a:lstStyle/>
          <a:p>
            <a:r>
              <a:rPr lang="fr-FR" dirty="0"/>
              <a:t>Satisfaction des clients</a:t>
            </a:r>
          </a:p>
          <a:p>
            <a:r>
              <a:rPr lang="fr-FR" dirty="0"/>
              <a:t>Accepter le changement du besoin</a:t>
            </a:r>
          </a:p>
          <a:p>
            <a:r>
              <a:rPr lang="fr-FR" dirty="0"/>
              <a:t>Livraison fréquentes</a:t>
            </a:r>
          </a:p>
          <a:p>
            <a:r>
              <a:rPr lang="fr-FR" dirty="0"/>
              <a:t>Implication du client</a:t>
            </a:r>
          </a:p>
          <a:p>
            <a:r>
              <a:rPr lang="fr-FR" dirty="0"/>
              <a:t>Motivation des équipes</a:t>
            </a:r>
          </a:p>
          <a:p>
            <a:r>
              <a:rPr lang="fr-FR" dirty="0"/>
              <a:t>Le dialogue face à face</a:t>
            </a:r>
          </a:p>
          <a:p>
            <a:r>
              <a:rPr lang="fr-FR" dirty="0"/>
              <a:t>Opérationnel sinon rien</a:t>
            </a:r>
          </a:p>
          <a:p>
            <a:r>
              <a:rPr lang="fr-FR" dirty="0"/>
              <a:t>Rythme soutenable</a:t>
            </a:r>
          </a:p>
          <a:p>
            <a:r>
              <a:rPr lang="fr-FR" dirty="0"/>
              <a:t>Excellence technique</a:t>
            </a:r>
          </a:p>
          <a:p>
            <a:r>
              <a:rPr lang="fr-FR" dirty="0"/>
              <a:t>La simplicité</a:t>
            </a:r>
          </a:p>
          <a:p>
            <a:r>
              <a:rPr lang="fr-FR" dirty="0"/>
              <a:t>Equipes auto-organisées</a:t>
            </a:r>
          </a:p>
          <a:p>
            <a:r>
              <a:rPr lang="fr-FR" dirty="0"/>
              <a:t>Amélioration continue</a:t>
            </a:r>
          </a:p>
          <a:p>
            <a:pPr marL="0" indent="0">
              <a:buNone/>
            </a:pPr>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5A3F2EA-94BB-4332-8D68-E793410C9454}" type="slidenum">
              <a:rPr lang="fr-FR" smtClean="0"/>
              <a:t>5</a:t>
            </a:fld>
            <a:endParaRPr lang="fr-FR"/>
          </a:p>
        </p:txBody>
      </p:sp>
    </p:spTree>
    <p:extLst>
      <p:ext uri="{BB962C8B-B14F-4D97-AF65-F5344CB8AC3E}">
        <p14:creationId xmlns:p14="http://schemas.microsoft.com/office/powerpoint/2010/main" val="1451857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Story </a:t>
            </a:r>
            <a:r>
              <a:rPr lang="fr-FR" dirty="0" err="1"/>
              <a:t>mapping</a:t>
            </a:r>
            <a:endParaRPr lang="fr-FR" dirty="0"/>
          </a:p>
        </p:txBody>
      </p:sp>
      <p:sp>
        <p:nvSpPr>
          <p:cNvPr id="3" name="Espace réservé du contenu 2"/>
          <p:cNvSpPr>
            <a:spLocks noGrp="1"/>
          </p:cNvSpPr>
          <p:nvPr>
            <p:ph idx="1"/>
          </p:nvPr>
        </p:nvSpPr>
        <p:spPr/>
        <p:txBody>
          <a:bodyPr/>
          <a:lstStyle/>
          <a:p>
            <a:r>
              <a:rPr lang="fr-FR" dirty="0"/>
              <a:t>Ordonnancement des </a:t>
            </a:r>
            <a:r>
              <a:rPr lang="fr-FR" dirty="0" err="1"/>
              <a:t>features</a:t>
            </a:r>
            <a:endParaRPr lang="fr-FR" dirty="0"/>
          </a:p>
          <a:p>
            <a:r>
              <a:rPr lang="fr-FR" dirty="0"/>
              <a:t>Décomposition en stories</a:t>
            </a:r>
          </a:p>
          <a:p>
            <a:r>
              <a:rPr lang="fr-FR" dirty="0"/>
              <a:t>(Organisation des releases)</a:t>
            </a:r>
          </a:p>
          <a:p>
            <a:endParaRPr lang="fr-FR" dirty="0"/>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50</a:t>
            </a:fld>
            <a:endParaRPr lang="fr-FR"/>
          </a:p>
        </p:txBody>
      </p:sp>
    </p:spTree>
    <p:extLst>
      <p:ext uri="{BB962C8B-B14F-4D97-AF65-F5344CB8AC3E}">
        <p14:creationId xmlns:p14="http://schemas.microsoft.com/office/powerpoint/2010/main" val="2353367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297" y="463639"/>
            <a:ext cx="6853649" cy="5120199"/>
          </a:xfrm>
        </p:spPr>
      </p:pic>
      <p:sp>
        <p:nvSpPr>
          <p:cNvPr id="5" name="Rectangle 4"/>
          <p:cNvSpPr/>
          <p:nvPr/>
        </p:nvSpPr>
        <p:spPr>
          <a:xfrm>
            <a:off x="5723134" y="5807631"/>
            <a:ext cx="5902513" cy="369332"/>
          </a:xfrm>
          <a:prstGeom prst="rect">
            <a:avLst/>
          </a:prstGeom>
        </p:spPr>
        <p:txBody>
          <a:bodyPr wrap="none">
            <a:spAutoFit/>
          </a:bodyPr>
          <a:lstStyle/>
          <a:p>
            <a:r>
              <a:rPr lang="fr-FR" dirty="0"/>
              <a:t> </a:t>
            </a:r>
            <a:r>
              <a:rPr lang="fr-FR" dirty="0">
                <a:hlinkClick r:id="rId3"/>
              </a:rPr>
              <a:t>https://pablopernot.fr/2017/01/cartographie-plan-action/</a:t>
            </a:r>
            <a:r>
              <a:rPr lang="fr-FR" dirty="0"/>
              <a:t>)</a:t>
            </a:r>
          </a:p>
        </p:txBody>
      </p:sp>
      <p:sp>
        <p:nvSpPr>
          <p:cNvPr id="6" name="Espace réservé du numéro de diapositive 5"/>
          <p:cNvSpPr>
            <a:spLocks noGrp="1"/>
          </p:cNvSpPr>
          <p:nvPr>
            <p:ph type="sldNum" sz="quarter" idx="12"/>
          </p:nvPr>
        </p:nvSpPr>
        <p:spPr/>
        <p:txBody>
          <a:bodyPr/>
          <a:lstStyle/>
          <a:p>
            <a:fld id="{C3398C85-DA73-48F7-B998-3B2FEC982581}" type="slidenum">
              <a:rPr lang="fr-FR" smtClean="0"/>
              <a:t>51</a:t>
            </a:fld>
            <a:endParaRPr lang="fr-FR"/>
          </a:p>
        </p:txBody>
      </p:sp>
    </p:spTree>
    <p:extLst>
      <p:ext uri="{BB962C8B-B14F-4D97-AF65-F5344CB8AC3E}">
        <p14:creationId xmlns:p14="http://schemas.microsoft.com/office/powerpoint/2010/main" val="3501383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p>
        </p:txBody>
      </p:sp>
      <p:sp>
        <p:nvSpPr>
          <p:cNvPr id="3" name="Espace réservé du contenu 2"/>
          <p:cNvSpPr>
            <a:spLocks noGrp="1"/>
          </p:cNvSpPr>
          <p:nvPr>
            <p:ph idx="1"/>
          </p:nvPr>
        </p:nvSpPr>
        <p:spPr>
          <a:xfrm>
            <a:off x="838200" y="1825625"/>
            <a:ext cx="10515600" cy="5013238"/>
          </a:xfrm>
        </p:spPr>
        <p:txBody>
          <a:bodyPr>
            <a:normAutofit fontScale="92500"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sz="2100" dirty="0"/>
              <a:t>http://winnipegagilist.blogspot.com/2012/03/how-to-create-user-story-map.html</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822" y="704334"/>
            <a:ext cx="8044249" cy="5338120"/>
          </a:xfrm>
          <a:prstGeom prst="rect">
            <a:avLst/>
          </a:prstGeom>
        </p:spPr>
      </p:pic>
      <p:sp>
        <p:nvSpPr>
          <p:cNvPr id="6" name="Espace réservé du numéro de diapositive 5"/>
          <p:cNvSpPr>
            <a:spLocks noGrp="1"/>
          </p:cNvSpPr>
          <p:nvPr>
            <p:ph type="sldNum" sz="quarter" idx="12"/>
          </p:nvPr>
        </p:nvSpPr>
        <p:spPr/>
        <p:txBody>
          <a:bodyPr/>
          <a:lstStyle/>
          <a:p>
            <a:fld id="{C3398C85-DA73-48F7-B998-3B2FEC982581}" type="slidenum">
              <a:rPr lang="fr-FR" smtClean="0"/>
              <a:t>52</a:t>
            </a:fld>
            <a:endParaRPr lang="fr-FR"/>
          </a:p>
        </p:txBody>
      </p:sp>
    </p:spTree>
    <p:extLst>
      <p:ext uri="{BB962C8B-B14F-4D97-AF65-F5344CB8AC3E}">
        <p14:creationId xmlns:p14="http://schemas.microsoft.com/office/powerpoint/2010/main" val="2415935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Planification des </a:t>
            </a:r>
            <a:r>
              <a:rPr lang="fr-FR" i="1" dirty="0"/>
              <a:t>releases</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9487" y="606909"/>
            <a:ext cx="848815" cy="835131"/>
          </a:xfrm>
          <a:prstGeom prst="rect">
            <a:avLst/>
          </a:prstGeom>
        </p:spPr>
      </p:pic>
      <p:sp>
        <p:nvSpPr>
          <p:cNvPr id="3" name="Espace réservé du contenu 2"/>
          <p:cNvSpPr>
            <a:spLocks noGrp="1"/>
          </p:cNvSpPr>
          <p:nvPr>
            <p:ph idx="1"/>
          </p:nvPr>
        </p:nvSpPr>
        <p:spPr>
          <a:xfrm>
            <a:off x="838200" y="1796503"/>
            <a:ext cx="10515600" cy="4380460"/>
          </a:xfrm>
        </p:spPr>
        <p:txBody>
          <a:bodyPr/>
          <a:lstStyle/>
          <a:p>
            <a:r>
              <a:rPr lang="fr-FR" dirty="0"/>
              <a:t>Affiner les risques, les incertitudes en fonction des retours de la revue et de la rétrospective du dernier sprint </a:t>
            </a:r>
          </a:p>
          <a:p>
            <a:r>
              <a:rPr lang="fr-FR" dirty="0"/>
              <a:t>Ajuster la vélocité de l’équipe (capacité de travail de l’équipe en nombre de points de story)</a:t>
            </a:r>
          </a:p>
          <a:p>
            <a:r>
              <a:rPr lang="fr-FR" dirty="0"/>
              <a:t>Affiner, (</a:t>
            </a:r>
            <a:r>
              <a:rPr lang="fr-FR" dirty="0" err="1"/>
              <a:t>re</a:t>
            </a:r>
            <a:r>
              <a:rPr lang="fr-FR" dirty="0"/>
              <a:t>-)planifier le(s) prochain(s) sprint(s)</a:t>
            </a:r>
          </a:p>
          <a:p>
            <a:pPr lvl="1"/>
            <a:r>
              <a:rPr lang="fr-FR" dirty="0"/>
              <a:t>Définition de prêt et fini</a:t>
            </a:r>
          </a:p>
          <a:p>
            <a:pPr lvl="1"/>
            <a:r>
              <a:rPr lang="fr-FR" dirty="0"/>
              <a:t>Nombre de points</a:t>
            </a:r>
          </a:p>
          <a:p>
            <a:r>
              <a:rPr lang="fr-FR" dirty="0"/>
              <a:t>Affiner, (</a:t>
            </a:r>
            <a:r>
              <a:rPr lang="fr-FR" dirty="0" err="1"/>
              <a:t>re</a:t>
            </a:r>
            <a:r>
              <a:rPr lang="fr-FR" dirty="0"/>
              <a:t>-)planifier la future release</a:t>
            </a:r>
          </a:p>
          <a:p>
            <a:endParaRPr lang="fr-FR" dirty="0"/>
          </a:p>
          <a:p>
            <a:pPr marL="0" indent="0">
              <a:buNone/>
            </a:pPr>
            <a:endParaRPr lang="fr-FR" dirty="0"/>
          </a:p>
        </p:txBody>
      </p:sp>
      <p:pic>
        <p:nvPicPr>
          <p:cNvPr id="8" name="Picture 2" descr="RÃ©sultat de recherche d'images pour &quot;icones femm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7094" y="606910"/>
            <a:ext cx="802393" cy="83513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C3398C85-DA73-48F7-B998-3B2FEC982581}" type="slidenum">
              <a:rPr lang="fr-FR" smtClean="0"/>
              <a:t>53</a:t>
            </a:fld>
            <a:endParaRPr lang="fr-FR"/>
          </a:p>
        </p:txBody>
      </p:sp>
    </p:spTree>
    <p:extLst>
      <p:ext uri="{BB962C8B-B14F-4D97-AF65-F5344CB8AC3E}">
        <p14:creationId xmlns:p14="http://schemas.microsoft.com/office/powerpoint/2010/main" val="803294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078" y="92208"/>
            <a:ext cx="10515600" cy="1325563"/>
          </a:xfrm>
        </p:spPr>
        <p:txBody>
          <a:bodyPr>
            <a:normAutofit/>
          </a:bodyPr>
          <a:lstStyle/>
          <a:p>
            <a:r>
              <a:rPr lang="fr-FR" sz="4000" dirty="0"/>
              <a:t>Affinage du </a:t>
            </a:r>
            <a:r>
              <a:rPr lang="fr-FR" sz="4000" dirty="0" err="1"/>
              <a:t>backlog</a:t>
            </a:r>
            <a:endParaRPr lang="fr-FR" sz="4000" dirty="0"/>
          </a:p>
        </p:txBody>
      </p:sp>
      <p:sp>
        <p:nvSpPr>
          <p:cNvPr id="3" name="Espace réservé du contenu 2"/>
          <p:cNvSpPr>
            <a:spLocks noGrp="1"/>
          </p:cNvSpPr>
          <p:nvPr>
            <p:ph idx="1"/>
          </p:nvPr>
        </p:nvSpPr>
        <p:spPr>
          <a:xfrm>
            <a:off x="702039" y="3900537"/>
            <a:ext cx="10515600" cy="2563318"/>
          </a:xfrm>
        </p:spPr>
        <p:txBody>
          <a:bodyPr/>
          <a:lstStyle/>
          <a:p>
            <a:pPr marL="914400" lvl="1" indent="-457200">
              <a:buFont typeface="+mj-lt"/>
              <a:buAutoNum type="arabicPeriod"/>
            </a:pPr>
            <a:r>
              <a:rPr lang="fr-FR" dirty="0"/>
              <a:t>Approvisionner le bac de départ en stories prêtes</a:t>
            </a:r>
          </a:p>
          <a:p>
            <a:pPr marL="914400" lvl="1" indent="-457200">
              <a:buFont typeface="+mj-lt"/>
              <a:buAutoNum type="arabicPeriod"/>
            </a:pPr>
            <a:r>
              <a:rPr lang="fr-FR" dirty="0"/>
              <a:t>Identifier les </a:t>
            </a:r>
            <a:r>
              <a:rPr lang="fr-FR" i="1" dirty="0" err="1"/>
              <a:t>epics</a:t>
            </a:r>
            <a:r>
              <a:rPr lang="fr-FR" dirty="0"/>
              <a:t> à décomposer en stories simples</a:t>
            </a:r>
          </a:p>
          <a:p>
            <a:pPr marL="914400" lvl="1" indent="-457200">
              <a:buFont typeface="+mj-lt"/>
              <a:buAutoNum type="arabicPeriod"/>
            </a:pPr>
            <a:r>
              <a:rPr lang="fr-FR" dirty="0"/>
              <a:t>Identifier les stories du bac à sable qui peuvent entrer dans le bac d’affinage</a:t>
            </a:r>
          </a:p>
          <a:p>
            <a:pPr marL="914400" lvl="1" indent="-457200">
              <a:buFont typeface="+mj-lt"/>
              <a:buAutoNum type="arabicPeriod"/>
            </a:pPr>
            <a:r>
              <a:rPr lang="fr-FR" dirty="0"/>
              <a:t>Evaluer les éléments du bac d’affinage</a:t>
            </a:r>
          </a:p>
          <a:p>
            <a:pPr marL="914400" lvl="1" indent="-457200">
              <a:buFont typeface="+mj-lt"/>
              <a:buAutoNum type="arabicPeriod"/>
            </a:pPr>
            <a:r>
              <a:rPr lang="fr-FR" dirty="0"/>
              <a:t>Réordonner le bas d’affinage</a:t>
            </a:r>
          </a:p>
          <a:p>
            <a:pPr marL="914400" lvl="1" indent="-457200">
              <a:buFont typeface="+mj-lt"/>
              <a:buAutoNum type="arabicPeriod"/>
            </a:pPr>
            <a:r>
              <a:rPr lang="fr-FR" dirty="0"/>
              <a:t>Purger les bacs</a:t>
            </a:r>
          </a:p>
          <a:p>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0678" y="638041"/>
            <a:ext cx="783122" cy="779730"/>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4162" y="601766"/>
            <a:ext cx="848815" cy="835131"/>
          </a:xfrm>
          <a:prstGeom prst="rect">
            <a:avLst/>
          </a:prstGeom>
        </p:spPr>
      </p:pic>
      <p:pic>
        <p:nvPicPr>
          <p:cNvPr id="6" name="Picture 2" descr="RÃ©sultat de recherche d'images pour &quot;icones femme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1769" y="601767"/>
            <a:ext cx="802393" cy="83513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9105" y="982936"/>
            <a:ext cx="5381468" cy="2917601"/>
          </a:xfrm>
          <a:prstGeom prst="rect">
            <a:avLst/>
          </a:prstGeom>
        </p:spPr>
      </p:pic>
      <p:sp>
        <p:nvSpPr>
          <p:cNvPr id="9" name="Espace réservé du numéro de diapositive 8"/>
          <p:cNvSpPr>
            <a:spLocks noGrp="1"/>
          </p:cNvSpPr>
          <p:nvPr>
            <p:ph type="sldNum" sz="quarter" idx="12"/>
          </p:nvPr>
        </p:nvSpPr>
        <p:spPr/>
        <p:txBody>
          <a:bodyPr/>
          <a:lstStyle/>
          <a:p>
            <a:fld id="{C3398C85-DA73-48F7-B998-3B2FEC982581}" type="slidenum">
              <a:rPr lang="fr-FR" smtClean="0"/>
              <a:t>54</a:t>
            </a:fld>
            <a:endParaRPr lang="fr-FR"/>
          </a:p>
        </p:txBody>
      </p:sp>
    </p:spTree>
    <p:extLst>
      <p:ext uri="{BB962C8B-B14F-4D97-AF65-F5344CB8AC3E}">
        <p14:creationId xmlns:p14="http://schemas.microsoft.com/office/powerpoint/2010/main" val="3622035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Planification d’un </a:t>
            </a:r>
            <a:r>
              <a:rPr lang="fr-FR" i="1" dirty="0"/>
              <a:t>Sprint</a:t>
            </a:r>
          </a:p>
        </p:txBody>
      </p:sp>
      <p:sp>
        <p:nvSpPr>
          <p:cNvPr id="3" name="Espace réservé du contenu 2"/>
          <p:cNvSpPr>
            <a:spLocks noGrp="1"/>
          </p:cNvSpPr>
          <p:nvPr>
            <p:ph idx="1"/>
          </p:nvPr>
        </p:nvSpPr>
        <p:spPr/>
        <p:txBody>
          <a:bodyPr/>
          <a:lstStyle/>
          <a:p>
            <a:r>
              <a:rPr lang="fr-FR" dirty="0"/>
              <a:t>Confirmer les stories prêtes</a:t>
            </a:r>
          </a:p>
          <a:p>
            <a:pPr lvl="1"/>
            <a:r>
              <a:rPr lang="fr-FR" dirty="0"/>
              <a:t>Définition de prêt et fini</a:t>
            </a:r>
          </a:p>
          <a:p>
            <a:r>
              <a:rPr lang="fr-FR" dirty="0"/>
              <a:t>Evaluer la nombre de points d’une story</a:t>
            </a:r>
          </a:p>
          <a:p>
            <a:pPr lvl="1"/>
            <a:r>
              <a:rPr lang="fr-FR" dirty="0"/>
              <a:t>Ponts de récit ou journée idéale (homme/jour)</a:t>
            </a:r>
          </a:p>
          <a:p>
            <a:r>
              <a:rPr lang="fr-FR" dirty="0"/>
              <a:t>Organisation de l’essaimage (plusieurs stories en parallèle, répartition des ressources)</a:t>
            </a:r>
          </a:p>
          <a:p>
            <a:r>
              <a:rPr lang="fr-FR" dirty="0"/>
              <a:t>Décomposition des stories en tâches</a:t>
            </a:r>
          </a:p>
          <a:p>
            <a:r>
              <a:rPr lang="fr-FR" dirty="0"/>
              <a:t>Affectation des tâches aux développeurs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5168" y="463895"/>
            <a:ext cx="1059304" cy="875505"/>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4472" y="343479"/>
            <a:ext cx="1044484" cy="1006596"/>
          </a:xfrm>
          <a:prstGeom prst="rect">
            <a:avLst/>
          </a:prstGeom>
        </p:spPr>
      </p:pic>
      <p:sp>
        <p:nvSpPr>
          <p:cNvPr id="6" name="Espace réservé du numéro de diapositive 5"/>
          <p:cNvSpPr>
            <a:spLocks noGrp="1"/>
          </p:cNvSpPr>
          <p:nvPr>
            <p:ph type="sldNum" sz="quarter" idx="12"/>
          </p:nvPr>
        </p:nvSpPr>
        <p:spPr/>
        <p:txBody>
          <a:bodyPr/>
          <a:lstStyle/>
          <a:p>
            <a:fld id="{C3398C85-DA73-48F7-B998-3B2FEC982581}" type="slidenum">
              <a:rPr lang="fr-FR" smtClean="0"/>
              <a:t>55</a:t>
            </a:fld>
            <a:endParaRPr lang="fr-FR"/>
          </a:p>
        </p:txBody>
      </p:sp>
    </p:spTree>
    <p:extLst>
      <p:ext uri="{BB962C8B-B14F-4D97-AF65-F5344CB8AC3E}">
        <p14:creationId xmlns:p14="http://schemas.microsoft.com/office/powerpoint/2010/main" val="205636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Exécution d’un </a:t>
            </a:r>
            <a:r>
              <a:rPr lang="fr-FR" i="1" dirty="0"/>
              <a:t>sprint</a:t>
            </a:r>
          </a:p>
        </p:txBody>
      </p:sp>
      <p:sp>
        <p:nvSpPr>
          <p:cNvPr id="3" name="Espace réservé du contenu 2"/>
          <p:cNvSpPr>
            <a:spLocks noGrp="1"/>
          </p:cNvSpPr>
          <p:nvPr>
            <p:ph idx="1"/>
          </p:nvPr>
        </p:nvSpPr>
        <p:spPr/>
        <p:txBody>
          <a:bodyPr/>
          <a:lstStyle/>
          <a:p>
            <a:r>
              <a:rPr lang="fr-FR" dirty="0"/>
              <a:t>Conception, réalisation et test des </a:t>
            </a:r>
            <a:r>
              <a:rPr lang="fr-FR" i="1" dirty="0"/>
              <a:t>stories</a:t>
            </a:r>
          </a:p>
          <a:p>
            <a:r>
              <a:rPr lang="fr-FR" dirty="0"/>
              <a:t>Organisation, affectation des tâches</a:t>
            </a:r>
          </a:p>
          <a:p>
            <a:r>
              <a:rPr lang="fr-FR" dirty="0"/>
              <a:t>Inclut les </a:t>
            </a:r>
            <a:r>
              <a:rPr lang="fr-FR" i="1" dirty="0"/>
              <a:t>sprints</a:t>
            </a:r>
            <a:r>
              <a:rPr lang="fr-FR" dirty="0"/>
              <a:t> journaliers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9430" y="568826"/>
            <a:ext cx="1059304" cy="87550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0102" y="437735"/>
            <a:ext cx="1044484" cy="1006596"/>
          </a:xfrm>
          <a:prstGeom prst="rect">
            <a:avLst/>
          </a:prstGeom>
        </p:spPr>
      </p:pic>
      <p:sp>
        <p:nvSpPr>
          <p:cNvPr id="7" name="Espace réservé du numéro de diapositive 6"/>
          <p:cNvSpPr>
            <a:spLocks noGrp="1"/>
          </p:cNvSpPr>
          <p:nvPr>
            <p:ph type="sldNum" sz="quarter" idx="12"/>
          </p:nvPr>
        </p:nvSpPr>
        <p:spPr/>
        <p:txBody>
          <a:bodyPr/>
          <a:lstStyle/>
          <a:p>
            <a:fld id="{C3398C85-DA73-48F7-B998-3B2FEC982581}" type="slidenum">
              <a:rPr lang="fr-FR" smtClean="0"/>
              <a:t>56</a:t>
            </a:fld>
            <a:endParaRPr lang="fr-FR"/>
          </a:p>
        </p:txBody>
      </p:sp>
    </p:spTree>
    <p:extLst>
      <p:ext uri="{BB962C8B-B14F-4D97-AF65-F5344CB8AC3E}">
        <p14:creationId xmlns:p14="http://schemas.microsoft.com/office/powerpoint/2010/main" val="1932682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mêlée quotidienne</a:t>
            </a:r>
          </a:p>
        </p:txBody>
      </p:sp>
      <p:sp>
        <p:nvSpPr>
          <p:cNvPr id="3" name="Espace réservé du contenu 2"/>
          <p:cNvSpPr>
            <a:spLocks noGrp="1"/>
          </p:cNvSpPr>
          <p:nvPr>
            <p:ph idx="1"/>
          </p:nvPr>
        </p:nvSpPr>
        <p:spPr/>
        <p:txBody>
          <a:bodyPr/>
          <a:lstStyle/>
          <a:p>
            <a:r>
              <a:rPr lang="fr-FR" dirty="0"/>
              <a:t>Courte : ~15mn</a:t>
            </a:r>
          </a:p>
          <a:p>
            <a:r>
              <a:rPr lang="fr-FR" dirty="0"/>
              <a:t>Bilan: mise à jour du tableau de la story</a:t>
            </a:r>
          </a:p>
          <a:p>
            <a:pPr lvl="1"/>
            <a:r>
              <a:rPr lang="fr-FR" dirty="0"/>
              <a:t>Qu’est-ce que j’ai fait hier ?</a:t>
            </a:r>
          </a:p>
          <a:p>
            <a:pPr lvl="1"/>
            <a:r>
              <a:rPr lang="fr-FR" dirty="0"/>
              <a:t>Qu’est que je vais faire aujourd’hui ?</a:t>
            </a:r>
          </a:p>
          <a:p>
            <a:pPr lvl="1"/>
            <a:r>
              <a:rPr lang="fr-FR" dirty="0"/>
              <a:t>Quels sont les obstacles que j’ai rencontrés ?</a:t>
            </a:r>
          </a:p>
          <a:p>
            <a:r>
              <a:rPr lang="fr-FR" dirty="0"/>
              <a:t>Objectif :</a:t>
            </a:r>
          </a:p>
          <a:p>
            <a:pPr lvl="1"/>
            <a:r>
              <a:rPr lang="fr-FR" dirty="0"/>
              <a:t>Rythmer le sprint (stories finies, prêtes)</a:t>
            </a:r>
          </a:p>
          <a:p>
            <a:pPr lvl="1"/>
            <a:r>
              <a:rPr lang="fr-FR" dirty="0"/>
              <a:t>Recenser les obstacles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9430" y="568826"/>
            <a:ext cx="1059304" cy="875505"/>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0102" y="437735"/>
            <a:ext cx="1044484" cy="1006596"/>
          </a:xfrm>
          <a:prstGeom prst="rect">
            <a:avLst/>
          </a:prstGeom>
        </p:spPr>
      </p:pic>
      <p:sp>
        <p:nvSpPr>
          <p:cNvPr id="7" name="Espace réservé du numéro de diapositive 6"/>
          <p:cNvSpPr>
            <a:spLocks noGrp="1"/>
          </p:cNvSpPr>
          <p:nvPr>
            <p:ph type="sldNum" sz="quarter" idx="12"/>
          </p:nvPr>
        </p:nvSpPr>
        <p:spPr/>
        <p:txBody>
          <a:bodyPr/>
          <a:lstStyle/>
          <a:p>
            <a:fld id="{C3398C85-DA73-48F7-B998-3B2FEC982581}" type="slidenum">
              <a:rPr lang="fr-FR" smtClean="0"/>
              <a:t>57</a:t>
            </a:fld>
            <a:endParaRPr lang="fr-FR"/>
          </a:p>
        </p:txBody>
      </p:sp>
    </p:spTree>
    <p:extLst>
      <p:ext uri="{BB962C8B-B14F-4D97-AF65-F5344CB8AC3E}">
        <p14:creationId xmlns:p14="http://schemas.microsoft.com/office/powerpoint/2010/main" val="3592312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Revue d’un </a:t>
            </a:r>
            <a:r>
              <a:rPr lang="fr-FR" i="1" dirty="0"/>
              <a:t>sprint</a:t>
            </a:r>
          </a:p>
        </p:txBody>
      </p:sp>
      <p:sp>
        <p:nvSpPr>
          <p:cNvPr id="3" name="Espace réservé du contenu 2"/>
          <p:cNvSpPr>
            <a:spLocks noGrp="1"/>
          </p:cNvSpPr>
          <p:nvPr>
            <p:ph idx="1"/>
          </p:nvPr>
        </p:nvSpPr>
        <p:spPr/>
        <p:txBody>
          <a:bodyPr/>
          <a:lstStyle/>
          <a:p>
            <a:r>
              <a:rPr lang="fr-FR" dirty="0"/>
              <a:t>Démonstration de chaque story finie</a:t>
            </a:r>
          </a:p>
          <a:p>
            <a:r>
              <a:rPr lang="fr-FR" dirty="0"/>
              <a:t>Collecte du feedback</a:t>
            </a:r>
          </a:p>
          <a:p>
            <a:r>
              <a:rPr lang="fr-FR" dirty="0"/>
              <a:t>Evaluation du niveau de réalisation de l’objectif</a:t>
            </a:r>
          </a:p>
          <a:p>
            <a:r>
              <a:rPr lang="fr-FR" dirty="0"/>
              <a:t>Evaluation de l’impact du travail réalisé et décision d’une release (livraison) ou pas</a:t>
            </a:r>
          </a:p>
          <a:p>
            <a:endParaRPr lang="fr-FR" dirty="0"/>
          </a:p>
          <a:p>
            <a:endParaRPr lang="fr-FR"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6554" y="496216"/>
            <a:ext cx="1059304" cy="875505"/>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0886" y="365125"/>
            <a:ext cx="1044484" cy="1006596"/>
          </a:xfrm>
          <a:prstGeom prst="rect">
            <a:avLst/>
          </a:prstGeom>
        </p:spPr>
      </p:pic>
      <p:pic>
        <p:nvPicPr>
          <p:cNvPr id="9" name="Picture 2" descr="RÃ©sultat de recherche d'images pour &quot;icones femme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9747" y="496216"/>
            <a:ext cx="802393" cy="83513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4749" y="450552"/>
            <a:ext cx="1074295" cy="995428"/>
          </a:xfrm>
          <a:prstGeom prst="rect">
            <a:avLst/>
          </a:prstGeom>
        </p:spPr>
      </p:pic>
      <p:sp>
        <p:nvSpPr>
          <p:cNvPr id="5" name="Espace réservé du numéro de diapositive 4"/>
          <p:cNvSpPr>
            <a:spLocks noGrp="1"/>
          </p:cNvSpPr>
          <p:nvPr>
            <p:ph type="sldNum" sz="quarter" idx="12"/>
          </p:nvPr>
        </p:nvSpPr>
        <p:spPr/>
        <p:txBody>
          <a:bodyPr/>
          <a:lstStyle/>
          <a:p>
            <a:fld id="{C3398C85-DA73-48F7-B998-3B2FEC982581}" type="slidenum">
              <a:rPr lang="fr-FR" smtClean="0"/>
              <a:t>58</a:t>
            </a:fld>
            <a:endParaRPr lang="fr-FR"/>
          </a:p>
        </p:txBody>
      </p:sp>
    </p:spTree>
    <p:extLst>
      <p:ext uri="{BB962C8B-B14F-4D97-AF65-F5344CB8AC3E}">
        <p14:creationId xmlns:p14="http://schemas.microsoft.com/office/powerpoint/2010/main" val="3820496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Rétrospective d’un </a:t>
            </a:r>
            <a:r>
              <a:rPr lang="fr-FR" i="1" dirty="0"/>
              <a:t>sprint</a:t>
            </a:r>
          </a:p>
        </p:txBody>
      </p:sp>
      <p:sp>
        <p:nvSpPr>
          <p:cNvPr id="3" name="Espace réservé du contenu 2"/>
          <p:cNvSpPr>
            <a:spLocks noGrp="1"/>
          </p:cNvSpPr>
          <p:nvPr>
            <p:ph idx="1"/>
          </p:nvPr>
        </p:nvSpPr>
        <p:spPr/>
        <p:txBody>
          <a:bodyPr/>
          <a:lstStyle/>
          <a:p>
            <a:r>
              <a:rPr lang="fr-FR" dirty="0"/>
              <a:t>Collecter les information sur le sprint passé par rapport à la pratique SCRUM</a:t>
            </a:r>
          </a:p>
          <a:p>
            <a:pPr lvl="1"/>
            <a:r>
              <a:rPr lang="fr-FR" dirty="0"/>
              <a:t>Ce qui c’est bien passé, moins bien passé</a:t>
            </a:r>
          </a:p>
          <a:p>
            <a:r>
              <a:rPr lang="fr-FR" dirty="0"/>
              <a:t>Identifier les choses à améliorer </a:t>
            </a:r>
          </a:p>
          <a:p>
            <a:r>
              <a:rPr lang="fr-FR" dirty="0"/>
              <a:t>Décider d’améliorer certaines choses</a:t>
            </a:r>
          </a:p>
          <a:p>
            <a:endParaRPr lang="fr-FR" dirty="0"/>
          </a:p>
          <a:p>
            <a:r>
              <a:rPr lang="fr-FR" dirty="0"/>
              <a:t>Combinée à la revue, de courte durée</a:t>
            </a: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9694" y="517440"/>
            <a:ext cx="1059304" cy="875505"/>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6131" y="384981"/>
            <a:ext cx="1044484" cy="1006596"/>
          </a:xfrm>
          <a:prstGeom prst="rect">
            <a:avLst/>
          </a:prstGeom>
        </p:spPr>
      </p:pic>
      <p:pic>
        <p:nvPicPr>
          <p:cNvPr id="8" name="Picture 2" descr="RÃ©sultat de recherche d'images pour &quot;icones femmes&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0553" y="556447"/>
            <a:ext cx="802393" cy="83513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C3398C85-DA73-48F7-B998-3B2FEC982581}" type="slidenum">
              <a:rPr lang="fr-FR" smtClean="0"/>
              <a:t>59</a:t>
            </a:fld>
            <a:endParaRPr lang="fr-FR"/>
          </a:p>
        </p:txBody>
      </p:sp>
    </p:spTree>
    <p:extLst>
      <p:ext uri="{BB962C8B-B14F-4D97-AF65-F5344CB8AC3E}">
        <p14:creationId xmlns:p14="http://schemas.microsoft.com/office/powerpoint/2010/main" val="159793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Principes</a:t>
            </a:r>
          </a:p>
        </p:txBody>
      </p:sp>
      <p:sp>
        <p:nvSpPr>
          <p:cNvPr id="5" name="Espace réservé du contenu 4"/>
          <p:cNvSpPr>
            <a:spLocks noGrp="1"/>
          </p:cNvSpPr>
          <p:nvPr>
            <p:ph idx="1"/>
          </p:nvPr>
        </p:nvSpPr>
        <p:spPr/>
        <p:txBody>
          <a:bodyPr/>
          <a:lstStyle/>
          <a:p>
            <a:r>
              <a:rPr lang="fr-FR" dirty="0"/>
              <a:t>Ce sont des méthodes incrémentales</a:t>
            </a:r>
          </a:p>
          <a:p>
            <a:r>
              <a:rPr lang="fr-FR" dirty="0"/>
              <a:t>Les activités de spécification, de conception et d’implantation sont entrelacées; on travaille avec des incréments de petite taille</a:t>
            </a:r>
          </a:p>
          <a:p>
            <a:r>
              <a:rPr lang="fr-FR" dirty="0"/>
              <a:t> Le système est développé comme une succession de versions qui correspondent à l’ajout des incréments</a:t>
            </a:r>
          </a:p>
          <a:p>
            <a:r>
              <a:rPr lang="fr-FR" dirty="0"/>
              <a:t>On prototype rapidement les interfaces du système pour avoir un retour rapide des utilisateurs</a:t>
            </a:r>
          </a:p>
          <a:p>
            <a:endParaRPr lang="fr-FR" dirty="0"/>
          </a:p>
        </p:txBody>
      </p:sp>
      <p:sp>
        <p:nvSpPr>
          <p:cNvPr id="3" name="Espace réservé du numéro de diapositive 2"/>
          <p:cNvSpPr>
            <a:spLocks noGrp="1"/>
          </p:cNvSpPr>
          <p:nvPr>
            <p:ph type="sldNum" sz="quarter" idx="12"/>
          </p:nvPr>
        </p:nvSpPr>
        <p:spPr/>
        <p:txBody>
          <a:bodyPr/>
          <a:lstStyle/>
          <a:p>
            <a:fld id="{B5A3F2EA-94BB-4332-8D68-E793410C9454}" type="slidenum">
              <a:rPr lang="fr-FR" smtClean="0"/>
              <a:t>6</a:t>
            </a:fld>
            <a:endParaRPr lang="fr-FR"/>
          </a:p>
        </p:txBody>
      </p:sp>
    </p:spTree>
    <p:extLst>
      <p:ext uri="{BB962C8B-B14F-4D97-AF65-F5344CB8AC3E}">
        <p14:creationId xmlns:p14="http://schemas.microsoft.com/office/powerpoint/2010/main" val="1721427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Rétrospective de sprint : « </a:t>
            </a:r>
            <a:r>
              <a:rPr lang="fr-FR" dirty="0" err="1"/>
              <a:t>sailboat</a:t>
            </a:r>
            <a:r>
              <a:rPr lang="fr-FR" dirty="0"/>
              <a:t> »</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
        <p:nvSpPr>
          <p:cNvPr id="5" name="Espace réservé du numéro de diapositive 4"/>
          <p:cNvSpPr>
            <a:spLocks noGrp="1"/>
          </p:cNvSpPr>
          <p:nvPr>
            <p:ph type="sldNum" sz="quarter" idx="12"/>
          </p:nvPr>
        </p:nvSpPr>
        <p:spPr/>
        <p:txBody>
          <a:bodyPr/>
          <a:lstStyle/>
          <a:p>
            <a:fld id="{C3398C85-DA73-48F7-B998-3B2FEC982581}" type="slidenum">
              <a:rPr lang="fr-FR" smtClean="0"/>
              <a:t>60</a:t>
            </a:fld>
            <a:endParaRPr lang="fr-FR"/>
          </a:p>
        </p:txBody>
      </p:sp>
    </p:spTree>
    <p:extLst>
      <p:ext uri="{BB962C8B-B14F-4D97-AF65-F5344CB8AC3E}">
        <p14:creationId xmlns:p14="http://schemas.microsoft.com/office/powerpoint/2010/main" val="1350953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Rétrospective de sprint : « </a:t>
            </a:r>
            <a:r>
              <a:rPr lang="fr-FR" dirty="0" err="1"/>
              <a:t>Starfish</a:t>
            </a:r>
            <a:r>
              <a:rPr lang="fr-FR" dirty="0"/>
              <a:t> »</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9501" y="1825625"/>
            <a:ext cx="4692998" cy="4351338"/>
          </a:xfrm>
        </p:spPr>
      </p:pic>
      <p:sp>
        <p:nvSpPr>
          <p:cNvPr id="5" name="Espace réservé du numéro de diapositive 4"/>
          <p:cNvSpPr>
            <a:spLocks noGrp="1"/>
          </p:cNvSpPr>
          <p:nvPr>
            <p:ph type="sldNum" sz="quarter" idx="12"/>
          </p:nvPr>
        </p:nvSpPr>
        <p:spPr/>
        <p:txBody>
          <a:bodyPr/>
          <a:lstStyle/>
          <a:p>
            <a:fld id="{C3398C85-DA73-48F7-B998-3B2FEC982581}" type="slidenum">
              <a:rPr lang="fr-FR" smtClean="0"/>
              <a:t>61</a:t>
            </a:fld>
            <a:endParaRPr lang="fr-FR"/>
          </a:p>
        </p:txBody>
      </p:sp>
    </p:spTree>
    <p:extLst>
      <p:ext uri="{BB962C8B-B14F-4D97-AF65-F5344CB8AC3E}">
        <p14:creationId xmlns:p14="http://schemas.microsoft.com/office/powerpoint/2010/main" val="26791588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Solidification d’une </a:t>
            </a:r>
            <a:r>
              <a:rPr lang="fr-FR" i="1" dirty="0"/>
              <a:t>release</a:t>
            </a:r>
          </a:p>
        </p:txBody>
      </p:sp>
      <p:sp>
        <p:nvSpPr>
          <p:cNvPr id="3" name="Espace réservé du contenu 2"/>
          <p:cNvSpPr>
            <a:spLocks noGrp="1"/>
          </p:cNvSpPr>
          <p:nvPr>
            <p:ph idx="1"/>
          </p:nvPr>
        </p:nvSpPr>
        <p:spPr>
          <a:xfrm>
            <a:off x="838200" y="1843003"/>
            <a:ext cx="10515600" cy="4351338"/>
          </a:xfrm>
        </p:spPr>
        <p:txBody>
          <a:bodyPr/>
          <a:lstStyle/>
          <a:p>
            <a:r>
              <a:rPr lang="fr-FR" dirty="0"/>
              <a:t>Tests de qualité de services (performances, coût, sécurité …)</a:t>
            </a:r>
          </a:p>
          <a:p>
            <a:r>
              <a:rPr lang="fr-FR" dirty="0"/>
              <a:t>Documentation</a:t>
            </a:r>
          </a:p>
          <a:p>
            <a:r>
              <a:rPr lang="fr-FR" dirty="0"/>
              <a:t>…  </a:t>
            </a:r>
          </a:p>
          <a:p>
            <a:pPr marL="0" indent="0">
              <a:buNone/>
            </a:pPr>
            <a:r>
              <a:rPr lang="fr-FR" dirty="0"/>
              <a:t> </a:t>
            </a: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9025" y="517440"/>
            <a:ext cx="1059304" cy="875505"/>
          </a:xfrm>
          <a:prstGeom prst="rect">
            <a:avLst/>
          </a:prstGeom>
        </p:spPr>
      </p:pic>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6131" y="384981"/>
            <a:ext cx="1044484" cy="1006596"/>
          </a:xfrm>
          <a:prstGeom prst="rect">
            <a:avLst/>
          </a:prstGeom>
        </p:spPr>
      </p:pic>
      <p:sp>
        <p:nvSpPr>
          <p:cNvPr id="5" name="Espace réservé du numéro de diapositive 4"/>
          <p:cNvSpPr>
            <a:spLocks noGrp="1"/>
          </p:cNvSpPr>
          <p:nvPr>
            <p:ph type="sldNum" sz="quarter" idx="12"/>
          </p:nvPr>
        </p:nvSpPr>
        <p:spPr/>
        <p:txBody>
          <a:bodyPr/>
          <a:lstStyle/>
          <a:p>
            <a:fld id="{C3398C85-DA73-48F7-B998-3B2FEC982581}" type="slidenum">
              <a:rPr lang="fr-FR" smtClean="0"/>
              <a:t>62</a:t>
            </a:fld>
            <a:endParaRPr lang="fr-FR"/>
          </a:p>
        </p:txBody>
      </p:sp>
    </p:spTree>
    <p:extLst>
      <p:ext uri="{BB962C8B-B14F-4D97-AF65-F5344CB8AC3E}">
        <p14:creationId xmlns:p14="http://schemas.microsoft.com/office/powerpoint/2010/main" val="5389425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Validation d’une release</a:t>
            </a:r>
          </a:p>
        </p:txBody>
      </p:sp>
      <p:sp>
        <p:nvSpPr>
          <p:cNvPr id="3" name="Espace réservé du contenu 2"/>
          <p:cNvSpPr>
            <a:spLocks noGrp="1"/>
          </p:cNvSpPr>
          <p:nvPr>
            <p:ph idx="1"/>
          </p:nvPr>
        </p:nvSpPr>
        <p:spPr/>
        <p:txBody>
          <a:bodyPr/>
          <a:lstStyle/>
          <a:p>
            <a:r>
              <a:rPr lang="fr-FR" dirty="0"/>
              <a:t>Test d’usage avec le client, des utilisateurs</a:t>
            </a:r>
          </a:p>
          <a:p>
            <a:endParaRPr lang="fr-FR" dirty="0"/>
          </a:p>
        </p:txBody>
      </p:sp>
      <p:pic>
        <p:nvPicPr>
          <p:cNvPr id="4" name="Picture 2" descr="RÃ©sultat de recherche d'images pour &quot;icones femmes&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8547" y="410789"/>
            <a:ext cx="802393" cy="83513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549" y="365125"/>
            <a:ext cx="1074295" cy="995428"/>
          </a:xfrm>
          <a:prstGeom prst="rect">
            <a:avLst/>
          </a:prstGeom>
        </p:spPr>
      </p:pic>
      <p:sp>
        <p:nvSpPr>
          <p:cNvPr id="7" name="Espace réservé du numéro de diapositive 6"/>
          <p:cNvSpPr>
            <a:spLocks noGrp="1"/>
          </p:cNvSpPr>
          <p:nvPr>
            <p:ph type="sldNum" sz="quarter" idx="12"/>
          </p:nvPr>
        </p:nvSpPr>
        <p:spPr/>
        <p:txBody>
          <a:bodyPr/>
          <a:lstStyle/>
          <a:p>
            <a:fld id="{C3398C85-DA73-48F7-B998-3B2FEC982581}" type="slidenum">
              <a:rPr lang="fr-FR" smtClean="0"/>
              <a:t>63</a:t>
            </a:fld>
            <a:endParaRPr lang="fr-FR"/>
          </a:p>
        </p:txBody>
      </p:sp>
    </p:spTree>
    <p:extLst>
      <p:ext uri="{BB962C8B-B14F-4D97-AF65-F5344CB8AC3E}">
        <p14:creationId xmlns:p14="http://schemas.microsoft.com/office/powerpoint/2010/main" val="1789396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a:t>
            </a:r>
          </a:p>
        </p:txBody>
      </p:sp>
      <p:sp>
        <p:nvSpPr>
          <p:cNvPr id="3" name="Espace réservé du contenu 2"/>
          <p:cNvSpPr>
            <a:spLocks noGrp="1"/>
          </p:cNvSpPr>
          <p:nvPr>
            <p:ph idx="1"/>
          </p:nvPr>
        </p:nvSpPr>
        <p:spPr/>
        <p:txBody>
          <a:bodyPr/>
          <a:lstStyle/>
          <a:p>
            <a:r>
              <a:rPr lang="fr-FR" dirty="0"/>
              <a:t>Confluence</a:t>
            </a:r>
          </a:p>
          <a:p>
            <a:r>
              <a:rPr lang="fr-FR" dirty="0" err="1"/>
              <a:t>Jira</a:t>
            </a:r>
            <a:endParaRPr lang="fr-FR" dirty="0"/>
          </a:p>
          <a:p>
            <a:r>
              <a:rPr lang="fr-FR" dirty="0"/>
              <a:t>…</a:t>
            </a:r>
          </a:p>
        </p:txBody>
      </p:sp>
      <p:sp>
        <p:nvSpPr>
          <p:cNvPr id="5" name="Espace réservé du numéro de diapositive 4"/>
          <p:cNvSpPr>
            <a:spLocks noGrp="1"/>
          </p:cNvSpPr>
          <p:nvPr>
            <p:ph type="sldNum" sz="quarter" idx="12"/>
          </p:nvPr>
        </p:nvSpPr>
        <p:spPr/>
        <p:txBody>
          <a:bodyPr/>
          <a:lstStyle/>
          <a:p>
            <a:fld id="{C3398C85-DA73-48F7-B998-3B2FEC982581}" type="slidenum">
              <a:rPr lang="fr-FR" smtClean="0"/>
              <a:t>64</a:t>
            </a:fld>
            <a:endParaRPr lang="fr-FR"/>
          </a:p>
        </p:txBody>
      </p:sp>
    </p:spTree>
    <p:extLst>
      <p:ext uri="{BB962C8B-B14F-4D97-AF65-F5344CB8AC3E}">
        <p14:creationId xmlns:p14="http://schemas.microsoft.com/office/powerpoint/2010/main" val="349247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dirty="0" err="1"/>
              <a:t>Extreme</a:t>
            </a:r>
            <a:r>
              <a:rPr lang="fr-FR" dirty="0"/>
              <a:t> </a:t>
            </a:r>
            <a:r>
              <a:rPr lang="fr-FR" dirty="0" err="1"/>
              <a:t>programming</a:t>
            </a:r>
            <a:r>
              <a:rPr lang="fr-FR" dirty="0"/>
              <a:t> »</a:t>
            </a:r>
          </a:p>
        </p:txBody>
      </p:sp>
      <p:sp>
        <p:nvSpPr>
          <p:cNvPr id="4" name="Oval 4"/>
          <p:cNvSpPr>
            <a:spLocks noChangeArrowheads="1"/>
          </p:cNvSpPr>
          <p:nvPr/>
        </p:nvSpPr>
        <p:spPr bwMode="auto">
          <a:xfrm>
            <a:off x="1782305" y="2138766"/>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Sélection d’un</a:t>
            </a:r>
          </a:p>
          <a:p>
            <a:pPr algn="ctr" eaLnBrk="1" hangingPunct="1">
              <a:buFontTx/>
              <a:buNone/>
            </a:pPr>
            <a:r>
              <a:rPr lang="fr-FR" altLang="en-US" sz="1600" dirty="0"/>
              <a:t>scénario à mettre</a:t>
            </a:r>
          </a:p>
          <a:p>
            <a:pPr algn="ctr" eaLnBrk="1" hangingPunct="1">
              <a:buFontTx/>
              <a:buNone/>
            </a:pPr>
            <a:r>
              <a:rPr lang="fr-FR" altLang="en-US" sz="1600" dirty="0"/>
              <a:t>en œuvre</a:t>
            </a:r>
          </a:p>
        </p:txBody>
      </p:sp>
      <p:sp>
        <p:nvSpPr>
          <p:cNvPr id="5" name="Oval 5"/>
          <p:cNvSpPr>
            <a:spLocks noChangeArrowheads="1"/>
          </p:cNvSpPr>
          <p:nvPr/>
        </p:nvSpPr>
        <p:spPr bwMode="auto">
          <a:xfrm>
            <a:off x="4216881" y="2169363"/>
            <a:ext cx="2106915" cy="87420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Décomposition</a:t>
            </a:r>
          </a:p>
          <a:p>
            <a:pPr algn="ctr" eaLnBrk="1" hangingPunct="1">
              <a:buFontTx/>
              <a:buNone/>
            </a:pPr>
            <a:r>
              <a:rPr lang="fr-FR" altLang="en-US" sz="1600" dirty="0"/>
              <a:t>du scénario</a:t>
            </a:r>
          </a:p>
          <a:p>
            <a:pPr algn="ctr" eaLnBrk="1" hangingPunct="1">
              <a:buFontTx/>
              <a:buNone/>
            </a:pPr>
            <a:r>
              <a:rPr lang="fr-FR" altLang="en-US" sz="1600" dirty="0"/>
              <a:t>en tâches </a:t>
            </a:r>
          </a:p>
        </p:txBody>
      </p:sp>
      <p:sp>
        <p:nvSpPr>
          <p:cNvPr id="6" name="Oval 6"/>
          <p:cNvSpPr>
            <a:spLocks noChangeArrowheads="1"/>
          </p:cNvSpPr>
          <p:nvPr/>
        </p:nvSpPr>
        <p:spPr bwMode="auto">
          <a:xfrm>
            <a:off x="6819864" y="2138766"/>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Planification</a:t>
            </a:r>
          </a:p>
          <a:p>
            <a:pPr algn="ctr" eaLnBrk="1" hangingPunct="1">
              <a:buFontTx/>
              <a:buNone/>
            </a:pPr>
            <a:r>
              <a:rPr lang="fr-FR" altLang="en-US" sz="1600" dirty="0"/>
              <a:t>de la version</a:t>
            </a:r>
          </a:p>
        </p:txBody>
      </p:sp>
      <p:sp>
        <p:nvSpPr>
          <p:cNvPr id="7" name="Oval 7"/>
          <p:cNvSpPr>
            <a:spLocks noChangeArrowheads="1"/>
          </p:cNvSpPr>
          <p:nvPr/>
        </p:nvSpPr>
        <p:spPr bwMode="auto">
          <a:xfrm>
            <a:off x="1797071" y="4287128"/>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Evaluation</a:t>
            </a:r>
          </a:p>
          <a:p>
            <a:pPr algn="ctr" eaLnBrk="1" hangingPunct="1">
              <a:buFontTx/>
              <a:buNone/>
            </a:pPr>
            <a:r>
              <a:rPr lang="fr-FR" altLang="en-US" sz="1600" dirty="0"/>
              <a:t>du système</a:t>
            </a:r>
          </a:p>
        </p:txBody>
      </p:sp>
      <p:sp>
        <p:nvSpPr>
          <p:cNvPr id="8" name="Oval 8"/>
          <p:cNvSpPr>
            <a:spLocks noChangeArrowheads="1"/>
          </p:cNvSpPr>
          <p:nvPr/>
        </p:nvSpPr>
        <p:spPr bwMode="auto">
          <a:xfrm>
            <a:off x="4349654" y="4287128"/>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Livraison</a:t>
            </a:r>
          </a:p>
          <a:p>
            <a:pPr algn="ctr" eaLnBrk="1" hangingPunct="1">
              <a:buFontTx/>
              <a:buNone/>
            </a:pPr>
            <a:r>
              <a:rPr lang="fr-FR" altLang="en-US" sz="1600" dirty="0"/>
              <a:t>de la version</a:t>
            </a:r>
          </a:p>
        </p:txBody>
      </p:sp>
      <p:sp>
        <p:nvSpPr>
          <p:cNvPr id="9" name="Oval 9"/>
          <p:cNvSpPr>
            <a:spLocks noChangeArrowheads="1"/>
          </p:cNvSpPr>
          <p:nvPr/>
        </p:nvSpPr>
        <p:spPr bwMode="auto">
          <a:xfrm>
            <a:off x="6950684" y="4287128"/>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Développement,</a:t>
            </a:r>
          </a:p>
          <a:p>
            <a:pPr algn="ctr" eaLnBrk="1" hangingPunct="1">
              <a:buFontTx/>
              <a:buNone/>
            </a:pPr>
            <a:r>
              <a:rPr lang="fr-FR" altLang="en-US" sz="1600" dirty="0"/>
              <a:t>Livraison,</a:t>
            </a:r>
          </a:p>
          <a:p>
            <a:pPr algn="ctr" eaLnBrk="1" hangingPunct="1">
              <a:buFontTx/>
              <a:buNone/>
            </a:pPr>
            <a:r>
              <a:rPr lang="fr-FR" altLang="en-US" sz="1600" dirty="0"/>
              <a:t>tests</a:t>
            </a:r>
            <a:endParaRPr lang="en-US" altLang="en-US" sz="1600" dirty="0"/>
          </a:p>
        </p:txBody>
      </p:sp>
      <p:cxnSp>
        <p:nvCxnSpPr>
          <p:cNvPr id="10" name="AutoShape 10"/>
          <p:cNvCxnSpPr>
            <a:cxnSpLocks noChangeShapeType="1"/>
            <a:stCxn id="4" idx="6"/>
            <a:endCxn id="5" idx="2"/>
          </p:cNvCxnSpPr>
          <p:nvPr/>
        </p:nvCxnSpPr>
        <p:spPr bwMode="auto">
          <a:xfrm>
            <a:off x="3836135" y="2591168"/>
            <a:ext cx="380746" cy="152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a:stCxn id="5" idx="6"/>
            <a:endCxn id="6" idx="2"/>
          </p:cNvCxnSpPr>
          <p:nvPr/>
        </p:nvCxnSpPr>
        <p:spPr bwMode="auto">
          <a:xfrm flipV="1">
            <a:off x="6323797" y="2591168"/>
            <a:ext cx="496068" cy="1529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6" idx="6"/>
            <a:endCxn id="9" idx="0"/>
          </p:cNvCxnSpPr>
          <p:nvPr/>
        </p:nvCxnSpPr>
        <p:spPr bwMode="auto">
          <a:xfrm flipH="1">
            <a:off x="7977599" y="2591168"/>
            <a:ext cx="896095" cy="1695960"/>
          </a:xfrm>
          <a:prstGeom prst="bentConnector4">
            <a:avLst>
              <a:gd name="adj1" fmla="val -25511"/>
              <a:gd name="adj2" fmla="val 6333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3"/>
          <p:cNvCxnSpPr>
            <a:cxnSpLocks noChangeShapeType="1"/>
            <a:stCxn id="7" idx="6"/>
            <a:endCxn id="8" idx="2"/>
          </p:cNvCxnSpPr>
          <p:nvPr/>
        </p:nvCxnSpPr>
        <p:spPr bwMode="auto">
          <a:xfrm>
            <a:off x="3850901" y="4739530"/>
            <a:ext cx="498753" cy="0"/>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
          <p:cNvCxnSpPr>
            <a:cxnSpLocks noChangeShapeType="1"/>
            <a:stCxn id="8" idx="6"/>
            <a:endCxn id="9" idx="2"/>
          </p:cNvCxnSpPr>
          <p:nvPr/>
        </p:nvCxnSpPr>
        <p:spPr bwMode="auto">
          <a:xfrm>
            <a:off x="6403484" y="4739530"/>
            <a:ext cx="547200" cy="0"/>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onnecteur droit avec flèche 18"/>
          <p:cNvCxnSpPr/>
          <p:nvPr/>
        </p:nvCxnSpPr>
        <p:spPr>
          <a:xfrm flipH="1" flipV="1">
            <a:off x="2840216" y="3043569"/>
            <a:ext cx="30264" cy="1243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Espace réservé du numéro de diapositive 14"/>
          <p:cNvSpPr>
            <a:spLocks noGrp="1"/>
          </p:cNvSpPr>
          <p:nvPr>
            <p:ph type="sldNum" sz="quarter" idx="12"/>
          </p:nvPr>
        </p:nvSpPr>
        <p:spPr/>
        <p:txBody>
          <a:bodyPr/>
          <a:lstStyle/>
          <a:p>
            <a:fld id="{B5A3F2EA-94BB-4332-8D68-E793410C9454}" type="slidenum">
              <a:rPr lang="fr-FR" smtClean="0"/>
              <a:t>7</a:t>
            </a:fld>
            <a:endParaRPr lang="fr-FR"/>
          </a:p>
        </p:txBody>
      </p:sp>
    </p:spTree>
    <p:extLst>
      <p:ext uri="{BB962C8B-B14F-4D97-AF65-F5344CB8AC3E}">
        <p14:creationId xmlns:p14="http://schemas.microsoft.com/office/powerpoint/2010/main" val="376761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normAutofit lnSpcReduction="10000"/>
          </a:bodyPr>
          <a:lstStyle/>
          <a:p>
            <a:r>
              <a:rPr lang="en-GB" dirty="0"/>
              <a:t>Scrum </a:t>
            </a:r>
            <a:r>
              <a:rPr lang="en-GB" dirty="0" err="1"/>
              <a:t>est</a:t>
            </a:r>
            <a:r>
              <a:rPr lang="en-GB" dirty="0"/>
              <a:t> </a:t>
            </a:r>
            <a:r>
              <a:rPr lang="en-GB" dirty="0" err="1"/>
              <a:t>une</a:t>
            </a:r>
            <a:r>
              <a:rPr lang="en-GB" dirty="0"/>
              <a:t> </a:t>
            </a:r>
            <a:r>
              <a:rPr lang="en-GB" dirty="0" err="1"/>
              <a:t>méthode</a:t>
            </a:r>
            <a:r>
              <a:rPr lang="en-GB" dirty="0"/>
              <a:t> agile qui se concentre sur le </a:t>
            </a:r>
            <a:r>
              <a:rPr lang="en-GB" dirty="0" err="1"/>
              <a:t>gestion</a:t>
            </a:r>
            <a:r>
              <a:rPr lang="en-GB" dirty="0"/>
              <a:t> </a:t>
            </a:r>
            <a:r>
              <a:rPr lang="en-GB" dirty="0" err="1"/>
              <a:t>itérative</a:t>
            </a:r>
            <a:r>
              <a:rPr lang="en-GB" dirty="0"/>
              <a:t> de </a:t>
            </a:r>
            <a:r>
              <a:rPr lang="en-GB" dirty="0" err="1"/>
              <a:t>projet</a:t>
            </a:r>
            <a:r>
              <a:rPr lang="en-GB" dirty="0"/>
              <a:t>  </a:t>
            </a:r>
            <a:r>
              <a:rPr lang="en-GB" dirty="0" err="1"/>
              <a:t>en</a:t>
            </a:r>
            <a:r>
              <a:rPr lang="en-GB" dirty="0"/>
              <a:t> </a:t>
            </a:r>
            <a:r>
              <a:rPr lang="en-GB" dirty="0" err="1"/>
              <a:t>exploitant</a:t>
            </a:r>
            <a:r>
              <a:rPr lang="en-GB" dirty="0"/>
              <a:t> les </a:t>
            </a:r>
            <a:r>
              <a:rPr lang="en-GB" dirty="0" err="1"/>
              <a:t>propriétés</a:t>
            </a:r>
            <a:r>
              <a:rPr lang="en-GB" dirty="0"/>
              <a:t> creatives des </a:t>
            </a:r>
            <a:r>
              <a:rPr lang="en-GB" dirty="0" err="1"/>
              <a:t>membres</a:t>
            </a:r>
            <a:r>
              <a:rPr lang="en-GB" dirty="0"/>
              <a:t> de </a:t>
            </a:r>
            <a:r>
              <a:rPr lang="en-GB" dirty="0" err="1"/>
              <a:t>l’équipe</a:t>
            </a:r>
            <a:r>
              <a:rPr lang="en-GB" dirty="0"/>
              <a:t> de </a:t>
            </a:r>
            <a:r>
              <a:rPr lang="en-GB" dirty="0" err="1"/>
              <a:t>développement</a:t>
            </a:r>
            <a:r>
              <a:rPr lang="en-GB" dirty="0"/>
              <a:t>.</a:t>
            </a:r>
          </a:p>
          <a:p>
            <a:endParaRPr lang="en-GB" dirty="0"/>
          </a:p>
          <a:p>
            <a:r>
              <a:rPr lang="en-GB" dirty="0"/>
              <a:t>On </a:t>
            </a:r>
            <a:r>
              <a:rPr lang="en-GB" dirty="0" err="1"/>
              <a:t>peut</a:t>
            </a:r>
            <a:r>
              <a:rPr lang="en-GB" dirty="0"/>
              <a:t> </a:t>
            </a:r>
            <a:r>
              <a:rPr lang="en-GB" dirty="0" err="1"/>
              <a:t>distinguer</a:t>
            </a:r>
            <a:r>
              <a:rPr lang="en-GB" dirty="0"/>
              <a:t> </a:t>
            </a:r>
            <a:r>
              <a:rPr lang="en-GB" dirty="0" err="1"/>
              <a:t>trois</a:t>
            </a:r>
            <a:r>
              <a:rPr lang="en-GB" dirty="0"/>
              <a:t> phases :</a:t>
            </a:r>
          </a:p>
          <a:p>
            <a:pPr lvl="1"/>
            <a:r>
              <a:rPr lang="en-GB" dirty="0"/>
              <a:t>La phase </a:t>
            </a:r>
            <a:r>
              <a:rPr lang="en-GB" dirty="0" err="1"/>
              <a:t>initale</a:t>
            </a:r>
            <a:r>
              <a:rPr lang="en-GB" dirty="0"/>
              <a:t> au </a:t>
            </a:r>
            <a:r>
              <a:rPr lang="en-GB" dirty="0" err="1"/>
              <a:t>cours</a:t>
            </a:r>
            <a:r>
              <a:rPr lang="en-GB" dirty="0"/>
              <a:t> de </a:t>
            </a:r>
            <a:r>
              <a:rPr lang="en-GB" dirty="0" err="1"/>
              <a:t>laquelle</a:t>
            </a:r>
            <a:r>
              <a:rPr lang="en-GB" dirty="0"/>
              <a:t> les </a:t>
            </a:r>
            <a:r>
              <a:rPr lang="en-GB" dirty="0" err="1"/>
              <a:t>fonctionalités</a:t>
            </a:r>
            <a:r>
              <a:rPr lang="en-GB" dirty="0"/>
              <a:t> du </a:t>
            </a:r>
            <a:r>
              <a:rPr lang="en-GB" dirty="0" err="1"/>
              <a:t>système</a:t>
            </a:r>
            <a:r>
              <a:rPr lang="en-GB" dirty="0"/>
              <a:t> </a:t>
            </a:r>
            <a:r>
              <a:rPr lang="en-GB" dirty="0" err="1"/>
              <a:t>sont</a:t>
            </a:r>
            <a:r>
              <a:rPr lang="en-GB" dirty="0"/>
              <a:t> </a:t>
            </a:r>
            <a:r>
              <a:rPr lang="en-GB" dirty="0" err="1"/>
              <a:t>listés</a:t>
            </a:r>
            <a:r>
              <a:rPr lang="en-GB" dirty="0"/>
              <a:t> et </a:t>
            </a:r>
            <a:r>
              <a:rPr lang="en-GB" dirty="0" err="1"/>
              <a:t>une</a:t>
            </a:r>
            <a:r>
              <a:rPr lang="en-GB" dirty="0"/>
              <a:t> architecture </a:t>
            </a:r>
            <a:r>
              <a:rPr lang="en-GB" dirty="0" err="1"/>
              <a:t>logicielle</a:t>
            </a:r>
            <a:r>
              <a:rPr lang="en-GB" dirty="0"/>
              <a:t> </a:t>
            </a:r>
            <a:r>
              <a:rPr lang="en-GB" dirty="0" err="1"/>
              <a:t>générale</a:t>
            </a:r>
            <a:r>
              <a:rPr lang="en-GB" dirty="0"/>
              <a:t> </a:t>
            </a:r>
            <a:r>
              <a:rPr lang="en-GB" dirty="0" err="1"/>
              <a:t>est</a:t>
            </a:r>
            <a:r>
              <a:rPr lang="en-GB" dirty="0"/>
              <a:t> </a:t>
            </a:r>
            <a:r>
              <a:rPr lang="en-GB" dirty="0" err="1"/>
              <a:t>définie</a:t>
            </a:r>
            <a:endParaRPr lang="en-GB" dirty="0"/>
          </a:p>
          <a:p>
            <a:pPr lvl="1"/>
            <a:r>
              <a:rPr lang="en-GB" dirty="0"/>
              <a:t>Suit </a:t>
            </a:r>
            <a:r>
              <a:rPr lang="en-GB" dirty="0" err="1"/>
              <a:t>une</a:t>
            </a:r>
            <a:r>
              <a:rPr lang="en-GB" dirty="0"/>
              <a:t> </a:t>
            </a:r>
            <a:r>
              <a:rPr lang="en-GB" dirty="0" err="1"/>
              <a:t>série</a:t>
            </a:r>
            <a:r>
              <a:rPr lang="en-GB" dirty="0"/>
              <a:t> de “sprints”, </a:t>
            </a:r>
            <a:r>
              <a:rPr lang="en-GB" dirty="0" err="1"/>
              <a:t>chaque</a:t>
            </a:r>
            <a:r>
              <a:rPr lang="en-GB" dirty="0"/>
              <a:t> sprint </a:t>
            </a:r>
            <a:r>
              <a:rPr lang="en-GB" dirty="0" err="1"/>
              <a:t>correspondant</a:t>
            </a:r>
            <a:r>
              <a:rPr lang="en-GB" dirty="0"/>
              <a:t> à un </a:t>
            </a:r>
            <a:r>
              <a:rPr lang="en-GB" dirty="0" err="1"/>
              <a:t>incrémement</a:t>
            </a:r>
            <a:r>
              <a:rPr lang="en-GB" dirty="0"/>
              <a:t>  du </a:t>
            </a:r>
            <a:r>
              <a:rPr lang="en-GB" dirty="0" err="1"/>
              <a:t>système</a:t>
            </a:r>
            <a:endParaRPr lang="en-GB" dirty="0"/>
          </a:p>
          <a:p>
            <a:pPr lvl="1"/>
            <a:r>
              <a:rPr lang="en-GB" dirty="0"/>
              <a:t>La phase de </a:t>
            </a:r>
            <a:r>
              <a:rPr lang="en-GB" dirty="0" err="1"/>
              <a:t>terminaison</a:t>
            </a:r>
            <a:r>
              <a:rPr lang="en-GB" dirty="0"/>
              <a:t> du </a:t>
            </a:r>
            <a:r>
              <a:rPr lang="en-GB" dirty="0" err="1"/>
              <a:t>projet</a:t>
            </a:r>
            <a:r>
              <a:rPr lang="en-GB" dirty="0"/>
              <a:t> </a:t>
            </a:r>
            <a:r>
              <a:rPr lang="en-GB" dirty="0" err="1"/>
              <a:t>développe</a:t>
            </a:r>
            <a:r>
              <a:rPr lang="en-GB" dirty="0"/>
              <a:t> les </a:t>
            </a:r>
            <a:r>
              <a:rPr lang="en-GB" dirty="0" err="1"/>
              <a:t>derniers</a:t>
            </a:r>
            <a:r>
              <a:rPr lang="en-GB" dirty="0"/>
              <a:t> artefacts (</a:t>
            </a:r>
            <a:r>
              <a:rPr lang="en-GB" dirty="0" err="1"/>
              <a:t>maunel</a:t>
            </a:r>
            <a:r>
              <a:rPr lang="en-GB" dirty="0"/>
              <a:t> </a:t>
            </a:r>
            <a:r>
              <a:rPr lang="en-GB" dirty="0" err="1"/>
              <a:t>d’utilisation</a:t>
            </a:r>
            <a:r>
              <a:rPr lang="en-GB" dirty="0"/>
              <a:t> …) et tire les </a:t>
            </a:r>
            <a:r>
              <a:rPr lang="en-GB" dirty="0" err="1"/>
              <a:t>leçons</a:t>
            </a:r>
            <a:r>
              <a:rPr lang="en-GB" dirty="0"/>
              <a:t> apprises </a:t>
            </a:r>
            <a:r>
              <a:rPr lang="en-GB" dirty="0" err="1"/>
              <a:t>durant</a:t>
            </a:r>
            <a:r>
              <a:rPr lang="en-GB" dirty="0"/>
              <a:t> le </a:t>
            </a:r>
            <a:r>
              <a:rPr lang="en-GB" dirty="0" err="1"/>
              <a:t>développemnt</a:t>
            </a:r>
            <a:r>
              <a:rPr lang="en-GB" dirty="0"/>
              <a:t>. </a:t>
            </a:r>
          </a:p>
          <a:p>
            <a:endParaRPr lang="en-GB" dirty="0"/>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extLst>
      <p:ext uri="{BB962C8B-B14F-4D97-AF65-F5344CB8AC3E}">
        <p14:creationId xmlns:p14="http://schemas.microsoft.com/office/powerpoint/2010/main" val="237612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735"/>
            <a:ext cx="10515600" cy="1325563"/>
          </a:xfrm>
        </p:spPr>
        <p:txBody>
          <a:bodyPr/>
          <a:lstStyle/>
          <a:p>
            <a:r>
              <a:rPr lang="en-US" dirty="0"/>
              <a:t>Cycle de vie d’un sprint SCRUM</a:t>
            </a:r>
          </a:p>
        </p:txBody>
      </p:sp>
      <p:sp>
        <p:nvSpPr>
          <p:cNvPr id="5" name="Slide Number Placeholder 4"/>
          <p:cNvSpPr>
            <a:spLocks noGrp="1"/>
          </p:cNvSpPr>
          <p:nvPr>
            <p:ph type="sldNum" sz="quarter" idx="12"/>
          </p:nvPr>
        </p:nvSpPr>
        <p:spPr>
          <a:xfrm>
            <a:off x="8610600" y="8403056"/>
            <a:ext cx="2743200" cy="365125"/>
          </a:xfrm>
        </p:spPr>
        <p:txBody>
          <a:bodyPr/>
          <a:lstStyle/>
          <a:p>
            <a:pPr>
              <a:defRPr/>
            </a:pPr>
            <a:fld id="{EAB5BBF0-B782-3644-AFE1-10103AC25370}" type="slidenum">
              <a:rPr lang="en-US" smtClean="0"/>
              <a:pPr>
                <a:defRPr/>
              </a:pPr>
              <a:t>9</a:t>
            </a:fld>
            <a:endParaRPr lang="en-US"/>
          </a:p>
        </p:txBody>
      </p:sp>
      <p:sp>
        <p:nvSpPr>
          <p:cNvPr id="8" name="Oval 4"/>
          <p:cNvSpPr>
            <a:spLocks noChangeArrowheads="1"/>
          </p:cNvSpPr>
          <p:nvPr/>
        </p:nvSpPr>
        <p:spPr bwMode="auto">
          <a:xfrm>
            <a:off x="795535" y="3018949"/>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Revue -</a:t>
            </a:r>
          </a:p>
          <a:p>
            <a:pPr algn="ctr" eaLnBrk="1" hangingPunct="1">
              <a:buFontTx/>
              <a:buNone/>
            </a:pPr>
            <a:r>
              <a:rPr lang="fr-FR" altLang="en-US" sz="1600" dirty="0"/>
              <a:t>Travail à faire</a:t>
            </a:r>
          </a:p>
        </p:txBody>
      </p:sp>
      <p:sp>
        <p:nvSpPr>
          <p:cNvPr id="9" name="Oval 4"/>
          <p:cNvSpPr>
            <a:spLocks noChangeArrowheads="1"/>
          </p:cNvSpPr>
          <p:nvPr/>
        </p:nvSpPr>
        <p:spPr bwMode="auto">
          <a:xfrm>
            <a:off x="3518213" y="3018949"/>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Choix des tâches-</a:t>
            </a:r>
          </a:p>
          <a:p>
            <a:pPr algn="ctr" eaLnBrk="1" hangingPunct="1">
              <a:buFontTx/>
              <a:buNone/>
            </a:pPr>
            <a:r>
              <a:rPr lang="fr-FR" altLang="en-US" sz="1600" dirty="0"/>
              <a:t>Planification du sprint</a:t>
            </a:r>
          </a:p>
        </p:txBody>
      </p:sp>
      <p:sp>
        <p:nvSpPr>
          <p:cNvPr id="10" name="Oval 4"/>
          <p:cNvSpPr>
            <a:spLocks noChangeArrowheads="1"/>
          </p:cNvSpPr>
          <p:nvPr/>
        </p:nvSpPr>
        <p:spPr bwMode="auto">
          <a:xfrm>
            <a:off x="6240892" y="3018949"/>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Sprint</a:t>
            </a:r>
          </a:p>
        </p:txBody>
      </p:sp>
      <p:sp>
        <p:nvSpPr>
          <p:cNvPr id="11" name="Oval 4"/>
          <p:cNvSpPr>
            <a:spLocks noChangeArrowheads="1"/>
          </p:cNvSpPr>
          <p:nvPr/>
        </p:nvSpPr>
        <p:spPr bwMode="auto">
          <a:xfrm>
            <a:off x="8963571" y="3018949"/>
            <a:ext cx="2053830" cy="90480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en-US" sz="1600" dirty="0"/>
              <a:t>Revue du sprint</a:t>
            </a:r>
          </a:p>
        </p:txBody>
      </p:sp>
      <p:sp>
        <p:nvSpPr>
          <p:cNvPr id="6" name="Rectangle 5"/>
          <p:cNvSpPr/>
          <p:nvPr/>
        </p:nvSpPr>
        <p:spPr>
          <a:xfrm>
            <a:off x="2432294" y="4480069"/>
            <a:ext cx="1292087" cy="7752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 </a:t>
            </a:r>
            <a:r>
              <a:rPr lang="fr-FR" dirty="0" err="1">
                <a:solidFill>
                  <a:schemeClr val="tx1"/>
                </a:solidFill>
              </a:rPr>
              <a:t>Backlog</a:t>
            </a:r>
            <a:r>
              <a:rPr lang="fr-FR" dirty="0">
                <a:solidFill>
                  <a:schemeClr val="tx1"/>
                </a:solidFill>
              </a:rPr>
              <a:t> » du produit</a:t>
            </a:r>
          </a:p>
        </p:txBody>
      </p:sp>
      <p:sp>
        <p:nvSpPr>
          <p:cNvPr id="12" name="Rectangle 11"/>
          <p:cNvSpPr/>
          <p:nvPr/>
        </p:nvSpPr>
        <p:spPr>
          <a:xfrm>
            <a:off x="5176773" y="4480068"/>
            <a:ext cx="1292087" cy="7752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 </a:t>
            </a:r>
            <a:r>
              <a:rPr lang="fr-FR" dirty="0" err="1">
                <a:solidFill>
                  <a:schemeClr val="tx1"/>
                </a:solidFill>
              </a:rPr>
              <a:t>Backlog</a:t>
            </a:r>
            <a:r>
              <a:rPr lang="fr-FR" dirty="0">
                <a:solidFill>
                  <a:schemeClr val="tx1"/>
                </a:solidFill>
              </a:rPr>
              <a:t> » du sprint</a:t>
            </a:r>
          </a:p>
        </p:txBody>
      </p:sp>
      <p:sp>
        <p:nvSpPr>
          <p:cNvPr id="13" name="Rectangle 12"/>
          <p:cNvSpPr/>
          <p:nvPr/>
        </p:nvSpPr>
        <p:spPr>
          <a:xfrm>
            <a:off x="7964556" y="4479589"/>
            <a:ext cx="1292087" cy="7752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Logiciel livrable</a:t>
            </a:r>
          </a:p>
        </p:txBody>
      </p:sp>
      <p:cxnSp>
        <p:nvCxnSpPr>
          <p:cNvPr id="15" name="Connecteur droit avec flèche 14"/>
          <p:cNvCxnSpPr>
            <a:stCxn id="8" idx="6"/>
            <a:endCxn id="9" idx="2"/>
          </p:cNvCxnSpPr>
          <p:nvPr/>
        </p:nvCxnSpPr>
        <p:spPr>
          <a:xfrm>
            <a:off x="2849365" y="3471351"/>
            <a:ext cx="668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6"/>
            <a:endCxn id="10" idx="2"/>
          </p:cNvCxnSpPr>
          <p:nvPr/>
        </p:nvCxnSpPr>
        <p:spPr>
          <a:xfrm>
            <a:off x="5572043" y="3471351"/>
            <a:ext cx="6688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0" idx="6"/>
            <a:endCxn id="11" idx="2"/>
          </p:cNvCxnSpPr>
          <p:nvPr/>
        </p:nvCxnSpPr>
        <p:spPr>
          <a:xfrm>
            <a:off x="8294722" y="3471351"/>
            <a:ext cx="6688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8" idx="4"/>
            <a:endCxn id="6" idx="0"/>
          </p:cNvCxnSpPr>
          <p:nvPr/>
        </p:nvCxnSpPr>
        <p:spPr>
          <a:xfrm>
            <a:off x="1822450" y="3923752"/>
            <a:ext cx="1255888" cy="556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0"/>
            <a:endCxn id="9" idx="3"/>
          </p:cNvCxnSpPr>
          <p:nvPr/>
        </p:nvCxnSpPr>
        <p:spPr>
          <a:xfrm flipV="1">
            <a:off x="3078338" y="3791247"/>
            <a:ext cx="740651" cy="688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9" idx="4"/>
            <a:endCxn id="12" idx="0"/>
          </p:cNvCxnSpPr>
          <p:nvPr/>
        </p:nvCxnSpPr>
        <p:spPr>
          <a:xfrm>
            <a:off x="4545128" y="3923752"/>
            <a:ext cx="1277689" cy="5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12" idx="0"/>
            <a:endCxn id="10" idx="3"/>
          </p:cNvCxnSpPr>
          <p:nvPr/>
        </p:nvCxnSpPr>
        <p:spPr>
          <a:xfrm flipV="1">
            <a:off x="5822817" y="3791247"/>
            <a:ext cx="718851" cy="688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10" idx="4"/>
            <a:endCxn id="13" idx="0"/>
          </p:cNvCxnSpPr>
          <p:nvPr/>
        </p:nvCxnSpPr>
        <p:spPr>
          <a:xfrm>
            <a:off x="7267807" y="3923752"/>
            <a:ext cx="1342793" cy="555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13" idx="0"/>
            <a:endCxn id="11" idx="3"/>
          </p:cNvCxnSpPr>
          <p:nvPr/>
        </p:nvCxnSpPr>
        <p:spPr>
          <a:xfrm flipV="1">
            <a:off x="8610600" y="3791247"/>
            <a:ext cx="653747" cy="688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en arc 50"/>
          <p:cNvCxnSpPr>
            <a:stCxn id="11" idx="0"/>
            <a:endCxn id="8" idx="0"/>
          </p:cNvCxnSpPr>
          <p:nvPr/>
        </p:nvCxnSpPr>
        <p:spPr>
          <a:xfrm rot="16200000" flipV="1">
            <a:off x="5906468" y="-1065069"/>
            <a:ext cx="12700" cy="8168036"/>
          </a:xfrm>
          <a:prstGeom prst="curvedConnector3">
            <a:avLst>
              <a:gd name="adj1" fmla="val 84285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5032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2898</Words>
  <Application>Microsoft Office PowerPoint</Application>
  <PresentationFormat>Grand écran</PresentationFormat>
  <Paragraphs>569</Paragraphs>
  <Slides>64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64</vt:i4>
      </vt:variant>
    </vt:vector>
  </HeadingPairs>
  <TitlesOfParts>
    <vt:vector size="68" baseType="lpstr">
      <vt:lpstr>Arial</vt:lpstr>
      <vt:lpstr>Calibri</vt:lpstr>
      <vt:lpstr>Calibri Light</vt:lpstr>
      <vt:lpstr>Thème Office</vt:lpstr>
      <vt:lpstr>Les processus agiles - SCRUM</vt:lpstr>
      <vt:lpstr>Sources</vt:lpstr>
      <vt:lpstr>Les processus dits agiles</vt:lpstr>
      <vt:lpstr>Le manifeste agile -Valeurs</vt:lpstr>
      <vt:lpstr>Le manifeste agile -Principes</vt:lpstr>
      <vt:lpstr>Principes</vt:lpstr>
      <vt:lpstr>« Extreme programming »</vt:lpstr>
      <vt:lpstr>Scrum</vt:lpstr>
      <vt:lpstr>Cycle de vie d’un sprint SCRUM</vt:lpstr>
      <vt:lpstr>Scrum terminology (a)</vt:lpstr>
      <vt:lpstr>Scrum terminology (b)</vt:lpstr>
      <vt:lpstr>Le processus logiciel SCRUM</vt:lpstr>
      <vt:lpstr>Processus logiciel SCRUM (sprints et releases)</vt:lpstr>
      <vt:lpstr>Processus logiciel SCRUM</vt:lpstr>
      <vt:lpstr>Release SCRUM vs. Release traditionnelle</vt:lpstr>
      <vt:lpstr>Périodes d’une Release</vt:lpstr>
      <vt:lpstr>Sprint</vt:lpstr>
      <vt:lpstr>Sprint</vt:lpstr>
      <vt:lpstr>Présentation PowerPoint</vt:lpstr>
      <vt:lpstr>Les acteurs</vt:lpstr>
      <vt:lpstr>Rôles</vt:lpstr>
      <vt:lpstr>L’équipe</vt:lpstr>
      <vt:lpstr>Product owner</vt:lpstr>
      <vt:lpstr>Scrum master</vt:lpstr>
      <vt:lpstr>Processus logiciel Scrum</vt:lpstr>
      <vt:lpstr>Les objets de SCRUM</vt:lpstr>
      <vt:lpstr>Feature</vt:lpstr>
      <vt:lpstr>Feature (exemple) </vt:lpstr>
      <vt:lpstr>Workflow d’une feature</vt:lpstr>
      <vt:lpstr>Workflow d’une feature</vt:lpstr>
      <vt:lpstr>Story map :  décomposition d’une feature en stories </vt:lpstr>
      <vt:lpstr>Exemple</vt:lpstr>
      <vt:lpstr>Exemple :</vt:lpstr>
      <vt:lpstr>Story</vt:lpstr>
      <vt:lpstr>Story</vt:lpstr>
      <vt:lpstr>Description type d’une story</vt:lpstr>
      <vt:lpstr>Post-it de story</vt:lpstr>
      <vt:lpstr>Estimation des points d’une story</vt:lpstr>
      <vt:lpstr>Tâche</vt:lpstr>
      <vt:lpstr>Tableau de la Story</vt:lpstr>
      <vt:lpstr>Indicateurs</vt:lpstr>
      <vt:lpstr>Burndown graphe</vt:lpstr>
      <vt:lpstr>Burnup graphe</vt:lpstr>
      <vt:lpstr>Vélocité</vt:lpstr>
      <vt:lpstr>Les activités propres à SCRUM</vt:lpstr>
      <vt:lpstr>Idéation</vt:lpstr>
      <vt:lpstr>Impact mapping</vt:lpstr>
      <vt:lpstr>Sprint « Zéro »</vt:lpstr>
      <vt:lpstr>Le backlog (carnet de route)</vt:lpstr>
      <vt:lpstr>Story mapping</vt:lpstr>
      <vt:lpstr>Exemple</vt:lpstr>
      <vt:lpstr>Exemple :</vt:lpstr>
      <vt:lpstr>Planification des releases</vt:lpstr>
      <vt:lpstr>Affinage du backlog</vt:lpstr>
      <vt:lpstr>Planification d’un Sprint</vt:lpstr>
      <vt:lpstr>Exécution d’un sprint</vt:lpstr>
      <vt:lpstr>La mêlée quotidienne</vt:lpstr>
      <vt:lpstr>Revue d’un sprint</vt:lpstr>
      <vt:lpstr>Rétrospective d’un sprint</vt:lpstr>
      <vt:lpstr>Rétrospective de sprint : « sailboat »</vt:lpstr>
      <vt:lpstr>Rétrospective de sprint : « Starfish »</vt:lpstr>
      <vt:lpstr>Solidification d’une release</vt:lpstr>
      <vt:lpstr>Validation d’une release</vt:lpstr>
      <vt:lpstr>Outils</vt:lpstr>
    </vt:vector>
  </TitlesOfParts>
  <Company>INRIA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Claude Godart</dc:creator>
  <cp:lastModifiedBy>OUSSAMA RAHMOUNI</cp:lastModifiedBy>
  <cp:revision>316</cp:revision>
  <dcterms:created xsi:type="dcterms:W3CDTF">2018-07-31T07:36:03Z</dcterms:created>
  <dcterms:modified xsi:type="dcterms:W3CDTF">2022-12-23T16:58:57Z</dcterms:modified>
</cp:coreProperties>
</file>