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3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54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23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1849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974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6147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123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61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8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6A1DE-AB7C-1729-CB4B-8D34C8C2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90BD4A-3E23-4091-0455-F0F22D545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68C3C-C6AA-734D-91BF-290FEFB3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73C2A7-125D-8828-BE91-56579CCF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1CCD95-ADCA-A86E-454E-14328A77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42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0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69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02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37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40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66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49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2BCEB-DCF1-4AC9-86F1-A32C52FA4664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81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3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3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3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3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41" name="Isosceles Triangle 104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EAA9E2B-3FAF-1379-AAEC-209F5D2B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 à Docker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F16BD0-6008-95E0-5D22-3A5756E6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4795" y="5659655"/>
            <a:ext cx="7599205" cy="611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Un outil essentiel pour la containerisation</a:t>
            </a:r>
          </a:p>
        </p:txBody>
      </p:sp>
      <p:pic>
        <p:nvPicPr>
          <p:cNvPr id="1026" name="Picture 2" descr="Docker Logo and symbol, meaning, history, PNG, brand">
            <a:extLst>
              <a:ext uri="{FF2B5EF4-FFF2-40B4-BE49-F238E27FC236}">
                <a16:creationId xmlns:a16="http://schemas.microsoft.com/office/drawing/2014/main" id="{167C21B4-D2F4-2AC6-1DE3-6B8AA957D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609600"/>
            <a:ext cx="6504208" cy="36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8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B486A34-59AE-600B-A2F3-9BA61F28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Docker Compose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07B92F-7373-7D41-2DDF-2E7566AB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/>
              <a:t>Un outil pour définir et gérer des applications multi-conteneurs</a:t>
            </a:r>
            <a:br>
              <a:rPr lang="en-US" sz="1500"/>
            </a:br>
            <a:br>
              <a:rPr lang="en-US" sz="1500"/>
            </a:br>
            <a:r>
              <a:rPr lang="en-US" sz="1500"/>
              <a:t>		version: '3.9’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services: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web: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  image: nginx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  ports: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		- "80:80"  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db: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  image: mysql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  environment: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    MYSQL_ROOT_PASSWORD: example</a:t>
            </a:r>
          </a:p>
        </p:txBody>
      </p:sp>
      <p:pic>
        <p:nvPicPr>
          <p:cNvPr id="5" name="Picture 4" descr="Chariot à l’aide d’un conteneur sur le terrain">
            <a:extLst>
              <a:ext uri="{FF2B5EF4-FFF2-40B4-BE49-F238E27FC236}">
                <a16:creationId xmlns:a16="http://schemas.microsoft.com/office/drawing/2014/main" id="{C20102A6-662D-BD3F-9B66-F86A6DFC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98" r="32891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399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 descr="Crête de montagnes enneigée et ciel">
            <a:extLst>
              <a:ext uri="{FF2B5EF4-FFF2-40B4-BE49-F238E27FC236}">
                <a16:creationId xmlns:a16="http://schemas.microsoft.com/office/drawing/2014/main" id="{C2C057CA-2B1F-FAE4-7BFA-5E6F1053BD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1A4DD0-C3B6-3A82-388C-1B8AF0CA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Bonnes pratiques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D8B31-3A69-4764-33CA-8CA48286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Bonnes pratiques : </a:t>
            </a:r>
          </a:p>
          <a:p>
            <a:pPr lvl="1"/>
            <a:r>
              <a:rPr lang="en-US"/>
              <a:t>Gardez vos images légères (utilisez des images slim ou alpine)</a:t>
            </a:r>
          </a:p>
          <a:p>
            <a:pPr lvl="1"/>
            <a:r>
              <a:rPr lang="en-US"/>
              <a:t>Nettoyez régulièrement les conteneurs et images inutilisés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35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4AF4437-438D-D829-1FAF-646DB1C5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Questions et réponses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49C8BA-315E-75E6-ACCA-F42D03DC4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Questions ? </a:t>
            </a:r>
            <a:br>
              <a:rPr lang="en-US"/>
            </a:br>
            <a:endParaRPr lang="en-US"/>
          </a:p>
          <a:p>
            <a:r>
              <a:rPr lang="en-US"/>
              <a:t>Documentation officielle : docs.docker.com</a:t>
            </a:r>
          </a:p>
        </p:txBody>
      </p:sp>
      <p:pic>
        <p:nvPicPr>
          <p:cNvPr id="5" name="Picture 4" descr="Points d’interrogation de couleurs différentes">
            <a:extLst>
              <a:ext uri="{FF2B5EF4-FFF2-40B4-BE49-F238E27FC236}">
                <a16:creationId xmlns:a16="http://schemas.microsoft.com/office/drawing/2014/main" id="{E602DC9D-A74C-2B61-9C01-B87B930D41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82" r="29568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404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 descr="Lampe dans une salle rouge">
            <a:extLst>
              <a:ext uri="{FF2B5EF4-FFF2-40B4-BE49-F238E27FC236}">
                <a16:creationId xmlns:a16="http://schemas.microsoft.com/office/drawing/2014/main" id="{BD9433E1-DB97-0D47-6B76-85ED1A52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40" r="1885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1BFCE5-4EA3-10DC-9D52-FD08A3A4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Exercice pratique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766303-9EE9-EAA3-6FFD-91427A895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Créer</a:t>
            </a:r>
            <a:r>
              <a:rPr lang="en-US" dirty="0"/>
              <a:t> un </a:t>
            </a:r>
            <a:r>
              <a:rPr lang="en-US" dirty="0" err="1"/>
              <a:t>environnement</a:t>
            </a:r>
            <a:r>
              <a:rPr lang="en-US" dirty="0"/>
              <a:t> LAMP</a:t>
            </a:r>
            <a:br>
              <a:rPr lang="en-US" dirty="0"/>
            </a:br>
            <a:r>
              <a:rPr lang="en-US" dirty="0"/>
              <a:t> avec Docker Compose</a:t>
            </a:r>
          </a:p>
          <a:p>
            <a:r>
              <a:rPr lang="en-US" dirty="0" err="1"/>
              <a:t>Mysql</a:t>
            </a:r>
            <a:r>
              <a:rPr lang="en-US" dirty="0"/>
              <a:t> 8.0</a:t>
            </a:r>
            <a:br>
              <a:rPr lang="en-US" dirty="0"/>
            </a:br>
            <a:r>
              <a:rPr lang="en-US" dirty="0"/>
              <a:t>Apache2</a:t>
            </a:r>
            <a:br>
              <a:rPr lang="en-US" dirty="0"/>
            </a:br>
            <a:r>
              <a:rPr lang="en-US" dirty="0"/>
              <a:t>PHPMYADMIN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52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C9DF31F-5C4C-5ECF-A351-B9CD87D4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668" b="-1"/>
          <a:stretch/>
        </p:blipFill>
        <p:spPr>
          <a:xfrm>
            <a:off x="3884121" y="-1852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51C270-D265-F2CE-1D6C-24D92C93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564308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Objectifs</a:t>
            </a:r>
            <a:r>
              <a:rPr lang="en-US" dirty="0"/>
              <a:t> du </a:t>
            </a:r>
            <a:r>
              <a:rPr lang="en-US" dirty="0" err="1"/>
              <a:t>cours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FCC6E6-03E7-8F9A-A318-B310B833C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745" y="2540001"/>
            <a:ext cx="5572741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/>
              <a:t>Comprendre</a:t>
            </a:r>
            <a:r>
              <a:rPr lang="en-US" sz="2400" dirty="0"/>
              <a:t> les concepts </a:t>
            </a:r>
            <a:r>
              <a:rPr lang="en-US" sz="2400" dirty="0" err="1"/>
              <a:t>fondamentaux</a:t>
            </a:r>
            <a:r>
              <a:rPr lang="en-US" sz="2400" dirty="0"/>
              <a:t> : </a:t>
            </a:r>
          </a:p>
          <a:p>
            <a:pPr lvl="1"/>
            <a:r>
              <a:rPr lang="en-US" sz="2000" dirty="0" err="1"/>
              <a:t>Apprendre</a:t>
            </a:r>
            <a:r>
              <a:rPr lang="en-US" sz="2000" dirty="0"/>
              <a:t> à </a:t>
            </a:r>
            <a:r>
              <a:rPr lang="en-US" sz="2000" dirty="0" err="1"/>
              <a:t>utiliser</a:t>
            </a:r>
            <a:r>
              <a:rPr lang="en-US" sz="2000" dirty="0"/>
              <a:t> les </a:t>
            </a:r>
            <a:r>
              <a:rPr lang="en-US" sz="2000" dirty="0" err="1"/>
              <a:t>commandes</a:t>
            </a:r>
            <a:r>
              <a:rPr lang="en-US" sz="2000" dirty="0"/>
              <a:t> </a:t>
            </a:r>
            <a:r>
              <a:rPr lang="en-US" sz="2000" dirty="0" err="1"/>
              <a:t>principales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 err="1"/>
              <a:t>créer</a:t>
            </a:r>
            <a:r>
              <a:rPr lang="en-US" sz="2000" dirty="0"/>
              <a:t>, </a:t>
            </a:r>
            <a:r>
              <a:rPr lang="en-US" sz="2000" dirty="0" err="1"/>
              <a:t>gérer</a:t>
            </a:r>
            <a:r>
              <a:rPr lang="en-US" sz="2000" dirty="0"/>
              <a:t> et </a:t>
            </a:r>
            <a:r>
              <a:rPr lang="en-US" sz="2000" dirty="0" err="1"/>
              <a:t>déployer</a:t>
            </a:r>
            <a:r>
              <a:rPr lang="en-US" sz="2000" dirty="0"/>
              <a:t> des </a:t>
            </a:r>
            <a:r>
              <a:rPr lang="en-US" sz="2000" dirty="0" err="1"/>
              <a:t>conteneurs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 err="1"/>
              <a:t>manipuler</a:t>
            </a:r>
            <a:r>
              <a:rPr lang="en-US" sz="2000" dirty="0"/>
              <a:t> des images Docker, </a:t>
            </a:r>
          </a:p>
          <a:p>
            <a:pPr lvl="1"/>
            <a:r>
              <a:rPr lang="en-US" sz="2000" dirty="0" err="1"/>
              <a:t>utiliser</a:t>
            </a:r>
            <a:r>
              <a:rPr lang="en-US" sz="2000" dirty="0"/>
              <a:t> docker-compose.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34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 descr="Caisses de stockage">
            <a:extLst>
              <a:ext uri="{FF2B5EF4-FFF2-40B4-BE49-F238E27FC236}">
                <a16:creationId xmlns:a16="http://schemas.microsoft.com/office/drawing/2014/main" id="{6A03A4EF-268B-2BBF-FA31-2F12F7A3DA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56" r="1232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BB3382-9096-42A2-5D37-A7814B0B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Qu'est-ce que Docker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FE3ECA-B3B8-AE78-1513-668EB58E3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513" y="2072813"/>
            <a:ext cx="5251194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Docker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plateforme</a:t>
            </a:r>
            <a:r>
              <a:rPr lang="en-US" sz="2400" dirty="0"/>
              <a:t> open-source qui </a:t>
            </a:r>
            <a:r>
              <a:rPr lang="en-US" sz="2400" dirty="0" err="1"/>
              <a:t>automatise</a:t>
            </a:r>
            <a:r>
              <a:rPr lang="en-US" sz="2400" dirty="0"/>
              <a:t> le </a:t>
            </a:r>
            <a:r>
              <a:rPr lang="en-US" sz="2400" dirty="0" err="1"/>
              <a:t>déploiement</a:t>
            </a:r>
            <a:r>
              <a:rPr lang="en-US" sz="2400" dirty="0"/>
              <a:t> </a:t>
            </a:r>
            <a:r>
              <a:rPr lang="en-US" sz="2400" dirty="0" err="1"/>
              <a:t>d’applications</a:t>
            </a:r>
            <a:r>
              <a:rPr lang="en-US" sz="2400" dirty="0"/>
              <a:t> dans des </a:t>
            </a:r>
            <a:r>
              <a:rPr lang="en-US" sz="2400" dirty="0" err="1"/>
              <a:t>conteneurs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 err="1"/>
              <a:t>Avantages</a:t>
            </a:r>
            <a:r>
              <a:rPr lang="en-US" sz="2400" dirty="0"/>
              <a:t> : </a:t>
            </a:r>
          </a:p>
          <a:p>
            <a:pPr lvl="1"/>
            <a:r>
              <a:rPr lang="en-US" sz="2000" dirty="0"/>
              <a:t>Isolation des </a:t>
            </a:r>
            <a:r>
              <a:rPr lang="en-US" sz="2000" dirty="0" err="1"/>
              <a:t>environnements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 err="1"/>
              <a:t>Portabilité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 err="1"/>
              <a:t>Rapidité</a:t>
            </a:r>
            <a:r>
              <a:rPr lang="en-US" sz="2000" dirty="0"/>
              <a:t> de </a:t>
            </a:r>
            <a:r>
              <a:rPr lang="en-US" sz="2000" dirty="0" err="1"/>
              <a:t>déploiement</a:t>
            </a:r>
            <a:r>
              <a:rPr lang="en-US" sz="2000" dirty="0"/>
              <a:t>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26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16B86B5-433F-A82C-9F02-AEE3E78BE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r="13719"/>
          <a:stretch/>
        </p:blipFill>
        <p:spPr>
          <a:xfrm>
            <a:off x="4217727" y="-8467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87756BF-D95A-F5DC-D889-CADC6F35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92" y="419894"/>
            <a:ext cx="5904337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Les </a:t>
            </a:r>
            <a:r>
              <a:rPr lang="en-US" dirty="0" err="1"/>
              <a:t>composants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 Docker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0311D-560B-7D77-B55D-6843AA1A6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1. Docker Engine </a:t>
            </a:r>
          </a:p>
          <a:p>
            <a:r>
              <a:rPr lang="en-US" sz="2400" dirty="0"/>
              <a:t>2. Images </a:t>
            </a:r>
          </a:p>
          <a:p>
            <a:r>
              <a:rPr lang="en-US" sz="2400" dirty="0"/>
              <a:t>3. </a:t>
            </a:r>
            <a:r>
              <a:rPr lang="en-US" sz="2400" dirty="0" err="1"/>
              <a:t>Conteneurs</a:t>
            </a:r>
            <a:r>
              <a:rPr lang="en-US" sz="2400" dirty="0"/>
              <a:t> </a:t>
            </a:r>
          </a:p>
          <a:p>
            <a:r>
              <a:rPr lang="en-US" sz="2400" dirty="0"/>
              <a:t>4. Volumes </a:t>
            </a:r>
          </a:p>
          <a:p>
            <a:r>
              <a:rPr lang="en-US" sz="2400" dirty="0"/>
              <a:t>5. Docker Hub</a:t>
            </a:r>
          </a:p>
          <a:p>
            <a:r>
              <a:rPr lang="en-US" sz="2400" dirty="0"/>
              <a:t>6. </a:t>
            </a:r>
            <a:r>
              <a:rPr lang="en-US" sz="2400" dirty="0" err="1"/>
              <a:t>Dockerfile</a:t>
            </a:r>
            <a:r>
              <a:rPr lang="en-US" sz="2400" dirty="0"/>
              <a:t> </a:t>
            </a:r>
          </a:p>
          <a:p>
            <a:r>
              <a:rPr lang="en-US" sz="2400" dirty="0"/>
              <a:t>7. Docker Compose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31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11F1C9-B600-02E8-937B-20FAF92C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/>
              <a:t>Installation de Docker (Windows)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BC7EE2-0EB6-F1AB-6E9E-1C7FA0062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9563" y="2160589"/>
            <a:ext cx="4969417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/>
              <a:t>Prérequis</a:t>
            </a:r>
            <a:r>
              <a:rPr lang="en-US" sz="2800" dirty="0"/>
              <a:t> : </a:t>
            </a:r>
          </a:p>
          <a:p>
            <a:pPr lvl="1"/>
            <a:r>
              <a:rPr lang="en-US" sz="2400" dirty="0"/>
              <a:t>Windows 10 Pro/Enterprise avec WSL 2, </a:t>
            </a:r>
          </a:p>
          <a:p>
            <a:pPr lvl="1"/>
            <a:r>
              <a:rPr lang="en-US" sz="2400" dirty="0"/>
              <a:t>Docker Desktop.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Vérification</a:t>
            </a:r>
            <a:r>
              <a:rPr lang="en-US" sz="2400" dirty="0"/>
              <a:t> : </a:t>
            </a:r>
            <a:br>
              <a:rPr lang="en-US" sz="2400" dirty="0"/>
            </a:br>
            <a:r>
              <a:rPr lang="en-US" sz="2400" dirty="0"/>
              <a:t>docker --version</a:t>
            </a:r>
          </a:p>
        </p:txBody>
      </p:sp>
      <p:sp>
        <p:nvSpPr>
          <p:cNvPr id="54" name="Isosceles Triangle 2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2050" name="Picture 2" descr="Portainer - An Alternative GUI for Docker Desktop in WSL2">
            <a:extLst>
              <a:ext uri="{FF2B5EF4-FFF2-40B4-BE49-F238E27FC236}">
                <a16:creationId xmlns:a16="http://schemas.microsoft.com/office/drawing/2014/main" id="{39430E2F-5003-0B7D-A95C-D69710218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49"/>
          <a:stretch/>
        </p:blipFill>
        <p:spPr bwMode="auto">
          <a:xfrm>
            <a:off x="421298" y="3196177"/>
            <a:ext cx="4850874" cy="19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40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D02A8-FF8A-4C61-8C2B-59FF17EA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393248-E101-5695-AC0A-7FAAED823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81522"/>
            <a:ext cx="6513161" cy="2493361"/>
          </a:xfrm>
        </p:spPr>
        <p:txBody>
          <a:bodyPr/>
          <a:lstStyle/>
          <a:p>
            <a:r>
              <a:rPr lang="fr-FR" dirty="0"/>
              <a:t>docker run --</a:t>
            </a:r>
            <a:r>
              <a:rPr lang="fr-FR" dirty="0" err="1"/>
              <a:t>name</a:t>
            </a:r>
            <a:r>
              <a:rPr lang="fr-FR" dirty="0"/>
              <a:t> mysql920 -p 3309:3306 -v d:\test9:/var/lib/mysql -e MYSQL_ROOT_PASSWORD=123456 -d mysql:9.2.0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C639C8-44D6-C05A-0E1B-BE2FA4E0A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096" y="476413"/>
            <a:ext cx="4946911" cy="519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095C0C-77FB-83BD-D34E-31F76293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074353"/>
            <a:ext cx="3939644" cy="313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1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94298BD-7ED9-8C79-3978-7D652521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1" r="1751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663F87E-0206-0370-B280-E21EF76D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Commandes de base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C9F576-858D-985C-BAFD-94ABC26B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58800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/>
              <a:t>Commandes</a:t>
            </a:r>
            <a:r>
              <a:rPr lang="en-US" sz="2400" dirty="0"/>
              <a:t> </a:t>
            </a:r>
            <a:r>
              <a:rPr lang="en-US" sz="2400" dirty="0" err="1"/>
              <a:t>principales</a:t>
            </a:r>
            <a:r>
              <a:rPr lang="en-US" sz="2400" dirty="0"/>
              <a:t> : </a:t>
            </a:r>
          </a:p>
          <a:p>
            <a:pPr lvl="1"/>
            <a:r>
              <a:rPr lang="en-US" sz="2000" dirty="0"/>
              <a:t>docker run</a:t>
            </a:r>
          </a:p>
          <a:p>
            <a:pPr lvl="1"/>
            <a:r>
              <a:rPr lang="en-US" sz="2000" dirty="0"/>
              <a:t>docker </a:t>
            </a:r>
            <a:r>
              <a:rPr lang="en-US" sz="2000" dirty="0" err="1"/>
              <a:t>ps</a:t>
            </a:r>
            <a:endParaRPr lang="en-US" sz="2000" dirty="0"/>
          </a:p>
          <a:p>
            <a:pPr lvl="1"/>
            <a:r>
              <a:rPr lang="en-US" sz="2000" dirty="0"/>
              <a:t>docker stop [ID]</a:t>
            </a:r>
          </a:p>
          <a:p>
            <a:pPr lvl="1"/>
            <a:r>
              <a:rPr lang="en-US" sz="2000" dirty="0"/>
              <a:t>docker rm [ID]</a:t>
            </a:r>
          </a:p>
          <a:p>
            <a:pPr lvl="1"/>
            <a:r>
              <a:rPr lang="en-US" sz="2000" dirty="0"/>
              <a:t>docker images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54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010A5A-A1B5-C112-59E5-3E13FF36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Gestion des images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49C411-40AA-8B70-CB2F-5880ACC22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8313" y="2567392"/>
            <a:ext cx="5988895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Dockerfile</a:t>
            </a:r>
            <a:r>
              <a:rPr lang="en-US" sz="2400" dirty="0">
                <a:solidFill>
                  <a:srgbClr val="FFFFFF"/>
                </a:solidFill>
              </a:rPr>
              <a:t>, script pour </a:t>
            </a:r>
            <a:r>
              <a:rPr lang="en-US" sz="2400" dirty="0" err="1">
                <a:solidFill>
                  <a:srgbClr val="FFFFFF"/>
                </a:solidFill>
              </a:rPr>
              <a:t>généréer</a:t>
            </a:r>
            <a:r>
              <a:rPr lang="en-US" sz="2400" dirty="0">
                <a:solidFill>
                  <a:srgbClr val="FFFFFF"/>
                </a:solidFill>
              </a:rPr>
              <a:t> des images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de-DE" sz="2400" dirty="0" err="1">
                <a:solidFill>
                  <a:srgbClr val="FFFFFF"/>
                </a:solidFill>
              </a:rPr>
              <a:t>docker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build</a:t>
            </a:r>
            <a:r>
              <a:rPr lang="de-DE" sz="2400" dirty="0">
                <a:solidFill>
                  <a:srgbClr val="FFFFFF"/>
                </a:solidFill>
              </a:rPr>
              <a:t> -t </a:t>
            </a:r>
            <a:r>
              <a:rPr lang="de-DE" sz="2400" dirty="0" err="1">
                <a:solidFill>
                  <a:srgbClr val="FFFFFF"/>
                </a:solidFill>
              </a:rPr>
              <a:t>my_image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err="1">
                <a:solidFill>
                  <a:srgbClr val="FFFFFF"/>
                </a:solidFill>
              </a:rPr>
              <a:t>DockerHub</a:t>
            </a:r>
            <a:r>
              <a:rPr lang="en-US" sz="2400" dirty="0">
                <a:solidFill>
                  <a:srgbClr val="FFFFFF"/>
                </a:solidFill>
              </a:rPr>
              <a:t>, stock </a:t>
            </a:r>
            <a:r>
              <a:rPr lang="en-US" sz="2400" dirty="0" err="1">
                <a:solidFill>
                  <a:srgbClr val="FFFFFF"/>
                </a:solidFill>
              </a:rPr>
              <a:t>en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ligne</a:t>
            </a:r>
            <a:r>
              <a:rPr lang="en-US" sz="2400" dirty="0">
                <a:solidFill>
                  <a:srgbClr val="FFFFFF"/>
                </a:solidFill>
              </a:rPr>
              <a:t> des image </a:t>
            </a:r>
            <a:r>
              <a:rPr lang="en-US" sz="2400" dirty="0" err="1">
                <a:solidFill>
                  <a:srgbClr val="FFFFFF"/>
                </a:solidFill>
              </a:rPr>
              <a:t>pré-buildés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err="1">
                <a:solidFill>
                  <a:srgbClr val="FFFFFF"/>
                </a:solidFill>
              </a:rPr>
              <a:t>Télécharger</a:t>
            </a:r>
            <a:r>
              <a:rPr lang="en-US" sz="2400" dirty="0">
                <a:solidFill>
                  <a:srgbClr val="FFFFFF"/>
                </a:solidFill>
              </a:rPr>
              <a:t> des images : 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docker pull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130E0-F6A4-A20C-2B11-FB93DFF51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0" r="21410"/>
          <a:stretch/>
        </p:blipFill>
        <p:spPr>
          <a:xfrm>
            <a:off x="-761680" y="723482"/>
            <a:ext cx="5589702" cy="48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1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A0FF230-C5CE-9222-6DEC-B843D34A1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r="19677"/>
          <a:stretch/>
        </p:blipFill>
        <p:spPr>
          <a:xfrm>
            <a:off x="2645651" y="846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925A6F6-12CF-3660-CCE3-EAF0E5C6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Gestion des volumes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E6911A-FB12-B080-5734-0783A05B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Volumes : </a:t>
            </a:r>
            <a:br>
              <a:rPr lang="en-US" dirty="0"/>
            </a:br>
            <a:endParaRPr lang="en-US"/>
          </a:p>
          <a:p>
            <a:r>
              <a:rPr lang="en-US"/>
              <a:t>Qu'est-ce qu'un volume ?</a:t>
            </a:r>
          </a:p>
          <a:p>
            <a:pPr lvl="1"/>
            <a:r>
              <a:rPr lang="en-US"/>
              <a:t>Stockage persistant pour les conteneurs</a:t>
            </a:r>
          </a:p>
          <a:p>
            <a:r>
              <a:rPr lang="en-US"/>
              <a:t>Créer</a:t>
            </a:r>
            <a:r>
              <a:rPr lang="en-US" dirty="0"/>
              <a:t> : docker volume create my-volume</a:t>
            </a:r>
          </a:p>
          <a:p>
            <a:r>
              <a:rPr lang="en-US"/>
              <a:t>Monter</a:t>
            </a:r>
            <a:r>
              <a:rPr lang="en-US" dirty="0"/>
              <a:t> : docker run -v my-volume:/data nginx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1122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368</TotalTime>
  <Words>359</Words>
  <Application>Microsoft Office PowerPoint</Application>
  <PresentationFormat>Grand écran</PresentationFormat>
  <Paragraphs>70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Introduction à Docker</vt:lpstr>
      <vt:lpstr>Objectifs du cours</vt:lpstr>
      <vt:lpstr>Qu'est-ce que Docker ?</vt:lpstr>
      <vt:lpstr>Les composants  de Docker</vt:lpstr>
      <vt:lpstr>Installation de Docker (Windows)</vt:lpstr>
      <vt:lpstr>configuration</vt:lpstr>
      <vt:lpstr>Commandes de base</vt:lpstr>
      <vt:lpstr>Gestion des images</vt:lpstr>
      <vt:lpstr>Gestion des volumes</vt:lpstr>
      <vt:lpstr>Docker Compose</vt:lpstr>
      <vt:lpstr>Bonnes pratiques</vt:lpstr>
      <vt:lpstr>Questions et réponses</vt:lpstr>
      <vt:lpstr>Exercice pratique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B8073</dc:creator>
  <cp:lastModifiedBy>B8073</cp:lastModifiedBy>
  <cp:revision>12</cp:revision>
  <dcterms:created xsi:type="dcterms:W3CDTF">2025-01-13T18:07:10Z</dcterms:created>
  <dcterms:modified xsi:type="dcterms:W3CDTF">2025-02-07T09:30:41Z</dcterms:modified>
</cp:coreProperties>
</file>