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57" r:id="rId3"/>
    <p:sldId id="258" r:id="rId4"/>
    <p:sldId id="259" r:id="rId5"/>
    <p:sldId id="276"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7" r:id="rId23"/>
    <p:sldId id="278" r:id="rId24"/>
    <p:sldId id="279" r:id="rId25"/>
    <p:sldId id="281" r:id="rId26"/>
    <p:sldId id="282" r:id="rId27"/>
    <p:sldId id="283" r:id="rId28"/>
    <p:sldId id="284" r:id="rId29"/>
    <p:sldId id="285" r:id="rId30"/>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0" d="100"/>
          <a:sy n="100" d="100"/>
        </p:scale>
        <p:origin x="1914"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3D0F9E-1CA6-4122-B8D8-936A0A68E71B}" type="datetimeFigureOut">
              <a:rPr lang="fr-FR" smtClean="0"/>
              <a:t>30/11/2024</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4C2E01-6909-47F2-BE0B-A5E37D99A29B}" type="slidenum">
              <a:rPr lang="fr-FR" smtClean="0"/>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1"/>
      </p:bgRef>
    </p:bg>
    <p:spTree>
      <p:nvGrpSpPr>
        <p:cNvPr id="1" name=""/>
        <p:cNvGrpSpPr/>
        <p:nvPr/>
      </p:nvGrpSpPr>
      <p:grpSpPr>
        <a:xfrm>
          <a:off x="0" y="0"/>
          <a:ext cx="0" cy="0"/>
          <a:chOff x="0" y="0"/>
          <a:chExt cx="0" cy="0"/>
        </a:xfrm>
      </p:grpSpPr>
      <p:sp>
        <p:nvSpPr>
          <p:cNvPr id="8" name="Titre 7"/>
          <p:cNvSpPr>
            <a:spLocks noGrp="1"/>
          </p:cNvSpPr>
          <p:nvPr>
            <p:ph type="ctrTitle"/>
          </p:nvPr>
        </p:nvSpPr>
        <p:spPr>
          <a:xfrm>
            <a:off x="2286000" y="3124200"/>
            <a:ext cx="6172200" cy="1894362"/>
          </a:xfrm>
        </p:spPr>
        <p:txBody>
          <a:bodyPr/>
          <a:lstStyle>
            <a:lvl1pPr>
              <a:defRPr b="1"/>
            </a:lvl1pPr>
          </a:lstStyle>
          <a:p>
            <a:r>
              <a:rPr kumimoji="0" lang="fr-FR"/>
              <a:t>Cliquez pour modifier le style du titre</a:t>
            </a:r>
            <a:endParaRPr kumimoji="0" lang="en-US"/>
          </a:p>
        </p:txBody>
      </p:sp>
      <p:sp>
        <p:nvSpPr>
          <p:cNvPr id="9" name="Sous-titr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a:t>Cliquez pour modifier le style des sous-titres du masque</a:t>
            </a:r>
            <a:endParaRPr kumimoji="0" lang="en-US"/>
          </a:p>
        </p:txBody>
      </p:sp>
      <p:sp>
        <p:nvSpPr>
          <p:cNvPr id="28" name="Espace réservé de la date 27"/>
          <p:cNvSpPr>
            <a:spLocks noGrp="1"/>
          </p:cNvSpPr>
          <p:nvPr>
            <p:ph type="dt" sz="half" idx="10"/>
          </p:nvPr>
        </p:nvSpPr>
        <p:spPr bwMode="auto">
          <a:xfrm rot="5400000">
            <a:off x="7764621" y="1174097"/>
            <a:ext cx="2286000" cy="381000"/>
          </a:xfrm>
        </p:spPr>
        <p:txBody>
          <a:bodyPr/>
          <a:lstStyle/>
          <a:p>
            <a:fld id="{AC62C36D-ED98-4109-A3D4-BCDCB31A989A}" type="datetime1">
              <a:rPr lang="fr-FR" smtClean="0"/>
              <a:t>30/11/2024</a:t>
            </a:fld>
            <a:endParaRPr lang="fr-FR"/>
          </a:p>
        </p:txBody>
      </p:sp>
      <p:sp>
        <p:nvSpPr>
          <p:cNvPr id="17" name="Espace réservé du pied de page 16"/>
          <p:cNvSpPr>
            <a:spLocks noGrp="1"/>
          </p:cNvSpPr>
          <p:nvPr>
            <p:ph type="ftr" sz="quarter" idx="11"/>
          </p:nvPr>
        </p:nvSpPr>
        <p:spPr bwMode="auto">
          <a:xfrm rot="5400000">
            <a:off x="7077269" y="4181669"/>
            <a:ext cx="3657600" cy="384048"/>
          </a:xfrm>
        </p:spPr>
        <p:txBody>
          <a:bodyPr/>
          <a:lstStyle/>
          <a:p>
            <a:r>
              <a:rPr lang="fr-FR"/>
              <a:t>Gestion de projets - R.Oussama</a:t>
            </a:r>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necteur droit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necteur droit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necteur droit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Ellips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Ellips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Ellips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Espace réservé du numéro de diapositive 28"/>
          <p:cNvSpPr>
            <a:spLocks noGrp="1"/>
          </p:cNvSpPr>
          <p:nvPr>
            <p:ph type="sldNum" sz="quarter" idx="12"/>
          </p:nvPr>
        </p:nvSpPr>
        <p:spPr bwMode="auto">
          <a:xfrm>
            <a:off x="1325544" y="4928702"/>
            <a:ext cx="609600" cy="517524"/>
          </a:xfrm>
        </p:spPr>
        <p:txBody>
          <a:bodyPr/>
          <a:lstStyle/>
          <a:p>
            <a:fld id="{3556652A-6AB3-4193-8093-6C817CC3C2E2}" type="slidenum">
              <a:rPr lang="fr-FR" smtClean="0"/>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C8B62E31-AC2A-412D-881C-E1BEE76AE69E}" type="datetime1">
              <a:rPr lang="fr-FR" smtClean="0"/>
              <a:t>30/11/2024</a:t>
            </a:fld>
            <a:endParaRPr lang="fr-FR"/>
          </a:p>
        </p:txBody>
      </p:sp>
      <p:sp>
        <p:nvSpPr>
          <p:cNvPr id="5" name="Espace réservé du pied de page 4"/>
          <p:cNvSpPr>
            <a:spLocks noGrp="1"/>
          </p:cNvSpPr>
          <p:nvPr>
            <p:ph type="ftr" sz="quarter" idx="11"/>
          </p:nvPr>
        </p:nvSpPr>
        <p:spPr/>
        <p:txBody>
          <a:bodyPr/>
          <a:lstStyle/>
          <a:p>
            <a:r>
              <a:rPr lang="fr-FR"/>
              <a:t>Gestion de projets - R.Oussama</a:t>
            </a:r>
          </a:p>
        </p:txBody>
      </p:sp>
      <p:sp>
        <p:nvSpPr>
          <p:cNvPr id="6" name="Espace réservé du numéro de diapositive 5"/>
          <p:cNvSpPr>
            <a:spLocks noGrp="1"/>
          </p:cNvSpPr>
          <p:nvPr>
            <p:ph type="sldNum" sz="quarter" idx="12"/>
          </p:nvPr>
        </p:nvSpPr>
        <p:spPr/>
        <p:txBody>
          <a:bodyPr/>
          <a:lstStyle/>
          <a:p>
            <a:fld id="{3556652A-6AB3-4193-8093-6C817CC3C2E2}"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9"/>
            <a:ext cx="1676400" cy="5851525"/>
          </a:xfrm>
        </p:spPr>
        <p:txBody>
          <a:bodyPr vert="eaVert"/>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DA0296E4-802E-4786-B3C0-F6F6BD458018}" type="datetime1">
              <a:rPr lang="fr-FR" smtClean="0"/>
              <a:t>30/11/2024</a:t>
            </a:fld>
            <a:endParaRPr lang="fr-FR"/>
          </a:p>
        </p:txBody>
      </p:sp>
      <p:sp>
        <p:nvSpPr>
          <p:cNvPr id="5" name="Espace réservé du pied de page 4"/>
          <p:cNvSpPr>
            <a:spLocks noGrp="1"/>
          </p:cNvSpPr>
          <p:nvPr>
            <p:ph type="ftr" sz="quarter" idx="11"/>
          </p:nvPr>
        </p:nvSpPr>
        <p:spPr/>
        <p:txBody>
          <a:bodyPr/>
          <a:lstStyle/>
          <a:p>
            <a:r>
              <a:rPr lang="fr-FR"/>
              <a:t>Gestion de projets - R.Oussama</a:t>
            </a:r>
          </a:p>
        </p:txBody>
      </p:sp>
      <p:sp>
        <p:nvSpPr>
          <p:cNvPr id="6" name="Espace réservé du numéro de diapositive 5"/>
          <p:cNvSpPr>
            <a:spLocks noGrp="1"/>
          </p:cNvSpPr>
          <p:nvPr>
            <p:ph type="sldNum" sz="quarter" idx="12"/>
          </p:nvPr>
        </p:nvSpPr>
        <p:spPr/>
        <p:txBody>
          <a:bodyPr/>
          <a:lstStyle/>
          <a:p>
            <a:fld id="{3556652A-6AB3-4193-8093-6C817CC3C2E2}"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8" name="Espace réservé du contenu 7"/>
          <p:cNvSpPr>
            <a:spLocks noGrp="1"/>
          </p:cNvSpPr>
          <p:nvPr>
            <p:ph sz="quarter" idx="1"/>
          </p:nvPr>
        </p:nvSpPr>
        <p:spPr>
          <a:xfrm>
            <a:off x="457200" y="1600200"/>
            <a:ext cx="7467600" cy="4873752"/>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7" name="Espace réservé de la date 6"/>
          <p:cNvSpPr>
            <a:spLocks noGrp="1"/>
          </p:cNvSpPr>
          <p:nvPr>
            <p:ph type="dt" sz="half" idx="14"/>
          </p:nvPr>
        </p:nvSpPr>
        <p:spPr/>
        <p:txBody>
          <a:bodyPr rtlCol="0"/>
          <a:lstStyle/>
          <a:p>
            <a:fld id="{F592AD7D-A579-46BC-A2AB-6F713D6A700E}" type="datetime1">
              <a:rPr lang="fr-FR" smtClean="0"/>
              <a:t>30/11/2024</a:t>
            </a:fld>
            <a:endParaRPr lang="fr-FR"/>
          </a:p>
        </p:txBody>
      </p:sp>
      <p:sp>
        <p:nvSpPr>
          <p:cNvPr id="9" name="Espace réservé du numéro de diapositive 8"/>
          <p:cNvSpPr>
            <a:spLocks noGrp="1"/>
          </p:cNvSpPr>
          <p:nvPr>
            <p:ph type="sldNum" sz="quarter" idx="15"/>
          </p:nvPr>
        </p:nvSpPr>
        <p:spPr/>
        <p:txBody>
          <a:bodyPr rtlCol="0"/>
          <a:lstStyle/>
          <a:p>
            <a:fld id="{3556652A-6AB3-4193-8093-6C817CC3C2E2}" type="slidenum">
              <a:rPr lang="fr-FR" smtClean="0"/>
              <a:t>‹N°›</a:t>
            </a:fld>
            <a:endParaRPr lang="fr-FR"/>
          </a:p>
        </p:txBody>
      </p:sp>
      <p:sp>
        <p:nvSpPr>
          <p:cNvPr id="10" name="Espace réservé du pied de page 9"/>
          <p:cNvSpPr>
            <a:spLocks noGrp="1"/>
          </p:cNvSpPr>
          <p:nvPr>
            <p:ph type="ftr" sz="quarter" idx="16"/>
          </p:nvPr>
        </p:nvSpPr>
        <p:spPr/>
        <p:txBody>
          <a:bodyPr rtlCol="0"/>
          <a:lstStyle/>
          <a:p>
            <a:r>
              <a:rPr lang="fr-FR"/>
              <a:t>Gestion de projets - R.Oussama</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2286000" y="2895600"/>
            <a:ext cx="6172200" cy="2053590"/>
          </a:xfrm>
        </p:spPr>
        <p:txBody>
          <a:bodyPr/>
          <a:lstStyle>
            <a:lvl1pPr algn="l">
              <a:buNone/>
              <a:defRPr sz="3000" b="1" cap="small" baseline="0"/>
            </a:lvl1pPr>
          </a:lstStyle>
          <a:p>
            <a:r>
              <a:rPr kumimoji="0" lang="fr-FR"/>
              <a:t>Cliquez pour modifier le style du titre</a:t>
            </a:r>
            <a:endParaRPr kumimoji="0" lang="en-US"/>
          </a:p>
        </p:txBody>
      </p:sp>
      <p:sp>
        <p:nvSpPr>
          <p:cNvPr id="3" name="Espace réservé du texte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a:t>Cliquez pour modifier les styles du texte du masque</a:t>
            </a:r>
          </a:p>
        </p:txBody>
      </p:sp>
      <p:sp>
        <p:nvSpPr>
          <p:cNvPr id="4" name="Espace réservé de la date 3"/>
          <p:cNvSpPr>
            <a:spLocks noGrp="1"/>
          </p:cNvSpPr>
          <p:nvPr>
            <p:ph type="dt" sz="half" idx="10"/>
          </p:nvPr>
        </p:nvSpPr>
        <p:spPr bwMode="auto">
          <a:xfrm rot="5400000">
            <a:off x="7763256" y="1170432"/>
            <a:ext cx="2286000" cy="381000"/>
          </a:xfrm>
        </p:spPr>
        <p:txBody>
          <a:bodyPr/>
          <a:lstStyle/>
          <a:p>
            <a:fld id="{DAF7AF68-5348-4D6D-9CA7-A895117D2688}" type="datetime1">
              <a:rPr lang="fr-FR" smtClean="0"/>
              <a:t>30/11/2024</a:t>
            </a:fld>
            <a:endParaRPr lang="fr-FR"/>
          </a:p>
        </p:txBody>
      </p:sp>
      <p:sp>
        <p:nvSpPr>
          <p:cNvPr id="5" name="Espace réservé du pied de page 4"/>
          <p:cNvSpPr>
            <a:spLocks noGrp="1"/>
          </p:cNvSpPr>
          <p:nvPr>
            <p:ph type="ftr" sz="quarter" idx="11"/>
          </p:nvPr>
        </p:nvSpPr>
        <p:spPr bwMode="auto">
          <a:xfrm rot="5400000">
            <a:off x="7077456" y="4178808"/>
            <a:ext cx="3657600" cy="384048"/>
          </a:xfrm>
        </p:spPr>
        <p:txBody>
          <a:bodyPr/>
          <a:lstStyle/>
          <a:p>
            <a:r>
              <a:rPr lang="fr-FR"/>
              <a:t>Gestion de projets - R.Oussama</a:t>
            </a:r>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necteur droit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necteur droit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Ellips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Ellips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llips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necteur droit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ce réservé du numéro de diapositive 5"/>
          <p:cNvSpPr>
            <a:spLocks noGrp="1"/>
          </p:cNvSpPr>
          <p:nvPr>
            <p:ph type="sldNum" sz="quarter" idx="12"/>
          </p:nvPr>
        </p:nvSpPr>
        <p:spPr bwMode="auto">
          <a:xfrm>
            <a:off x="1340616" y="4928702"/>
            <a:ext cx="609600" cy="517524"/>
          </a:xfrm>
        </p:spPr>
        <p:txBody>
          <a:bodyPr/>
          <a:lstStyle/>
          <a:p>
            <a:fld id="{3556652A-6AB3-4193-8093-6C817CC3C2E2}" type="slidenum">
              <a:rPr lang="fr-FR" smtClean="0"/>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5" name="Espace réservé de la date 4"/>
          <p:cNvSpPr>
            <a:spLocks noGrp="1"/>
          </p:cNvSpPr>
          <p:nvPr>
            <p:ph type="dt" sz="half" idx="10"/>
          </p:nvPr>
        </p:nvSpPr>
        <p:spPr/>
        <p:txBody>
          <a:bodyPr/>
          <a:lstStyle/>
          <a:p>
            <a:fld id="{AA21BC49-FF47-495C-BE15-7F0065CBC8F2}" type="datetime1">
              <a:rPr lang="fr-FR" smtClean="0"/>
              <a:t>30/11/2024</a:t>
            </a:fld>
            <a:endParaRPr lang="fr-FR"/>
          </a:p>
        </p:txBody>
      </p:sp>
      <p:sp>
        <p:nvSpPr>
          <p:cNvPr id="6" name="Espace réservé du pied de page 5"/>
          <p:cNvSpPr>
            <a:spLocks noGrp="1"/>
          </p:cNvSpPr>
          <p:nvPr>
            <p:ph type="ftr" sz="quarter" idx="11"/>
          </p:nvPr>
        </p:nvSpPr>
        <p:spPr/>
        <p:txBody>
          <a:bodyPr/>
          <a:lstStyle/>
          <a:p>
            <a:r>
              <a:rPr lang="fr-FR"/>
              <a:t>Gestion de projets - R.Oussama</a:t>
            </a:r>
          </a:p>
        </p:txBody>
      </p:sp>
      <p:sp>
        <p:nvSpPr>
          <p:cNvPr id="7" name="Espace réservé du numéro de diapositive 6"/>
          <p:cNvSpPr>
            <a:spLocks noGrp="1"/>
          </p:cNvSpPr>
          <p:nvPr>
            <p:ph type="sldNum" sz="quarter" idx="12"/>
          </p:nvPr>
        </p:nvSpPr>
        <p:spPr/>
        <p:txBody>
          <a:bodyPr/>
          <a:lstStyle/>
          <a:p>
            <a:fld id="{3556652A-6AB3-4193-8093-6C817CC3C2E2}" type="slidenum">
              <a:rPr lang="fr-FR" smtClean="0"/>
              <a:t>‹N°›</a:t>
            </a:fld>
            <a:endParaRPr lang="fr-FR"/>
          </a:p>
        </p:txBody>
      </p:sp>
      <p:sp>
        <p:nvSpPr>
          <p:cNvPr id="9" name="Espace réservé du contenu 8"/>
          <p:cNvSpPr>
            <a:spLocks noGrp="1"/>
          </p:cNvSpPr>
          <p:nvPr>
            <p:ph sz="quarter" idx="1"/>
          </p:nvPr>
        </p:nvSpPr>
        <p:spPr>
          <a:xfrm>
            <a:off x="457200" y="1600200"/>
            <a:ext cx="3657600" cy="45720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1" name="Espace réservé du contenu 10"/>
          <p:cNvSpPr>
            <a:spLocks noGrp="1"/>
          </p:cNvSpPr>
          <p:nvPr>
            <p:ph sz="quarter" idx="2"/>
          </p:nvPr>
        </p:nvSpPr>
        <p:spPr>
          <a:xfrm>
            <a:off x="4270248" y="1600200"/>
            <a:ext cx="3657600" cy="45720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7543800" cy="1143000"/>
          </a:xfrm>
        </p:spPr>
        <p:txBody>
          <a:bodyPr anchor="b"/>
          <a:lstStyle>
            <a:lvl1pPr>
              <a:defRPr/>
            </a:lvl1pPr>
          </a:lstStyle>
          <a:p>
            <a:r>
              <a:rPr kumimoji="0" lang="fr-FR"/>
              <a:t>Cliquez pour modifier le style du titre</a:t>
            </a:r>
            <a:endParaRPr kumimoji="0" lang="en-US"/>
          </a:p>
        </p:txBody>
      </p:sp>
      <p:sp>
        <p:nvSpPr>
          <p:cNvPr id="7" name="Espace réservé de la date 6"/>
          <p:cNvSpPr>
            <a:spLocks noGrp="1"/>
          </p:cNvSpPr>
          <p:nvPr>
            <p:ph type="dt" sz="half" idx="10"/>
          </p:nvPr>
        </p:nvSpPr>
        <p:spPr/>
        <p:txBody>
          <a:bodyPr/>
          <a:lstStyle/>
          <a:p>
            <a:fld id="{3230B1FD-3104-464C-BBEE-18CC7B448CB9}" type="datetime1">
              <a:rPr lang="fr-FR" smtClean="0"/>
              <a:t>30/11/2024</a:t>
            </a:fld>
            <a:endParaRPr lang="fr-FR"/>
          </a:p>
        </p:txBody>
      </p:sp>
      <p:sp>
        <p:nvSpPr>
          <p:cNvPr id="8" name="Espace réservé du pied de page 7"/>
          <p:cNvSpPr>
            <a:spLocks noGrp="1"/>
          </p:cNvSpPr>
          <p:nvPr>
            <p:ph type="ftr" sz="quarter" idx="11"/>
          </p:nvPr>
        </p:nvSpPr>
        <p:spPr/>
        <p:txBody>
          <a:bodyPr/>
          <a:lstStyle/>
          <a:p>
            <a:r>
              <a:rPr lang="fr-FR"/>
              <a:t>Gestion de projets - R.Oussama</a:t>
            </a:r>
          </a:p>
        </p:txBody>
      </p:sp>
      <p:sp>
        <p:nvSpPr>
          <p:cNvPr id="9" name="Espace réservé du numéro de diapositive 8"/>
          <p:cNvSpPr>
            <a:spLocks noGrp="1"/>
          </p:cNvSpPr>
          <p:nvPr>
            <p:ph type="sldNum" sz="quarter" idx="12"/>
          </p:nvPr>
        </p:nvSpPr>
        <p:spPr/>
        <p:txBody>
          <a:bodyPr/>
          <a:lstStyle/>
          <a:p>
            <a:fld id="{3556652A-6AB3-4193-8093-6C817CC3C2E2}" type="slidenum">
              <a:rPr lang="fr-FR" smtClean="0"/>
              <a:t>‹N°›</a:t>
            </a:fld>
            <a:endParaRPr lang="fr-FR"/>
          </a:p>
        </p:txBody>
      </p:sp>
      <p:sp>
        <p:nvSpPr>
          <p:cNvPr id="11" name="Espace réservé du contenu 10"/>
          <p:cNvSpPr>
            <a:spLocks noGrp="1"/>
          </p:cNvSpPr>
          <p:nvPr>
            <p:ph sz="quarter" idx="2"/>
          </p:nvPr>
        </p:nvSpPr>
        <p:spPr>
          <a:xfrm>
            <a:off x="457200" y="2362200"/>
            <a:ext cx="3657600" cy="38862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3" name="Espace réservé du contenu 12"/>
          <p:cNvSpPr>
            <a:spLocks noGrp="1"/>
          </p:cNvSpPr>
          <p:nvPr>
            <p:ph sz="quarter" idx="4"/>
          </p:nvPr>
        </p:nvSpPr>
        <p:spPr>
          <a:xfrm>
            <a:off x="4371975" y="2362200"/>
            <a:ext cx="3657600" cy="38862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2" name="Espace réservé du texte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a:t>Cliquez pour modifier les styles du texte du masque</a:t>
            </a:r>
          </a:p>
        </p:txBody>
      </p:sp>
      <p:sp>
        <p:nvSpPr>
          <p:cNvPr id="14" name="Espace réservé du texte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a:t>Cliquez pour modifier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6" name="Espace réservé de la date 5"/>
          <p:cNvSpPr>
            <a:spLocks noGrp="1"/>
          </p:cNvSpPr>
          <p:nvPr>
            <p:ph type="dt" sz="half" idx="10"/>
          </p:nvPr>
        </p:nvSpPr>
        <p:spPr/>
        <p:txBody>
          <a:bodyPr rtlCol="0"/>
          <a:lstStyle/>
          <a:p>
            <a:fld id="{1FD0F368-CCBD-435D-A15C-9378A55E285A}" type="datetime1">
              <a:rPr lang="fr-FR" smtClean="0"/>
              <a:t>30/11/2024</a:t>
            </a:fld>
            <a:endParaRPr lang="fr-FR"/>
          </a:p>
        </p:txBody>
      </p:sp>
      <p:sp>
        <p:nvSpPr>
          <p:cNvPr id="7" name="Espace réservé du numéro de diapositive 6"/>
          <p:cNvSpPr>
            <a:spLocks noGrp="1"/>
          </p:cNvSpPr>
          <p:nvPr>
            <p:ph type="sldNum" sz="quarter" idx="11"/>
          </p:nvPr>
        </p:nvSpPr>
        <p:spPr/>
        <p:txBody>
          <a:bodyPr rtlCol="0"/>
          <a:lstStyle/>
          <a:p>
            <a:fld id="{3556652A-6AB3-4193-8093-6C817CC3C2E2}" type="slidenum">
              <a:rPr lang="fr-FR" smtClean="0"/>
              <a:t>‹N°›</a:t>
            </a:fld>
            <a:endParaRPr lang="fr-FR"/>
          </a:p>
        </p:txBody>
      </p:sp>
      <p:sp>
        <p:nvSpPr>
          <p:cNvPr id="8" name="Espace réservé du pied de page 7"/>
          <p:cNvSpPr>
            <a:spLocks noGrp="1"/>
          </p:cNvSpPr>
          <p:nvPr>
            <p:ph type="ftr" sz="quarter" idx="12"/>
          </p:nvPr>
        </p:nvSpPr>
        <p:spPr/>
        <p:txBody>
          <a:bodyPr rtlCol="0"/>
          <a:lstStyle/>
          <a:p>
            <a:r>
              <a:rPr lang="fr-FR"/>
              <a:t>Gestion de projets - R.Oussama</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EBE33590-3D1A-4B98-B193-EA4833A7CD22}" type="datetime1">
              <a:rPr lang="fr-FR" smtClean="0"/>
              <a:t>30/11/2024</a:t>
            </a:fld>
            <a:endParaRPr lang="fr-FR"/>
          </a:p>
        </p:txBody>
      </p:sp>
      <p:sp>
        <p:nvSpPr>
          <p:cNvPr id="3" name="Espace réservé du pied de page 2"/>
          <p:cNvSpPr>
            <a:spLocks noGrp="1"/>
          </p:cNvSpPr>
          <p:nvPr>
            <p:ph type="ftr" sz="quarter" idx="11"/>
          </p:nvPr>
        </p:nvSpPr>
        <p:spPr/>
        <p:txBody>
          <a:bodyPr/>
          <a:lstStyle/>
          <a:p>
            <a:r>
              <a:rPr lang="fr-FR"/>
              <a:t>Gestion de projets - R.Oussama</a:t>
            </a:r>
          </a:p>
        </p:txBody>
      </p:sp>
      <p:sp>
        <p:nvSpPr>
          <p:cNvPr id="4" name="Espace réservé du numéro de diapositive 3"/>
          <p:cNvSpPr>
            <a:spLocks noGrp="1"/>
          </p:cNvSpPr>
          <p:nvPr>
            <p:ph type="sldNum" sz="quarter" idx="12"/>
          </p:nvPr>
        </p:nvSpPr>
        <p:spPr/>
        <p:txBody>
          <a:bodyPr/>
          <a:lstStyle/>
          <a:p>
            <a:fld id="{3556652A-6AB3-4193-8093-6C817CC3C2E2}"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1">
        <a:schemeClr val="bg1"/>
      </p:bgRef>
    </p:bg>
    <p:spTree>
      <p:nvGrpSpPr>
        <p:cNvPr id="1" name=""/>
        <p:cNvGrpSpPr/>
        <p:nvPr/>
      </p:nvGrpSpPr>
      <p:grpSpPr>
        <a:xfrm>
          <a:off x="0" y="0"/>
          <a:ext cx="0" cy="0"/>
          <a:chOff x="0" y="0"/>
          <a:chExt cx="0" cy="0"/>
        </a:xfrm>
      </p:grpSpPr>
      <p:sp>
        <p:nvSpPr>
          <p:cNvPr id="10" name="Connecteur droit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r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fr-FR"/>
              <a:t>Cliquez pour modifier le style du titre</a:t>
            </a:r>
            <a:endParaRPr kumimoji="0" lang="en-US"/>
          </a:p>
        </p:txBody>
      </p:sp>
      <p:sp>
        <p:nvSpPr>
          <p:cNvPr id="3" name="Espace réservé du texte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fr-FR"/>
              <a:t>Cliquez pour modifier les styles du texte du masque</a:t>
            </a:r>
          </a:p>
        </p:txBody>
      </p:sp>
      <p:sp>
        <p:nvSpPr>
          <p:cNvPr id="8" name="Connecteur droit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necteur droit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necteur droit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Ellips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Espace réservé du contenu 17"/>
          <p:cNvSpPr>
            <a:spLocks noGrp="1"/>
          </p:cNvSpPr>
          <p:nvPr>
            <p:ph sz="quarter" idx="1"/>
          </p:nvPr>
        </p:nvSpPr>
        <p:spPr>
          <a:xfrm>
            <a:off x="304800" y="274320"/>
            <a:ext cx="5638800" cy="6327648"/>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21" name="Espace réservé de la date 20"/>
          <p:cNvSpPr>
            <a:spLocks noGrp="1"/>
          </p:cNvSpPr>
          <p:nvPr>
            <p:ph type="dt" sz="half" idx="14"/>
          </p:nvPr>
        </p:nvSpPr>
        <p:spPr/>
        <p:txBody>
          <a:bodyPr rtlCol="0"/>
          <a:lstStyle/>
          <a:p>
            <a:fld id="{BD683EA6-1BC5-4586-B6D9-9B93CB0D43C0}" type="datetime1">
              <a:rPr lang="fr-FR" smtClean="0"/>
              <a:t>30/11/2024</a:t>
            </a:fld>
            <a:endParaRPr lang="fr-FR"/>
          </a:p>
        </p:txBody>
      </p:sp>
      <p:sp>
        <p:nvSpPr>
          <p:cNvPr id="22" name="Espace réservé du numéro de diapositive 21"/>
          <p:cNvSpPr>
            <a:spLocks noGrp="1"/>
          </p:cNvSpPr>
          <p:nvPr>
            <p:ph type="sldNum" sz="quarter" idx="15"/>
          </p:nvPr>
        </p:nvSpPr>
        <p:spPr/>
        <p:txBody>
          <a:bodyPr rtlCol="0"/>
          <a:lstStyle/>
          <a:p>
            <a:fld id="{3556652A-6AB3-4193-8093-6C817CC3C2E2}" type="slidenum">
              <a:rPr lang="fr-FR" smtClean="0"/>
              <a:t>‹N°›</a:t>
            </a:fld>
            <a:endParaRPr lang="fr-FR"/>
          </a:p>
        </p:txBody>
      </p:sp>
      <p:sp>
        <p:nvSpPr>
          <p:cNvPr id="23" name="Espace réservé du pied de page 22"/>
          <p:cNvSpPr>
            <a:spLocks noGrp="1"/>
          </p:cNvSpPr>
          <p:nvPr>
            <p:ph type="ftr" sz="quarter" idx="16"/>
          </p:nvPr>
        </p:nvSpPr>
        <p:spPr/>
        <p:txBody>
          <a:bodyPr rtlCol="0"/>
          <a:lstStyle/>
          <a:p>
            <a:r>
              <a:rPr lang="fr-FR"/>
              <a:t>Gestion de projets - R.Oussama</a:t>
            </a: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Connecteur droit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Ellips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re 1"/>
          <p:cNvSpPr>
            <a:spLocks noGrp="1"/>
          </p:cNvSpPr>
          <p:nvPr>
            <p:ph type="title"/>
          </p:nvPr>
        </p:nvSpPr>
        <p:spPr>
          <a:xfrm rot="5400000">
            <a:off x="3350133" y="3200400"/>
            <a:ext cx="6309360" cy="457200"/>
          </a:xfrm>
        </p:spPr>
        <p:txBody>
          <a:bodyPr anchor="b"/>
          <a:lstStyle>
            <a:lvl1pPr algn="l">
              <a:buNone/>
              <a:defRPr sz="2000" b="1"/>
            </a:lvl1pPr>
          </a:lstStyle>
          <a:p>
            <a:r>
              <a:rPr kumimoji="0" lang="fr-FR"/>
              <a:t>Cliquez pour modifier le style du titre</a:t>
            </a:r>
            <a:endParaRPr kumimoji="0" lang="en-US"/>
          </a:p>
        </p:txBody>
      </p:sp>
      <p:sp>
        <p:nvSpPr>
          <p:cNvPr id="3" name="Espace réservé pour une image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fr-FR"/>
              <a:t>Cliquez sur l'icône pour ajouter une image</a:t>
            </a:r>
            <a:endParaRPr kumimoji="0" lang="en-US" dirty="0"/>
          </a:p>
        </p:txBody>
      </p:sp>
      <p:sp>
        <p:nvSpPr>
          <p:cNvPr id="4" name="Espace réservé du texte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fr-FR"/>
              <a:t>Cliquez pour modifier les styles du texte du masque</a:t>
            </a:r>
          </a:p>
        </p:txBody>
      </p:sp>
      <p:sp>
        <p:nvSpPr>
          <p:cNvPr id="10" name="Connecteur droit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necteur droit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necteur droit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necteur droit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Espace réservé de la date 16"/>
          <p:cNvSpPr>
            <a:spLocks noGrp="1"/>
          </p:cNvSpPr>
          <p:nvPr>
            <p:ph type="dt" sz="half" idx="10"/>
          </p:nvPr>
        </p:nvSpPr>
        <p:spPr/>
        <p:txBody>
          <a:bodyPr rtlCol="0"/>
          <a:lstStyle/>
          <a:p>
            <a:fld id="{1B608614-211D-41BD-B7D5-F7DC6F0FE6D8}" type="datetime1">
              <a:rPr lang="fr-FR" smtClean="0"/>
              <a:t>30/11/2024</a:t>
            </a:fld>
            <a:endParaRPr lang="fr-FR"/>
          </a:p>
        </p:txBody>
      </p:sp>
      <p:sp>
        <p:nvSpPr>
          <p:cNvPr id="18" name="Espace réservé du numéro de diapositive 17"/>
          <p:cNvSpPr>
            <a:spLocks noGrp="1"/>
          </p:cNvSpPr>
          <p:nvPr>
            <p:ph type="sldNum" sz="quarter" idx="11"/>
          </p:nvPr>
        </p:nvSpPr>
        <p:spPr/>
        <p:txBody>
          <a:bodyPr rtlCol="0"/>
          <a:lstStyle/>
          <a:p>
            <a:fld id="{3556652A-6AB3-4193-8093-6C817CC3C2E2}" type="slidenum">
              <a:rPr lang="fr-FR" smtClean="0"/>
              <a:t>‹N°›</a:t>
            </a:fld>
            <a:endParaRPr lang="fr-FR"/>
          </a:p>
        </p:txBody>
      </p:sp>
      <p:sp>
        <p:nvSpPr>
          <p:cNvPr id="21" name="Espace réservé du pied de page 20"/>
          <p:cNvSpPr>
            <a:spLocks noGrp="1"/>
          </p:cNvSpPr>
          <p:nvPr>
            <p:ph type="ftr" sz="quarter" idx="12"/>
          </p:nvPr>
        </p:nvSpPr>
        <p:spPr/>
        <p:txBody>
          <a:bodyPr rtlCol="0"/>
          <a:lstStyle/>
          <a:p>
            <a:r>
              <a:rPr lang="fr-FR"/>
              <a:t>Gestion de projets - R.Oussama</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necteur droit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Espace réservé du titre 21"/>
          <p:cNvSpPr>
            <a:spLocks noGrp="1"/>
          </p:cNvSpPr>
          <p:nvPr>
            <p:ph type="title"/>
          </p:nvPr>
        </p:nvSpPr>
        <p:spPr>
          <a:xfrm>
            <a:off x="457200" y="274638"/>
            <a:ext cx="7467600" cy="1143000"/>
          </a:xfrm>
          <a:prstGeom prst="rect">
            <a:avLst/>
          </a:prstGeom>
        </p:spPr>
        <p:txBody>
          <a:bodyPr vert="horz" anchor="b">
            <a:normAutofit/>
          </a:bodyPr>
          <a:lstStyle/>
          <a:p>
            <a:r>
              <a:rPr kumimoji="0" lang="fr-FR"/>
              <a:t>Cliquez pour modifier le style du titre</a:t>
            </a:r>
            <a:endParaRPr kumimoji="0" lang="en-US"/>
          </a:p>
        </p:txBody>
      </p:sp>
      <p:sp>
        <p:nvSpPr>
          <p:cNvPr id="13" name="Espace réservé du texte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fr-FR"/>
              <a:t>Cliquez pour modifier les styles du texte du masque</a:t>
            </a:r>
          </a:p>
          <a:p>
            <a:pPr lvl="1" eaLnBrk="1" latinLnBrk="0" hangingPunct="1"/>
            <a:r>
              <a:rPr kumimoji="0" lang="fr-FR"/>
              <a:t>Deuxième niveau</a:t>
            </a:r>
          </a:p>
          <a:p>
            <a:pPr lvl="2" eaLnBrk="1" latinLnBrk="0" hangingPunct="1"/>
            <a:r>
              <a:rPr kumimoji="0" lang="fr-FR"/>
              <a:t>Troisième niveau</a:t>
            </a:r>
          </a:p>
          <a:p>
            <a:pPr lvl="3" eaLnBrk="1" latinLnBrk="0" hangingPunct="1"/>
            <a:r>
              <a:rPr kumimoji="0" lang="fr-FR"/>
              <a:t>Quatrième niveau</a:t>
            </a:r>
          </a:p>
          <a:p>
            <a:pPr lvl="4" eaLnBrk="1" latinLnBrk="0" hangingPunct="1"/>
            <a:r>
              <a:rPr kumimoji="0" lang="fr-FR"/>
              <a:t>Cinquième niveau</a:t>
            </a:r>
            <a:endParaRPr kumimoji="0" lang="en-US"/>
          </a:p>
        </p:txBody>
      </p:sp>
      <p:sp>
        <p:nvSpPr>
          <p:cNvPr id="14" name="Espace réservé de la date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4CA4AE36-9F7E-4509-A0EC-AAC490F3D72D}" type="datetime1">
              <a:rPr lang="fr-FR" smtClean="0"/>
              <a:t>30/11/2024</a:t>
            </a:fld>
            <a:endParaRPr lang="fr-FR"/>
          </a:p>
        </p:txBody>
      </p:sp>
      <p:sp>
        <p:nvSpPr>
          <p:cNvPr id="3" name="Espace réservé du pied de page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r>
              <a:rPr lang="fr-FR"/>
              <a:t>Gestion de projets - R.Oussama</a:t>
            </a:r>
          </a:p>
        </p:txBody>
      </p:sp>
      <p:sp>
        <p:nvSpPr>
          <p:cNvPr id="7" name="Connecteur droit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necteur droit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Ellips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space réservé du numéro de diapositive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3556652A-6AB3-4193-8093-6C817CC3C2E2}"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gestion-projet-informatique.vivre-aujourdhui.fr/structuration.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file:///C:\Users\9571\Documents\cours\Dev203_25\2%20-%20Approche%20agile\1%20-%20Cours\1%20-%20Introduction%20&#224;%20la%20gestion%20des%20projets\la-gestion-de-projet-en-2-min..mp4" TargetMode="External"/><Relationship Id="rId1" Type="http://schemas.microsoft.com/office/2007/relationships/media" Target="file:///C:\Users\9571\Documents\cours\Dev203_25\2%20-%20Approche%20agile\1%20-%20Cours\1%20-%20Introduction%20&#224;%20la%20gestion%20des%20projets\la-gestion-de-projet-en-2-min..mp4"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Gestion des projets informatique</a:t>
            </a:r>
          </a:p>
        </p:txBody>
      </p:sp>
      <p:sp>
        <p:nvSpPr>
          <p:cNvPr id="3" name="Sous-titre 2"/>
          <p:cNvSpPr>
            <a:spLocks noGrp="1"/>
          </p:cNvSpPr>
          <p:nvPr>
            <p:ph type="subTitle" idx="1"/>
          </p:nvPr>
        </p:nvSpPr>
        <p:spPr/>
        <p:txBody>
          <a:bodyPr/>
          <a:lstStyle/>
          <a:p>
            <a:r>
              <a:rPr lang="fr-FR" dirty="0"/>
              <a:t>Cours animé par </a:t>
            </a:r>
            <a:r>
              <a:rPr lang="fr-FR" dirty="0" err="1"/>
              <a:t>Rahmouni</a:t>
            </a:r>
            <a:r>
              <a:rPr lang="fr-FR" dirty="0"/>
              <a:t> </a:t>
            </a:r>
            <a:r>
              <a:rPr lang="fr-FR" dirty="0" err="1"/>
              <a:t>oussama</a:t>
            </a:r>
            <a:endParaRPr lang="fr-FR" dirty="0"/>
          </a:p>
        </p:txBody>
      </p:sp>
      <p:sp>
        <p:nvSpPr>
          <p:cNvPr id="4" name="Espace réservé du numéro de diapositive 3"/>
          <p:cNvSpPr>
            <a:spLocks noGrp="1"/>
          </p:cNvSpPr>
          <p:nvPr>
            <p:ph type="sldNum" sz="quarter" idx="12"/>
          </p:nvPr>
        </p:nvSpPr>
        <p:spPr/>
        <p:txBody>
          <a:bodyPr/>
          <a:lstStyle/>
          <a:p>
            <a:fld id="{3556652A-6AB3-4193-8093-6C817CC3C2E2}" type="slidenum">
              <a:rPr lang="fr-FR" smtClean="0"/>
              <a:t>1</a:t>
            </a:fld>
            <a:endParaRPr lang="fr-FR"/>
          </a:p>
        </p:txBody>
      </p:sp>
      <p:sp>
        <p:nvSpPr>
          <p:cNvPr id="5" name="Espace réservé du pied de page 4"/>
          <p:cNvSpPr>
            <a:spLocks noGrp="1"/>
          </p:cNvSpPr>
          <p:nvPr>
            <p:ph type="ftr" sz="quarter" idx="11"/>
          </p:nvPr>
        </p:nvSpPr>
        <p:spPr/>
        <p:txBody>
          <a:bodyPr/>
          <a:lstStyle/>
          <a:p>
            <a:r>
              <a:rPr lang="fr-FR"/>
              <a:t>Gestion de projets - R.Oussama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Structrer</a:t>
            </a:r>
            <a:r>
              <a:rPr lang="fr-FR" dirty="0"/>
              <a:t> !!!</a:t>
            </a:r>
          </a:p>
        </p:txBody>
      </p:sp>
      <p:sp>
        <p:nvSpPr>
          <p:cNvPr id="3" name="Espace réservé du contenu 2"/>
          <p:cNvSpPr>
            <a:spLocks noGrp="1"/>
          </p:cNvSpPr>
          <p:nvPr>
            <p:ph sz="quarter" idx="1"/>
          </p:nvPr>
        </p:nvSpPr>
        <p:spPr/>
        <p:txBody>
          <a:bodyPr/>
          <a:lstStyle/>
          <a:p>
            <a:r>
              <a:rPr lang="fr-FR" dirty="0"/>
              <a:t>Chacun l'aura compris : les mauvais chefs de projet, qui naviguent à vue et qui pensent que « rien ne sert de passer trop de temps à réfléchir, agissons, commençons la conception et les développements au plus vite et nous finirons plus tôt », ont toutes les chances d'échouer (et échouent, généralement...). Mais commençons par définir précisément ce que nous entendons par « structuration d'un projet ».</a:t>
            </a:r>
          </a:p>
          <a:p>
            <a:br>
              <a:rPr lang="fr-FR" dirty="0"/>
            </a:br>
            <a:endParaRPr lang="fr-FR" dirty="0"/>
          </a:p>
        </p:txBody>
      </p:sp>
      <p:sp>
        <p:nvSpPr>
          <p:cNvPr id="4" name="Espace réservé du numéro de diapositive 3"/>
          <p:cNvSpPr>
            <a:spLocks noGrp="1"/>
          </p:cNvSpPr>
          <p:nvPr>
            <p:ph type="sldNum" sz="quarter" idx="15"/>
          </p:nvPr>
        </p:nvSpPr>
        <p:spPr/>
        <p:txBody>
          <a:bodyPr/>
          <a:lstStyle/>
          <a:p>
            <a:fld id="{3556652A-6AB3-4193-8093-6C817CC3C2E2}" type="slidenum">
              <a:rPr lang="fr-FR" smtClean="0"/>
              <a:t>10</a:t>
            </a:fld>
            <a:endParaRPr lang="fr-FR"/>
          </a:p>
        </p:txBody>
      </p:sp>
      <p:sp>
        <p:nvSpPr>
          <p:cNvPr id="5" name="Espace réservé du pied de page 4"/>
          <p:cNvSpPr>
            <a:spLocks noGrp="1"/>
          </p:cNvSpPr>
          <p:nvPr>
            <p:ph type="ftr" sz="quarter" idx="16"/>
          </p:nvPr>
        </p:nvSpPr>
        <p:spPr/>
        <p:txBody>
          <a:bodyPr/>
          <a:lstStyle/>
          <a:p>
            <a:r>
              <a:rPr lang="fr-FR"/>
              <a:t>Gestion de projets - R.Oussama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Comment structurer le projet ?</a:t>
            </a:r>
          </a:p>
        </p:txBody>
      </p:sp>
      <p:pic>
        <p:nvPicPr>
          <p:cNvPr id="4" name="Espace réservé du contenu 3" descr="structuration.jpg"/>
          <p:cNvPicPr>
            <a:picLocks noGrp="1" noChangeAspect="1"/>
          </p:cNvPicPr>
          <p:nvPr>
            <p:ph sz="quarter" idx="1"/>
          </p:nvPr>
        </p:nvPicPr>
        <p:blipFill>
          <a:blip r:embed="rId2"/>
          <a:stretch>
            <a:fillRect/>
          </a:stretch>
        </p:blipFill>
        <p:spPr>
          <a:xfrm>
            <a:off x="357158" y="1928802"/>
            <a:ext cx="7767667" cy="3627193"/>
          </a:xfrm>
        </p:spPr>
      </p:pic>
      <p:sp>
        <p:nvSpPr>
          <p:cNvPr id="5" name="Espace réservé du numéro de diapositive 4"/>
          <p:cNvSpPr>
            <a:spLocks noGrp="1"/>
          </p:cNvSpPr>
          <p:nvPr>
            <p:ph type="sldNum" sz="quarter" idx="15"/>
          </p:nvPr>
        </p:nvSpPr>
        <p:spPr/>
        <p:txBody>
          <a:bodyPr/>
          <a:lstStyle/>
          <a:p>
            <a:fld id="{3556652A-6AB3-4193-8093-6C817CC3C2E2}" type="slidenum">
              <a:rPr lang="fr-FR" smtClean="0"/>
              <a:t>11</a:t>
            </a:fld>
            <a:endParaRPr lang="fr-FR"/>
          </a:p>
        </p:txBody>
      </p:sp>
      <p:sp>
        <p:nvSpPr>
          <p:cNvPr id="6" name="Espace réservé du pied de page 5"/>
          <p:cNvSpPr>
            <a:spLocks noGrp="1"/>
          </p:cNvSpPr>
          <p:nvPr>
            <p:ph type="ftr" sz="quarter" idx="16"/>
          </p:nvPr>
        </p:nvSpPr>
        <p:spPr/>
        <p:txBody>
          <a:bodyPr/>
          <a:lstStyle/>
          <a:p>
            <a:r>
              <a:rPr lang="fr-FR"/>
              <a:t>Gestion de projets - R.Oussama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Définition</a:t>
            </a:r>
          </a:p>
        </p:txBody>
      </p:sp>
      <p:sp>
        <p:nvSpPr>
          <p:cNvPr id="3" name="Espace réservé du contenu 2"/>
          <p:cNvSpPr>
            <a:spLocks noGrp="1"/>
          </p:cNvSpPr>
          <p:nvPr>
            <p:ph sz="quarter" idx="1"/>
          </p:nvPr>
        </p:nvSpPr>
        <p:spPr/>
        <p:txBody>
          <a:bodyPr/>
          <a:lstStyle/>
          <a:p>
            <a:r>
              <a:rPr lang="fr-FR" dirty="0"/>
              <a:t>La structuration d'un projet consiste à </a:t>
            </a:r>
            <a:r>
              <a:rPr lang="fr-FR" b="1" dirty="0"/>
              <a:t>comprendre</a:t>
            </a:r>
            <a:r>
              <a:rPr lang="fr-FR" dirty="0"/>
              <a:t>, </a:t>
            </a:r>
            <a:r>
              <a:rPr lang="fr-FR" b="1" dirty="0"/>
              <a:t>expliciter</a:t>
            </a:r>
            <a:r>
              <a:rPr lang="fr-FR" dirty="0"/>
              <a:t> et </a:t>
            </a:r>
            <a:r>
              <a:rPr lang="fr-FR" b="1" dirty="0"/>
              <a:t>formaliser</a:t>
            </a:r>
            <a:r>
              <a:rPr lang="fr-FR" dirty="0"/>
              <a:t> les différents </a:t>
            </a:r>
            <a:r>
              <a:rPr lang="fr-FR" b="1" dirty="0"/>
              <a:t>livrables</a:t>
            </a:r>
            <a:r>
              <a:rPr lang="fr-FR" dirty="0"/>
              <a:t> à produire dans le cadre du projet, puis à établir la liste des </a:t>
            </a:r>
            <a:r>
              <a:rPr lang="fr-FR" b="1" dirty="0"/>
              <a:t>tâches</a:t>
            </a:r>
            <a:r>
              <a:rPr lang="fr-FR" dirty="0"/>
              <a:t> qui seront nécessaires pour aboutir à ces productions.</a:t>
            </a:r>
          </a:p>
          <a:p>
            <a:endParaRPr lang="fr-FR" dirty="0"/>
          </a:p>
        </p:txBody>
      </p:sp>
      <p:sp>
        <p:nvSpPr>
          <p:cNvPr id="4" name="Espace réservé du numéro de diapositive 3"/>
          <p:cNvSpPr>
            <a:spLocks noGrp="1"/>
          </p:cNvSpPr>
          <p:nvPr>
            <p:ph type="sldNum" sz="quarter" idx="15"/>
          </p:nvPr>
        </p:nvSpPr>
        <p:spPr/>
        <p:txBody>
          <a:bodyPr/>
          <a:lstStyle/>
          <a:p>
            <a:fld id="{3556652A-6AB3-4193-8093-6C817CC3C2E2}" type="slidenum">
              <a:rPr lang="fr-FR" smtClean="0"/>
              <a:t>12</a:t>
            </a:fld>
            <a:endParaRPr lang="fr-FR"/>
          </a:p>
        </p:txBody>
      </p:sp>
      <p:sp>
        <p:nvSpPr>
          <p:cNvPr id="5" name="Espace réservé du pied de page 4"/>
          <p:cNvSpPr>
            <a:spLocks noGrp="1"/>
          </p:cNvSpPr>
          <p:nvPr>
            <p:ph type="ftr" sz="quarter" idx="16"/>
          </p:nvPr>
        </p:nvSpPr>
        <p:spPr/>
        <p:txBody>
          <a:bodyPr/>
          <a:lstStyle/>
          <a:p>
            <a:r>
              <a:rPr lang="fr-FR"/>
              <a:t>Gestion de projets - R.Oussama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Comment structurer le projet?</a:t>
            </a:r>
          </a:p>
        </p:txBody>
      </p:sp>
      <p:sp>
        <p:nvSpPr>
          <p:cNvPr id="3" name="Espace réservé du contenu 2"/>
          <p:cNvSpPr>
            <a:spLocks noGrp="1"/>
          </p:cNvSpPr>
          <p:nvPr>
            <p:ph sz="quarter" idx="1"/>
          </p:nvPr>
        </p:nvSpPr>
        <p:spPr/>
        <p:txBody>
          <a:bodyPr/>
          <a:lstStyle/>
          <a:p>
            <a:r>
              <a:rPr lang="fr-FR" dirty="0" err="1"/>
              <a:t>Intéger</a:t>
            </a:r>
            <a:r>
              <a:rPr lang="fr-FR" dirty="0"/>
              <a:t> le MOA</a:t>
            </a:r>
          </a:p>
          <a:p>
            <a:r>
              <a:rPr lang="fr-FR" dirty="0"/>
              <a:t>Consulter les utilisateurs finaux</a:t>
            </a:r>
          </a:p>
          <a:p>
            <a:r>
              <a:rPr lang="fr-FR" dirty="0"/>
              <a:t>Faire intervenir les équipes de réalisation</a:t>
            </a:r>
          </a:p>
          <a:p>
            <a:r>
              <a:rPr lang="fr-FR" dirty="0"/>
              <a:t>Réaliser les PBS (</a:t>
            </a:r>
            <a:r>
              <a:rPr lang="fr-FR" i="1" dirty="0" err="1"/>
              <a:t>product</a:t>
            </a:r>
            <a:r>
              <a:rPr lang="fr-FR" i="1" dirty="0"/>
              <a:t> breakdown structure)</a:t>
            </a:r>
            <a:endParaRPr lang="fr-FR" dirty="0"/>
          </a:p>
          <a:p>
            <a:r>
              <a:rPr lang="fr-FR" dirty="0"/>
              <a:t>Faire des </a:t>
            </a:r>
            <a:r>
              <a:rPr lang="fr-FR" dirty="0" err="1"/>
              <a:t>reunions</a:t>
            </a:r>
            <a:r>
              <a:rPr lang="fr-FR" dirty="0"/>
              <a:t> de validation  du PBS</a:t>
            </a:r>
          </a:p>
          <a:p>
            <a:r>
              <a:rPr lang="fr-FR" dirty="0"/>
              <a:t>Faire signer les différents acteurs</a:t>
            </a:r>
          </a:p>
          <a:p>
            <a:r>
              <a:rPr lang="fr-FR" dirty="0"/>
              <a:t>Rédiger le WBS (</a:t>
            </a:r>
            <a:r>
              <a:rPr lang="fr-FR" dirty="0" err="1"/>
              <a:t>Working</a:t>
            </a:r>
            <a:r>
              <a:rPr lang="fr-FR" dirty="0"/>
              <a:t> breakdown structure)</a:t>
            </a:r>
          </a:p>
          <a:p>
            <a:r>
              <a:rPr lang="fr-FR" dirty="0"/>
              <a:t>Distribuer les tâches</a:t>
            </a:r>
          </a:p>
        </p:txBody>
      </p:sp>
      <p:sp>
        <p:nvSpPr>
          <p:cNvPr id="4" name="Espace réservé du numéro de diapositive 3"/>
          <p:cNvSpPr>
            <a:spLocks noGrp="1"/>
          </p:cNvSpPr>
          <p:nvPr>
            <p:ph type="sldNum" sz="quarter" idx="15"/>
          </p:nvPr>
        </p:nvSpPr>
        <p:spPr/>
        <p:txBody>
          <a:bodyPr/>
          <a:lstStyle/>
          <a:p>
            <a:fld id="{3556652A-6AB3-4193-8093-6C817CC3C2E2}" type="slidenum">
              <a:rPr lang="fr-FR" smtClean="0"/>
              <a:t>13</a:t>
            </a:fld>
            <a:endParaRPr lang="fr-FR"/>
          </a:p>
        </p:txBody>
      </p:sp>
      <p:sp>
        <p:nvSpPr>
          <p:cNvPr id="5" name="Espace réservé du pied de page 4"/>
          <p:cNvSpPr>
            <a:spLocks noGrp="1"/>
          </p:cNvSpPr>
          <p:nvPr>
            <p:ph type="ftr" sz="quarter" idx="16"/>
          </p:nvPr>
        </p:nvSpPr>
        <p:spPr/>
        <p:txBody>
          <a:bodyPr/>
          <a:lstStyle/>
          <a:p>
            <a:r>
              <a:rPr lang="fr-FR"/>
              <a:t>Gestion de projets - R.Oussama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PBS?</a:t>
            </a:r>
          </a:p>
        </p:txBody>
      </p:sp>
      <p:sp>
        <p:nvSpPr>
          <p:cNvPr id="3" name="Espace réservé du contenu 2"/>
          <p:cNvSpPr>
            <a:spLocks noGrp="1"/>
          </p:cNvSpPr>
          <p:nvPr>
            <p:ph sz="quarter" idx="1"/>
          </p:nvPr>
        </p:nvSpPr>
        <p:spPr/>
        <p:txBody>
          <a:bodyPr/>
          <a:lstStyle/>
          <a:p>
            <a:r>
              <a:rPr lang="fr-FR" b="1" dirty="0"/>
              <a:t> PBS (Product Breakdown Structure) </a:t>
            </a:r>
            <a:endParaRPr lang="fr-FR" dirty="0"/>
          </a:p>
          <a:p>
            <a:r>
              <a:rPr lang="fr-FR" dirty="0"/>
              <a:t>C’est l’</a:t>
            </a:r>
            <a:r>
              <a:rPr lang="fr-FR" dirty="0" err="1"/>
              <a:t>act</a:t>
            </a:r>
            <a:r>
              <a:rPr lang="fr-FR" dirty="0"/>
              <a:t> de découper et hiérarchiser le produit final en sous produits relativement indépendant</a:t>
            </a:r>
          </a:p>
          <a:p>
            <a:endParaRPr lang="fr-FR" dirty="0"/>
          </a:p>
          <a:p>
            <a:endParaRPr lang="fr-FR" dirty="0"/>
          </a:p>
        </p:txBody>
      </p:sp>
      <p:pic>
        <p:nvPicPr>
          <p:cNvPr id="4" name="Image 3" descr="wbsotpmediatheque_thumb.jpg"/>
          <p:cNvPicPr>
            <a:picLocks noChangeAspect="1"/>
          </p:cNvPicPr>
          <p:nvPr/>
        </p:nvPicPr>
        <p:blipFill>
          <a:blip r:embed="rId2"/>
          <a:stretch>
            <a:fillRect/>
          </a:stretch>
        </p:blipFill>
        <p:spPr>
          <a:xfrm>
            <a:off x="928662" y="2928934"/>
            <a:ext cx="6929486" cy="3751575"/>
          </a:xfrm>
          <a:prstGeom prst="rect">
            <a:avLst/>
          </a:prstGeom>
        </p:spPr>
      </p:pic>
      <p:sp>
        <p:nvSpPr>
          <p:cNvPr id="5" name="Espace réservé du numéro de diapositive 4"/>
          <p:cNvSpPr>
            <a:spLocks noGrp="1"/>
          </p:cNvSpPr>
          <p:nvPr>
            <p:ph type="sldNum" sz="quarter" idx="15"/>
          </p:nvPr>
        </p:nvSpPr>
        <p:spPr/>
        <p:txBody>
          <a:bodyPr/>
          <a:lstStyle/>
          <a:p>
            <a:fld id="{3556652A-6AB3-4193-8093-6C817CC3C2E2}" type="slidenum">
              <a:rPr lang="fr-FR" smtClean="0"/>
              <a:t>14</a:t>
            </a:fld>
            <a:endParaRPr lang="fr-FR"/>
          </a:p>
        </p:txBody>
      </p:sp>
      <p:sp>
        <p:nvSpPr>
          <p:cNvPr id="6" name="Espace réservé du pied de page 5"/>
          <p:cNvSpPr>
            <a:spLocks noGrp="1"/>
          </p:cNvSpPr>
          <p:nvPr>
            <p:ph type="ftr" sz="quarter" idx="16"/>
          </p:nvPr>
        </p:nvSpPr>
        <p:spPr/>
        <p:txBody>
          <a:bodyPr/>
          <a:lstStyle/>
          <a:p>
            <a:r>
              <a:rPr lang="fr-FR"/>
              <a:t>Gestion de projets - R.Oussama</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WBS?</a:t>
            </a:r>
          </a:p>
        </p:txBody>
      </p:sp>
      <p:sp>
        <p:nvSpPr>
          <p:cNvPr id="3" name="Espace réservé du contenu 2"/>
          <p:cNvSpPr>
            <a:spLocks noGrp="1"/>
          </p:cNvSpPr>
          <p:nvPr>
            <p:ph sz="quarter" idx="1"/>
          </p:nvPr>
        </p:nvSpPr>
        <p:spPr/>
        <p:txBody>
          <a:bodyPr/>
          <a:lstStyle/>
          <a:p>
            <a:r>
              <a:rPr lang="fr-FR" dirty="0"/>
              <a:t>WBS (</a:t>
            </a:r>
            <a:r>
              <a:rPr lang="fr-FR" dirty="0" err="1"/>
              <a:t>Work</a:t>
            </a:r>
            <a:r>
              <a:rPr lang="fr-FR" dirty="0"/>
              <a:t> Breakdown Structure)</a:t>
            </a:r>
          </a:p>
          <a:p>
            <a:r>
              <a:rPr lang="fr-FR" dirty="0"/>
              <a:t>Il s’agit d’un organigramme composé de plusieurs niveaux qui hiérarchise des tâches.</a:t>
            </a:r>
          </a:p>
          <a:p>
            <a:endParaRPr lang="fr-FR" dirty="0"/>
          </a:p>
        </p:txBody>
      </p:sp>
      <p:pic>
        <p:nvPicPr>
          <p:cNvPr id="4" name="Image 3" descr="WBS-exemple-projet.jpg"/>
          <p:cNvPicPr>
            <a:picLocks noChangeAspect="1"/>
          </p:cNvPicPr>
          <p:nvPr/>
        </p:nvPicPr>
        <p:blipFill>
          <a:blip r:embed="rId2"/>
          <a:stretch>
            <a:fillRect/>
          </a:stretch>
        </p:blipFill>
        <p:spPr>
          <a:xfrm>
            <a:off x="1357290" y="2857496"/>
            <a:ext cx="5781675" cy="4914900"/>
          </a:xfrm>
          <a:prstGeom prst="rect">
            <a:avLst/>
          </a:prstGeom>
        </p:spPr>
      </p:pic>
      <p:sp>
        <p:nvSpPr>
          <p:cNvPr id="5" name="Espace réservé du numéro de diapositive 4"/>
          <p:cNvSpPr>
            <a:spLocks noGrp="1"/>
          </p:cNvSpPr>
          <p:nvPr>
            <p:ph type="sldNum" sz="quarter" idx="15"/>
          </p:nvPr>
        </p:nvSpPr>
        <p:spPr/>
        <p:txBody>
          <a:bodyPr/>
          <a:lstStyle/>
          <a:p>
            <a:fld id="{3556652A-6AB3-4193-8093-6C817CC3C2E2}" type="slidenum">
              <a:rPr lang="fr-FR" smtClean="0"/>
              <a:t>15</a:t>
            </a:fld>
            <a:endParaRPr lang="fr-FR"/>
          </a:p>
        </p:txBody>
      </p:sp>
      <p:sp>
        <p:nvSpPr>
          <p:cNvPr id="6" name="Espace réservé du pied de page 5"/>
          <p:cNvSpPr>
            <a:spLocks noGrp="1"/>
          </p:cNvSpPr>
          <p:nvPr>
            <p:ph type="ftr" sz="quarter" idx="16"/>
          </p:nvPr>
        </p:nvSpPr>
        <p:spPr/>
        <p:txBody>
          <a:bodyPr/>
          <a:lstStyle/>
          <a:p>
            <a:r>
              <a:rPr lang="fr-FR"/>
              <a:t>Gestion de projets - R.Oussama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Planification</a:t>
            </a:r>
          </a:p>
        </p:txBody>
      </p:sp>
      <p:sp>
        <p:nvSpPr>
          <p:cNvPr id="3" name="Espace réservé du contenu 2"/>
          <p:cNvSpPr>
            <a:spLocks noGrp="1"/>
          </p:cNvSpPr>
          <p:nvPr>
            <p:ph sz="quarter" idx="1"/>
          </p:nvPr>
        </p:nvSpPr>
        <p:spPr/>
        <p:txBody>
          <a:bodyPr/>
          <a:lstStyle/>
          <a:p>
            <a:r>
              <a:rPr lang="fr-FR" dirty="0"/>
              <a:t>La </a:t>
            </a:r>
            <a:r>
              <a:rPr lang="fr-FR" b="1" dirty="0"/>
              <a:t>planification d'un projet</a:t>
            </a:r>
            <a:r>
              <a:rPr lang="fr-FR" dirty="0"/>
              <a:t> est l'activité qui consiste à :</a:t>
            </a:r>
          </a:p>
          <a:p>
            <a:pPr lvl="1"/>
            <a:r>
              <a:rPr lang="fr-FR" dirty="0"/>
              <a:t>ordonnancer les tâches à réaliser, qui ont été formalisées lors de la </a:t>
            </a:r>
            <a:r>
              <a:rPr lang="fr-FR" u="sng" dirty="0">
                <a:hlinkClick r:id="rId2" tooltip="Phase de structuration du projet"/>
              </a:rPr>
              <a:t>structuration du projet</a:t>
            </a:r>
            <a:r>
              <a:rPr lang="fr-FR" dirty="0"/>
              <a:t> ;</a:t>
            </a:r>
          </a:p>
          <a:p>
            <a:pPr lvl="1"/>
            <a:r>
              <a:rPr lang="fr-FR" dirty="0"/>
              <a:t>estimer les charges associées ;</a:t>
            </a:r>
          </a:p>
          <a:p>
            <a:pPr lvl="1"/>
            <a:r>
              <a:rPr lang="fr-FR" dirty="0"/>
              <a:t>déterminer les profils nécessaires à leur réalisation.</a:t>
            </a:r>
          </a:p>
          <a:p>
            <a:endParaRPr lang="fr-FR" dirty="0"/>
          </a:p>
          <a:p>
            <a:r>
              <a:rPr lang="fr-FR" dirty="0"/>
              <a:t>La planification d'un projet consiste à prévoir l'ordonnancement des opérations sur le plan des délais et de l'utilisation des ressources.</a:t>
            </a:r>
          </a:p>
        </p:txBody>
      </p:sp>
      <p:sp>
        <p:nvSpPr>
          <p:cNvPr id="4" name="Espace réservé du numéro de diapositive 3"/>
          <p:cNvSpPr>
            <a:spLocks noGrp="1"/>
          </p:cNvSpPr>
          <p:nvPr>
            <p:ph type="sldNum" sz="quarter" idx="15"/>
          </p:nvPr>
        </p:nvSpPr>
        <p:spPr/>
        <p:txBody>
          <a:bodyPr/>
          <a:lstStyle/>
          <a:p>
            <a:fld id="{3556652A-6AB3-4193-8093-6C817CC3C2E2}" type="slidenum">
              <a:rPr lang="fr-FR" smtClean="0"/>
              <a:t>16</a:t>
            </a:fld>
            <a:endParaRPr lang="fr-FR"/>
          </a:p>
        </p:txBody>
      </p:sp>
      <p:sp>
        <p:nvSpPr>
          <p:cNvPr id="5" name="Espace réservé du pied de page 4"/>
          <p:cNvSpPr>
            <a:spLocks noGrp="1"/>
          </p:cNvSpPr>
          <p:nvPr>
            <p:ph type="ftr" sz="quarter" idx="16"/>
          </p:nvPr>
        </p:nvSpPr>
        <p:spPr/>
        <p:txBody>
          <a:bodyPr/>
          <a:lstStyle/>
          <a:p>
            <a:r>
              <a:rPr lang="fr-FR"/>
              <a:t>Gestion de projets - R.Oussama</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Planification</a:t>
            </a:r>
          </a:p>
        </p:txBody>
      </p:sp>
      <p:pic>
        <p:nvPicPr>
          <p:cNvPr id="4" name="Espace réservé du contenu 3" descr="planification.jpg"/>
          <p:cNvPicPr>
            <a:picLocks noGrp="1" noChangeAspect="1"/>
          </p:cNvPicPr>
          <p:nvPr>
            <p:ph sz="quarter" idx="1"/>
          </p:nvPr>
        </p:nvPicPr>
        <p:blipFill>
          <a:blip r:embed="rId2"/>
          <a:stretch>
            <a:fillRect/>
          </a:stretch>
        </p:blipFill>
        <p:spPr>
          <a:xfrm>
            <a:off x="714348" y="1714488"/>
            <a:ext cx="6818669" cy="3851285"/>
          </a:xfrm>
        </p:spPr>
      </p:pic>
      <p:sp>
        <p:nvSpPr>
          <p:cNvPr id="5" name="Espace réservé du numéro de diapositive 4"/>
          <p:cNvSpPr>
            <a:spLocks noGrp="1"/>
          </p:cNvSpPr>
          <p:nvPr>
            <p:ph type="sldNum" sz="quarter" idx="15"/>
          </p:nvPr>
        </p:nvSpPr>
        <p:spPr/>
        <p:txBody>
          <a:bodyPr/>
          <a:lstStyle/>
          <a:p>
            <a:fld id="{3556652A-6AB3-4193-8093-6C817CC3C2E2}" type="slidenum">
              <a:rPr lang="fr-FR" smtClean="0"/>
              <a:t>17</a:t>
            </a:fld>
            <a:endParaRPr lang="fr-FR"/>
          </a:p>
        </p:txBody>
      </p:sp>
      <p:sp>
        <p:nvSpPr>
          <p:cNvPr id="6" name="Espace réservé du pied de page 5"/>
          <p:cNvSpPr>
            <a:spLocks noGrp="1"/>
          </p:cNvSpPr>
          <p:nvPr>
            <p:ph type="ftr" sz="quarter" idx="16"/>
          </p:nvPr>
        </p:nvSpPr>
        <p:spPr/>
        <p:txBody>
          <a:bodyPr/>
          <a:lstStyle/>
          <a:p>
            <a:r>
              <a:rPr lang="fr-FR"/>
              <a:t>Gestion de projets - R.Oussama</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Pourquoi planifier ?</a:t>
            </a:r>
            <a:br>
              <a:rPr lang="fr-FR" dirty="0"/>
            </a:br>
            <a:endParaRPr lang="fr-FR" dirty="0"/>
          </a:p>
        </p:txBody>
      </p:sp>
      <p:sp>
        <p:nvSpPr>
          <p:cNvPr id="3" name="Espace réservé du contenu 2"/>
          <p:cNvSpPr>
            <a:spLocks noGrp="1"/>
          </p:cNvSpPr>
          <p:nvPr>
            <p:ph sz="quarter" idx="1"/>
          </p:nvPr>
        </p:nvSpPr>
        <p:spPr/>
        <p:txBody>
          <a:bodyPr>
            <a:normAutofit lnSpcReduction="10000"/>
          </a:bodyPr>
          <a:lstStyle/>
          <a:p>
            <a:r>
              <a:rPr lang="fr-FR" dirty="0"/>
              <a:t>Les chef de projet débutants se posent souvent la question de l'utilité d'établir un planning rigoureux pour un petit ou moyen projet, d'autant que cette tâche (l'une des tâches qui incombent généralement au chef de projet) est coûteuse en terme de temps. Ne pas planifier le projet est une erreur très préjudiciable pour le bon déroulement du projet, en ce sens que cela revient à se priver :</a:t>
            </a:r>
          </a:p>
          <a:p>
            <a:pPr lvl="1"/>
            <a:r>
              <a:rPr lang="fr-FR" dirty="0"/>
              <a:t>d'un outil de communication et de coordination au sein du projet;</a:t>
            </a:r>
          </a:p>
          <a:p>
            <a:pPr lvl="1"/>
            <a:r>
              <a:rPr lang="fr-FR" dirty="0"/>
              <a:t>d'un outil de contrôle de la bonne exécution de toutes les phases et de l'atteinte des objectifs ;</a:t>
            </a:r>
          </a:p>
          <a:p>
            <a:pPr lvl="1"/>
            <a:r>
              <a:rPr lang="fr-FR" dirty="0"/>
              <a:t>d'un outil de rationalisation, de gestion des risques et de prise de décisions pour le chef de projet.</a:t>
            </a:r>
          </a:p>
          <a:p>
            <a:endParaRPr lang="fr-FR" dirty="0"/>
          </a:p>
        </p:txBody>
      </p:sp>
      <p:sp>
        <p:nvSpPr>
          <p:cNvPr id="4" name="Espace réservé du numéro de diapositive 3"/>
          <p:cNvSpPr>
            <a:spLocks noGrp="1"/>
          </p:cNvSpPr>
          <p:nvPr>
            <p:ph type="sldNum" sz="quarter" idx="15"/>
          </p:nvPr>
        </p:nvSpPr>
        <p:spPr/>
        <p:txBody>
          <a:bodyPr/>
          <a:lstStyle/>
          <a:p>
            <a:fld id="{3556652A-6AB3-4193-8093-6C817CC3C2E2}" type="slidenum">
              <a:rPr lang="fr-FR" smtClean="0"/>
              <a:t>18</a:t>
            </a:fld>
            <a:endParaRPr lang="fr-FR"/>
          </a:p>
        </p:txBody>
      </p:sp>
      <p:sp>
        <p:nvSpPr>
          <p:cNvPr id="5" name="Espace réservé du pied de page 4"/>
          <p:cNvSpPr>
            <a:spLocks noGrp="1"/>
          </p:cNvSpPr>
          <p:nvPr>
            <p:ph type="ftr" sz="quarter" idx="16"/>
          </p:nvPr>
        </p:nvSpPr>
        <p:spPr/>
        <p:txBody>
          <a:bodyPr/>
          <a:lstStyle/>
          <a:p>
            <a:r>
              <a:rPr lang="fr-FR"/>
              <a:t>Gestion de projets - R.Oussama</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Comment planifier?</a:t>
            </a:r>
          </a:p>
        </p:txBody>
      </p:sp>
      <p:sp>
        <p:nvSpPr>
          <p:cNvPr id="3" name="Espace réservé du contenu 2"/>
          <p:cNvSpPr>
            <a:spLocks noGrp="1"/>
          </p:cNvSpPr>
          <p:nvPr>
            <p:ph sz="quarter" idx="1"/>
          </p:nvPr>
        </p:nvSpPr>
        <p:spPr/>
        <p:txBody>
          <a:bodyPr>
            <a:normAutofit lnSpcReduction="10000"/>
          </a:bodyPr>
          <a:lstStyle/>
          <a:p>
            <a:r>
              <a:rPr lang="fr-FR" b="1"/>
              <a:t>Identifier les </a:t>
            </a:r>
            <a:r>
              <a:rPr lang="fr-FR" b="1" dirty="0"/>
              <a:t>contraintes d'enchaînement des tâches</a:t>
            </a:r>
            <a:r>
              <a:rPr lang="fr-FR" dirty="0"/>
              <a:t>. Nous partons ici de la liste de tâches identifiées lors de la phase de structuration. Le but de cette étape est de caractériser clairement l'ordonnancement des tâches.</a:t>
            </a:r>
          </a:p>
          <a:p>
            <a:r>
              <a:rPr lang="fr-FR" b="1" dirty="0"/>
              <a:t>Tracer le réseau des tâches (pseudo diagramme de Pert)</a:t>
            </a:r>
            <a:r>
              <a:rPr lang="fr-FR" dirty="0"/>
              <a:t>.</a:t>
            </a:r>
          </a:p>
          <a:p>
            <a:r>
              <a:rPr lang="fr-FR" b="1" dirty="0"/>
              <a:t>Déterminer la </a:t>
            </a:r>
            <a:r>
              <a:rPr lang="fr-FR" b="1" dirty="0" err="1"/>
              <a:t>surtée</a:t>
            </a:r>
            <a:r>
              <a:rPr lang="fr-FR" b="1" dirty="0"/>
              <a:t> des tâches et prévoir les risques</a:t>
            </a:r>
            <a:r>
              <a:rPr lang="fr-FR" dirty="0"/>
              <a:t>.</a:t>
            </a:r>
          </a:p>
          <a:p>
            <a:r>
              <a:rPr lang="fr-FR" b="1" dirty="0"/>
              <a:t>Identifier le chemin critique et ajuster les délais</a:t>
            </a:r>
            <a:r>
              <a:rPr lang="fr-FR" dirty="0"/>
              <a:t>.</a:t>
            </a:r>
          </a:p>
          <a:p>
            <a:r>
              <a:rPr lang="fr-FR" b="1" dirty="0"/>
              <a:t>Établir le diagramme de Gantt</a:t>
            </a:r>
            <a:r>
              <a:rPr lang="fr-FR" dirty="0"/>
              <a:t>.</a:t>
            </a:r>
          </a:p>
          <a:p>
            <a:r>
              <a:rPr lang="fr-FR" b="1" dirty="0"/>
              <a:t>Estimer les charges</a:t>
            </a:r>
            <a:r>
              <a:rPr lang="fr-FR" dirty="0"/>
              <a:t>.</a:t>
            </a:r>
          </a:p>
        </p:txBody>
      </p:sp>
      <p:sp>
        <p:nvSpPr>
          <p:cNvPr id="4" name="Espace réservé du numéro de diapositive 3"/>
          <p:cNvSpPr>
            <a:spLocks noGrp="1"/>
          </p:cNvSpPr>
          <p:nvPr>
            <p:ph type="sldNum" sz="quarter" idx="15"/>
          </p:nvPr>
        </p:nvSpPr>
        <p:spPr/>
        <p:txBody>
          <a:bodyPr/>
          <a:lstStyle/>
          <a:p>
            <a:fld id="{3556652A-6AB3-4193-8093-6C817CC3C2E2}" type="slidenum">
              <a:rPr lang="fr-FR" smtClean="0"/>
              <a:t>19</a:t>
            </a:fld>
            <a:endParaRPr lang="fr-FR"/>
          </a:p>
        </p:txBody>
      </p:sp>
      <p:sp>
        <p:nvSpPr>
          <p:cNvPr id="5" name="Espace réservé du pied de page 4"/>
          <p:cNvSpPr>
            <a:spLocks noGrp="1"/>
          </p:cNvSpPr>
          <p:nvPr>
            <p:ph type="ftr" sz="quarter" idx="16"/>
          </p:nvPr>
        </p:nvSpPr>
        <p:spPr/>
        <p:txBody>
          <a:bodyPr/>
          <a:lstStyle/>
          <a:p>
            <a:r>
              <a:rPr lang="fr-FR"/>
              <a:t>Gestion de projets - R.Oussama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Points de vue</a:t>
            </a:r>
          </a:p>
        </p:txBody>
      </p:sp>
      <p:pic>
        <p:nvPicPr>
          <p:cNvPr id="4" name="Espace réservé du contenu 3" descr="gestion-projet-informatique.jpg"/>
          <p:cNvPicPr>
            <a:picLocks noGrp="1" noChangeAspect="1"/>
          </p:cNvPicPr>
          <p:nvPr>
            <p:ph sz="quarter" idx="1"/>
          </p:nvPr>
        </p:nvPicPr>
        <p:blipFill>
          <a:blip r:embed="rId2"/>
          <a:stretch>
            <a:fillRect/>
          </a:stretch>
        </p:blipFill>
        <p:spPr>
          <a:xfrm>
            <a:off x="785786" y="1500174"/>
            <a:ext cx="7062813" cy="5007783"/>
          </a:xfrm>
        </p:spPr>
      </p:pic>
      <p:sp>
        <p:nvSpPr>
          <p:cNvPr id="5" name="Espace réservé du numéro de diapositive 4"/>
          <p:cNvSpPr>
            <a:spLocks noGrp="1"/>
          </p:cNvSpPr>
          <p:nvPr>
            <p:ph type="sldNum" sz="quarter" idx="15"/>
          </p:nvPr>
        </p:nvSpPr>
        <p:spPr/>
        <p:txBody>
          <a:bodyPr/>
          <a:lstStyle/>
          <a:p>
            <a:fld id="{3556652A-6AB3-4193-8093-6C817CC3C2E2}" type="slidenum">
              <a:rPr lang="fr-FR" smtClean="0"/>
              <a:t>2</a:t>
            </a:fld>
            <a:endParaRPr lang="fr-FR"/>
          </a:p>
        </p:txBody>
      </p:sp>
      <p:sp>
        <p:nvSpPr>
          <p:cNvPr id="6" name="Espace réservé du pied de page 5"/>
          <p:cNvSpPr>
            <a:spLocks noGrp="1"/>
          </p:cNvSpPr>
          <p:nvPr>
            <p:ph type="ftr" sz="quarter" idx="16"/>
          </p:nvPr>
        </p:nvSpPr>
        <p:spPr/>
        <p:txBody>
          <a:bodyPr/>
          <a:lstStyle/>
          <a:p>
            <a:r>
              <a:rPr lang="fr-FR"/>
              <a:t>Gestion de projets - R.Oussama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Pilotage</a:t>
            </a:r>
          </a:p>
        </p:txBody>
      </p:sp>
      <p:sp>
        <p:nvSpPr>
          <p:cNvPr id="3" name="Espace réservé du contenu 2"/>
          <p:cNvSpPr>
            <a:spLocks noGrp="1"/>
          </p:cNvSpPr>
          <p:nvPr>
            <p:ph sz="quarter" idx="1"/>
          </p:nvPr>
        </p:nvSpPr>
        <p:spPr/>
        <p:txBody>
          <a:bodyPr/>
          <a:lstStyle/>
          <a:p>
            <a:r>
              <a:rPr lang="fr-FR" dirty="0"/>
              <a:t>Concevoir un tableau de bords pour suivre l’avancement définir et prendre conscience des obstacles pour proposer des solutions en temps réel et minimiser l’impact sur la qualité des livrables, le coût de la réalisation et délai de la livraison.</a:t>
            </a:r>
          </a:p>
          <a:p>
            <a:r>
              <a:rPr lang="fr-FR" dirty="0"/>
              <a:t>Le pilotage doit être rationnel, pas de place aux sentiments.</a:t>
            </a:r>
          </a:p>
        </p:txBody>
      </p:sp>
      <p:sp>
        <p:nvSpPr>
          <p:cNvPr id="4" name="Espace réservé du numéro de diapositive 3"/>
          <p:cNvSpPr>
            <a:spLocks noGrp="1"/>
          </p:cNvSpPr>
          <p:nvPr>
            <p:ph type="sldNum" sz="quarter" idx="15"/>
          </p:nvPr>
        </p:nvSpPr>
        <p:spPr/>
        <p:txBody>
          <a:bodyPr/>
          <a:lstStyle/>
          <a:p>
            <a:fld id="{3556652A-6AB3-4193-8093-6C817CC3C2E2}" type="slidenum">
              <a:rPr lang="fr-FR" smtClean="0"/>
              <a:t>20</a:t>
            </a:fld>
            <a:endParaRPr lang="fr-FR"/>
          </a:p>
        </p:txBody>
      </p:sp>
      <p:sp>
        <p:nvSpPr>
          <p:cNvPr id="5" name="Espace réservé du pied de page 4"/>
          <p:cNvSpPr>
            <a:spLocks noGrp="1"/>
          </p:cNvSpPr>
          <p:nvPr>
            <p:ph type="ftr" sz="quarter" idx="16"/>
          </p:nvPr>
        </p:nvSpPr>
        <p:spPr/>
        <p:txBody>
          <a:bodyPr/>
          <a:lstStyle/>
          <a:p>
            <a:r>
              <a:rPr lang="fr-FR"/>
              <a:t>Gestion de projets - R.Oussama</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management</a:t>
            </a:r>
          </a:p>
        </p:txBody>
      </p:sp>
      <p:sp>
        <p:nvSpPr>
          <p:cNvPr id="3" name="Espace réservé du contenu 2"/>
          <p:cNvSpPr>
            <a:spLocks noGrp="1"/>
          </p:cNvSpPr>
          <p:nvPr>
            <p:ph sz="quarter" idx="1"/>
          </p:nvPr>
        </p:nvSpPr>
        <p:spPr/>
        <p:txBody>
          <a:bodyPr>
            <a:normAutofit/>
          </a:bodyPr>
          <a:lstStyle/>
          <a:p>
            <a:r>
              <a:rPr lang="fr-FR" dirty="0"/>
              <a:t>Un Manager = Leader</a:t>
            </a:r>
          </a:p>
          <a:p>
            <a:r>
              <a:rPr lang="fr-FR" dirty="0"/>
              <a:t>Un Manager &lt;&gt; Boss</a:t>
            </a:r>
          </a:p>
          <a:p>
            <a:endParaRPr lang="fr-FR" dirty="0"/>
          </a:p>
          <a:p>
            <a:r>
              <a:rPr lang="fr-FR" dirty="0"/>
              <a:t>Le </a:t>
            </a:r>
            <a:r>
              <a:rPr lang="fr-FR" b="1" dirty="0"/>
              <a:t>management</a:t>
            </a:r>
            <a:r>
              <a:rPr lang="fr-FR" dirty="0"/>
              <a:t> est l’art de conduire une organisation vers la réalisation de ces objectifs.</a:t>
            </a:r>
          </a:p>
          <a:p>
            <a:endParaRPr lang="fr-FR" dirty="0"/>
          </a:p>
          <a:p>
            <a:endParaRPr lang="fr-FR" dirty="0"/>
          </a:p>
        </p:txBody>
      </p:sp>
      <p:sp>
        <p:nvSpPr>
          <p:cNvPr id="4" name="Espace réservé du numéro de diapositive 3"/>
          <p:cNvSpPr>
            <a:spLocks noGrp="1"/>
          </p:cNvSpPr>
          <p:nvPr>
            <p:ph type="sldNum" sz="quarter" idx="15"/>
          </p:nvPr>
        </p:nvSpPr>
        <p:spPr/>
        <p:txBody>
          <a:bodyPr/>
          <a:lstStyle/>
          <a:p>
            <a:fld id="{3556652A-6AB3-4193-8093-6C817CC3C2E2}" type="slidenum">
              <a:rPr lang="fr-FR" smtClean="0"/>
              <a:t>21</a:t>
            </a:fld>
            <a:endParaRPr lang="fr-FR"/>
          </a:p>
        </p:txBody>
      </p:sp>
      <p:sp>
        <p:nvSpPr>
          <p:cNvPr id="5" name="Espace réservé du pied de page 4"/>
          <p:cNvSpPr>
            <a:spLocks noGrp="1"/>
          </p:cNvSpPr>
          <p:nvPr>
            <p:ph type="ftr" sz="quarter" idx="16"/>
          </p:nvPr>
        </p:nvSpPr>
        <p:spPr/>
        <p:txBody>
          <a:bodyPr/>
          <a:lstStyle/>
          <a:p>
            <a:r>
              <a:rPr lang="fr-FR"/>
              <a:t>Gestion de projets - R.Oussama</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Un bon manager</a:t>
            </a:r>
            <a:br>
              <a:rPr lang="fr-FR" b="1" dirty="0"/>
            </a:br>
            <a:endParaRPr lang="fr-FR" dirty="0"/>
          </a:p>
        </p:txBody>
      </p:sp>
      <p:sp>
        <p:nvSpPr>
          <p:cNvPr id="3" name="Espace réservé du contenu 2"/>
          <p:cNvSpPr>
            <a:spLocks noGrp="1"/>
          </p:cNvSpPr>
          <p:nvPr>
            <p:ph sz="quarter" idx="1"/>
          </p:nvPr>
        </p:nvSpPr>
        <p:spPr/>
        <p:txBody>
          <a:bodyPr/>
          <a:lstStyle/>
          <a:p>
            <a:r>
              <a:rPr lang="fr-FR" dirty="0"/>
              <a:t>Un bon </a:t>
            </a:r>
            <a:r>
              <a:rPr lang="fr-FR" b="1" dirty="0"/>
              <a:t>manager</a:t>
            </a:r>
            <a:r>
              <a:rPr lang="fr-FR" dirty="0"/>
              <a:t> doit notamment être capable de :</a:t>
            </a:r>
          </a:p>
          <a:p>
            <a:pPr lvl="1"/>
            <a:r>
              <a:rPr lang="fr-FR" dirty="0"/>
              <a:t>organiser et accompagner le travail de son équipe au quotidien ;</a:t>
            </a:r>
          </a:p>
          <a:p>
            <a:pPr lvl="1"/>
            <a:r>
              <a:rPr lang="fr-FR" dirty="0"/>
              <a:t>fixer les objectifs et négocier les moyens ;</a:t>
            </a:r>
          </a:p>
          <a:p>
            <a:pPr lvl="1"/>
            <a:r>
              <a:rPr lang="fr-FR" dirty="0"/>
              <a:t>évaluer les résultats et apprécier les performances ;</a:t>
            </a:r>
          </a:p>
          <a:p>
            <a:pPr lvl="1"/>
            <a:r>
              <a:rPr lang="fr-FR" dirty="0"/>
              <a:t>déléguer des missions à ses collaborateurs ;</a:t>
            </a:r>
          </a:p>
          <a:p>
            <a:pPr lvl="1"/>
            <a:r>
              <a:rPr lang="fr-FR" dirty="0"/>
              <a:t>maintenir la motivation de son équipe sans pouvoir nécessairement augmenter les salaires.</a:t>
            </a:r>
          </a:p>
          <a:p>
            <a:endParaRPr lang="fr-FR" dirty="0"/>
          </a:p>
        </p:txBody>
      </p:sp>
      <p:sp>
        <p:nvSpPr>
          <p:cNvPr id="4" name="Espace réservé du numéro de diapositive 3"/>
          <p:cNvSpPr>
            <a:spLocks noGrp="1"/>
          </p:cNvSpPr>
          <p:nvPr>
            <p:ph type="sldNum" sz="quarter" idx="15"/>
          </p:nvPr>
        </p:nvSpPr>
        <p:spPr/>
        <p:txBody>
          <a:bodyPr/>
          <a:lstStyle/>
          <a:p>
            <a:fld id="{3556652A-6AB3-4193-8093-6C817CC3C2E2}" type="slidenum">
              <a:rPr lang="fr-FR" smtClean="0"/>
              <a:t>22</a:t>
            </a:fld>
            <a:endParaRPr lang="fr-FR"/>
          </a:p>
        </p:txBody>
      </p:sp>
      <p:sp>
        <p:nvSpPr>
          <p:cNvPr id="5" name="Espace réservé du pied de page 4"/>
          <p:cNvSpPr>
            <a:spLocks noGrp="1"/>
          </p:cNvSpPr>
          <p:nvPr>
            <p:ph type="ftr" sz="quarter" idx="16"/>
          </p:nvPr>
        </p:nvSpPr>
        <p:spPr/>
        <p:txBody>
          <a:bodyPr/>
          <a:lstStyle/>
          <a:p>
            <a:r>
              <a:rPr lang="fr-FR"/>
              <a:t>Gestion de projets - R.Oussama</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La Communication</a:t>
            </a:r>
          </a:p>
        </p:txBody>
      </p:sp>
      <p:sp>
        <p:nvSpPr>
          <p:cNvPr id="3" name="Espace réservé du contenu 2"/>
          <p:cNvSpPr>
            <a:spLocks noGrp="1"/>
          </p:cNvSpPr>
          <p:nvPr>
            <p:ph sz="quarter" idx="1"/>
          </p:nvPr>
        </p:nvSpPr>
        <p:spPr/>
        <p:txBody>
          <a:bodyPr/>
          <a:lstStyle/>
          <a:p>
            <a:r>
              <a:rPr lang="fr-FR" dirty="0"/>
              <a:t>Une part importante de la </a:t>
            </a:r>
            <a:r>
              <a:rPr lang="fr-FR" u="sng" dirty="0"/>
              <a:t>réussite d'un projet</a:t>
            </a:r>
            <a:r>
              <a:rPr lang="fr-FR" dirty="0"/>
              <a:t> tient en la qualité de la </a:t>
            </a:r>
            <a:r>
              <a:rPr lang="fr-FR" b="1" dirty="0"/>
              <a:t>communication</a:t>
            </a:r>
            <a:r>
              <a:rPr lang="fr-FR" dirty="0"/>
              <a:t> entre les différents acteurs du projet.</a:t>
            </a:r>
          </a:p>
          <a:p>
            <a:r>
              <a:rPr lang="fr-FR" u="sng" dirty="0"/>
              <a:t>la communication au sein de l'équipe</a:t>
            </a:r>
            <a:endParaRPr lang="fr-FR" dirty="0"/>
          </a:p>
          <a:p>
            <a:r>
              <a:rPr lang="fr-FR" u="sng" dirty="0"/>
              <a:t>la communication entre le chef de projet et les équipiers</a:t>
            </a:r>
            <a:endParaRPr lang="fr-FR" dirty="0"/>
          </a:p>
          <a:p>
            <a:r>
              <a:rPr lang="fr-FR" u="sng" dirty="0"/>
              <a:t>la communication MOE/MOA</a:t>
            </a:r>
            <a:endParaRPr lang="fr-FR" dirty="0"/>
          </a:p>
          <a:p>
            <a:endParaRPr lang="fr-FR" dirty="0"/>
          </a:p>
        </p:txBody>
      </p:sp>
      <p:sp>
        <p:nvSpPr>
          <p:cNvPr id="4" name="Espace réservé du numéro de diapositive 3"/>
          <p:cNvSpPr>
            <a:spLocks noGrp="1"/>
          </p:cNvSpPr>
          <p:nvPr>
            <p:ph type="sldNum" sz="quarter" idx="15"/>
          </p:nvPr>
        </p:nvSpPr>
        <p:spPr/>
        <p:txBody>
          <a:bodyPr/>
          <a:lstStyle/>
          <a:p>
            <a:fld id="{3556652A-6AB3-4193-8093-6C817CC3C2E2}" type="slidenum">
              <a:rPr lang="fr-FR" smtClean="0"/>
              <a:t>23</a:t>
            </a:fld>
            <a:endParaRPr lang="fr-FR"/>
          </a:p>
        </p:txBody>
      </p:sp>
      <p:sp>
        <p:nvSpPr>
          <p:cNvPr id="5" name="Espace réservé du pied de page 4"/>
          <p:cNvSpPr>
            <a:spLocks noGrp="1"/>
          </p:cNvSpPr>
          <p:nvPr>
            <p:ph type="ftr" sz="quarter" idx="16"/>
          </p:nvPr>
        </p:nvSpPr>
        <p:spPr/>
        <p:txBody>
          <a:bodyPr/>
          <a:lstStyle/>
          <a:p>
            <a:r>
              <a:rPr lang="fr-FR"/>
              <a:t>Gestion de projets - R.Oussama</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Phases du projet</a:t>
            </a:r>
          </a:p>
        </p:txBody>
      </p:sp>
      <p:sp>
        <p:nvSpPr>
          <p:cNvPr id="3" name="Espace réservé du contenu 2"/>
          <p:cNvSpPr>
            <a:spLocks noGrp="1"/>
          </p:cNvSpPr>
          <p:nvPr>
            <p:ph sz="quarter" idx="1"/>
          </p:nvPr>
        </p:nvSpPr>
        <p:spPr/>
        <p:txBody>
          <a:bodyPr>
            <a:normAutofit/>
          </a:bodyPr>
          <a:lstStyle/>
          <a:p>
            <a:r>
              <a:rPr lang="fr-FR" b="1" dirty="0"/>
              <a:t>Une démarche en 7 étapes</a:t>
            </a:r>
          </a:p>
          <a:p>
            <a:r>
              <a:rPr lang="fr-FR" dirty="0"/>
              <a:t>Il existe beaucoup de préconisations concernant la </a:t>
            </a:r>
            <a:r>
              <a:rPr lang="fr-FR" b="1" dirty="0"/>
              <a:t>démarche projet</a:t>
            </a:r>
            <a:r>
              <a:rPr lang="fr-FR" dirty="0"/>
              <a:t>. Nous vous proposons ici une démarche simple et éprouvée en situation. </a:t>
            </a:r>
          </a:p>
          <a:p>
            <a:pPr lvl="1"/>
            <a:r>
              <a:rPr lang="fr-FR" u="sng" dirty="0"/>
              <a:t>Étude d'opportunité</a:t>
            </a:r>
            <a:endParaRPr lang="fr-FR" dirty="0"/>
          </a:p>
          <a:p>
            <a:pPr lvl="1"/>
            <a:r>
              <a:rPr lang="fr-FR" u="sng" dirty="0"/>
              <a:t>Phase préliminaire</a:t>
            </a:r>
            <a:endParaRPr lang="fr-FR" dirty="0"/>
          </a:p>
          <a:p>
            <a:pPr lvl="1"/>
            <a:r>
              <a:rPr lang="fr-FR" u="sng" dirty="0"/>
              <a:t>Conception</a:t>
            </a:r>
            <a:endParaRPr lang="fr-FR" dirty="0"/>
          </a:p>
          <a:p>
            <a:pPr lvl="1"/>
            <a:r>
              <a:rPr lang="fr-FR" u="sng" dirty="0"/>
              <a:t>Réalisation</a:t>
            </a:r>
            <a:endParaRPr lang="fr-FR" dirty="0"/>
          </a:p>
          <a:p>
            <a:pPr lvl="1"/>
            <a:r>
              <a:rPr lang="fr-FR" u="sng" dirty="0" err="1"/>
              <a:t>Recettage</a:t>
            </a:r>
            <a:endParaRPr lang="fr-FR" dirty="0"/>
          </a:p>
          <a:p>
            <a:pPr lvl="1"/>
            <a:r>
              <a:rPr lang="fr-FR" u="sng" dirty="0"/>
              <a:t>Déploiement</a:t>
            </a:r>
            <a:endParaRPr lang="fr-FR" dirty="0"/>
          </a:p>
          <a:p>
            <a:pPr lvl="1"/>
            <a:r>
              <a:rPr lang="fr-FR" u="sng" dirty="0"/>
              <a:t>Bilan</a:t>
            </a:r>
            <a:endParaRPr lang="fr-FR" dirty="0"/>
          </a:p>
          <a:p>
            <a:endParaRPr lang="fr-FR" dirty="0"/>
          </a:p>
        </p:txBody>
      </p:sp>
      <p:sp>
        <p:nvSpPr>
          <p:cNvPr id="4" name="Espace réservé du numéro de diapositive 3"/>
          <p:cNvSpPr>
            <a:spLocks noGrp="1"/>
          </p:cNvSpPr>
          <p:nvPr>
            <p:ph type="sldNum" sz="quarter" idx="15"/>
          </p:nvPr>
        </p:nvSpPr>
        <p:spPr/>
        <p:txBody>
          <a:bodyPr/>
          <a:lstStyle/>
          <a:p>
            <a:fld id="{3556652A-6AB3-4193-8093-6C817CC3C2E2}" type="slidenum">
              <a:rPr lang="fr-FR" smtClean="0"/>
              <a:t>24</a:t>
            </a:fld>
            <a:endParaRPr lang="fr-FR"/>
          </a:p>
        </p:txBody>
      </p:sp>
      <p:sp>
        <p:nvSpPr>
          <p:cNvPr id="5" name="Espace réservé du pied de page 4"/>
          <p:cNvSpPr>
            <a:spLocks noGrp="1"/>
          </p:cNvSpPr>
          <p:nvPr>
            <p:ph type="ftr" sz="quarter" idx="16"/>
          </p:nvPr>
        </p:nvSpPr>
        <p:spPr/>
        <p:txBody>
          <a:bodyPr/>
          <a:lstStyle/>
          <a:p>
            <a:r>
              <a:rPr lang="fr-FR"/>
              <a:t>Gestion de projets - R.Oussama</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Comment </a:t>
            </a:r>
            <a:r>
              <a:rPr lang="fr-FR" b="1" dirty="0"/>
              <a:t>réussir un projet</a:t>
            </a:r>
            <a:r>
              <a:rPr lang="fr-FR" dirty="0"/>
              <a:t> ? </a:t>
            </a:r>
          </a:p>
        </p:txBody>
      </p:sp>
      <p:sp>
        <p:nvSpPr>
          <p:cNvPr id="3" name="Espace réservé du contenu 2"/>
          <p:cNvSpPr>
            <a:spLocks noGrp="1"/>
          </p:cNvSpPr>
          <p:nvPr>
            <p:ph sz="quarter" idx="1"/>
          </p:nvPr>
        </p:nvSpPr>
        <p:spPr/>
        <p:txBody>
          <a:bodyPr/>
          <a:lstStyle/>
          <a:p>
            <a:r>
              <a:rPr lang="fr-FR" dirty="0"/>
              <a:t>Quels sont les critères qui peuvent permettre de juger de la </a:t>
            </a:r>
            <a:r>
              <a:rPr lang="fr-FR" b="1" dirty="0"/>
              <a:t>réussite d'un projet</a:t>
            </a:r>
            <a:r>
              <a:rPr lang="fr-FR" dirty="0"/>
              <a:t> ? </a:t>
            </a:r>
          </a:p>
          <a:p>
            <a:r>
              <a:rPr lang="fr-FR" dirty="0"/>
              <a:t>Cette évaluation est généralement difficile à appréhender, aussi il convient de définir clairement, dès le début du projet, les objectifs à atteindre en termes de livrables (</a:t>
            </a:r>
            <a:r>
              <a:rPr lang="fr-FR" b="1" dirty="0"/>
              <a:t>qualité</a:t>
            </a:r>
            <a:r>
              <a:rPr lang="fr-FR" dirty="0"/>
              <a:t>) de </a:t>
            </a:r>
            <a:r>
              <a:rPr lang="fr-FR" b="1" dirty="0"/>
              <a:t>délais</a:t>
            </a:r>
            <a:r>
              <a:rPr lang="fr-FR" dirty="0"/>
              <a:t> et de </a:t>
            </a:r>
            <a:r>
              <a:rPr lang="fr-FR" b="1" dirty="0"/>
              <a:t>budget</a:t>
            </a:r>
            <a:r>
              <a:rPr lang="fr-FR" dirty="0"/>
              <a:t>.</a:t>
            </a:r>
          </a:p>
        </p:txBody>
      </p:sp>
      <p:sp>
        <p:nvSpPr>
          <p:cNvPr id="4" name="Espace réservé du numéro de diapositive 3"/>
          <p:cNvSpPr>
            <a:spLocks noGrp="1"/>
          </p:cNvSpPr>
          <p:nvPr>
            <p:ph type="sldNum" sz="quarter" idx="15"/>
          </p:nvPr>
        </p:nvSpPr>
        <p:spPr/>
        <p:txBody>
          <a:bodyPr/>
          <a:lstStyle/>
          <a:p>
            <a:fld id="{3556652A-6AB3-4193-8093-6C817CC3C2E2}" type="slidenum">
              <a:rPr lang="fr-FR" smtClean="0"/>
              <a:t>25</a:t>
            </a:fld>
            <a:endParaRPr lang="fr-FR"/>
          </a:p>
        </p:txBody>
      </p:sp>
      <p:sp>
        <p:nvSpPr>
          <p:cNvPr id="5" name="Espace réservé du pied de page 4"/>
          <p:cNvSpPr>
            <a:spLocks noGrp="1"/>
          </p:cNvSpPr>
          <p:nvPr>
            <p:ph type="ftr" sz="quarter" idx="16"/>
          </p:nvPr>
        </p:nvSpPr>
        <p:spPr/>
        <p:txBody>
          <a:bodyPr/>
          <a:lstStyle/>
          <a:p>
            <a:r>
              <a:rPr lang="fr-FR"/>
              <a:t>Gestion de projets - R.Oussama</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Comment </a:t>
            </a:r>
            <a:r>
              <a:rPr lang="fr-FR" b="1" dirty="0"/>
              <a:t>réussir un projet</a:t>
            </a:r>
            <a:r>
              <a:rPr lang="fr-FR" dirty="0"/>
              <a:t> ? </a:t>
            </a:r>
          </a:p>
        </p:txBody>
      </p:sp>
      <p:pic>
        <p:nvPicPr>
          <p:cNvPr id="4" name="Espace réservé du contenu 3" descr="reussir-projet.png"/>
          <p:cNvPicPr>
            <a:picLocks noGrp="1" noChangeAspect="1"/>
          </p:cNvPicPr>
          <p:nvPr>
            <p:ph sz="quarter" idx="1"/>
          </p:nvPr>
        </p:nvPicPr>
        <p:blipFill>
          <a:blip r:embed="rId2"/>
          <a:stretch>
            <a:fillRect/>
          </a:stretch>
        </p:blipFill>
        <p:spPr>
          <a:xfrm>
            <a:off x="714348" y="1857364"/>
            <a:ext cx="7226759" cy="4000527"/>
          </a:xfrm>
        </p:spPr>
      </p:pic>
      <p:sp>
        <p:nvSpPr>
          <p:cNvPr id="5" name="Espace réservé du numéro de diapositive 4"/>
          <p:cNvSpPr>
            <a:spLocks noGrp="1"/>
          </p:cNvSpPr>
          <p:nvPr>
            <p:ph type="sldNum" sz="quarter" idx="15"/>
          </p:nvPr>
        </p:nvSpPr>
        <p:spPr/>
        <p:txBody>
          <a:bodyPr/>
          <a:lstStyle/>
          <a:p>
            <a:fld id="{3556652A-6AB3-4193-8093-6C817CC3C2E2}" type="slidenum">
              <a:rPr lang="fr-FR" smtClean="0"/>
              <a:t>26</a:t>
            </a:fld>
            <a:endParaRPr lang="fr-FR"/>
          </a:p>
        </p:txBody>
      </p:sp>
      <p:sp>
        <p:nvSpPr>
          <p:cNvPr id="6" name="Espace réservé du pied de page 5"/>
          <p:cNvSpPr>
            <a:spLocks noGrp="1"/>
          </p:cNvSpPr>
          <p:nvPr>
            <p:ph type="ftr" sz="quarter" idx="16"/>
          </p:nvPr>
        </p:nvSpPr>
        <p:spPr/>
        <p:txBody>
          <a:bodyPr/>
          <a:lstStyle/>
          <a:p>
            <a:r>
              <a:rPr lang="fr-FR"/>
              <a:t>Gestion de projets - R.Oussama</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Qualité des livrables</a:t>
            </a:r>
            <a:br>
              <a:rPr lang="fr-FR" b="1" dirty="0"/>
            </a:br>
            <a:endParaRPr lang="fr-FR" dirty="0"/>
          </a:p>
        </p:txBody>
      </p:sp>
      <p:sp>
        <p:nvSpPr>
          <p:cNvPr id="3" name="Espace réservé du contenu 2"/>
          <p:cNvSpPr>
            <a:spLocks noGrp="1"/>
          </p:cNvSpPr>
          <p:nvPr>
            <p:ph sz="quarter" idx="1"/>
          </p:nvPr>
        </p:nvSpPr>
        <p:spPr/>
        <p:txBody>
          <a:bodyPr>
            <a:normAutofit lnSpcReduction="10000"/>
          </a:bodyPr>
          <a:lstStyle/>
          <a:p>
            <a:r>
              <a:rPr lang="fr-FR" dirty="0"/>
              <a:t>La première chose qui vient à l'idée quand on parle de réussite d'un projet est la </a:t>
            </a:r>
            <a:r>
              <a:rPr lang="fr-FR" b="1" dirty="0"/>
              <a:t>qualité des réalisations</a:t>
            </a:r>
            <a:r>
              <a:rPr lang="fr-FR" dirty="0"/>
              <a:t> (livrables) fournis. Est-ce que le travail de l'équipe projet permet d'aboutir au résultat désiré par le commanditaire : l'application fonctionne correctement et remplit sa tâche, la base de données permet de stocker les bonnes informations, le site créé est suffisamment optimisé pour le positionnement...</a:t>
            </a:r>
          </a:p>
          <a:p>
            <a:r>
              <a:rPr lang="fr-FR" dirty="0"/>
              <a:t>Quoi qu'il arrive, les livrables sur lesquels les deux parties se sont engagés en signant le cahier des charges doivent être fournis, et respecter les conditions annoncées.</a:t>
            </a:r>
          </a:p>
          <a:p>
            <a:endParaRPr lang="fr-FR" dirty="0"/>
          </a:p>
        </p:txBody>
      </p:sp>
      <p:sp>
        <p:nvSpPr>
          <p:cNvPr id="4" name="Espace réservé du numéro de diapositive 3"/>
          <p:cNvSpPr>
            <a:spLocks noGrp="1"/>
          </p:cNvSpPr>
          <p:nvPr>
            <p:ph type="sldNum" sz="quarter" idx="15"/>
          </p:nvPr>
        </p:nvSpPr>
        <p:spPr/>
        <p:txBody>
          <a:bodyPr/>
          <a:lstStyle/>
          <a:p>
            <a:fld id="{3556652A-6AB3-4193-8093-6C817CC3C2E2}" type="slidenum">
              <a:rPr lang="fr-FR" smtClean="0"/>
              <a:t>27</a:t>
            </a:fld>
            <a:endParaRPr lang="fr-FR"/>
          </a:p>
        </p:txBody>
      </p:sp>
      <p:sp>
        <p:nvSpPr>
          <p:cNvPr id="5" name="Espace réservé du pied de page 4"/>
          <p:cNvSpPr>
            <a:spLocks noGrp="1"/>
          </p:cNvSpPr>
          <p:nvPr>
            <p:ph type="ftr" sz="quarter" idx="16"/>
          </p:nvPr>
        </p:nvSpPr>
        <p:spPr/>
        <p:txBody>
          <a:bodyPr/>
          <a:lstStyle/>
          <a:p>
            <a:r>
              <a:rPr lang="fr-FR"/>
              <a:t>Gestion de projets - R.Oussama</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Respect des délais</a:t>
            </a:r>
            <a:br>
              <a:rPr lang="fr-FR" b="1" dirty="0"/>
            </a:br>
            <a:endParaRPr lang="fr-FR" dirty="0"/>
          </a:p>
        </p:txBody>
      </p:sp>
      <p:sp>
        <p:nvSpPr>
          <p:cNvPr id="3" name="Espace réservé du contenu 2"/>
          <p:cNvSpPr>
            <a:spLocks noGrp="1"/>
          </p:cNvSpPr>
          <p:nvPr>
            <p:ph sz="quarter" idx="1"/>
          </p:nvPr>
        </p:nvSpPr>
        <p:spPr/>
        <p:txBody>
          <a:bodyPr>
            <a:normAutofit/>
          </a:bodyPr>
          <a:lstStyle/>
          <a:p>
            <a:r>
              <a:rPr lang="fr-FR" dirty="0"/>
              <a:t>Que dire d'un projet permettant effectivement d'aboutir au résultat escompté en terme de livrables, mais avec 6 mois de retard ? Ce projet est-il une réussite ? Certainement pas. </a:t>
            </a:r>
          </a:p>
          <a:p>
            <a:endParaRPr lang="fr-FR" dirty="0"/>
          </a:p>
          <a:p>
            <a:r>
              <a:rPr lang="fr-FR" dirty="0"/>
              <a:t>Le </a:t>
            </a:r>
            <a:r>
              <a:rPr lang="fr-FR" b="1" dirty="0"/>
              <a:t>respect des délais</a:t>
            </a:r>
            <a:r>
              <a:rPr lang="fr-FR" dirty="0"/>
              <a:t> de réalisation est un des critères fondamentaux pour l'évaluation du succès d'un projet.</a:t>
            </a:r>
          </a:p>
          <a:p>
            <a:endParaRPr lang="fr-FR" dirty="0"/>
          </a:p>
        </p:txBody>
      </p:sp>
      <p:sp>
        <p:nvSpPr>
          <p:cNvPr id="4" name="Espace réservé du numéro de diapositive 3"/>
          <p:cNvSpPr>
            <a:spLocks noGrp="1"/>
          </p:cNvSpPr>
          <p:nvPr>
            <p:ph type="sldNum" sz="quarter" idx="15"/>
          </p:nvPr>
        </p:nvSpPr>
        <p:spPr/>
        <p:txBody>
          <a:bodyPr/>
          <a:lstStyle/>
          <a:p>
            <a:fld id="{3556652A-6AB3-4193-8093-6C817CC3C2E2}" type="slidenum">
              <a:rPr lang="fr-FR" smtClean="0"/>
              <a:t>28</a:t>
            </a:fld>
            <a:endParaRPr lang="fr-FR"/>
          </a:p>
        </p:txBody>
      </p:sp>
      <p:sp>
        <p:nvSpPr>
          <p:cNvPr id="5" name="Espace réservé du pied de page 4"/>
          <p:cNvSpPr>
            <a:spLocks noGrp="1"/>
          </p:cNvSpPr>
          <p:nvPr>
            <p:ph type="ftr" sz="quarter" idx="16"/>
          </p:nvPr>
        </p:nvSpPr>
        <p:spPr/>
        <p:txBody>
          <a:bodyPr/>
          <a:lstStyle/>
          <a:p>
            <a:r>
              <a:rPr lang="fr-FR"/>
              <a:t>Gestion de projets - R.Oussama</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Respect du budget alloué</a:t>
            </a:r>
            <a:br>
              <a:rPr lang="fr-FR" b="1" dirty="0"/>
            </a:br>
            <a:endParaRPr lang="fr-FR" dirty="0"/>
          </a:p>
        </p:txBody>
      </p:sp>
      <p:sp>
        <p:nvSpPr>
          <p:cNvPr id="3" name="Espace réservé du contenu 2"/>
          <p:cNvSpPr>
            <a:spLocks noGrp="1"/>
          </p:cNvSpPr>
          <p:nvPr>
            <p:ph sz="quarter" idx="1"/>
          </p:nvPr>
        </p:nvSpPr>
        <p:spPr/>
        <p:txBody>
          <a:bodyPr>
            <a:normAutofit lnSpcReduction="10000"/>
          </a:bodyPr>
          <a:lstStyle/>
          <a:p>
            <a:r>
              <a:rPr lang="fr-FR" dirty="0"/>
              <a:t>Au début du projet, le chef de projet se voit allouée une « enveloppe », un </a:t>
            </a:r>
            <a:r>
              <a:rPr lang="fr-FR" b="1" dirty="0"/>
              <a:t>budget</a:t>
            </a:r>
            <a:r>
              <a:rPr lang="fr-FR" dirty="0"/>
              <a:t> duquel il dispose pour mener à bien son aventure. Le client (un service interne à l'entreprise ou une autre société) s'attend à ce que les réalisations lui parviennent contre la somme engagée. Deux cas se présentent alors :</a:t>
            </a:r>
          </a:p>
          <a:p>
            <a:r>
              <a:rPr lang="fr-FR" dirty="0"/>
              <a:t>le projet est un projet externe : généralement, le budget est négocié et arrêté en début de projet, et les dépassements sont relativement rares;</a:t>
            </a:r>
          </a:p>
          <a:p>
            <a:r>
              <a:rPr lang="fr-FR" dirty="0"/>
              <a:t>le projet est interne à l'entreprise : il y a un risque non négligeable de dépassement de budget.</a:t>
            </a:r>
          </a:p>
          <a:p>
            <a:endParaRPr lang="fr-FR" dirty="0"/>
          </a:p>
        </p:txBody>
      </p:sp>
      <p:sp>
        <p:nvSpPr>
          <p:cNvPr id="4" name="Espace réservé du numéro de diapositive 3"/>
          <p:cNvSpPr>
            <a:spLocks noGrp="1"/>
          </p:cNvSpPr>
          <p:nvPr>
            <p:ph type="sldNum" sz="quarter" idx="15"/>
          </p:nvPr>
        </p:nvSpPr>
        <p:spPr/>
        <p:txBody>
          <a:bodyPr/>
          <a:lstStyle/>
          <a:p>
            <a:fld id="{3556652A-6AB3-4193-8093-6C817CC3C2E2}" type="slidenum">
              <a:rPr lang="fr-FR" smtClean="0"/>
              <a:t>29</a:t>
            </a:fld>
            <a:endParaRPr lang="fr-FR"/>
          </a:p>
        </p:txBody>
      </p:sp>
      <p:sp>
        <p:nvSpPr>
          <p:cNvPr id="5" name="Espace réservé du pied de page 4"/>
          <p:cNvSpPr>
            <a:spLocks noGrp="1"/>
          </p:cNvSpPr>
          <p:nvPr>
            <p:ph type="ftr" sz="quarter" idx="16"/>
          </p:nvPr>
        </p:nvSpPr>
        <p:spPr/>
        <p:txBody>
          <a:bodyPr/>
          <a:lstStyle/>
          <a:p>
            <a:r>
              <a:rPr lang="fr-FR"/>
              <a:t>Gestion de projets - R.Oussama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Animation </a:t>
            </a:r>
          </a:p>
        </p:txBody>
      </p:sp>
      <p:pic>
        <p:nvPicPr>
          <p:cNvPr id="4" name="la-gestion-de-projet-en-2-min..mp4">
            <a:hlinkClick r:id="" action="ppaction://media"/>
          </p:cNvPr>
          <p:cNvPicPr>
            <a:picLocks noGrp="1" noChangeAspect="1"/>
          </p:cNvPicPr>
          <p:nvPr>
            <p:ph sz="quarter" idx="1"/>
            <a:videoFile r:link="rId2"/>
            <p:extLst>
              <p:ext uri="{DAA4B4D4-6D71-4841-9C94-3DE7FCFB9230}">
                <p14:media xmlns:p14="http://schemas.microsoft.com/office/powerpoint/2010/main" r:link="rId1"/>
              </p:ext>
            </p:extLst>
          </p:nvPr>
        </p:nvPicPr>
        <p:blipFill>
          <a:blip r:embed="rId4"/>
          <a:stretch>
            <a:fillRect/>
          </a:stretch>
        </p:blipFill>
        <p:spPr>
          <a:xfrm>
            <a:off x="1214414" y="1428736"/>
            <a:ext cx="6715172" cy="5036379"/>
          </a:xfrm>
          <a:prstGeom prst="rect">
            <a:avLst/>
          </a:prstGeom>
        </p:spPr>
      </p:pic>
      <p:sp>
        <p:nvSpPr>
          <p:cNvPr id="5" name="Espace réservé du numéro de diapositive 4"/>
          <p:cNvSpPr>
            <a:spLocks noGrp="1"/>
          </p:cNvSpPr>
          <p:nvPr>
            <p:ph type="sldNum" sz="quarter" idx="15"/>
          </p:nvPr>
        </p:nvSpPr>
        <p:spPr/>
        <p:txBody>
          <a:bodyPr/>
          <a:lstStyle/>
          <a:p>
            <a:fld id="{3556652A-6AB3-4193-8093-6C817CC3C2E2}" type="slidenum">
              <a:rPr lang="fr-FR" smtClean="0"/>
              <a:t>3</a:t>
            </a:fld>
            <a:endParaRPr lang="fr-FR"/>
          </a:p>
        </p:txBody>
      </p:sp>
      <p:sp>
        <p:nvSpPr>
          <p:cNvPr id="6" name="Espace réservé du pied de page 5"/>
          <p:cNvSpPr>
            <a:spLocks noGrp="1"/>
          </p:cNvSpPr>
          <p:nvPr>
            <p:ph type="ftr" sz="quarter" idx="16"/>
          </p:nvPr>
        </p:nvSpPr>
        <p:spPr/>
        <p:txBody>
          <a:bodyPr/>
          <a:lstStyle/>
          <a:p>
            <a:r>
              <a:rPr lang="fr-FR"/>
              <a:t>Gestion de projets - R.Oussama</a:t>
            </a:r>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vol="100000">
                <p:cTn id="7" fill="hold" display="0">
                  <p:stCondLst>
                    <p:cond delay="indefinite"/>
                  </p:stCondLst>
                  <p:endCondLst>
                    <p:cond evt="onNext" delay="0">
                      <p:tgtEl>
                        <p:sldTgt/>
                      </p:tgtEl>
                    </p:cond>
                    <p:cond evt="onPrev" delay="0">
                      <p:tgtEl>
                        <p:sldTgt/>
                      </p:tgtEl>
                    </p:cond>
                  </p:endCondLst>
                </p:cTn>
                <p:tgtEl>
                  <p:spTgt spid="4"/>
                </p:tgtEl>
              </p:cMediaNode>
            </p:vide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Qu’est ce qu’un projet?</a:t>
            </a:r>
          </a:p>
        </p:txBody>
      </p:sp>
      <p:sp>
        <p:nvSpPr>
          <p:cNvPr id="3" name="Espace réservé du contenu 2"/>
          <p:cNvSpPr>
            <a:spLocks noGrp="1"/>
          </p:cNvSpPr>
          <p:nvPr>
            <p:ph sz="quarter" idx="1"/>
          </p:nvPr>
        </p:nvSpPr>
        <p:spPr/>
        <p:txBody>
          <a:bodyPr/>
          <a:lstStyle/>
          <a:p>
            <a:r>
              <a:rPr lang="fr-FR" sz="3600" dirty="0"/>
              <a:t>Un projet est un ensemble d'activités coordonnées et maîtrisées comportant des dates de début et de fin, entrepris dans le but d'atteindre un objectif conforme à des exigences spécifiques.</a:t>
            </a:r>
          </a:p>
          <a:p>
            <a:endParaRPr lang="fr-FR" dirty="0"/>
          </a:p>
          <a:p>
            <a:endParaRPr lang="fr-FR" dirty="0"/>
          </a:p>
        </p:txBody>
      </p:sp>
      <p:sp>
        <p:nvSpPr>
          <p:cNvPr id="4" name="Espace réservé du numéro de diapositive 3"/>
          <p:cNvSpPr>
            <a:spLocks noGrp="1"/>
          </p:cNvSpPr>
          <p:nvPr>
            <p:ph type="sldNum" sz="quarter" idx="15"/>
          </p:nvPr>
        </p:nvSpPr>
        <p:spPr/>
        <p:txBody>
          <a:bodyPr/>
          <a:lstStyle/>
          <a:p>
            <a:fld id="{3556652A-6AB3-4193-8093-6C817CC3C2E2}" type="slidenum">
              <a:rPr lang="fr-FR" smtClean="0"/>
              <a:t>4</a:t>
            </a:fld>
            <a:endParaRPr lang="fr-FR"/>
          </a:p>
        </p:txBody>
      </p:sp>
      <p:sp>
        <p:nvSpPr>
          <p:cNvPr id="5" name="Espace réservé du pied de page 4"/>
          <p:cNvSpPr>
            <a:spLocks noGrp="1"/>
          </p:cNvSpPr>
          <p:nvPr>
            <p:ph type="ftr" sz="quarter" idx="16"/>
          </p:nvPr>
        </p:nvSpPr>
        <p:spPr/>
        <p:txBody>
          <a:bodyPr/>
          <a:lstStyle/>
          <a:p>
            <a:r>
              <a:rPr lang="fr-FR"/>
              <a:t>Gestion de projets - R.Oussama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Projet = SMART</a:t>
            </a:r>
          </a:p>
        </p:txBody>
      </p:sp>
      <p:sp>
        <p:nvSpPr>
          <p:cNvPr id="3" name="Espace réservé du contenu 2"/>
          <p:cNvSpPr>
            <a:spLocks noGrp="1"/>
          </p:cNvSpPr>
          <p:nvPr>
            <p:ph sz="quarter" idx="1"/>
          </p:nvPr>
        </p:nvSpPr>
        <p:spPr/>
        <p:txBody>
          <a:bodyPr/>
          <a:lstStyle/>
          <a:p>
            <a:r>
              <a:rPr lang="en-US" b="1" dirty="0"/>
              <a:t>SMART</a:t>
            </a:r>
            <a:r>
              <a:rPr lang="en-US" dirty="0"/>
              <a:t> = </a:t>
            </a:r>
          </a:p>
          <a:p>
            <a:endParaRPr lang="en-US" b="1" dirty="0"/>
          </a:p>
          <a:p>
            <a:pPr lvl="1"/>
            <a:r>
              <a:rPr lang="en-US" b="1" dirty="0"/>
              <a:t>S</a:t>
            </a:r>
            <a:r>
              <a:rPr lang="en-US" dirty="0"/>
              <a:t>pecific + </a:t>
            </a:r>
          </a:p>
          <a:p>
            <a:pPr lvl="1"/>
            <a:r>
              <a:rPr lang="en-US" b="1" dirty="0"/>
              <a:t>M</a:t>
            </a:r>
            <a:r>
              <a:rPr lang="en-US" dirty="0"/>
              <a:t>easurable + </a:t>
            </a:r>
          </a:p>
          <a:p>
            <a:pPr lvl="1"/>
            <a:r>
              <a:rPr lang="en-US" b="1" dirty="0"/>
              <a:t>A</a:t>
            </a:r>
            <a:r>
              <a:rPr lang="en-US" dirty="0"/>
              <a:t>ttainable + </a:t>
            </a:r>
          </a:p>
          <a:p>
            <a:pPr lvl="1"/>
            <a:r>
              <a:rPr lang="en-US" b="1" dirty="0"/>
              <a:t>R</a:t>
            </a:r>
            <a:r>
              <a:rPr lang="en-US" dirty="0"/>
              <a:t>elevant + </a:t>
            </a:r>
          </a:p>
          <a:p>
            <a:pPr lvl="1"/>
            <a:r>
              <a:rPr lang="en-US" b="1" dirty="0"/>
              <a:t>T</a:t>
            </a:r>
            <a:r>
              <a:rPr lang="en-US" dirty="0"/>
              <a:t>ime-bound</a:t>
            </a:r>
            <a:endParaRPr lang="fr-FR" dirty="0"/>
          </a:p>
        </p:txBody>
      </p:sp>
      <p:sp>
        <p:nvSpPr>
          <p:cNvPr id="4" name="Espace réservé du numéro de diapositive 3"/>
          <p:cNvSpPr>
            <a:spLocks noGrp="1"/>
          </p:cNvSpPr>
          <p:nvPr>
            <p:ph type="sldNum" sz="quarter" idx="15"/>
          </p:nvPr>
        </p:nvSpPr>
        <p:spPr/>
        <p:txBody>
          <a:bodyPr/>
          <a:lstStyle/>
          <a:p>
            <a:fld id="{3556652A-6AB3-4193-8093-6C817CC3C2E2}" type="slidenum">
              <a:rPr lang="fr-FR" smtClean="0"/>
              <a:t>5</a:t>
            </a:fld>
            <a:endParaRPr lang="fr-FR"/>
          </a:p>
        </p:txBody>
      </p:sp>
      <p:sp>
        <p:nvSpPr>
          <p:cNvPr id="5" name="Espace réservé du pied de page 4"/>
          <p:cNvSpPr>
            <a:spLocks noGrp="1"/>
          </p:cNvSpPr>
          <p:nvPr>
            <p:ph type="ftr" sz="quarter" idx="16"/>
          </p:nvPr>
        </p:nvSpPr>
        <p:spPr/>
        <p:txBody>
          <a:bodyPr/>
          <a:lstStyle/>
          <a:p>
            <a:r>
              <a:rPr lang="fr-FR"/>
              <a:t>Gestion de projets - R.Oussama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Qu’est ce qu’un projet informatique?</a:t>
            </a:r>
          </a:p>
        </p:txBody>
      </p:sp>
      <p:sp>
        <p:nvSpPr>
          <p:cNvPr id="3" name="Espace réservé du contenu 2"/>
          <p:cNvSpPr>
            <a:spLocks noGrp="1"/>
          </p:cNvSpPr>
          <p:nvPr>
            <p:ph sz="quarter" idx="1"/>
          </p:nvPr>
        </p:nvSpPr>
        <p:spPr/>
        <p:txBody>
          <a:bodyPr/>
          <a:lstStyle/>
          <a:p>
            <a:r>
              <a:rPr lang="fr-FR" sz="4000" dirty="0"/>
              <a:t>Un projet informatique est un projet dont les réalisations (livrables) se constituent d'outils, méthodes ou services informatiques.</a:t>
            </a:r>
          </a:p>
          <a:p>
            <a:endParaRPr lang="fr-FR" dirty="0"/>
          </a:p>
        </p:txBody>
      </p:sp>
      <p:sp>
        <p:nvSpPr>
          <p:cNvPr id="4" name="Espace réservé du numéro de diapositive 3"/>
          <p:cNvSpPr>
            <a:spLocks noGrp="1"/>
          </p:cNvSpPr>
          <p:nvPr>
            <p:ph type="sldNum" sz="quarter" idx="15"/>
          </p:nvPr>
        </p:nvSpPr>
        <p:spPr/>
        <p:txBody>
          <a:bodyPr/>
          <a:lstStyle/>
          <a:p>
            <a:fld id="{3556652A-6AB3-4193-8093-6C817CC3C2E2}" type="slidenum">
              <a:rPr lang="fr-FR" smtClean="0"/>
              <a:t>6</a:t>
            </a:fld>
            <a:endParaRPr lang="fr-FR"/>
          </a:p>
        </p:txBody>
      </p:sp>
      <p:sp>
        <p:nvSpPr>
          <p:cNvPr id="5" name="Espace réservé du pied de page 4"/>
          <p:cNvSpPr>
            <a:spLocks noGrp="1"/>
          </p:cNvSpPr>
          <p:nvPr>
            <p:ph type="ftr" sz="quarter" idx="16"/>
          </p:nvPr>
        </p:nvSpPr>
        <p:spPr/>
        <p:txBody>
          <a:bodyPr/>
          <a:lstStyle/>
          <a:p>
            <a:r>
              <a:rPr lang="fr-FR"/>
              <a:t>Gestion de projets - R.Oussama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Acteurs ?</a:t>
            </a:r>
          </a:p>
        </p:txBody>
      </p:sp>
      <p:sp>
        <p:nvSpPr>
          <p:cNvPr id="3" name="Espace réservé du contenu 2"/>
          <p:cNvSpPr>
            <a:spLocks noGrp="1"/>
          </p:cNvSpPr>
          <p:nvPr>
            <p:ph sz="quarter" idx="1"/>
          </p:nvPr>
        </p:nvSpPr>
        <p:spPr/>
        <p:txBody>
          <a:bodyPr>
            <a:normAutofit/>
          </a:bodyPr>
          <a:lstStyle/>
          <a:p>
            <a:r>
              <a:rPr lang="fr-FR" dirty="0"/>
              <a:t>Le projet  mobilise un ensemble d'acteurs pour atteindre un but.</a:t>
            </a:r>
          </a:p>
          <a:p>
            <a:r>
              <a:rPr lang="fr-FR" dirty="0"/>
              <a:t> Chaque acteur assume, dans le projet, une responsabilité propre : </a:t>
            </a:r>
          </a:p>
          <a:p>
            <a:pPr lvl="1"/>
            <a:r>
              <a:rPr lang="fr-FR" dirty="0"/>
              <a:t>planifier, concevoir, développer, valider, tester...</a:t>
            </a:r>
          </a:p>
          <a:p>
            <a:r>
              <a:rPr lang="fr-FR" dirty="0"/>
              <a:t>Parmi cette somme d'acteurs, on peut identifier deux entités essentielles de l'organisation :</a:t>
            </a:r>
          </a:p>
          <a:p>
            <a:pPr lvl="1"/>
            <a:r>
              <a:rPr lang="fr-FR" dirty="0"/>
              <a:t>la MOA, maîtrise d'ouvrage : le client du projet (mais pas forcément l'utilisateur) ;</a:t>
            </a:r>
          </a:p>
          <a:p>
            <a:pPr lvl="1"/>
            <a:r>
              <a:rPr lang="fr-FR" dirty="0"/>
              <a:t>la MOE, maîtrise d'</a:t>
            </a:r>
            <a:r>
              <a:rPr lang="fr-FR" dirty="0" err="1"/>
              <a:t>oeuvre</a:t>
            </a:r>
            <a:r>
              <a:rPr lang="fr-FR" dirty="0"/>
              <a:t> : l'organe réalisateur du projet, représenté par le chef de projet.</a:t>
            </a:r>
          </a:p>
          <a:p>
            <a:endParaRPr lang="fr-FR" dirty="0"/>
          </a:p>
          <a:p>
            <a:endParaRPr lang="fr-FR" dirty="0"/>
          </a:p>
        </p:txBody>
      </p:sp>
      <p:sp>
        <p:nvSpPr>
          <p:cNvPr id="4" name="Espace réservé du numéro de diapositive 3"/>
          <p:cNvSpPr>
            <a:spLocks noGrp="1"/>
          </p:cNvSpPr>
          <p:nvPr>
            <p:ph type="sldNum" sz="quarter" idx="15"/>
          </p:nvPr>
        </p:nvSpPr>
        <p:spPr/>
        <p:txBody>
          <a:bodyPr/>
          <a:lstStyle/>
          <a:p>
            <a:fld id="{3556652A-6AB3-4193-8093-6C817CC3C2E2}" type="slidenum">
              <a:rPr lang="fr-FR" smtClean="0"/>
              <a:t>7</a:t>
            </a:fld>
            <a:endParaRPr lang="fr-FR"/>
          </a:p>
        </p:txBody>
      </p:sp>
      <p:sp>
        <p:nvSpPr>
          <p:cNvPr id="5" name="Espace réservé du pied de page 4"/>
          <p:cNvSpPr>
            <a:spLocks noGrp="1"/>
          </p:cNvSpPr>
          <p:nvPr>
            <p:ph type="ftr" sz="quarter" idx="16"/>
          </p:nvPr>
        </p:nvSpPr>
        <p:spPr/>
        <p:txBody>
          <a:bodyPr/>
          <a:lstStyle/>
          <a:p>
            <a:r>
              <a:rPr lang="fr-FR"/>
              <a:t>Gestion de projets - R.Oussama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Comment conduire un projet ?</a:t>
            </a:r>
          </a:p>
        </p:txBody>
      </p:sp>
      <p:sp>
        <p:nvSpPr>
          <p:cNvPr id="3" name="Espace réservé du contenu 2"/>
          <p:cNvSpPr>
            <a:spLocks noGrp="1"/>
          </p:cNvSpPr>
          <p:nvPr>
            <p:ph sz="quarter" idx="1"/>
          </p:nvPr>
        </p:nvSpPr>
        <p:spPr/>
        <p:txBody>
          <a:bodyPr>
            <a:normAutofit/>
          </a:bodyPr>
          <a:lstStyle/>
          <a:p>
            <a:r>
              <a:rPr lang="fr-FR" dirty="0"/>
              <a:t>Conduire un projet, c'est prendre toutes les mesures nécessaires pour faire en sorte que le projet atteigne ses objectifs, notamment sur quatre axes principaux :</a:t>
            </a:r>
          </a:p>
          <a:p>
            <a:pPr lvl="1"/>
            <a:r>
              <a:rPr lang="fr-FR" dirty="0"/>
              <a:t>le respect des objectifs de qualité des livrables ;</a:t>
            </a:r>
          </a:p>
          <a:p>
            <a:pPr lvl="1"/>
            <a:r>
              <a:rPr lang="fr-FR" dirty="0"/>
              <a:t>le respect des délais ;</a:t>
            </a:r>
          </a:p>
          <a:p>
            <a:pPr lvl="1"/>
            <a:r>
              <a:rPr lang="fr-FR" dirty="0"/>
              <a:t>le respect des coûts ;</a:t>
            </a:r>
          </a:p>
          <a:p>
            <a:pPr lvl="1"/>
            <a:r>
              <a:rPr lang="fr-FR" dirty="0"/>
              <a:t>la satisfaction du client</a:t>
            </a:r>
          </a:p>
          <a:p>
            <a:r>
              <a:rPr lang="fr-FR" dirty="0"/>
              <a:t>Pour optimiser ces quatre axes, la personne en charge d'orchestrer le projet, le chef de projet, met notamment en </a:t>
            </a:r>
            <a:r>
              <a:rPr lang="fr-FR" dirty="0" err="1"/>
              <a:t>oeuvre</a:t>
            </a:r>
            <a:r>
              <a:rPr lang="fr-FR" dirty="0"/>
              <a:t> différents savoirs, habiletés, outils et techniques.</a:t>
            </a:r>
          </a:p>
        </p:txBody>
      </p:sp>
      <p:sp>
        <p:nvSpPr>
          <p:cNvPr id="4" name="Espace réservé du numéro de diapositive 3"/>
          <p:cNvSpPr>
            <a:spLocks noGrp="1"/>
          </p:cNvSpPr>
          <p:nvPr>
            <p:ph type="sldNum" sz="quarter" idx="15"/>
          </p:nvPr>
        </p:nvSpPr>
        <p:spPr/>
        <p:txBody>
          <a:bodyPr/>
          <a:lstStyle/>
          <a:p>
            <a:fld id="{3556652A-6AB3-4193-8093-6C817CC3C2E2}" type="slidenum">
              <a:rPr lang="fr-FR" smtClean="0"/>
              <a:t>8</a:t>
            </a:fld>
            <a:endParaRPr lang="fr-FR"/>
          </a:p>
        </p:txBody>
      </p:sp>
      <p:sp>
        <p:nvSpPr>
          <p:cNvPr id="5" name="Espace réservé du pied de page 4"/>
          <p:cNvSpPr>
            <a:spLocks noGrp="1"/>
          </p:cNvSpPr>
          <p:nvPr>
            <p:ph type="ftr" sz="quarter" idx="16"/>
          </p:nvPr>
        </p:nvSpPr>
        <p:spPr/>
        <p:txBody>
          <a:bodyPr/>
          <a:lstStyle/>
          <a:p>
            <a:r>
              <a:rPr lang="fr-FR"/>
              <a:t>Gestion de projets - R.Oussama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Conduire un projet efficacement, c'est :</a:t>
            </a:r>
          </a:p>
        </p:txBody>
      </p:sp>
      <p:sp>
        <p:nvSpPr>
          <p:cNvPr id="3" name="Espace réservé du contenu 2"/>
          <p:cNvSpPr>
            <a:spLocks noGrp="1"/>
          </p:cNvSpPr>
          <p:nvPr>
            <p:ph sz="quarter" idx="1"/>
          </p:nvPr>
        </p:nvSpPr>
        <p:spPr/>
        <p:txBody>
          <a:bodyPr/>
          <a:lstStyle/>
          <a:p>
            <a:endParaRPr lang="fr-FR" dirty="0"/>
          </a:p>
          <a:p>
            <a:endParaRPr lang="fr-FR" dirty="0"/>
          </a:p>
          <a:p>
            <a:r>
              <a:rPr lang="fr-FR" dirty="0"/>
              <a:t>Structurer </a:t>
            </a:r>
          </a:p>
          <a:p>
            <a:r>
              <a:rPr lang="fr-FR" dirty="0"/>
              <a:t>Planifier ;</a:t>
            </a:r>
          </a:p>
          <a:p>
            <a:r>
              <a:rPr lang="fr-FR" dirty="0"/>
              <a:t>Piloter le projet ;</a:t>
            </a:r>
          </a:p>
          <a:p>
            <a:r>
              <a:rPr lang="fr-FR" dirty="0"/>
              <a:t>Manager;</a:t>
            </a:r>
          </a:p>
          <a:p>
            <a:endParaRPr lang="fr-FR" dirty="0"/>
          </a:p>
          <a:p>
            <a:endParaRPr lang="fr-FR" dirty="0"/>
          </a:p>
          <a:p>
            <a:endParaRPr lang="fr-FR" dirty="0"/>
          </a:p>
          <a:p>
            <a:r>
              <a:rPr lang="fr-FR" dirty="0"/>
              <a:t>En résumé, conduire un projet, c'est prévoir, animer et contrôler.</a:t>
            </a:r>
          </a:p>
          <a:p>
            <a:endParaRPr lang="fr-FR" dirty="0"/>
          </a:p>
          <a:p>
            <a:endParaRPr lang="fr-FR" dirty="0"/>
          </a:p>
        </p:txBody>
      </p:sp>
      <p:sp>
        <p:nvSpPr>
          <p:cNvPr id="4" name="Espace réservé du numéro de diapositive 3"/>
          <p:cNvSpPr>
            <a:spLocks noGrp="1"/>
          </p:cNvSpPr>
          <p:nvPr>
            <p:ph type="sldNum" sz="quarter" idx="15"/>
          </p:nvPr>
        </p:nvSpPr>
        <p:spPr/>
        <p:txBody>
          <a:bodyPr/>
          <a:lstStyle/>
          <a:p>
            <a:fld id="{3556652A-6AB3-4193-8093-6C817CC3C2E2}" type="slidenum">
              <a:rPr lang="fr-FR" smtClean="0"/>
              <a:t>9</a:t>
            </a:fld>
            <a:endParaRPr lang="fr-FR"/>
          </a:p>
        </p:txBody>
      </p:sp>
      <p:sp>
        <p:nvSpPr>
          <p:cNvPr id="5" name="Espace réservé du pied de page 4"/>
          <p:cNvSpPr>
            <a:spLocks noGrp="1"/>
          </p:cNvSpPr>
          <p:nvPr>
            <p:ph type="ftr" sz="quarter" idx="16"/>
          </p:nvPr>
        </p:nvSpPr>
        <p:spPr/>
        <p:txBody>
          <a:bodyPr/>
          <a:lstStyle/>
          <a:p>
            <a:r>
              <a:rPr lang="fr-FR"/>
              <a:t>Gestion de projets - R.Oussama</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258</TotalTime>
  <Words>1560</Words>
  <Application>Microsoft Office PowerPoint</Application>
  <PresentationFormat>Affichage à l'écran (4:3)</PresentationFormat>
  <Paragraphs>185</Paragraphs>
  <Slides>29</Slides>
  <Notes>0</Notes>
  <HiddenSlides>0</HiddenSlides>
  <MMClips>1</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29</vt:i4>
      </vt:variant>
    </vt:vector>
  </HeadingPairs>
  <TitlesOfParts>
    <vt:vector size="34" baseType="lpstr">
      <vt:lpstr>Calibri</vt:lpstr>
      <vt:lpstr>Century Schoolbook</vt:lpstr>
      <vt:lpstr>Wingdings</vt:lpstr>
      <vt:lpstr>Wingdings 2</vt:lpstr>
      <vt:lpstr>Oriel</vt:lpstr>
      <vt:lpstr>Gestion des projets informatique</vt:lpstr>
      <vt:lpstr>Points de vue</vt:lpstr>
      <vt:lpstr>Animation </vt:lpstr>
      <vt:lpstr>Qu’est ce qu’un projet?</vt:lpstr>
      <vt:lpstr>Projet = SMART</vt:lpstr>
      <vt:lpstr>Qu’est ce qu’un projet informatique?</vt:lpstr>
      <vt:lpstr>Acteurs ?</vt:lpstr>
      <vt:lpstr>Comment conduire un projet ?</vt:lpstr>
      <vt:lpstr>Conduire un projet efficacement, c'est :</vt:lpstr>
      <vt:lpstr>Structrer !!!</vt:lpstr>
      <vt:lpstr>Comment structurer le projet ?</vt:lpstr>
      <vt:lpstr>Définition</vt:lpstr>
      <vt:lpstr>Comment structurer le projet?</vt:lpstr>
      <vt:lpstr>PBS?</vt:lpstr>
      <vt:lpstr>WBS?</vt:lpstr>
      <vt:lpstr>Planification</vt:lpstr>
      <vt:lpstr>Planification</vt:lpstr>
      <vt:lpstr>Pourquoi planifier ? </vt:lpstr>
      <vt:lpstr>Comment planifier?</vt:lpstr>
      <vt:lpstr>Le Pilotage</vt:lpstr>
      <vt:lpstr>Le management</vt:lpstr>
      <vt:lpstr>Un bon manager </vt:lpstr>
      <vt:lpstr>La Communication</vt:lpstr>
      <vt:lpstr>Phases du projet</vt:lpstr>
      <vt:lpstr>Comment réussir un projet ? </vt:lpstr>
      <vt:lpstr>Comment réussir un projet ? </vt:lpstr>
      <vt:lpstr>Qualité des livrables </vt:lpstr>
      <vt:lpstr>Respect des délais </vt:lpstr>
      <vt:lpstr>Respect du budget alloué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 des projets informatique</dc:title>
  <dc:creator>Oussama rahmouni</dc:creator>
  <cp:lastModifiedBy>OUSSAMA RAHMOUNI</cp:lastModifiedBy>
  <cp:revision>13</cp:revision>
  <dcterms:created xsi:type="dcterms:W3CDTF">2017-03-15T09:02:10Z</dcterms:created>
  <dcterms:modified xsi:type="dcterms:W3CDTF">2024-11-30T08:20:25Z</dcterms:modified>
</cp:coreProperties>
</file>