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3" autoAdjust="0"/>
  </p:normalViewPr>
  <p:slideViewPr>
    <p:cSldViewPr snapToGrid="0">
      <p:cViewPr varScale="1">
        <p:scale>
          <a:sx n="95" d="100"/>
          <a:sy n="95" d="100"/>
        </p:scale>
        <p:origin x="78" y="1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5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23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1849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974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6147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3123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61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9889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26A1DE-AB7C-1729-CB4B-8D34C8C2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90BD4A-3E23-4091-0455-F0F22D545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A68C3C-C6AA-734D-91BF-290FEFB31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73C2A7-125D-8828-BE91-56579CCFF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1CCD95-ADCA-A86E-454E-14328A77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5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642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20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699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2028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370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401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566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490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2BCEB-DCF1-4AC9-86F1-A32C52FA4664}" type="datetimeFigureOut">
              <a:rPr lang="fr-FR" smtClean="0"/>
              <a:t>03/02/2025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A024A6F-6373-42F8-A565-B57D80CA5F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281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32" name="Straight Connector 1031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3" name="Straight Connector 1032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4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5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6" name="Isosceles Triangle 1035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7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8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39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041" name="Isosceles Triangle 1040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AA9E2B-3FAF-1379-AAEC-209F5D2B5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Introduction à Docker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F16BD0-6008-95E0-5D22-3A5756E61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4795" y="5659655"/>
            <a:ext cx="7599205" cy="6118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Un outil essentiel pour la containerisation</a:t>
            </a:r>
          </a:p>
        </p:txBody>
      </p:sp>
      <p:pic>
        <p:nvPicPr>
          <p:cNvPr id="1026" name="Picture 2" descr="Docker Logo and symbol, meaning, history, PNG, brand">
            <a:extLst>
              <a:ext uri="{FF2B5EF4-FFF2-40B4-BE49-F238E27FC236}">
                <a16:creationId xmlns:a16="http://schemas.microsoft.com/office/drawing/2014/main" id="{167C21B4-D2F4-2AC6-1DE3-6B8AA957D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0201" y="609600"/>
            <a:ext cx="6504208" cy="3642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98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B486A34-59AE-600B-A2F3-9BA61F28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Docker Compose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07B92F-7373-7D41-2DDF-2E7566ABD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1500"/>
              <a:t>Un outil pour définir et gérer des applications multi-conteneurs</a:t>
            </a:r>
            <a:br>
              <a:rPr lang="en-US" sz="1500"/>
            </a:br>
            <a:br>
              <a:rPr lang="en-US" sz="1500"/>
            </a:br>
            <a:r>
              <a:rPr lang="en-US" sz="1500"/>
              <a:t>		version: '3.9’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services: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web: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image: nginx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ports: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		- "80:80"  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db: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image: mysql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environment:</a:t>
            </a:r>
          </a:p>
          <a:p>
            <a:pPr marL="800100" lvl="2" indent="0">
              <a:lnSpc>
                <a:spcPct val="90000"/>
              </a:lnSpc>
            </a:pPr>
            <a:r>
              <a:rPr lang="en-US" sz="1500"/>
              <a:t>        MYSQL_ROOT_PASSWORD: example</a:t>
            </a:r>
          </a:p>
        </p:txBody>
      </p:sp>
      <p:pic>
        <p:nvPicPr>
          <p:cNvPr id="5" name="Picture 4" descr="Chariot à l’aide d’un conteneur sur le terrain">
            <a:extLst>
              <a:ext uri="{FF2B5EF4-FFF2-40B4-BE49-F238E27FC236}">
                <a16:creationId xmlns:a16="http://schemas.microsoft.com/office/drawing/2014/main" id="{C20102A6-662D-BD3F-9B66-F86A6DFC15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98" r="32891" b="-2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399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Crête de montagnes enneigée et ciel">
            <a:extLst>
              <a:ext uri="{FF2B5EF4-FFF2-40B4-BE49-F238E27FC236}">
                <a16:creationId xmlns:a16="http://schemas.microsoft.com/office/drawing/2014/main" id="{C2C057CA-2B1F-FAE4-7BFA-5E6F1053BD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93" r="-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1A4DD0-C3B6-3A82-388C-1B8AF0CAA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Bonnes pratiques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ED8B31-3A69-4764-33CA-8CA48286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Bonnes pratiques : </a:t>
            </a:r>
          </a:p>
          <a:p>
            <a:pPr lvl="1"/>
            <a:r>
              <a:rPr lang="en-US"/>
              <a:t>Gardez vos images légères (utilisez des images slim ou alpine)</a:t>
            </a:r>
          </a:p>
          <a:p>
            <a:pPr lvl="1"/>
            <a:r>
              <a:rPr lang="en-US"/>
              <a:t>Nettoyez régulièrement les conteneurs et images inutilisés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235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4AF4437-438D-D829-1FAF-646DB1C55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Questions et réponses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49C8BA-315E-75E6-ACCA-F42D03DC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064439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Questions ? </a:t>
            </a:r>
            <a:br>
              <a:rPr lang="en-US"/>
            </a:br>
            <a:endParaRPr lang="en-US"/>
          </a:p>
          <a:p>
            <a:r>
              <a:rPr lang="en-US"/>
              <a:t>Documentation officielle : docs.docker.com</a:t>
            </a:r>
          </a:p>
        </p:txBody>
      </p:sp>
      <p:pic>
        <p:nvPicPr>
          <p:cNvPr id="5" name="Picture 4" descr="Points d’interrogation de couleurs différentes">
            <a:extLst>
              <a:ext uri="{FF2B5EF4-FFF2-40B4-BE49-F238E27FC236}">
                <a16:creationId xmlns:a16="http://schemas.microsoft.com/office/drawing/2014/main" id="{E602DC9D-A74C-2B61-9C01-B87B930D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182" r="29568"/>
          <a:stretch/>
        </p:blipFill>
        <p:spPr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404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Lampe dans une salle rouge">
            <a:extLst>
              <a:ext uri="{FF2B5EF4-FFF2-40B4-BE49-F238E27FC236}">
                <a16:creationId xmlns:a16="http://schemas.microsoft.com/office/drawing/2014/main" id="{BD9433E1-DB97-0D47-6B76-85ED1A52B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40" r="18852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31BFCE5-4EA3-10DC-9D52-FD08A3A4C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Exercice pratique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766303-9EE9-EAA3-6FFD-91427A895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/>
              <a:t>Créer</a:t>
            </a:r>
            <a:r>
              <a:rPr lang="en-US" dirty="0"/>
              <a:t> un </a:t>
            </a:r>
            <a:r>
              <a:rPr lang="en-US" dirty="0" err="1"/>
              <a:t>environnement</a:t>
            </a:r>
            <a:r>
              <a:rPr lang="en-US" dirty="0"/>
              <a:t> LAMP</a:t>
            </a:r>
            <a:br>
              <a:rPr lang="en-US" dirty="0"/>
            </a:br>
            <a:r>
              <a:rPr lang="en-US" dirty="0"/>
              <a:t> avec Docker Compose</a:t>
            </a:r>
          </a:p>
          <a:p>
            <a:r>
              <a:rPr lang="en-US" dirty="0" err="1"/>
              <a:t>Mysql</a:t>
            </a:r>
            <a:r>
              <a:rPr lang="en-US" dirty="0"/>
              <a:t> 8.0</a:t>
            </a:r>
            <a:br>
              <a:rPr lang="en-US" dirty="0"/>
            </a:br>
            <a:r>
              <a:rPr lang="en-US" dirty="0"/>
              <a:t>Apache2</a:t>
            </a:r>
            <a:br>
              <a:rPr lang="en-US" dirty="0"/>
            </a:br>
            <a:r>
              <a:rPr lang="en-US" dirty="0"/>
              <a:t>PHPMYADMIN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6521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C9DF31F-5C4C-5ECF-A351-B9CD87D41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668" b="-1"/>
          <a:stretch/>
        </p:blipFill>
        <p:spPr>
          <a:xfrm>
            <a:off x="3884121" y="-1852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951C270-D265-F2CE-1D6C-24D92C93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5643080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Objectifs</a:t>
            </a:r>
            <a:r>
              <a:rPr lang="en-US" dirty="0"/>
              <a:t> du </a:t>
            </a:r>
            <a:r>
              <a:rPr lang="en-US" dirty="0" err="1"/>
              <a:t>cours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FCC6E6-03E7-8F9A-A318-B310B833C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745" y="2540001"/>
            <a:ext cx="5572741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Comprendre</a:t>
            </a:r>
            <a:r>
              <a:rPr lang="en-US" sz="2400" dirty="0"/>
              <a:t> les concepts </a:t>
            </a:r>
            <a:r>
              <a:rPr lang="en-US" sz="2400" dirty="0" err="1"/>
              <a:t>fondamentaux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 err="1"/>
              <a:t>Apprendre</a:t>
            </a:r>
            <a:r>
              <a:rPr lang="en-US" sz="2000" dirty="0"/>
              <a:t> à </a:t>
            </a:r>
            <a:r>
              <a:rPr lang="en-US" sz="2000" dirty="0" err="1"/>
              <a:t>utiliser</a:t>
            </a:r>
            <a:r>
              <a:rPr lang="en-US" sz="2000" dirty="0"/>
              <a:t> les </a:t>
            </a:r>
            <a:r>
              <a:rPr lang="en-US" sz="2000" dirty="0" err="1"/>
              <a:t>commandes</a:t>
            </a:r>
            <a:r>
              <a:rPr lang="en-US" sz="2000" dirty="0"/>
              <a:t> </a:t>
            </a:r>
            <a:r>
              <a:rPr lang="en-US" sz="2000" dirty="0" err="1"/>
              <a:t>principales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créer</a:t>
            </a:r>
            <a:r>
              <a:rPr lang="en-US" sz="2000" dirty="0"/>
              <a:t>, </a:t>
            </a:r>
            <a:r>
              <a:rPr lang="en-US" sz="2000" dirty="0" err="1"/>
              <a:t>gérer</a:t>
            </a:r>
            <a:r>
              <a:rPr lang="en-US" sz="2000" dirty="0"/>
              <a:t> et </a:t>
            </a:r>
            <a:r>
              <a:rPr lang="en-US" sz="2000" dirty="0" err="1"/>
              <a:t>déployer</a:t>
            </a:r>
            <a:r>
              <a:rPr lang="en-US" sz="2000" dirty="0"/>
              <a:t> des </a:t>
            </a:r>
            <a:r>
              <a:rPr lang="en-US" sz="2000" dirty="0" err="1"/>
              <a:t>conteneurs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manipuler</a:t>
            </a:r>
            <a:r>
              <a:rPr lang="en-US" sz="2000" dirty="0"/>
              <a:t> des images Docker, </a:t>
            </a:r>
          </a:p>
          <a:p>
            <a:pPr lvl="1"/>
            <a:r>
              <a:rPr lang="en-US" sz="2000" dirty="0" err="1"/>
              <a:t>utiliser</a:t>
            </a:r>
            <a:r>
              <a:rPr lang="en-US" sz="2000" dirty="0"/>
              <a:t> docker-compose.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34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 descr="Caisses de stockage">
            <a:extLst>
              <a:ext uri="{FF2B5EF4-FFF2-40B4-BE49-F238E27FC236}">
                <a16:creationId xmlns:a16="http://schemas.microsoft.com/office/drawing/2014/main" id="{6A03A4EF-268B-2BBF-FA31-2F12F7A3DA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56" r="12325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AABB3382-9096-42A2-5D37-A7814B0B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Qu'est-ce que Docker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FE3ECA-B3B8-AE78-1513-668EB58E3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3513" y="2072813"/>
            <a:ext cx="5251194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Docker </a:t>
            </a:r>
            <a:r>
              <a:rPr lang="en-US" sz="2400" dirty="0" err="1"/>
              <a:t>est</a:t>
            </a:r>
            <a:r>
              <a:rPr lang="en-US" sz="2400" dirty="0"/>
              <a:t> </a:t>
            </a:r>
            <a:r>
              <a:rPr lang="en-US" sz="2400" dirty="0" err="1"/>
              <a:t>une</a:t>
            </a:r>
            <a:r>
              <a:rPr lang="en-US" sz="2400" dirty="0"/>
              <a:t> </a:t>
            </a:r>
            <a:r>
              <a:rPr lang="en-US" sz="2400" dirty="0" err="1"/>
              <a:t>plateforme</a:t>
            </a:r>
            <a:r>
              <a:rPr lang="en-US" sz="2400" dirty="0"/>
              <a:t> open-source qui </a:t>
            </a:r>
            <a:r>
              <a:rPr lang="en-US" sz="2400" dirty="0" err="1"/>
              <a:t>automatise</a:t>
            </a:r>
            <a:r>
              <a:rPr lang="en-US" sz="2400" dirty="0"/>
              <a:t> le </a:t>
            </a:r>
            <a:r>
              <a:rPr lang="en-US" sz="2400" dirty="0" err="1"/>
              <a:t>déploiement</a:t>
            </a:r>
            <a:r>
              <a:rPr lang="en-US" sz="2400" dirty="0"/>
              <a:t> </a:t>
            </a:r>
            <a:r>
              <a:rPr lang="en-US" sz="2400" dirty="0" err="1"/>
              <a:t>d’applications</a:t>
            </a:r>
            <a:r>
              <a:rPr lang="en-US" sz="2400" dirty="0"/>
              <a:t> dans des </a:t>
            </a:r>
            <a:r>
              <a:rPr lang="en-US" sz="2400" dirty="0" err="1"/>
              <a:t>conteneurs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r>
              <a:rPr lang="en-US" sz="2400" dirty="0" err="1"/>
              <a:t>Avantages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/>
              <a:t>Isolation des </a:t>
            </a:r>
            <a:r>
              <a:rPr lang="en-US" sz="2000" dirty="0" err="1"/>
              <a:t>environnements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Portabilité</a:t>
            </a:r>
            <a:r>
              <a:rPr lang="en-US" sz="2000" dirty="0"/>
              <a:t>, </a:t>
            </a:r>
          </a:p>
          <a:p>
            <a:pPr lvl="1"/>
            <a:r>
              <a:rPr lang="en-US" sz="2000" dirty="0" err="1"/>
              <a:t>Rapidité</a:t>
            </a:r>
            <a:r>
              <a:rPr lang="en-US" sz="2000" dirty="0"/>
              <a:t> de </a:t>
            </a:r>
            <a:r>
              <a:rPr lang="en-US" sz="2000" dirty="0" err="1"/>
              <a:t>déploiement</a:t>
            </a:r>
            <a:r>
              <a:rPr lang="en-US" sz="2000" dirty="0"/>
              <a:t>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726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16B86B5-433F-A82C-9F02-AEE3E78BE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r="13719"/>
          <a:stretch/>
        </p:blipFill>
        <p:spPr>
          <a:xfrm>
            <a:off x="4217727" y="-8467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87756BF-D95A-F5DC-D889-CADC6F353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292" y="419894"/>
            <a:ext cx="5904337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Les </a:t>
            </a:r>
            <a:r>
              <a:rPr lang="en-US" dirty="0" err="1"/>
              <a:t>composants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de Docker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2A0311D-560B-7D77-B55D-6843AA1A6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1. Docker Engine </a:t>
            </a:r>
          </a:p>
          <a:p>
            <a:r>
              <a:rPr lang="en-US" sz="2400" dirty="0"/>
              <a:t>2. Images </a:t>
            </a:r>
          </a:p>
          <a:p>
            <a:r>
              <a:rPr lang="en-US" sz="2400" dirty="0"/>
              <a:t>3. </a:t>
            </a:r>
            <a:r>
              <a:rPr lang="en-US" sz="2400" dirty="0" err="1"/>
              <a:t>Conteneurs</a:t>
            </a:r>
            <a:r>
              <a:rPr lang="en-US" sz="2400" dirty="0"/>
              <a:t> </a:t>
            </a:r>
          </a:p>
          <a:p>
            <a:r>
              <a:rPr lang="en-US" sz="2400" dirty="0"/>
              <a:t>4. Volumes </a:t>
            </a:r>
          </a:p>
          <a:p>
            <a:r>
              <a:rPr lang="en-US" sz="2400" dirty="0"/>
              <a:t>5. Docker Hub </a:t>
            </a:r>
          </a:p>
          <a:p>
            <a:r>
              <a:rPr lang="en-US" sz="2400" dirty="0"/>
              <a:t>6. Docker Compose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315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4B11F1C9-B600-02E8-937B-20FAF92C1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6734" y="609600"/>
            <a:ext cx="37372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300"/>
              <a:t>Installation de Docker (Windows)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BC7EE2-0EB6-F1AB-6E9E-1C7FA0062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09563" y="2160589"/>
            <a:ext cx="4969417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800" dirty="0" err="1"/>
              <a:t>Prérequis</a:t>
            </a:r>
            <a:r>
              <a:rPr lang="en-US" sz="2800" dirty="0"/>
              <a:t> : </a:t>
            </a:r>
          </a:p>
          <a:p>
            <a:pPr lvl="1"/>
            <a:r>
              <a:rPr lang="en-US" sz="2400" dirty="0"/>
              <a:t>Windows 10 Pro/Enterprise avec WSL 2, </a:t>
            </a:r>
          </a:p>
          <a:p>
            <a:pPr lvl="1"/>
            <a:r>
              <a:rPr lang="en-US" sz="2400" dirty="0"/>
              <a:t>Docker Desktop. </a:t>
            </a:r>
          </a:p>
          <a:p>
            <a:pPr lvl="1"/>
            <a:endParaRPr lang="en-US" sz="2400" dirty="0"/>
          </a:p>
          <a:p>
            <a:pPr lvl="1"/>
            <a:r>
              <a:rPr lang="en-US" sz="2400" dirty="0" err="1"/>
              <a:t>Vérification</a:t>
            </a:r>
            <a:r>
              <a:rPr lang="en-US" sz="2400" dirty="0"/>
              <a:t> : </a:t>
            </a:r>
            <a:br>
              <a:rPr lang="en-US" sz="2400" dirty="0"/>
            </a:br>
            <a:r>
              <a:rPr lang="en-US" sz="2400" dirty="0"/>
              <a:t>docker --version</a:t>
            </a:r>
          </a:p>
        </p:txBody>
      </p:sp>
      <p:sp>
        <p:nvSpPr>
          <p:cNvPr id="54" name="Isosceles Triangle 20">
            <a:extLst>
              <a:ext uri="{FF2B5EF4-FFF2-40B4-BE49-F238E27FC236}">
                <a16:creationId xmlns:a16="http://schemas.microsoft.com/office/drawing/2014/main" id="{3BCB5F6A-9EB0-40B0-9D13-3023E9A20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2050" name="Picture 2" descr="Portainer - An Alternative GUI for Docker Desktop in WSL2">
            <a:extLst>
              <a:ext uri="{FF2B5EF4-FFF2-40B4-BE49-F238E27FC236}">
                <a16:creationId xmlns:a16="http://schemas.microsoft.com/office/drawing/2014/main" id="{39430E2F-5003-0B7D-A95C-D697102187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049"/>
          <a:stretch/>
        </p:blipFill>
        <p:spPr bwMode="auto">
          <a:xfrm>
            <a:off x="421298" y="3196177"/>
            <a:ext cx="4850874" cy="1918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040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D02A8-FF8A-4C61-8C2B-59FF17EA2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configuration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2393248-E101-5695-AC0A-7FAAED823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381522"/>
            <a:ext cx="6513161" cy="2493361"/>
          </a:xfrm>
        </p:spPr>
        <p:txBody>
          <a:bodyPr/>
          <a:lstStyle/>
          <a:p>
            <a:r>
              <a:rPr lang="fr-FR" dirty="0"/>
              <a:t>docker run --</a:t>
            </a:r>
            <a:r>
              <a:rPr lang="fr-FR" dirty="0" err="1"/>
              <a:t>name</a:t>
            </a:r>
            <a:r>
              <a:rPr lang="fr-FR" dirty="0"/>
              <a:t> mysql920 -p 3309:3306 -v d:\test9:/var/lib/mysql -e MYSQL_ROOT_PASSWORD=123456 -d mysql:9.2.0 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C639C8-44D6-C05A-0E1B-BE2FA4E0A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096" y="476413"/>
            <a:ext cx="4946911" cy="519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095C0C-77FB-83BD-D34E-31F762931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253" y="3358383"/>
            <a:ext cx="3939644" cy="31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18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4298BD-7ED9-8C79-3978-7D6525218C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1" r="17511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663F87E-0206-0370-B280-E21EF76DF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Commandes de base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C9F576-858D-985C-BAFD-94ABC26B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458800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 err="1"/>
              <a:t>Commandes</a:t>
            </a:r>
            <a:r>
              <a:rPr lang="en-US" sz="2400" dirty="0"/>
              <a:t> </a:t>
            </a:r>
            <a:r>
              <a:rPr lang="en-US" sz="2400" dirty="0" err="1"/>
              <a:t>principales</a:t>
            </a:r>
            <a:r>
              <a:rPr lang="en-US" sz="2400" dirty="0"/>
              <a:t> : </a:t>
            </a:r>
          </a:p>
          <a:p>
            <a:pPr lvl="1"/>
            <a:r>
              <a:rPr lang="en-US" sz="2000" dirty="0"/>
              <a:t>docker run</a:t>
            </a:r>
          </a:p>
          <a:p>
            <a:pPr lvl="1"/>
            <a:r>
              <a:rPr lang="en-US" sz="2000" dirty="0"/>
              <a:t>docker </a:t>
            </a:r>
            <a:r>
              <a:rPr lang="en-US" sz="2000" dirty="0" err="1"/>
              <a:t>ps</a:t>
            </a:r>
            <a:endParaRPr lang="en-US" sz="2000" dirty="0"/>
          </a:p>
          <a:p>
            <a:pPr lvl="1"/>
            <a:r>
              <a:rPr lang="en-US" sz="2000" dirty="0"/>
              <a:t>docker stop [ID]</a:t>
            </a:r>
          </a:p>
          <a:p>
            <a:pPr lvl="1"/>
            <a:r>
              <a:rPr lang="en-US" sz="2000" dirty="0"/>
              <a:t>docker rm [ID]</a:t>
            </a:r>
          </a:p>
          <a:p>
            <a:pPr lvl="1"/>
            <a:r>
              <a:rPr lang="en-US" sz="2000" dirty="0"/>
              <a:t>docker images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54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1F2B4773-3207-44CC-B7AC-892B70498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B8267CA-A7A5-4E11-9D92-4EAC3DD3E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83D61B5-C6B4-4A4B-85AD-FEE7A5491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23">
              <a:extLst>
                <a:ext uri="{FF2B5EF4-FFF2-40B4-BE49-F238E27FC236}">
                  <a16:creationId xmlns:a16="http://schemas.microsoft.com/office/drawing/2014/main" id="{A0B67FE4-688F-4497-8BFD-157613A697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3BF5BE1A-9BAC-4581-A82B-FD8FE3159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971E5644-6772-414A-8199-E30BFB02A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8" name="Rectangle 27">
              <a:extLst>
                <a:ext uri="{FF2B5EF4-FFF2-40B4-BE49-F238E27FC236}">
                  <a16:creationId xmlns:a16="http://schemas.microsoft.com/office/drawing/2014/main" id="{E8246D50-BB0C-408E-93FD-7B8D63A7F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49" name="Rectangle 28">
              <a:extLst>
                <a:ext uri="{FF2B5EF4-FFF2-40B4-BE49-F238E27FC236}">
                  <a16:creationId xmlns:a16="http://schemas.microsoft.com/office/drawing/2014/main" id="{AFBC5D22-68C1-44FB-8181-CB84ECAA8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0" name="Rectangle 29">
              <a:extLst>
                <a:ext uri="{FF2B5EF4-FFF2-40B4-BE49-F238E27FC236}">
                  <a16:creationId xmlns:a16="http://schemas.microsoft.com/office/drawing/2014/main" id="{FB6D0FCE-FBDB-4655-A1A7-640B1E86B5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BC8157DF-FD90-4AD6-B803-3AC0ACD8E6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3548B067-9D63-4D21-92EF-CBC9E6338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4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010A5A-A1B5-C112-59E5-3E13FF36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Gestion des images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49C411-40AA-8B70-CB2F-5880ACC2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313" y="2567392"/>
            <a:ext cx="5988895" cy="33179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solidFill>
                  <a:srgbClr val="FFFFFF"/>
                </a:solidFill>
              </a:rPr>
              <a:t>Dockerfile</a:t>
            </a:r>
            <a:r>
              <a:rPr lang="en-US" sz="2400" dirty="0">
                <a:solidFill>
                  <a:srgbClr val="FFFFFF"/>
                </a:solidFill>
              </a:rPr>
              <a:t>, script pour </a:t>
            </a:r>
            <a:r>
              <a:rPr lang="en-US" sz="2400" dirty="0" err="1">
                <a:solidFill>
                  <a:srgbClr val="FFFFFF"/>
                </a:solidFill>
              </a:rPr>
              <a:t>généréer</a:t>
            </a:r>
            <a:r>
              <a:rPr lang="en-US" sz="2400" dirty="0">
                <a:solidFill>
                  <a:srgbClr val="FFFFFF"/>
                </a:solidFill>
              </a:rPr>
              <a:t> des images</a:t>
            </a:r>
            <a:br>
              <a:rPr lang="en-US" sz="2400" dirty="0">
                <a:solidFill>
                  <a:srgbClr val="FFFFFF"/>
                </a:solidFill>
              </a:rPr>
            </a:br>
            <a:r>
              <a:rPr lang="de-DE" sz="2400" dirty="0" err="1">
                <a:solidFill>
                  <a:srgbClr val="FFFFFF"/>
                </a:solidFill>
              </a:rPr>
              <a:t>docker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r>
              <a:rPr lang="de-DE" sz="2400" dirty="0" err="1">
                <a:solidFill>
                  <a:srgbClr val="FFFFFF"/>
                </a:solidFill>
              </a:rPr>
              <a:t>build</a:t>
            </a:r>
            <a:r>
              <a:rPr lang="de-DE" sz="2400" dirty="0">
                <a:solidFill>
                  <a:srgbClr val="FFFFFF"/>
                </a:solidFill>
              </a:rPr>
              <a:t> -t </a:t>
            </a:r>
            <a:r>
              <a:rPr lang="de-DE" sz="2400" dirty="0" err="1">
                <a:solidFill>
                  <a:srgbClr val="FFFFFF"/>
                </a:solidFill>
              </a:rPr>
              <a:t>my_image</a:t>
            </a:r>
            <a:r>
              <a:rPr lang="de-DE" sz="2400" dirty="0">
                <a:solidFill>
                  <a:srgbClr val="FFFFFF"/>
                </a:solidFill>
              </a:rPr>
              <a:t> 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DockerHub</a:t>
            </a:r>
            <a:r>
              <a:rPr lang="en-US" sz="2400" dirty="0">
                <a:solidFill>
                  <a:srgbClr val="FFFFFF"/>
                </a:solidFill>
              </a:rPr>
              <a:t>, stock </a:t>
            </a:r>
            <a:r>
              <a:rPr lang="en-US" sz="2400" dirty="0" err="1">
                <a:solidFill>
                  <a:srgbClr val="FFFFFF"/>
                </a:solidFill>
              </a:rPr>
              <a:t>en</a:t>
            </a: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dirty="0" err="1">
                <a:solidFill>
                  <a:srgbClr val="FFFFFF"/>
                </a:solidFill>
              </a:rPr>
              <a:t>ligne</a:t>
            </a:r>
            <a:r>
              <a:rPr lang="en-US" sz="2400" dirty="0">
                <a:solidFill>
                  <a:srgbClr val="FFFFFF"/>
                </a:solidFill>
              </a:rPr>
              <a:t> des image </a:t>
            </a:r>
            <a:r>
              <a:rPr lang="en-US" sz="2400" dirty="0" err="1">
                <a:solidFill>
                  <a:srgbClr val="FFFFFF"/>
                </a:solidFill>
              </a:rPr>
              <a:t>pré-buildés</a:t>
            </a:r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 err="1">
                <a:solidFill>
                  <a:srgbClr val="FFFFFF"/>
                </a:solidFill>
              </a:rPr>
              <a:t>Télécharger</a:t>
            </a:r>
            <a:r>
              <a:rPr lang="en-US" sz="2400" dirty="0">
                <a:solidFill>
                  <a:srgbClr val="FFFFFF"/>
                </a:solidFill>
              </a:rPr>
              <a:t> des images : </a:t>
            </a:r>
          </a:p>
          <a:p>
            <a:pPr lvl="1"/>
            <a:r>
              <a:rPr lang="en-US" sz="2000" dirty="0">
                <a:solidFill>
                  <a:srgbClr val="FFFFFF"/>
                </a:solidFill>
              </a:rPr>
              <a:t>docker pull image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B130E0-F6A4-A20C-2B11-FB93DFF51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10" r="21410"/>
          <a:stretch/>
        </p:blipFill>
        <p:spPr>
          <a:xfrm>
            <a:off x="-761680" y="723482"/>
            <a:ext cx="5589702" cy="483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10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0BE40E3-5550-4CDD-B4FD-387C33EBF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1A6B738-E50C-4653-B343-B9D6A5EA2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98768D6-B28C-40A3-B381-39306F5816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B27C15B9-7795-4321-AB30-DF1DEF65C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3" name="Rectangle 25">
              <a:extLst>
                <a:ext uri="{FF2B5EF4-FFF2-40B4-BE49-F238E27FC236}">
                  <a16:creationId xmlns:a16="http://schemas.microsoft.com/office/drawing/2014/main" id="{578EC957-1F3F-4C00-B023-C8725C217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3D642632-BBD5-46D6-A91D-9B2BF682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7">
              <a:extLst>
                <a:ext uri="{FF2B5EF4-FFF2-40B4-BE49-F238E27FC236}">
                  <a16:creationId xmlns:a16="http://schemas.microsoft.com/office/drawing/2014/main" id="{BF9D518D-AFF5-4DE2-AEE2-0EC15479A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8">
              <a:extLst>
                <a:ext uri="{FF2B5EF4-FFF2-40B4-BE49-F238E27FC236}">
                  <a16:creationId xmlns:a16="http://schemas.microsoft.com/office/drawing/2014/main" id="{14EF979B-B00D-460C-BD56-7EEAFB7E0F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9">
              <a:extLst>
                <a:ext uri="{FF2B5EF4-FFF2-40B4-BE49-F238E27FC236}">
                  <a16:creationId xmlns:a16="http://schemas.microsoft.com/office/drawing/2014/main" id="{3E40F9A1-6B82-400F-9397-26D1D36F1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2EF7DDF1-FF86-4CA4-B08B-8939557EBD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6D7C1F89-72B2-4FDC-B9E2-04F52D5C5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A0FF230-C5CE-9222-6DEC-B843D34A1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77" r="19677"/>
          <a:stretch/>
        </p:blipFill>
        <p:spPr>
          <a:xfrm>
            <a:off x="2645651" y="8466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7925A6F6-12CF-3660-CCE3-EAF0E5C6C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Gestion des volumes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E6911A-FB12-B080-5734-0783A05B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3851122" cy="3880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Volumes : </a:t>
            </a:r>
            <a:br>
              <a:rPr lang="en-US" dirty="0"/>
            </a:br>
            <a:endParaRPr lang="en-US"/>
          </a:p>
          <a:p>
            <a:r>
              <a:rPr lang="en-US"/>
              <a:t>Qu'est-ce qu'un volume ?</a:t>
            </a:r>
          </a:p>
          <a:p>
            <a:pPr lvl="1"/>
            <a:r>
              <a:rPr lang="en-US"/>
              <a:t>Stockage persistant pour les conteneurs</a:t>
            </a:r>
          </a:p>
          <a:p>
            <a:r>
              <a:rPr lang="en-US"/>
              <a:t>Créer</a:t>
            </a:r>
            <a:r>
              <a:rPr lang="en-US" dirty="0"/>
              <a:t> : docker volume create my-volume</a:t>
            </a:r>
          </a:p>
          <a:p>
            <a:r>
              <a:rPr lang="en-US"/>
              <a:t>Monter</a:t>
            </a:r>
            <a:r>
              <a:rPr lang="en-US" dirty="0"/>
              <a:t> : docker run -v my-volume:/data nginx</a:t>
            </a:r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7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1122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193</TotalTime>
  <Words>356</Words>
  <Application>Microsoft Office PowerPoint</Application>
  <PresentationFormat>Grand écran</PresentationFormat>
  <Paragraphs>69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Facette</vt:lpstr>
      <vt:lpstr>Introduction à Docker</vt:lpstr>
      <vt:lpstr>Objectifs du cours</vt:lpstr>
      <vt:lpstr>Qu'est-ce que Docker ?</vt:lpstr>
      <vt:lpstr>Les composants  de Docker</vt:lpstr>
      <vt:lpstr>Installation de Docker (Windows)</vt:lpstr>
      <vt:lpstr>configuration</vt:lpstr>
      <vt:lpstr>Commandes de base</vt:lpstr>
      <vt:lpstr>Gestion des images</vt:lpstr>
      <vt:lpstr>Gestion des volumes</vt:lpstr>
      <vt:lpstr>Docker Compose</vt:lpstr>
      <vt:lpstr>Bonnes pratiques</vt:lpstr>
      <vt:lpstr>Questions et réponses</vt:lpstr>
      <vt:lpstr>Exercice pratique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B8073</dc:creator>
  <cp:lastModifiedBy>B8073</cp:lastModifiedBy>
  <cp:revision>10</cp:revision>
  <dcterms:created xsi:type="dcterms:W3CDTF">2025-01-13T18:07:10Z</dcterms:created>
  <dcterms:modified xsi:type="dcterms:W3CDTF">2025-02-03T09:50:12Z</dcterms:modified>
</cp:coreProperties>
</file>