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8"/>
  </p:notesMasterIdLst>
  <p:handoutMasterIdLst>
    <p:handoutMasterId r:id="rId49"/>
  </p:handoutMasterIdLst>
  <p:sldIdLst>
    <p:sldId id="259" r:id="rId2"/>
    <p:sldId id="260" r:id="rId3"/>
    <p:sldId id="265" r:id="rId4"/>
    <p:sldId id="319" r:id="rId5"/>
    <p:sldId id="320" r:id="rId6"/>
    <p:sldId id="257" r:id="rId7"/>
    <p:sldId id="261" r:id="rId8"/>
    <p:sldId id="262" r:id="rId9"/>
    <p:sldId id="263" r:id="rId10"/>
    <p:sldId id="264" r:id="rId11"/>
    <p:sldId id="258" r:id="rId12"/>
    <p:sldId id="266" r:id="rId13"/>
    <p:sldId id="267" r:id="rId14"/>
    <p:sldId id="268" r:id="rId15"/>
    <p:sldId id="269" r:id="rId16"/>
    <p:sldId id="270" r:id="rId17"/>
    <p:sldId id="271" r:id="rId18"/>
    <p:sldId id="272" r:id="rId19"/>
    <p:sldId id="273" r:id="rId20"/>
    <p:sldId id="274" r:id="rId21"/>
    <p:sldId id="282" r:id="rId22"/>
    <p:sldId id="275" r:id="rId23"/>
    <p:sldId id="276" r:id="rId24"/>
    <p:sldId id="283" r:id="rId25"/>
    <p:sldId id="284" r:id="rId26"/>
    <p:sldId id="285" r:id="rId27"/>
    <p:sldId id="286" r:id="rId28"/>
    <p:sldId id="287" r:id="rId29"/>
    <p:sldId id="288" r:id="rId30"/>
    <p:sldId id="315"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16" r:id="rId45"/>
    <p:sldId id="317" r:id="rId46"/>
    <p:sldId id="318"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634" y="53"/>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331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AD0A4C-8F8E-470F-B9E9-FC06F6D0911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B8BC95A-046C-4EDB-B0A8-2B844C1ED10A}">
      <dgm:prSet custT="1"/>
      <dgm:spPr/>
      <dgm:t>
        <a:bodyPr/>
        <a:lstStyle/>
        <a:p>
          <a:r>
            <a:rPr lang="fr-FR" sz="1800" dirty="0"/>
            <a:t>L’informatique est la science de traitement automatique de l’information par des ordinateurs.</a:t>
          </a:r>
          <a:endParaRPr lang="en-US" sz="1800" dirty="0"/>
        </a:p>
      </dgm:t>
    </dgm:pt>
    <dgm:pt modelId="{7EFD4AEB-125F-4574-911F-704A252ABDB5}" type="parTrans" cxnId="{A07C1AA7-DEFE-4DF0-A4D8-294ADA9B301A}">
      <dgm:prSet/>
      <dgm:spPr/>
      <dgm:t>
        <a:bodyPr/>
        <a:lstStyle/>
        <a:p>
          <a:endParaRPr lang="en-US" sz="2400"/>
        </a:p>
      </dgm:t>
    </dgm:pt>
    <dgm:pt modelId="{E3567775-ED85-46F0-903D-85D386A09F03}" type="sibTrans" cxnId="{A07C1AA7-DEFE-4DF0-A4D8-294ADA9B301A}">
      <dgm:prSet/>
      <dgm:spPr/>
      <dgm:t>
        <a:bodyPr/>
        <a:lstStyle/>
        <a:p>
          <a:endParaRPr lang="en-US" sz="2000"/>
        </a:p>
      </dgm:t>
    </dgm:pt>
    <dgm:pt modelId="{1F38B26B-E69F-4665-8A28-C09A932964D3}">
      <dgm:prSet custT="1"/>
      <dgm:spPr/>
      <dgm:t>
        <a:bodyPr/>
        <a:lstStyle/>
        <a:p>
          <a:r>
            <a:rPr lang="fr-FR" sz="1800"/>
            <a:t>Informatique = information + automatique (mot inventé en 1962 par Philippe Dreyfus)</a:t>
          </a:r>
          <a:endParaRPr lang="en-US" sz="1800"/>
        </a:p>
      </dgm:t>
    </dgm:pt>
    <dgm:pt modelId="{07A2CEA1-3D44-4502-B175-AF026995972D}" type="parTrans" cxnId="{BA1FCF6E-9B0A-4490-B2A9-9E54A7381B4A}">
      <dgm:prSet/>
      <dgm:spPr/>
      <dgm:t>
        <a:bodyPr/>
        <a:lstStyle/>
        <a:p>
          <a:endParaRPr lang="en-US" sz="2400"/>
        </a:p>
      </dgm:t>
    </dgm:pt>
    <dgm:pt modelId="{0DFDAE8B-C623-47C2-A8BC-E6F9CAA9FE15}" type="sibTrans" cxnId="{BA1FCF6E-9B0A-4490-B2A9-9E54A7381B4A}">
      <dgm:prSet/>
      <dgm:spPr/>
      <dgm:t>
        <a:bodyPr/>
        <a:lstStyle/>
        <a:p>
          <a:endParaRPr lang="en-US" sz="2000"/>
        </a:p>
      </dgm:t>
    </dgm:pt>
    <dgm:pt modelId="{7DF7050B-8FB9-4583-862A-2CC03929290F}">
      <dgm:prSet custT="1"/>
      <dgm:spPr/>
      <dgm:t>
        <a:bodyPr/>
        <a:lstStyle/>
        <a:p>
          <a:r>
            <a:rPr lang="fr-FR" sz="1800"/>
            <a:t>Information: ensemble de connaissances   humaines et des communications dans le domaine technique, scientifique, économique et social.</a:t>
          </a:r>
          <a:endParaRPr lang="en-US" sz="1800"/>
        </a:p>
      </dgm:t>
    </dgm:pt>
    <dgm:pt modelId="{70A655C1-D2AA-4AEB-B903-BDCF006308AA}" type="parTrans" cxnId="{FDA9D5F5-9CF3-4AF7-A933-072F8B9ADAF0}">
      <dgm:prSet/>
      <dgm:spPr/>
      <dgm:t>
        <a:bodyPr/>
        <a:lstStyle/>
        <a:p>
          <a:endParaRPr lang="en-US" sz="2400"/>
        </a:p>
      </dgm:t>
    </dgm:pt>
    <dgm:pt modelId="{1FB1B42B-3A57-4532-A66E-CCB8961A264B}" type="sibTrans" cxnId="{FDA9D5F5-9CF3-4AF7-A933-072F8B9ADAF0}">
      <dgm:prSet/>
      <dgm:spPr/>
      <dgm:t>
        <a:bodyPr/>
        <a:lstStyle/>
        <a:p>
          <a:endParaRPr lang="en-US" sz="2000"/>
        </a:p>
      </dgm:t>
    </dgm:pt>
    <dgm:pt modelId="{2197C45A-4B44-44D2-AD3D-0FE2715380C9}">
      <dgm:prSet custT="1"/>
      <dgm:spPr/>
      <dgm:t>
        <a:bodyPr/>
        <a:lstStyle/>
        <a:p>
          <a:r>
            <a:rPr lang="fr-FR" sz="1800"/>
            <a:t>Traitement automatique: toutes les opérations que l’on peut effectuer sur les informations: saisie, modification, stockage, transmission,…</a:t>
          </a:r>
          <a:endParaRPr lang="en-US" sz="1800"/>
        </a:p>
      </dgm:t>
    </dgm:pt>
    <dgm:pt modelId="{2F504543-7078-402C-BF8E-BC2AA3DB53A9}" type="parTrans" cxnId="{1E0314A0-A4B4-4268-ABC2-C2621B6EFA89}">
      <dgm:prSet/>
      <dgm:spPr/>
      <dgm:t>
        <a:bodyPr/>
        <a:lstStyle/>
        <a:p>
          <a:endParaRPr lang="en-US" sz="2400"/>
        </a:p>
      </dgm:t>
    </dgm:pt>
    <dgm:pt modelId="{EBC6195D-001F-4473-9FD6-7E1040576AEC}" type="sibTrans" cxnId="{1E0314A0-A4B4-4268-ABC2-C2621B6EFA89}">
      <dgm:prSet/>
      <dgm:spPr/>
      <dgm:t>
        <a:bodyPr/>
        <a:lstStyle/>
        <a:p>
          <a:endParaRPr lang="en-US" sz="2000"/>
        </a:p>
      </dgm:t>
    </dgm:pt>
    <dgm:pt modelId="{7E69F530-31CA-4824-A278-1B3DB75094F8}">
      <dgm:prSet custT="1"/>
      <dgm:spPr/>
      <dgm:t>
        <a:bodyPr/>
        <a:lstStyle/>
        <a:p>
          <a:r>
            <a:rPr lang="fr-FR" sz="1800"/>
            <a:t>Le traitement de l'information consiste en une suite d'opérations transformant une représentation de cette information en une autre représentation plus facile à manipuler ou à interpréter.</a:t>
          </a:r>
          <a:endParaRPr lang="en-US" sz="1800"/>
        </a:p>
      </dgm:t>
    </dgm:pt>
    <dgm:pt modelId="{AF52DECE-4E79-434F-A3F9-86A1D87D478C}" type="parTrans" cxnId="{A5DF0D78-C9D7-4B25-9D74-50F9378C9D2A}">
      <dgm:prSet/>
      <dgm:spPr/>
      <dgm:t>
        <a:bodyPr/>
        <a:lstStyle/>
        <a:p>
          <a:endParaRPr lang="en-US" sz="2400"/>
        </a:p>
      </dgm:t>
    </dgm:pt>
    <dgm:pt modelId="{A7F3C994-0B1F-484C-91B3-2AEB0D351B9A}" type="sibTrans" cxnId="{A5DF0D78-C9D7-4B25-9D74-50F9378C9D2A}">
      <dgm:prSet/>
      <dgm:spPr/>
      <dgm:t>
        <a:bodyPr/>
        <a:lstStyle/>
        <a:p>
          <a:endParaRPr lang="en-US" sz="2000"/>
        </a:p>
      </dgm:t>
    </dgm:pt>
    <dgm:pt modelId="{C4FB715D-7431-48A9-AEE0-60750DF9A0C6}" type="pres">
      <dgm:prSet presAssocID="{97AD0A4C-8F8E-470F-B9E9-FC06F6D09116}" presName="linear" presStyleCnt="0">
        <dgm:presLayoutVars>
          <dgm:animLvl val="lvl"/>
          <dgm:resizeHandles val="exact"/>
        </dgm:presLayoutVars>
      </dgm:prSet>
      <dgm:spPr/>
    </dgm:pt>
    <dgm:pt modelId="{DED2915B-C220-4453-B113-352582AE1DE6}" type="pres">
      <dgm:prSet presAssocID="{1B8BC95A-046C-4EDB-B0A8-2B844C1ED10A}" presName="parentText" presStyleLbl="node1" presStyleIdx="0" presStyleCnt="5">
        <dgm:presLayoutVars>
          <dgm:chMax val="0"/>
          <dgm:bulletEnabled val="1"/>
        </dgm:presLayoutVars>
      </dgm:prSet>
      <dgm:spPr/>
    </dgm:pt>
    <dgm:pt modelId="{1A529EFA-60E0-4A94-989E-385208767EC7}" type="pres">
      <dgm:prSet presAssocID="{E3567775-ED85-46F0-903D-85D386A09F03}" presName="spacer" presStyleCnt="0"/>
      <dgm:spPr/>
    </dgm:pt>
    <dgm:pt modelId="{B15DAC50-16CB-4E75-9CA7-5DE21C6F17A6}" type="pres">
      <dgm:prSet presAssocID="{1F38B26B-E69F-4665-8A28-C09A932964D3}" presName="parentText" presStyleLbl="node1" presStyleIdx="1" presStyleCnt="5">
        <dgm:presLayoutVars>
          <dgm:chMax val="0"/>
          <dgm:bulletEnabled val="1"/>
        </dgm:presLayoutVars>
      </dgm:prSet>
      <dgm:spPr/>
    </dgm:pt>
    <dgm:pt modelId="{F4238C01-C401-44A8-9333-AE3D3084F6C8}" type="pres">
      <dgm:prSet presAssocID="{0DFDAE8B-C623-47C2-A8BC-E6F9CAA9FE15}" presName="spacer" presStyleCnt="0"/>
      <dgm:spPr/>
    </dgm:pt>
    <dgm:pt modelId="{F3455B96-5AFA-4CEE-A68E-B560B7607F42}" type="pres">
      <dgm:prSet presAssocID="{7DF7050B-8FB9-4583-862A-2CC03929290F}" presName="parentText" presStyleLbl="node1" presStyleIdx="2" presStyleCnt="5">
        <dgm:presLayoutVars>
          <dgm:chMax val="0"/>
          <dgm:bulletEnabled val="1"/>
        </dgm:presLayoutVars>
      </dgm:prSet>
      <dgm:spPr/>
    </dgm:pt>
    <dgm:pt modelId="{96B94E7D-03A3-4FD4-934A-D3934E77534E}" type="pres">
      <dgm:prSet presAssocID="{1FB1B42B-3A57-4532-A66E-CCB8961A264B}" presName="spacer" presStyleCnt="0"/>
      <dgm:spPr/>
    </dgm:pt>
    <dgm:pt modelId="{B8651BF7-0246-4D58-823A-2200DA4777F4}" type="pres">
      <dgm:prSet presAssocID="{2197C45A-4B44-44D2-AD3D-0FE2715380C9}" presName="parentText" presStyleLbl="node1" presStyleIdx="3" presStyleCnt="5">
        <dgm:presLayoutVars>
          <dgm:chMax val="0"/>
          <dgm:bulletEnabled val="1"/>
        </dgm:presLayoutVars>
      </dgm:prSet>
      <dgm:spPr/>
    </dgm:pt>
    <dgm:pt modelId="{6A6DB724-360B-44A5-985C-B28F41985DC0}" type="pres">
      <dgm:prSet presAssocID="{EBC6195D-001F-4473-9FD6-7E1040576AEC}" presName="spacer" presStyleCnt="0"/>
      <dgm:spPr/>
    </dgm:pt>
    <dgm:pt modelId="{BBBBA1DD-9611-4185-BF3B-4021B93615F8}" type="pres">
      <dgm:prSet presAssocID="{7E69F530-31CA-4824-A278-1B3DB75094F8}" presName="parentText" presStyleLbl="node1" presStyleIdx="4" presStyleCnt="5">
        <dgm:presLayoutVars>
          <dgm:chMax val="0"/>
          <dgm:bulletEnabled val="1"/>
        </dgm:presLayoutVars>
      </dgm:prSet>
      <dgm:spPr/>
    </dgm:pt>
  </dgm:ptLst>
  <dgm:cxnLst>
    <dgm:cxn modelId="{36E5D024-5561-4FFA-8A88-4BBAECD76AFD}" type="presOf" srcId="{2197C45A-4B44-44D2-AD3D-0FE2715380C9}" destId="{B8651BF7-0246-4D58-823A-2200DA4777F4}" srcOrd="0" destOrd="0" presId="urn:microsoft.com/office/officeart/2005/8/layout/vList2"/>
    <dgm:cxn modelId="{2DEAB13D-2471-4B10-ABBF-42A5AAECB63F}" type="presOf" srcId="{7E69F530-31CA-4824-A278-1B3DB75094F8}" destId="{BBBBA1DD-9611-4185-BF3B-4021B93615F8}" srcOrd="0" destOrd="0" presId="urn:microsoft.com/office/officeart/2005/8/layout/vList2"/>
    <dgm:cxn modelId="{BA1FCF6E-9B0A-4490-B2A9-9E54A7381B4A}" srcId="{97AD0A4C-8F8E-470F-B9E9-FC06F6D09116}" destId="{1F38B26B-E69F-4665-8A28-C09A932964D3}" srcOrd="1" destOrd="0" parTransId="{07A2CEA1-3D44-4502-B175-AF026995972D}" sibTransId="{0DFDAE8B-C623-47C2-A8BC-E6F9CAA9FE15}"/>
    <dgm:cxn modelId="{A5DF0D78-C9D7-4B25-9D74-50F9378C9D2A}" srcId="{97AD0A4C-8F8E-470F-B9E9-FC06F6D09116}" destId="{7E69F530-31CA-4824-A278-1B3DB75094F8}" srcOrd="4" destOrd="0" parTransId="{AF52DECE-4E79-434F-A3F9-86A1D87D478C}" sibTransId="{A7F3C994-0B1F-484C-91B3-2AEB0D351B9A}"/>
    <dgm:cxn modelId="{0BC9AE7E-7FD2-42D9-BA26-3A7B50E41628}" type="presOf" srcId="{1B8BC95A-046C-4EDB-B0A8-2B844C1ED10A}" destId="{DED2915B-C220-4453-B113-352582AE1DE6}" srcOrd="0" destOrd="0" presId="urn:microsoft.com/office/officeart/2005/8/layout/vList2"/>
    <dgm:cxn modelId="{EC888689-32C4-4C65-B483-B9BAB3E9CFE1}" type="presOf" srcId="{1F38B26B-E69F-4665-8A28-C09A932964D3}" destId="{B15DAC50-16CB-4E75-9CA7-5DE21C6F17A6}" srcOrd="0" destOrd="0" presId="urn:microsoft.com/office/officeart/2005/8/layout/vList2"/>
    <dgm:cxn modelId="{1E0314A0-A4B4-4268-ABC2-C2621B6EFA89}" srcId="{97AD0A4C-8F8E-470F-B9E9-FC06F6D09116}" destId="{2197C45A-4B44-44D2-AD3D-0FE2715380C9}" srcOrd="3" destOrd="0" parTransId="{2F504543-7078-402C-BF8E-BC2AA3DB53A9}" sibTransId="{EBC6195D-001F-4473-9FD6-7E1040576AEC}"/>
    <dgm:cxn modelId="{A07C1AA7-DEFE-4DF0-A4D8-294ADA9B301A}" srcId="{97AD0A4C-8F8E-470F-B9E9-FC06F6D09116}" destId="{1B8BC95A-046C-4EDB-B0A8-2B844C1ED10A}" srcOrd="0" destOrd="0" parTransId="{7EFD4AEB-125F-4574-911F-704A252ABDB5}" sibTransId="{E3567775-ED85-46F0-903D-85D386A09F03}"/>
    <dgm:cxn modelId="{D2F548BE-A2DB-4AA7-98AF-5CDC8DA2FDED}" type="presOf" srcId="{97AD0A4C-8F8E-470F-B9E9-FC06F6D09116}" destId="{C4FB715D-7431-48A9-AEE0-60750DF9A0C6}" srcOrd="0" destOrd="0" presId="urn:microsoft.com/office/officeart/2005/8/layout/vList2"/>
    <dgm:cxn modelId="{B26978C4-CB3C-47E0-ACBD-F38839A24A52}" type="presOf" srcId="{7DF7050B-8FB9-4583-862A-2CC03929290F}" destId="{F3455B96-5AFA-4CEE-A68E-B560B7607F42}" srcOrd="0" destOrd="0" presId="urn:microsoft.com/office/officeart/2005/8/layout/vList2"/>
    <dgm:cxn modelId="{FDA9D5F5-9CF3-4AF7-A933-072F8B9ADAF0}" srcId="{97AD0A4C-8F8E-470F-B9E9-FC06F6D09116}" destId="{7DF7050B-8FB9-4583-862A-2CC03929290F}" srcOrd="2" destOrd="0" parTransId="{70A655C1-D2AA-4AEB-B903-BDCF006308AA}" sibTransId="{1FB1B42B-3A57-4532-A66E-CCB8961A264B}"/>
    <dgm:cxn modelId="{C55EAB3B-F9B2-47E4-9686-D368A63CC8F7}" type="presParOf" srcId="{C4FB715D-7431-48A9-AEE0-60750DF9A0C6}" destId="{DED2915B-C220-4453-B113-352582AE1DE6}" srcOrd="0" destOrd="0" presId="urn:microsoft.com/office/officeart/2005/8/layout/vList2"/>
    <dgm:cxn modelId="{71C34086-BEC3-4246-B34A-E0E468501DFA}" type="presParOf" srcId="{C4FB715D-7431-48A9-AEE0-60750DF9A0C6}" destId="{1A529EFA-60E0-4A94-989E-385208767EC7}" srcOrd="1" destOrd="0" presId="urn:microsoft.com/office/officeart/2005/8/layout/vList2"/>
    <dgm:cxn modelId="{2DFA02FE-DCA7-480E-9747-6DA4D24AFD9E}" type="presParOf" srcId="{C4FB715D-7431-48A9-AEE0-60750DF9A0C6}" destId="{B15DAC50-16CB-4E75-9CA7-5DE21C6F17A6}" srcOrd="2" destOrd="0" presId="urn:microsoft.com/office/officeart/2005/8/layout/vList2"/>
    <dgm:cxn modelId="{51143C3C-3CC4-4873-ACA1-886BC0B97B32}" type="presParOf" srcId="{C4FB715D-7431-48A9-AEE0-60750DF9A0C6}" destId="{F4238C01-C401-44A8-9333-AE3D3084F6C8}" srcOrd="3" destOrd="0" presId="urn:microsoft.com/office/officeart/2005/8/layout/vList2"/>
    <dgm:cxn modelId="{9CDFBAEA-32B8-4DA2-979F-F681F917BF73}" type="presParOf" srcId="{C4FB715D-7431-48A9-AEE0-60750DF9A0C6}" destId="{F3455B96-5AFA-4CEE-A68E-B560B7607F42}" srcOrd="4" destOrd="0" presId="urn:microsoft.com/office/officeart/2005/8/layout/vList2"/>
    <dgm:cxn modelId="{8F8A81F1-580A-459B-8DA0-C5467EBD49FE}" type="presParOf" srcId="{C4FB715D-7431-48A9-AEE0-60750DF9A0C6}" destId="{96B94E7D-03A3-4FD4-934A-D3934E77534E}" srcOrd="5" destOrd="0" presId="urn:microsoft.com/office/officeart/2005/8/layout/vList2"/>
    <dgm:cxn modelId="{35C39BAA-0DFE-43C6-BEEC-1BFEA7F0AFEF}" type="presParOf" srcId="{C4FB715D-7431-48A9-AEE0-60750DF9A0C6}" destId="{B8651BF7-0246-4D58-823A-2200DA4777F4}" srcOrd="6" destOrd="0" presId="urn:microsoft.com/office/officeart/2005/8/layout/vList2"/>
    <dgm:cxn modelId="{C2358F00-481D-41F2-8C35-1B00786F1F51}" type="presParOf" srcId="{C4FB715D-7431-48A9-AEE0-60750DF9A0C6}" destId="{6A6DB724-360B-44A5-985C-B28F41985DC0}" srcOrd="7" destOrd="0" presId="urn:microsoft.com/office/officeart/2005/8/layout/vList2"/>
    <dgm:cxn modelId="{C9ED7F52-9A86-474B-B869-FB5C89494265}" type="presParOf" srcId="{C4FB715D-7431-48A9-AEE0-60750DF9A0C6}" destId="{BBBBA1DD-9611-4185-BF3B-4021B93615F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04E432-B6CA-4C48-84D2-69B50701909D}"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49CBCAA5-7C36-4F53-B257-6C5501D2C7CA}">
      <dgm:prSet/>
      <dgm:spPr/>
      <dgm:t>
        <a:bodyPr/>
        <a:lstStyle/>
        <a:p>
          <a:r>
            <a:rPr lang="fr-FR"/>
            <a:t>Un ordinateur est un ensemble de circuits électroniques qui traite l'information grâce à un programme qu'il mémorise, communique et archive des informations.</a:t>
          </a:r>
          <a:endParaRPr lang="en-US"/>
        </a:p>
      </dgm:t>
    </dgm:pt>
    <dgm:pt modelId="{B02A6689-1C09-4A93-A4E9-AE6FFECCCC04}" type="parTrans" cxnId="{37F613E7-5C7A-4C37-9E15-ACFD00305D89}">
      <dgm:prSet/>
      <dgm:spPr/>
      <dgm:t>
        <a:bodyPr/>
        <a:lstStyle/>
        <a:p>
          <a:endParaRPr lang="en-US"/>
        </a:p>
      </dgm:t>
    </dgm:pt>
    <dgm:pt modelId="{593AC8DC-837B-40F4-86BB-4B2D9FA55F4C}" type="sibTrans" cxnId="{37F613E7-5C7A-4C37-9E15-ACFD00305D89}">
      <dgm:prSet/>
      <dgm:spPr/>
      <dgm:t>
        <a:bodyPr/>
        <a:lstStyle/>
        <a:p>
          <a:endParaRPr lang="en-US"/>
        </a:p>
      </dgm:t>
    </dgm:pt>
    <dgm:pt modelId="{E3184986-116A-4568-8DA5-9A27E33F430C}">
      <dgm:prSet/>
      <dgm:spPr/>
      <dgm:t>
        <a:bodyPr/>
        <a:lstStyle/>
        <a:p>
          <a:r>
            <a:rPr lang="fr-FR"/>
            <a:t>Le traitement de l'information se fait automatiquement et vise à résoudre un problème bien défini. </a:t>
          </a:r>
          <a:endParaRPr lang="en-US"/>
        </a:p>
      </dgm:t>
    </dgm:pt>
    <dgm:pt modelId="{716BBF7B-0530-4413-820B-147066F7F5D8}" type="parTrans" cxnId="{6D3A96AD-E85B-49C9-AFB5-5ED98A8E6259}">
      <dgm:prSet/>
      <dgm:spPr/>
      <dgm:t>
        <a:bodyPr/>
        <a:lstStyle/>
        <a:p>
          <a:endParaRPr lang="en-US"/>
        </a:p>
      </dgm:t>
    </dgm:pt>
    <dgm:pt modelId="{B012B37A-CD0C-4384-94F8-2F7F98504888}" type="sibTrans" cxnId="{6D3A96AD-E85B-49C9-AFB5-5ED98A8E6259}">
      <dgm:prSet/>
      <dgm:spPr/>
      <dgm:t>
        <a:bodyPr/>
        <a:lstStyle/>
        <a:p>
          <a:endParaRPr lang="en-US"/>
        </a:p>
      </dgm:t>
    </dgm:pt>
    <dgm:pt modelId="{CF639565-3F65-483E-8FFC-8F348E79BAD0}">
      <dgm:prSet/>
      <dgm:spPr/>
      <dgm:t>
        <a:bodyPr/>
        <a:lstStyle/>
        <a:p>
          <a:r>
            <a:rPr lang="fr-FR"/>
            <a:t>Architecture d’un ordinateur désigne le mode de fonctionnement d’un ordinateur; c’est-à-dire comment l’information circule dans un ordinateur.</a:t>
          </a:r>
          <a:endParaRPr lang="en-US"/>
        </a:p>
      </dgm:t>
    </dgm:pt>
    <dgm:pt modelId="{4BDD3D12-5EAB-477A-9108-5159D016A451}" type="parTrans" cxnId="{2C13DA0A-15D1-44AE-85D3-5FB83590E768}">
      <dgm:prSet/>
      <dgm:spPr/>
      <dgm:t>
        <a:bodyPr/>
        <a:lstStyle/>
        <a:p>
          <a:endParaRPr lang="en-US"/>
        </a:p>
      </dgm:t>
    </dgm:pt>
    <dgm:pt modelId="{654280C0-EEFC-4223-96DB-C179D3DC65AE}" type="sibTrans" cxnId="{2C13DA0A-15D1-44AE-85D3-5FB83590E768}">
      <dgm:prSet/>
      <dgm:spPr/>
      <dgm:t>
        <a:bodyPr/>
        <a:lstStyle/>
        <a:p>
          <a:endParaRPr lang="en-US"/>
        </a:p>
      </dgm:t>
    </dgm:pt>
    <dgm:pt modelId="{E559E16A-6887-44A4-9657-658765593426}" type="pres">
      <dgm:prSet presAssocID="{6604E432-B6CA-4C48-84D2-69B50701909D}" presName="outerComposite" presStyleCnt="0">
        <dgm:presLayoutVars>
          <dgm:chMax val="5"/>
          <dgm:dir/>
          <dgm:resizeHandles val="exact"/>
        </dgm:presLayoutVars>
      </dgm:prSet>
      <dgm:spPr/>
    </dgm:pt>
    <dgm:pt modelId="{ECEE7239-12C3-4E90-AC94-CEAB0EFF17D4}" type="pres">
      <dgm:prSet presAssocID="{6604E432-B6CA-4C48-84D2-69B50701909D}" presName="dummyMaxCanvas" presStyleCnt="0">
        <dgm:presLayoutVars/>
      </dgm:prSet>
      <dgm:spPr/>
    </dgm:pt>
    <dgm:pt modelId="{A7A28C25-24AC-458A-9AF4-9F35E42463E9}" type="pres">
      <dgm:prSet presAssocID="{6604E432-B6CA-4C48-84D2-69B50701909D}" presName="ThreeNodes_1" presStyleLbl="node1" presStyleIdx="0" presStyleCnt="3">
        <dgm:presLayoutVars>
          <dgm:bulletEnabled val="1"/>
        </dgm:presLayoutVars>
      </dgm:prSet>
      <dgm:spPr/>
    </dgm:pt>
    <dgm:pt modelId="{B14A78D0-2700-4C15-A41E-3299C5BDCB6C}" type="pres">
      <dgm:prSet presAssocID="{6604E432-B6CA-4C48-84D2-69B50701909D}" presName="ThreeNodes_2" presStyleLbl="node1" presStyleIdx="1" presStyleCnt="3">
        <dgm:presLayoutVars>
          <dgm:bulletEnabled val="1"/>
        </dgm:presLayoutVars>
      </dgm:prSet>
      <dgm:spPr/>
    </dgm:pt>
    <dgm:pt modelId="{6AF670A5-476A-450E-8296-0A99F51DD46A}" type="pres">
      <dgm:prSet presAssocID="{6604E432-B6CA-4C48-84D2-69B50701909D}" presName="ThreeNodes_3" presStyleLbl="node1" presStyleIdx="2" presStyleCnt="3">
        <dgm:presLayoutVars>
          <dgm:bulletEnabled val="1"/>
        </dgm:presLayoutVars>
      </dgm:prSet>
      <dgm:spPr/>
    </dgm:pt>
    <dgm:pt modelId="{94F76BC7-7C73-449C-88BD-A3C29BA5B90A}" type="pres">
      <dgm:prSet presAssocID="{6604E432-B6CA-4C48-84D2-69B50701909D}" presName="ThreeConn_1-2" presStyleLbl="fgAccFollowNode1" presStyleIdx="0" presStyleCnt="2">
        <dgm:presLayoutVars>
          <dgm:bulletEnabled val="1"/>
        </dgm:presLayoutVars>
      </dgm:prSet>
      <dgm:spPr/>
    </dgm:pt>
    <dgm:pt modelId="{C1AFF2C5-F3EB-4AB3-AD11-AE020C0E508D}" type="pres">
      <dgm:prSet presAssocID="{6604E432-B6CA-4C48-84D2-69B50701909D}" presName="ThreeConn_2-3" presStyleLbl="fgAccFollowNode1" presStyleIdx="1" presStyleCnt="2">
        <dgm:presLayoutVars>
          <dgm:bulletEnabled val="1"/>
        </dgm:presLayoutVars>
      </dgm:prSet>
      <dgm:spPr/>
    </dgm:pt>
    <dgm:pt modelId="{2FA42A66-4FDD-43C0-9711-2FBFDC8FA6A0}" type="pres">
      <dgm:prSet presAssocID="{6604E432-B6CA-4C48-84D2-69B50701909D}" presName="ThreeNodes_1_text" presStyleLbl="node1" presStyleIdx="2" presStyleCnt="3">
        <dgm:presLayoutVars>
          <dgm:bulletEnabled val="1"/>
        </dgm:presLayoutVars>
      </dgm:prSet>
      <dgm:spPr/>
    </dgm:pt>
    <dgm:pt modelId="{C2C0F228-0F65-4E03-BAE0-2A35449EC281}" type="pres">
      <dgm:prSet presAssocID="{6604E432-B6CA-4C48-84D2-69B50701909D}" presName="ThreeNodes_2_text" presStyleLbl="node1" presStyleIdx="2" presStyleCnt="3">
        <dgm:presLayoutVars>
          <dgm:bulletEnabled val="1"/>
        </dgm:presLayoutVars>
      </dgm:prSet>
      <dgm:spPr/>
    </dgm:pt>
    <dgm:pt modelId="{DECE8160-919D-4D0F-99AC-E56BC8D21975}" type="pres">
      <dgm:prSet presAssocID="{6604E432-B6CA-4C48-84D2-69B50701909D}" presName="ThreeNodes_3_text" presStyleLbl="node1" presStyleIdx="2" presStyleCnt="3">
        <dgm:presLayoutVars>
          <dgm:bulletEnabled val="1"/>
        </dgm:presLayoutVars>
      </dgm:prSet>
      <dgm:spPr/>
    </dgm:pt>
  </dgm:ptLst>
  <dgm:cxnLst>
    <dgm:cxn modelId="{2C13DA0A-15D1-44AE-85D3-5FB83590E768}" srcId="{6604E432-B6CA-4C48-84D2-69B50701909D}" destId="{CF639565-3F65-483E-8FFC-8F348E79BAD0}" srcOrd="2" destOrd="0" parTransId="{4BDD3D12-5EAB-477A-9108-5159D016A451}" sibTransId="{654280C0-EEFC-4223-96DB-C179D3DC65AE}"/>
    <dgm:cxn modelId="{324D7E4E-C8F4-416D-BB32-0F3C1670168A}" type="presOf" srcId="{CF639565-3F65-483E-8FFC-8F348E79BAD0}" destId="{DECE8160-919D-4D0F-99AC-E56BC8D21975}" srcOrd="1" destOrd="0" presId="urn:microsoft.com/office/officeart/2005/8/layout/vProcess5"/>
    <dgm:cxn modelId="{E1E6744F-4233-4013-8C2E-91BF2F3FD2BA}" type="presOf" srcId="{49CBCAA5-7C36-4F53-B257-6C5501D2C7CA}" destId="{A7A28C25-24AC-458A-9AF4-9F35E42463E9}" srcOrd="0" destOrd="0" presId="urn:microsoft.com/office/officeart/2005/8/layout/vProcess5"/>
    <dgm:cxn modelId="{C3B9B36F-8986-4B8A-880E-F8E25353FD41}" type="presOf" srcId="{E3184986-116A-4568-8DA5-9A27E33F430C}" destId="{B14A78D0-2700-4C15-A41E-3299C5BDCB6C}" srcOrd="0" destOrd="0" presId="urn:microsoft.com/office/officeart/2005/8/layout/vProcess5"/>
    <dgm:cxn modelId="{2C160450-D534-4DCC-A3B0-57FF8B10B4A3}" type="presOf" srcId="{49CBCAA5-7C36-4F53-B257-6C5501D2C7CA}" destId="{2FA42A66-4FDD-43C0-9711-2FBFDC8FA6A0}" srcOrd="1" destOrd="0" presId="urn:microsoft.com/office/officeart/2005/8/layout/vProcess5"/>
    <dgm:cxn modelId="{7B656484-7B62-4234-A88F-FE25CF984454}" type="presOf" srcId="{6604E432-B6CA-4C48-84D2-69B50701909D}" destId="{E559E16A-6887-44A4-9657-658765593426}" srcOrd="0" destOrd="0" presId="urn:microsoft.com/office/officeart/2005/8/layout/vProcess5"/>
    <dgm:cxn modelId="{067817AB-93A3-4588-B1CE-5DB5940316B9}" type="presOf" srcId="{593AC8DC-837B-40F4-86BB-4B2D9FA55F4C}" destId="{94F76BC7-7C73-449C-88BD-A3C29BA5B90A}" srcOrd="0" destOrd="0" presId="urn:microsoft.com/office/officeart/2005/8/layout/vProcess5"/>
    <dgm:cxn modelId="{6D3A96AD-E85B-49C9-AFB5-5ED98A8E6259}" srcId="{6604E432-B6CA-4C48-84D2-69B50701909D}" destId="{E3184986-116A-4568-8DA5-9A27E33F430C}" srcOrd="1" destOrd="0" parTransId="{716BBF7B-0530-4413-820B-147066F7F5D8}" sibTransId="{B012B37A-CD0C-4384-94F8-2F7F98504888}"/>
    <dgm:cxn modelId="{077052B7-3ACD-4BF5-959D-38AC9970DE23}" type="presOf" srcId="{E3184986-116A-4568-8DA5-9A27E33F430C}" destId="{C2C0F228-0F65-4E03-BAE0-2A35449EC281}" srcOrd="1" destOrd="0" presId="urn:microsoft.com/office/officeart/2005/8/layout/vProcess5"/>
    <dgm:cxn modelId="{21AB0DCF-D566-40FB-AD17-C67E58D49339}" type="presOf" srcId="{B012B37A-CD0C-4384-94F8-2F7F98504888}" destId="{C1AFF2C5-F3EB-4AB3-AD11-AE020C0E508D}" srcOrd="0" destOrd="0" presId="urn:microsoft.com/office/officeart/2005/8/layout/vProcess5"/>
    <dgm:cxn modelId="{B85F7ED8-94A9-41B5-82AD-07D60D7CCFCC}" type="presOf" srcId="{CF639565-3F65-483E-8FFC-8F348E79BAD0}" destId="{6AF670A5-476A-450E-8296-0A99F51DD46A}" srcOrd="0" destOrd="0" presId="urn:microsoft.com/office/officeart/2005/8/layout/vProcess5"/>
    <dgm:cxn modelId="{37F613E7-5C7A-4C37-9E15-ACFD00305D89}" srcId="{6604E432-B6CA-4C48-84D2-69B50701909D}" destId="{49CBCAA5-7C36-4F53-B257-6C5501D2C7CA}" srcOrd="0" destOrd="0" parTransId="{B02A6689-1C09-4A93-A4E9-AE6FFECCCC04}" sibTransId="{593AC8DC-837B-40F4-86BB-4B2D9FA55F4C}"/>
    <dgm:cxn modelId="{D8E02260-6C9B-487A-BEF3-2EABFAC5B3DD}" type="presParOf" srcId="{E559E16A-6887-44A4-9657-658765593426}" destId="{ECEE7239-12C3-4E90-AC94-CEAB0EFF17D4}" srcOrd="0" destOrd="0" presId="urn:microsoft.com/office/officeart/2005/8/layout/vProcess5"/>
    <dgm:cxn modelId="{8485C395-56E5-409C-94DF-2841E7841A22}" type="presParOf" srcId="{E559E16A-6887-44A4-9657-658765593426}" destId="{A7A28C25-24AC-458A-9AF4-9F35E42463E9}" srcOrd="1" destOrd="0" presId="urn:microsoft.com/office/officeart/2005/8/layout/vProcess5"/>
    <dgm:cxn modelId="{DC5C7F9B-D481-4718-8CBA-2AD0430F1F74}" type="presParOf" srcId="{E559E16A-6887-44A4-9657-658765593426}" destId="{B14A78D0-2700-4C15-A41E-3299C5BDCB6C}" srcOrd="2" destOrd="0" presId="urn:microsoft.com/office/officeart/2005/8/layout/vProcess5"/>
    <dgm:cxn modelId="{6FA49C14-AAF7-4A3A-9340-761BFD4F9E90}" type="presParOf" srcId="{E559E16A-6887-44A4-9657-658765593426}" destId="{6AF670A5-476A-450E-8296-0A99F51DD46A}" srcOrd="3" destOrd="0" presId="urn:microsoft.com/office/officeart/2005/8/layout/vProcess5"/>
    <dgm:cxn modelId="{6AE26D2C-F99F-4CFC-B5E7-28E1ED14D81A}" type="presParOf" srcId="{E559E16A-6887-44A4-9657-658765593426}" destId="{94F76BC7-7C73-449C-88BD-A3C29BA5B90A}" srcOrd="4" destOrd="0" presId="urn:microsoft.com/office/officeart/2005/8/layout/vProcess5"/>
    <dgm:cxn modelId="{49F6DBDE-0F26-4FBD-94ED-B9ADD81065BB}" type="presParOf" srcId="{E559E16A-6887-44A4-9657-658765593426}" destId="{C1AFF2C5-F3EB-4AB3-AD11-AE020C0E508D}" srcOrd="5" destOrd="0" presId="urn:microsoft.com/office/officeart/2005/8/layout/vProcess5"/>
    <dgm:cxn modelId="{7193FA82-E93B-4243-ABD1-A2EEDA924158}" type="presParOf" srcId="{E559E16A-6887-44A4-9657-658765593426}" destId="{2FA42A66-4FDD-43C0-9711-2FBFDC8FA6A0}" srcOrd="6" destOrd="0" presId="urn:microsoft.com/office/officeart/2005/8/layout/vProcess5"/>
    <dgm:cxn modelId="{67E9FE74-639E-47BF-9A21-A32DFC96CB0A}" type="presParOf" srcId="{E559E16A-6887-44A4-9657-658765593426}" destId="{C2C0F228-0F65-4E03-BAE0-2A35449EC281}" srcOrd="7" destOrd="0" presId="urn:microsoft.com/office/officeart/2005/8/layout/vProcess5"/>
    <dgm:cxn modelId="{A64D262F-14AA-43B1-85DA-DCAB2995C1FF}" type="presParOf" srcId="{E559E16A-6887-44A4-9657-658765593426}" destId="{DECE8160-919D-4D0F-99AC-E56BC8D21975}"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0A10F7-257E-46A8-9937-6406545D720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9C44AFF-CA33-4F1B-93F3-CC598AE0225B}">
      <dgm:prSet/>
      <dgm:spPr/>
      <dgm:t>
        <a:bodyPr/>
        <a:lstStyle/>
        <a:p>
          <a:r>
            <a:rPr lang="fr-FR"/>
            <a:t>Tous ces constituants sont reliés entre eux par l’intermédiaire d’un bus, qui est l’artère centrale et leur permet de s’échanger des données.</a:t>
          </a:r>
          <a:endParaRPr lang="en-US"/>
        </a:p>
      </dgm:t>
    </dgm:pt>
    <dgm:pt modelId="{7ABEA575-2077-4F4C-AAC0-10F9D6F6EAAD}" type="parTrans" cxnId="{F8E1B7D8-7889-4CF2-B958-7A909586CC1B}">
      <dgm:prSet/>
      <dgm:spPr/>
      <dgm:t>
        <a:bodyPr/>
        <a:lstStyle/>
        <a:p>
          <a:endParaRPr lang="en-US"/>
        </a:p>
      </dgm:t>
    </dgm:pt>
    <dgm:pt modelId="{1E237FA1-DBB8-497B-88CE-FF4443197F65}" type="sibTrans" cxnId="{F8E1B7D8-7889-4CF2-B958-7A909586CC1B}">
      <dgm:prSet/>
      <dgm:spPr/>
      <dgm:t>
        <a:bodyPr/>
        <a:lstStyle/>
        <a:p>
          <a:endParaRPr lang="en-US"/>
        </a:p>
      </dgm:t>
    </dgm:pt>
    <dgm:pt modelId="{084F2528-0BEC-40C1-B5E0-7A186D7CD476}">
      <dgm:prSet/>
      <dgm:spPr/>
      <dgm:t>
        <a:bodyPr/>
        <a:lstStyle/>
        <a:p>
          <a:r>
            <a:rPr lang="fr-FR"/>
            <a:t>Pratiquement tous les ordinateurs actuels ont cette architecture, qui ce soit les micros ordinateurs personnels ou les gros ordinateurs des entreprises. </a:t>
          </a:r>
          <a:endParaRPr lang="en-US"/>
        </a:p>
      </dgm:t>
    </dgm:pt>
    <dgm:pt modelId="{809B15F1-96AF-4AB6-8F0B-12324C52A851}" type="parTrans" cxnId="{F9B1BD47-EE86-4366-97E9-BEABD01B5048}">
      <dgm:prSet/>
      <dgm:spPr/>
      <dgm:t>
        <a:bodyPr/>
        <a:lstStyle/>
        <a:p>
          <a:endParaRPr lang="en-US"/>
        </a:p>
      </dgm:t>
    </dgm:pt>
    <dgm:pt modelId="{21BFBD49-35C2-4C7E-8527-EAB38CC4AB6E}" type="sibTrans" cxnId="{F9B1BD47-EE86-4366-97E9-BEABD01B5048}">
      <dgm:prSet/>
      <dgm:spPr/>
      <dgm:t>
        <a:bodyPr/>
        <a:lstStyle/>
        <a:p>
          <a:endParaRPr lang="en-US"/>
        </a:p>
      </dgm:t>
    </dgm:pt>
    <dgm:pt modelId="{7DA6138D-B6F4-467F-A2EB-8C4F3C5E5B0E}">
      <dgm:prSet/>
      <dgm:spPr/>
      <dgm:t>
        <a:bodyPr/>
        <a:lstStyle/>
        <a:p>
          <a:r>
            <a:rPr lang="fr-FR"/>
            <a:t>Les différences résident essentiellement dans les performances  des constituants. </a:t>
          </a:r>
          <a:endParaRPr lang="en-US"/>
        </a:p>
      </dgm:t>
    </dgm:pt>
    <dgm:pt modelId="{E136A05C-F6A1-435A-8E57-6A6ADA09B48B}" type="parTrans" cxnId="{C5C168B5-7D6D-4F7B-94E5-A3BCD4562BF3}">
      <dgm:prSet/>
      <dgm:spPr/>
      <dgm:t>
        <a:bodyPr/>
        <a:lstStyle/>
        <a:p>
          <a:endParaRPr lang="en-US"/>
        </a:p>
      </dgm:t>
    </dgm:pt>
    <dgm:pt modelId="{9E286DA1-FFFB-4F56-9739-13EE8B37E095}" type="sibTrans" cxnId="{C5C168B5-7D6D-4F7B-94E5-A3BCD4562BF3}">
      <dgm:prSet/>
      <dgm:spPr/>
      <dgm:t>
        <a:bodyPr/>
        <a:lstStyle/>
        <a:p>
          <a:endParaRPr lang="en-US"/>
        </a:p>
      </dgm:t>
    </dgm:pt>
    <dgm:pt modelId="{608549E8-F3EE-4248-985E-64AB371F69CE}">
      <dgm:prSet/>
      <dgm:spPr/>
      <dgm:t>
        <a:bodyPr/>
        <a:lstStyle/>
        <a:p>
          <a:r>
            <a:rPr lang="fr-FR"/>
            <a:t>L’ensemble des communications à l’intérieur s’effectue par le langage binaire. </a:t>
          </a:r>
          <a:endParaRPr lang="en-US"/>
        </a:p>
      </dgm:t>
    </dgm:pt>
    <dgm:pt modelId="{9FF4F148-895A-4CAA-A6BC-EE5C89406387}" type="parTrans" cxnId="{03F53C86-C38B-418F-8231-C5FF1689B383}">
      <dgm:prSet/>
      <dgm:spPr/>
      <dgm:t>
        <a:bodyPr/>
        <a:lstStyle/>
        <a:p>
          <a:endParaRPr lang="en-US"/>
        </a:p>
      </dgm:t>
    </dgm:pt>
    <dgm:pt modelId="{5B501C54-659C-4B11-8700-95A084F8CB64}" type="sibTrans" cxnId="{03F53C86-C38B-418F-8231-C5FF1689B383}">
      <dgm:prSet/>
      <dgm:spPr/>
      <dgm:t>
        <a:bodyPr/>
        <a:lstStyle/>
        <a:p>
          <a:endParaRPr lang="en-US"/>
        </a:p>
      </dgm:t>
    </dgm:pt>
    <dgm:pt modelId="{AF5BA6BB-48EC-4172-8A8F-653D999812E2}" type="pres">
      <dgm:prSet presAssocID="{AE0A10F7-257E-46A8-9937-6406545D720B}" presName="linear" presStyleCnt="0">
        <dgm:presLayoutVars>
          <dgm:animLvl val="lvl"/>
          <dgm:resizeHandles val="exact"/>
        </dgm:presLayoutVars>
      </dgm:prSet>
      <dgm:spPr/>
    </dgm:pt>
    <dgm:pt modelId="{D2D94CD8-C71B-43EF-B762-B9DF995EF68B}" type="pres">
      <dgm:prSet presAssocID="{E9C44AFF-CA33-4F1B-93F3-CC598AE0225B}" presName="parentText" presStyleLbl="node1" presStyleIdx="0" presStyleCnt="4">
        <dgm:presLayoutVars>
          <dgm:chMax val="0"/>
          <dgm:bulletEnabled val="1"/>
        </dgm:presLayoutVars>
      </dgm:prSet>
      <dgm:spPr/>
    </dgm:pt>
    <dgm:pt modelId="{048A4577-805D-47A0-857F-4CC3E1BA164C}" type="pres">
      <dgm:prSet presAssocID="{1E237FA1-DBB8-497B-88CE-FF4443197F65}" presName="spacer" presStyleCnt="0"/>
      <dgm:spPr/>
    </dgm:pt>
    <dgm:pt modelId="{9FB6D5A2-75C8-4C70-8CF8-E224649272AC}" type="pres">
      <dgm:prSet presAssocID="{084F2528-0BEC-40C1-B5E0-7A186D7CD476}" presName="parentText" presStyleLbl="node1" presStyleIdx="1" presStyleCnt="4">
        <dgm:presLayoutVars>
          <dgm:chMax val="0"/>
          <dgm:bulletEnabled val="1"/>
        </dgm:presLayoutVars>
      </dgm:prSet>
      <dgm:spPr/>
    </dgm:pt>
    <dgm:pt modelId="{2CB2A542-779E-4E10-B1A8-96C290B3E087}" type="pres">
      <dgm:prSet presAssocID="{21BFBD49-35C2-4C7E-8527-EAB38CC4AB6E}" presName="spacer" presStyleCnt="0"/>
      <dgm:spPr/>
    </dgm:pt>
    <dgm:pt modelId="{53C3F935-D58E-4153-9967-5CC5F72AA76B}" type="pres">
      <dgm:prSet presAssocID="{7DA6138D-B6F4-467F-A2EB-8C4F3C5E5B0E}" presName="parentText" presStyleLbl="node1" presStyleIdx="2" presStyleCnt="4">
        <dgm:presLayoutVars>
          <dgm:chMax val="0"/>
          <dgm:bulletEnabled val="1"/>
        </dgm:presLayoutVars>
      </dgm:prSet>
      <dgm:spPr/>
    </dgm:pt>
    <dgm:pt modelId="{82A54A83-3F1A-4FC9-BABC-9F479DEA9BAA}" type="pres">
      <dgm:prSet presAssocID="{9E286DA1-FFFB-4F56-9739-13EE8B37E095}" presName="spacer" presStyleCnt="0"/>
      <dgm:spPr/>
    </dgm:pt>
    <dgm:pt modelId="{C7D38AFB-4A4B-4D53-BABA-00F80EAE7847}" type="pres">
      <dgm:prSet presAssocID="{608549E8-F3EE-4248-985E-64AB371F69CE}" presName="parentText" presStyleLbl="node1" presStyleIdx="3" presStyleCnt="4">
        <dgm:presLayoutVars>
          <dgm:chMax val="0"/>
          <dgm:bulletEnabled val="1"/>
        </dgm:presLayoutVars>
      </dgm:prSet>
      <dgm:spPr/>
    </dgm:pt>
  </dgm:ptLst>
  <dgm:cxnLst>
    <dgm:cxn modelId="{44B5CB24-FED2-44CC-B391-DC112FEAF1D1}" type="presOf" srcId="{AE0A10F7-257E-46A8-9937-6406545D720B}" destId="{AF5BA6BB-48EC-4172-8A8F-653D999812E2}" srcOrd="0" destOrd="0" presId="urn:microsoft.com/office/officeart/2005/8/layout/vList2"/>
    <dgm:cxn modelId="{55BDFA3B-3A7F-40C5-8576-CF1F6DACA32D}" type="presOf" srcId="{7DA6138D-B6F4-467F-A2EB-8C4F3C5E5B0E}" destId="{53C3F935-D58E-4153-9967-5CC5F72AA76B}" srcOrd="0" destOrd="0" presId="urn:microsoft.com/office/officeart/2005/8/layout/vList2"/>
    <dgm:cxn modelId="{F5F1A066-9245-4064-8183-DC4945CAD25A}" type="presOf" srcId="{E9C44AFF-CA33-4F1B-93F3-CC598AE0225B}" destId="{D2D94CD8-C71B-43EF-B762-B9DF995EF68B}" srcOrd="0" destOrd="0" presId="urn:microsoft.com/office/officeart/2005/8/layout/vList2"/>
    <dgm:cxn modelId="{F9B1BD47-EE86-4366-97E9-BEABD01B5048}" srcId="{AE0A10F7-257E-46A8-9937-6406545D720B}" destId="{084F2528-0BEC-40C1-B5E0-7A186D7CD476}" srcOrd="1" destOrd="0" parTransId="{809B15F1-96AF-4AB6-8F0B-12324C52A851}" sibTransId="{21BFBD49-35C2-4C7E-8527-EAB38CC4AB6E}"/>
    <dgm:cxn modelId="{63305451-AF99-47E2-9812-B7C205050CC0}" type="presOf" srcId="{608549E8-F3EE-4248-985E-64AB371F69CE}" destId="{C7D38AFB-4A4B-4D53-BABA-00F80EAE7847}" srcOrd="0" destOrd="0" presId="urn:microsoft.com/office/officeart/2005/8/layout/vList2"/>
    <dgm:cxn modelId="{03F53C86-C38B-418F-8231-C5FF1689B383}" srcId="{AE0A10F7-257E-46A8-9937-6406545D720B}" destId="{608549E8-F3EE-4248-985E-64AB371F69CE}" srcOrd="3" destOrd="0" parTransId="{9FF4F148-895A-4CAA-A6BC-EE5C89406387}" sibTransId="{5B501C54-659C-4B11-8700-95A084F8CB64}"/>
    <dgm:cxn modelId="{C5C168B5-7D6D-4F7B-94E5-A3BCD4562BF3}" srcId="{AE0A10F7-257E-46A8-9937-6406545D720B}" destId="{7DA6138D-B6F4-467F-A2EB-8C4F3C5E5B0E}" srcOrd="2" destOrd="0" parTransId="{E136A05C-F6A1-435A-8E57-6A6ADA09B48B}" sibTransId="{9E286DA1-FFFB-4F56-9739-13EE8B37E095}"/>
    <dgm:cxn modelId="{54FB4FCC-C5D8-4381-A983-05617F22ABF4}" type="presOf" srcId="{084F2528-0BEC-40C1-B5E0-7A186D7CD476}" destId="{9FB6D5A2-75C8-4C70-8CF8-E224649272AC}" srcOrd="0" destOrd="0" presId="urn:microsoft.com/office/officeart/2005/8/layout/vList2"/>
    <dgm:cxn modelId="{F8E1B7D8-7889-4CF2-B958-7A909586CC1B}" srcId="{AE0A10F7-257E-46A8-9937-6406545D720B}" destId="{E9C44AFF-CA33-4F1B-93F3-CC598AE0225B}" srcOrd="0" destOrd="0" parTransId="{7ABEA575-2077-4F4C-AAC0-10F9D6F6EAAD}" sibTransId="{1E237FA1-DBB8-497B-88CE-FF4443197F65}"/>
    <dgm:cxn modelId="{601A9FA1-96CB-474A-8872-11352FD25ADB}" type="presParOf" srcId="{AF5BA6BB-48EC-4172-8A8F-653D999812E2}" destId="{D2D94CD8-C71B-43EF-B762-B9DF995EF68B}" srcOrd="0" destOrd="0" presId="urn:microsoft.com/office/officeart/2005/8/layout/vList2"/>
    <dgm:cxn modelId="{1A586D6A-20E2-4829-98AD-1AF1E4A211D2}" type="presParOf" srcId="{AF5BA6BB-48EC-4172-8A8F-653D999812E2}" destId="{048A4577-805D-47A0-857F-4CC3E1BA164C}" srcOrd="1" destOrd="0" presId="urn:microsoft.com/office/officeart/2005/8/layout/vList2"/>
    <dgm:cxn modelId="{EF58D53E-6F94-4BEC-9633-5E548F1F6424}" type="presParOf" srcId="{AF5BA6BB-48EC-4172-8A8F-653D999812E2}" destId="{9FB6D5A2-75C8-4C70-8CF8-E224649272AC}" srcOrd="2" destOrd="0" presId="urn:microsoft.com/office/officeart/2005/8/layout/vList2"/>
    <dgm:cxn modelId="{7D5ED362-E5D8-490E-8770-0AE2543CF89A}" type="presParOf" srcId="{AF5BA6BB-48EC-4172-8A8F-653D999812E2}" destId="{2CB2A542-779E-4E10-B1A8-96C290B3E087}" srcOrd="3" destOrd="0" presId="urn:microsoft.com/office/officeart/2005/8/layout/vList2"/>
    <dgm:cxn modelId="{EC078DF7-0BD0-4B1F-9C3A-1CD7195915DD}" type="presParOf" srcId="{AF5BA6BB-48EC-4172-8A8F-653D999812E2}" destId="{53C3F935-D58E-4153-9967-5CC5F72AA76B}" srcOrd="4" destOrd="0" presId="urn:microsoft.com/office/officeart/2005/8/layout/vList2"/>
    <dgm:cxn modelId="{94EBEB69-16A8-486D-8D84-9B49FD1D1FE7}" type="presParOf" srcId="{AF5BA6BB-48EC-4172-8A8F-653D999812E2}" destId="{82A54A83-3F1A-4FC9-BABC-9F479DEA9BAA}" srcOrd="5" destOrd="0" presId="urn:microsoft.com/office/officeart/2005/8/layout/vList2"/>
    <dgm:cxn modelId="{52283EA0-489E-4F39-8D08-A01C133DD3CC}" type="presParOf" srcId="{AF5BA6BB-48EC-4172-8A8F-653D999812E2}" destId="{C7D38AFB-4A4B-4D53-BABA-00F80EAE784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9E48F4-B8A5-4F0E-8780-407BE2B9D89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F4430CC-F3E1-4AA8-B2D3-68B115B280DC}">
      <dgm:prSet/>
      <dgm:spPr/>
      <dgm:t>
        <a:bodyPr/>
        <a:lstStyle/>
        <a:p>
          <a:r>
            <a:rPr lang="fr-FR"/>
            <a:t>Comprendre comment un ordinateur :</a:t>
          </a:r>
          <a:endParaRPr lang="en-US"/>
        </a:p>
      </dgm:t>
    </dgm:pt>
    <dgm:pt modelId="{9C62A5F9-A8B9-4AD6-BE85-4861104F8FBA}" type="parTrans" cxnId="{AD57F42E-800E-4A53-B4BC-53F7BA708440}">
      <dgm:prSet/>
      <dgm:spPr/>
      <dgm:t>
        <a:bodyPr/>
        <a:lstStyle/>
        <a:p>
          <a:endParaRPr lang="en-US"/>
        </a:p>
      </dgm:t>
    </dgm:pt>
    <dgm:pt modelId="{5A95C160-106D-4F47-8B1E-2E713964E454}" type="sibTrans" cxnId="{AD57F42E-800E-4A53-B4BC-53F7BA708440}">
      <dgm:prSet/>
      <dgm:spPr/>
      <dgm:t>
        <a:bodyPr/>
        <a:lstStyle/>
        <a:p>
          <a:endParaRPr lang="en-US"/>
        </a:p>
      </dgm:t>
    </dgm:pt>
    <dgm:pt modelId="{766757F9-9621-4159-9731-1E1FD03C36C3}">
      <dgm:prSet/>
      <dgm:spPr/>
      <dgm:t>
        <a:bodyPr/>
        <a:lstStyle/>
        <a:p>
          <a:r>
            <a:rPr lang="fr-FR"/>
            <a:t>représente une information (nombre, caractère, image, son, etc.). </a:t>
          </a:r>
          <a:endParaRPr lang="en-US"/>
        </a:p>
      </dgm:t>
    </dgm:pt>
    <dgm:pt modelId="{F9E2D7EC-7A90-4876-84BB-2F4233E156D8}" type="parTrans" cxnId="{6E71EF93-E994-44C7-BFA9-ECDE091BB084}">
      <dgm:prSet/>
      <dgm:spPr/>
      <dgm:t>
        <a:bodyPr/>
        <a:lstStyle/>
        <a:p>
          <a:endParaRPr lang="en-US"/>
        </a:p>
      </dgm:t>
    </dgm:pt>
    <dgm:pt modelId="{F1E678FB-E680-4D74-81DC-095A5B8A0E57}" type="sibTrans" cxnId="{6E71EF93-E994-44C7-BFA9-ECDE091BB084}">
      <dgm:prSet/>
      <dgm:spPr/>
      <dgm:t>
        <a:bodyPr/>
        <a:lstStyle/>
        <a:p>
          <a:endParaRPr lang="en-US"/>
        </a:p>
      </dgm:t>
    </dgm:pt>
    <dgm:pt modelId="{5E34B4E3-9EBC-4A4A-ACF8-CBAAC9D5057C}">
      <dgm:prSet/>
      <dgm:spPr/>
      <dgm:t>
        <a:bodyPr/>
        <a:lstStyle/>
        <a:p>
          <a:r>
            <a:rPr lang="fr-FR"/>
            <a:t>En général on peut distinguer deux types d’information: instructions et les données.</a:t>
          </a:r>
          <a:endParaRPr lang="en-US"/>
        </a:p>
      </dgm:t>
    </dgm:pt>
    <dgm:pt modelId="{880F773E-39C7-467A-AC1F-9D8D97FD71C8}" type="parTrans" cxnId="{DBF05CD0-1517-481F-AE8F-72773FD2557A}">
      <dgm:prSet/>
      <dgm:spPr/>
      <dgm:t>
        <a:bodyPr/>
        <a:lstStyle/>
        <a:p>
          <a:endParaRPr lang="en-US"/>
        </a:p>
      </dgm:t>
    </dgm:pt>
    <dgm:pt modelId="{31E9E342-454F-43F0-9EFF-BF957A574CE7}" type="sibTrans" cxnId="{DBF05CD0-1517-481F-AE8F-72773FD2557A}">
      <dgm:prSet/>
      <dgm:spPr/>
      <dgm:t>
        <a:bodyPr/>
        <a:lstStyle/>
        <a:p>
          <a:endParaRPr lang="en-US"/>
        </a:p>
      </dgm:t>
    </dgm:pt>
    <dgm:pt modelId="{A657C5F2-665D-4BFD-ABBE-4D1949F28541}" type="pres">
      <dgm:prSet presAssocID="{6A9E48F4-B8A5-4F0E-8780-407BE2B9D89E}" presName="linear" presStyleCnt="0">
        <dgm:presLayoutVars>
          <dgm:animLvl val="lvl"/>
          <dgm:resizeHandles val="exact"/>
        </dgm:presLayoutVars>
      </dgm:prSet>
      <dgm:spPr/>
    </dgm:pt>
    <dgm:pt modelId="{83CBFA2E-5B5F-4F1A-A71D-AB4EB0BDABE5}" type="pres">
      <dgm:prSet presAssocID="{AF4430CC-F3E1-4AA8-B2D3-68B115B280DC}" presName="parentText" presStyleLbl="node1" presStyleIdx="0" presStyleCnt="3">
        <dgm:presLayoutVars>
          <dgm:chMax val="0"/>
          <dgm:bulletEnabled val="1"/>
        </dgm:presLayoutVars>
      </dgm:prSet>
      <dgm:spPr/>
    </dgm:pt>
    <dgm:pt modelId="{EBD13F1B-3BE0-4B0E-B82C-6309B0340391}" type="pres">
      <dgm:prSet presAssocID="{5A95C160-106D-4F47-8B1E-2E713964E454}" presName="spacer" presStyleCnt="0"/>
      <dgm:spPr/>
    </dgm:pt>
    <dgm:pt modelId="{34BAF9F6-4D4A-43E7-9236-91E399982664}" type="pres">
      <dgm:prSet presAssocID="{766757F9-9621-4159-9731-1E1FD03C36C3}" presName="parentText" presStyleLbl="node1" presStyleIdx="1" presStyleCnt="3">
        <dgm:presLayoutVars>
          <dgm:chMax val="0"/>
          <dgm:bulletEnabled val="1"/>
        </dgm:presLayoutVars>
      </dgm:prSet>
      <dgm:spPr/>
    </dgm:pt>
    <dgm:pt modelId="{A6ED60A3-B5D9-47F7-8873-5465E05D337B}" type="pres">
      <dgm:prSet presAssocID="{F1E678FB-E680-4D74-81DC-095A5B8A0E57}" presName="spacer" presStyleCnt="0"/>
      <dgm:spPr/>
    </dgm:pt>
    <dgm:pt modelId="{90D1B2A7-2BFD-4F66-8C33-8043CD0BD9F6}" type="pres">
      <dgm:prSet presAssocID="{5E34B4E3-9EBC-4A4A-ACF8-CBAAC9D5057C}" presName="parentText" presStyleLbl="node1" presStyleIdx="2" presStyleCnt="3">
        <dgm:presLayoutVars>
          <dgm:chMax val="0"/>
          <dgm:bulletEnabled val="1"/>
        </dgm:presLayoutVars>
      </dgm:prSet>
      <dgm:spPr/>
    </dgm:pt>
  </dgm:ptLst>
  <dgm:cxnLst>
    <dgm:cxn modelId="{AD57F42E-800E-4A53-B4BC-53F7BA708440}" srcId="{6A9E48F4-B8A5-4F0E-8780-407BE2B9D89E}" destId="{AF4430CC-F3E1-4AA8-B2D3-68B115B280DC}" srcOrd="0" destOrd="0" parTransId="{9C62A5F9-A8B9-4AD6-BE85-4861104F8FBA}" sibTransId="{5A95C160-106D-4F47-8B1E-2E713964E454}"/>
    <dgm:cxn modelId="{D98C3936-B5CD-46FC-95DC-E1135684A238}" type="presOf" srcId="{6A9E48F4-B8A5-4F0E-8780-407BE2B9D89E}" destId="{A657C5F2-665D-4BFD-ABBE-4D1949F28541}" srcOrd="0" destOrd="0" presId="urn:microsoft.com/office/officeart/2005/8/layout/vList2"/>
    <dgm:cxn modelId="{6E71EF93-E994-44C7-BFA9-ECDE091BB084}" srcId="{6A9E48F4-B8A5-4F0E-8780-407BE2B9D89E}" destId="{766757F9-9621-4159-9731-1E1FD03C36C3}" srcOrd="1" destOrd="0" parTransId="{F9E2D7EC-7A90-4876-84BB-2F4233E156D8}" sibTransId="{F1E678FB-E680-4D74-81DC-095A5B8A0E57}"/>
    <dgm:cxn modelId="{B6E6BDA3-787F-4941-9D03-93295F39519B}" type="presOf" srcId="{5E34B4E3-9EBC-4A4A-ACF8-CBAAC9D5057C}" destId="{90D1B2A7-2BFD-4F66-8C33-8043CD0BD9F6}" srcOrd="0" destOrd="0" presId="urn:microsoft.com/office/officeart/2005/8/layout/vList2"/>
    <dgm:cxn modelId="{7FA7EEA7-ED52-4408-8978-EE15B8870BC6}" type="presOf" srcId="{766757F9-9621-4159-9731-1E1FD03C36C3}" destId="{34BAF9F6-4D4A-43E7-9236-91E399982664}" srcOrd="0" destOrd="0" presId="urn:microsoft.com/office/officeart/2005/8/layout/vList2"/>
    <dgm:cxn modelId="{F59256C0-815C-4A0E-93E3-494F94653F58}" type="presOf" srcId="{AF4430CC-F3E1-4AA8-B2D3-68B115B280DC}" destId="{83CBFA2E-5B5F-4F1A-A71D-AB4EB0BDABE5}" srcOrd="0" destOrd="0" presId="urn:microsoft.com/office/officeart/2005/8/layout/vList2"/>
    <dgm:cxn modelId="{DBF05CD0-1517-481F-AE8F-72773FD2557A}" srcId="{6A9E48F4-B8A5-4F0E-8780-407BE2B9D89E}" destId="{5E34B4E3-9EBC-4A4A-ACF8-CBAAC9D5057C}" srcOrd="2" destOrd="0" parTransId="{880F773E-39C7-467A-AC1F-9D8D97FD71C8}" sibTransId="{31E9E342-454F-43F0-9EFF-BF957A574CE7}"/>
    <dgm:cxn modelId="{0DB8C475-D59B-4D64-867D-0822BCAE3EB4}" type="presParOf" srcId="{A657C5F2-665D-4BFD-ABBE-4D1949F28541}" destId="{83CBFA2E-5B5F-4F1A-A71D-AB4EB0BDABE5}" srcOrd="0" destOrd="0" presId="urn:microsoft.com/office/officeart/2005/8/layout/vList2"/>
    <dgm:cxn modelId="{69F3907B-8346-471C-B6B3-6A2CCB119977}" type="presParOf" srcId="{A657C5F2-665D-4BFD-ABBE-4D1949F28541}" destId="{EBD13F1B-3BE0-4B0E-B82C-6309B0340391}" srcOrd="1" destOrd="0" presId="urn:microsoft.com/office/officeart/2005/8/layout/vList2"/>
    <dgm:cxn modelId="{833FD6A1-E43D-474C-8898-301DBDD1F32D}" type="presParOf" srcId="{A657C5F2-665D-4BFD-ABBE-4D1949F28541}" destId="{34BAF9F6-4D4A-43E7-9236-91E399982664}" srcOrd="2" destOrd="0" presId="urn:microsoft.com/office/officeart/2005/8/layout/vList2"/>
    <dgm:cxn modelId="{E05A058C-EB7D-4A2E-AABF-371D57607B5D}" type="presParOf" srcId="{A657C5F2-665D-4BFD-ABBE-4D1949F28541}" destId="{A6ED60A3-B5D9-47F7-8873-5465E05D337B}" srcOrd="3" destOrd="0" presId="urn:microsoft.com/office/officeart/2005/8/layout/vList2"/>
    <dgm:cxn modelId="{D1FD03E9-285E-451A-8AFF-7B88B364862A}" type="presParOf" srcId="{A657C5F2-665D-4BFD-ABBE-4D1949F28541}" destId="{90D1B2A7-2BFD-4F66-8C33-8043CD0BD9F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2915B-C220-4453-B113-352582AE1DE6}">
      <dsp:nvSpPr>
        <dsp:cNvPr id="0" name=""/>
        <dsp:cNvSpPr/>
      </dsp:nvSpPr>
      <dsp:spPr>
        <a:xfrm>
          <a:off x="0" y="998"/>
          <a:ext cx="5402799" cy="1180429"/>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dirty="0"/>
            <a:t>L’informatique est la science de traitement automatique de l’information par des ordinateurs.</a:t>
          </a:r>
          <a:endParaRPr lang="en-US" sz="1800" kern="1200" dirty="0"/>
        </a:p>
      </dsp:txBody>
      <dsp:txXfrm>
        <a:off x="57624" y="58622"/>
        <a:ext cx="5287551" cy="1065181"/>
      </dsp:txXfrm>
    </dsp:sp>
    <dsp:sp modelId="{B15DAC50-16CB-4E75-9CA7-5DE21C6F17A6}">
      <dsp:nvSpPr>
        <dsp:cNvPr id="0" name=""/>
        <dsp:cNvSpPr/>
      </dsp:nvSpPr>
      <dsp:spPr>
        <a:xfrm>
          <a:off x="0" y="1194646"/>
          <a:ext cx="5402799" cy="1180429"/>
        </a:xfrm>
        <a:prstGeom prst="roundRect">
          <a:avLst/>
        </a:prstGeom>
        <a:solidFill>
          <a:schemeClr val="accent5">
            <a:hueOff val="531780"/>
            <a:satOff val="-5973"/>
            <a:lumOff val="-12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a:t>Informatique = information + automatique (mot inventé en 1962 par Philippe Dreyfus)</a:t>
          </a:r>
          <a:endParaRPr lang="en-US" sz="1800" kern="1200"/>
        </a:p>
      </dsp:txBody>
      <dsp:txXfrm>
        <a:off x="57624" y="1252270"/>
        <a:ext cx="5287551" cy="1065181"/>
      </dsp:txXfrm>
    </dsp:sp>
    <dsp:sp modelId="{F3455B96-5AFA-4CEE-A68E-B560B7607F42}">
      <dsp:nvSpPr>
        <dsp:cNvPr id="0" name=""/>
        <dsp:cNvSpPr/>
      </dsp:nvSpPr>
      <dsp:spPr>
        <a:xfrm>
          <a:off x="0" y="2388294"/>
          <a:ext cx="5402799" cy="1180429"/>
        </a:xfrm>
        <a:prstGeom prst="roundRect">
          <a:avLst/>
        </a:prstGeom>
        <a:solidFill>
          <a:schemeClr val="accent5">
            <a:hueOff val="1063560"/>
            <a:satOff val="-11946"/>
            <a:lumOff val="-2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a:t>Information: ensemble de connaissances   humaines et des communications dans le domaine technique, scientifique, économique et social.</a:t>
          </a:r>
          <a:endParaRPr lang="en-US" sz="1800" kern="1200"/>
        </a:p>
      </dsp:txBody>
      <dsp:txXfrm>
        <a:off x="57624" y="2445918"/>
        <a:ext cx="5287551" cy="1065181"/>
      </dsp:txXfrm>
    </dsp:sp>
    <dsp:sp modelId="{B8651BF7-0246-4D58-823A-2200DA4777F4}">
      <dsp:nvSpPr>
        <dsp:cNvPr id="0" name=""/>
        <dsp:cNvSpPr/>
      </dsp:nvSpPr>
      <dsp:spPr>
        <a:xfrm>
          <a:off x="0" y="3581942"/>
          <a:ext cx="5402799" cy="1180429"/>
        </a:xfrm>
        <a:prstGeom prst="roundRect">
          <a:avLst/>
        </a:prstGeom>
        <a:solidFill>
          <a:schemeClr val="accent5">
            <a:hueOff val="1595340"/>
            <a:satOff val="-17918"/>
            <a:lumOff val="-382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a:t>Traitement automatique: toutes les opérations que l’on peut effectuer sur les informations: saisie, modification, stockage, transmission,…</a:t>
          </a:r>
          <a:endParaRPr lang="en-US" sz="1800" kern="1200"/>
        </a:p>
      </dsp:txBody>
      <dsp:txXfrm>
        <a:off x="57624" y="3639566"/>
        <a:ext cx="5287551" cy="1065181"/>
      </dsp:txXfrm>
    </dsp:sp>
    <dsp:sp modelId="{BBBBA1DD-9611-4185-BF3B-4021B93615F8}">
      <dsp:nvSpPr>
        <dsp:cNvPr id="0" name=""/>
        <dsp:cNvSpPr/>
      </dsp:nvSpPr>
      <dsp:spPr>
        <a:xfrm>
          <a:off x="0" y="4775591"/>
          <a:ext cx="5402799" cy="1180429"/>
        </a:xfrm>
        <a:prstGeom prst="roundRect">
          <a:avLst/>
        </a:prstGeom>
        <a:solidFill>
          <a:schemeClr val="accent5">
            <a:hueOff val="2127120"/>
            <a:satOff val="-23891"/>
            <a:lumOff val="-5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a:t>Le traitement de l'information consiste en une suite d'opérations transformant une représentation de cette information en une autre représentation plus facile à manipuler ou à interpréter.</a:t>
          </a:r>
          <a:endParaRPr lang="en-US" sz="1800" kern="1200"/>
        </a:p>
      </dsp:txBody>
      <dsp:txXfrm>
        <a:off x="57624" y="4833215"/>
        <a:ext cx="5287551" cy="10651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28C25-24AC-458A-9AF4-9F35E42463E9}">
      <dsp:nvSpPr>
        <dsp:cNvPr id="0" name=""/>
        <dsp:cNvSpPr/>
      </dsp:nvSpPr>
      <dsp:spPr>
        <a:xfrm>
          <a:off x="0" y="0"/>
          <a:ext cx="7772399" cy="108377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a:t>Un ordinateur est un ensemble de circuits électroniques qui traite l'information grâce à un programme qu'il mémorise, communique et archive des informations.</a:t>
          </a:r>
          <a:endParaRPr lang="en-US" sz="2000" kern="1200"/>
        </a:p>
      </dsp:txBody>
      <dsp:txXfrm>
        <a:off x="31743" y="31743"/>
        <a:ext cx="6602918" cy="1020291"/>
      </dsp:txXfrm>
    </dsp:sp>
    <dsp:sp modelId="{B14A78D0-2700-4C15-A41E-3299C5BDCB6C}">
      <dsp:nvSpPr>
        <dsp:cNvPr id="0" name=""/>
        <dsp:cNvSpPr/>
      </dsp:nvSpPr>
      <dsp:spPr>
        <a:xfrm>
          <a:off x="685799" y="1264406"/>
          <a:ext cx="7772399" cy="108377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a:t>Le traitement de l'information se fait automatiquement et vise à résoudre un problème bien défini. </a:t>
          </a:r>
          <a:endParaRPr lang="en-US" sz="2000" kern="1200"/>
        </a:p>
      </dsp:txBody>
      <dsp:txXfrm>
        <a:off x="717542" y="1296149"/>
        <a:ext cx="6318657" cy="1020291"/>
      </dsp:txXfrm>
    </dsp:sp>
    <dsp:sp modelId="{6AF670A5-476A-450E-8296-0A99F51DD46A}">
      <dsp:nvSpPr>
        <dsp:cNvPr id="0" name=""/>
        <dsp:cNvSpPr/>
      </dsp:nvSpPr>
      <dsp:spPr>
        <a:xfrm>
          <a:off x="1371599" y="2528813"/>
          <a:ext cx="7772399" cy="108377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a:t>Architecture d’un ordinateur désigne le mode de fonctionnement d’un ordinateur; c’est-à-dire comment l’information circule dans un ordinateur.</a:t>
          </a:r>
          <a:endParaRPr lang="en-US" sz="2000" kern="1200"/>
        </a:p>
      </dsp:txBody>
      <dsp:txXfrm>
        <a:off x="1403342" y="2560556"/>
        <a:ext cx="6318657" cy="1020291"/>
      </dsp:txXfrm>
    </dsp:sp>
    <dsp:sp modelId="{94F76BC7-7C73-449C-88BD-A3C29BA5B90A}">
      <dsp:nvSpPr>
        <dsp:cNvPr id="0" name=""/>
        <dsp:cNvSpPr/>
      </dsp:nvSpPr>
      <dsp:spPr>
        <a:xfrm>
          <a:off x="7067943" y="821864"/>
          <a:ext cx="704455" cy="704455"/>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7226445" y="821864"/>
        <a:ext cx="387451" cy="530102"/>
      </dsp:txXfrm>
    </dsp:sp>
    <dsp:sp modelId="{C1AFF2C5-F3EB-4AB3-AD11-AE020C0E508D}">
      <dsp:nvSpPr>
        <dsp:cNvPr id="0" name=""/>
        <dsp:cNvSpPr/>
      </dsp:nvSpPr>
      <dsp:spPr>
        <a:xfrm>
          <a:off x="7753743" y="2079046"/>
          <a:ext cx="704455" cy="704455"/>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p>
      </dsp:txBody>
      <dsp:txXfrm>
        <a:off x="7912245" y="2079046"/>
        <a:ext cx="387451" cy="530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94CD8-C71B-43EF-B762-B9DF995EF68B}">
      <dsp:nvSpPr>
        <dsp:cNvPr id="0" name=""/>
        <dsp:cNvSpPr/>
      </dsp:nvSpPr>
      <dsp:spPr>
        <a:xfrm>
          <a:off x="0" y="65550"/>
          <a:ext cx="5098256" cy="1338662"/>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kern="1200"/>
            <a:t>Tous ces constituants sont reliés entre eux par l’intermédiaire d’un bus, qui est l’artère centrale et leur permet de s’échanger des données.</a:t>
          </a:r>
          <a:endParaRPr lang="en-US" sz="1900" kern="1200"/>
        </a:p>
      </dsp:txBody>
      <dsp:txXfrm>
        <a:off x="65348" y="130898"/>
        <a:ext cx="4967560" cy="1207966"/>
      </dsp:txXfrm>
    </dsp:sp>
    <dsp:sp modelId="{9FB6D5A2-75C8-4C70-8CF8-E224649272AC}">
      <dsp:nvSpPr>
        <dsp:cNvPr id="0" name=""/>
        <dsp:cNvSpPr/>
      </dsp:nvSpPr>
      <dsp:spPr>
        <a:xfrm>
          <a:off x="0" y="1458933"/>
          <a:ext cx="5098256" cy="1338662"/>
        </a:xfrm>
        <a:prstGeom prst="roundRect">
          <a:avLst/>
        </a:prstGeom>
        <a:solidFill>
          <a:schemeClr val="accent2">
            <a:hueOff val="13013"/>
            <a:satOff val="-8959"/>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kern="1200"/>
            <a:t>Pratiquement tous les ordinateurs actuels ont cette architecture, qui ce soit les micros ordinateurs personnels ou les gros ordinateurs des entreprises. </a:t>
          </a:r>
          <a:endParaRPr lang="en-US" sz="1900" kern="1200"/>
        </a:p>
      </dsp:txBody>
      <dsp:txXfrm>
        <a:off x="65348" y="1524281"/>
        <a:ext cx="4967560" cy="1207966"/>
      </dsp:txXfrm>
    </dsp:sp>
    <dsp:sp modelId="{53C3F935-D58E-4153-9967-5CC5F72AA76B}">
      <dsp:nvSpPr>
        <dsp:cNvPr id="0" name=""/>
        <dsp:cNvSpPr/>
      </dsp:nvSpPr>
      <dsp:spPr>
        <a:xfrm>
          <a:off x="0" y="2852316"/>
          <a:ext cx="5098256" cy="1338662"/>
        </a:xfrm>
        <a:prstGeom prst="roundRect">
          <a:avLst/>
        </a:prstGeom>
        <a:solidFill>
          <a:schemeClr val="accent2">
            <a:hueOff val="26025"/>
            <a:satOff val="-17917"/>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kern="1200"/>
            <a:t>Les différences résident essentiellement dans les performances  des constituants. </a:t>
          </a:r>
          <a:endParaRPr lang="en-US" sz="1900" kern="1200"/>
        </a:p>
      </dsp:txBody>
      <dsp:txXfrm>
        <a:off x="65348" y="2917664"/>
        <a:ext cx="4967560" cy="1207966"/>
      </dsp:txXfrm>
    </dsp:sp>
    <dsp:sp modelId="{C7D38AFB-4A4B-4D53-BABA-00F80EAE7847}">
      <dsp:nvSpPr>
        <dsp:cNvPr id="0" name=""/>
        <dsp:cNvSpPr/>
      </dsp:nvSpPr>
      <dsp:spPr>
        <a:xfrm>
          <a:off x="0" y="4245698"/>
          <a:ext cx="5098256" cy="1338662"/>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kern="1200"/>
            <a:t>L’ensemble des communications à l’intérieur s’effectue par le langage binaire. </a:t>
          </a:r>
          <a:endParaRPr lang="en-US" sz="1900" kern="1200"/>
        </a:p>
      </dsp:txBody>
      <dsp:txXfrm>
        <a:off x="65348" y="4311046"/>
        <a:ext cx="4967560" cy="12079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BFA2E-5B5F-4F1A-A71D-AB4EB0BDABE5}">
      <dsp:nvSpPr>
        <dsp:cNvPr id="0" name=""/>
        <dsp:cNvSpPr/>
      </dsp:nvSpPr>
      <dsp:spPr>
        <a:xfrm>
          <a:off x="0" y="221227"/>
          <a:ext cx="5098256" cy="1678218"/>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fr-FR" sz="3000" kern="1200"/>
            <a:t>Comprendre comment un ordinateur :</a:t>
          </a:r>
          <a:endParaRPr lang="en-US" sz="3000" kern="1200"/>
        </a:p>
      </dsp:txBody>
      <dsp:txXfrm>
        <a:off x="81924" y="303151"/>
        <a:ext cx="4934408" cy="1514370"/>
      </dsp:txXfrm>
    </dsp:sp>
    <dsp:sp modelId="{34BAF9F6-4D4A-43E7-9236-91E399982664}">
      <dsp:nvSpPr>
        <dsp:cNvPr id="0" name=""/>
        <dsp:cNvSpPr/>
      </dsp:nvSpPr>
      <dsp:spPr>
        <a:xfrm>
          <a:off x="0" y="1985846"/>
          <a:ext cx="5098256" cy="1678218"/>
        </a:xfrm>
        <a:prstGeom prst="roundRect">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fr-FR" sz="3000" kern="1200"/>
            <a:t>représente une information (nombre, caractère, image, son, etc.). </a:t>
          </a:r>
          <a:endParaRPr lang="en-US" sz="3000" kern="1200"/>
        </a:p>
      </dsp:txBody>
      <dsp:txXfrm>
        <a:off x="81924" y="2067770"/>
        <a:ext cx="4934408" cy="1514370"/>
      </dsp:txXfrm>
    </dsp:sp>
    <dsp:sp modelId="{90D1B2A7-2BFD-4F66-8C33-8043CD0BD9F6}">
      <dsp:nvSpPr>
        <dsp:cNvPr id="0" name=""/>
        <dsp:cNvSpPr/>
      </dsp:nvSpPr>
      <dsp:spPr>
        <a:xfrm>
          <a:off x="0" y="3750465"/>
          <a:ext cx="5098256" cy="1678218"/>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fr-FR" sz="3000" kern="1200"/>
            <a:t>En général on peut distinguer deux types d’information: instructions et les données.</a:t>
          </a:r>
          <a:endParaRPr lang="en-US" sz="3000" kern="1200"/>
        </a:p>
      </dsp:txBody>
      <dsp:txXfrm>
        <a:off x="81924" y="3832389"/>
        <a:ext cx="4934408" cy="15143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94D3D77-6776-FEFF-4F37-0AA2DB4F99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1B960BB-6524-D8BA-CF0A-7339697384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AE49FB-4901-43B9-A17A-12B1CEEC04AF}" type="datetimeFigureOut">
              <a:rPr lang="fr-FR" smtClean="0"/>
              <a:t>21/09/2025</a:t>
            </a:fld>
            <a:endParaRPr lang="fr-FR"/>
          </a:p>
        </p:txBody>
      </p:sp>
      <p:sp>
        <p:nvSpPr>
          <p:cNvPr id="4" name="Espace réservé du pied de page 3">
            <a:extLst>
              <a:ext uri="{FF2B5EF4-FFF2-40B4-BE49-F238E27FC236}">
                <a16:creationId xmlns:a16="http://schemas.microsoft.com/office/drawing/2014/main" id="{A22C5CD0-4E13-6AD0-06A3-15FB113F6C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8AB5788-60B1-7FB1-B550-5072727C04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A1B0A4-E95A-4432-99E6-6DAA7FEB222B}" type="slidenum">
              <a:rPr lang="fr-FR" smtClean="0"/>
              <a:t>‹N°›</a:t>
            </a:fld>
            <a:endParaRPr lang="fr-FR"/>
          </a:p>
        </p:txBody>
      </p:sp>
    </p:spTree>
    <p:extLst>
      <p:ext uri="{BB962C8B-B14F-4D97-AF65-F5344CB8AC3E}">
        <p14:creationId xmlns:p14="http://schemas.microsoft.com/office/powerpoint/2010/main" val="1431194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3AEE01-28A2-4A85-A361-9B8EB35B1E8D}" type="datetimeFigureOut">
              <a:rPr lang="fr-FR" smtClean="0"/>
              <a:pPr/>
              <a:t>21/09/2025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EBE9BA-576E-4216-A29C-23D82BE93CB1}"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E95EF82-2696-441C-AE8F-EF005417DB14}" type="datetimeFigureOut">
              <a:rPr lang="fr-FR" smtClean="0"/>
              <a:pPr/>
              <a:t>21/09/2025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FA5EBF-22EA-428B-B337-B13F0BEEB97B}" type="slidenum">
              <a:rPr lang="fr-FR" smtClean="0"/>
              <a:pPr/>
              <a:t>‹N°›</a:t>
            </a:fld>
            <a:endParaRPr lang="fr-F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371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E95EF82-2696-441C-AE8F-EF005417DB14}" type="datetimeFigureOut">
              <a:rPr lang="fr-FR" smtClean="0"/>
              <a:pPr/>
              <a:t>21/09/2025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FA5EBF-22EA-428B-B337-B13F0BEEB97B}" type="slidenum">
              <a:rPr lang="fr-FR" smtClean="0"/>
              <a:pPr/>
              <a:t>‹N°›</a:t>
            </a:fld>
            <a:endParaRPr lang="fr-FR"/>
          </a:p>
        </p:txBody>
      </p:sp>
    </p:spTree>
    <p:extLst>
      <p:ext uri="{BB962C8B-B14F-4D97-AF65-F5344CB8AC3E}">
        <p14:creationId xmlns:p14="http://schemas.microsoft.com/office/powerpoint/2010/main" val="541051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E95EF82-2696-441C-AE8F-EF005417DB14}" type="datetimeFigureOut">
              <a:rPr lang="fr-FR" smtClean="0"/>
              <a:pPr/>
              <a:t>21/09/2025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FA5EBF-22EA-428B-B337-B13F0BEEB97B}" type="slidenum">
              <a:rPr lang="fr-FR" smtClean="0"/>
              <a:pPr/>
              <a:t>‹N°›</a:t>
            </a:fld>
            <a:endParaRPr lang="fr-FR"/>
          </a:p>
        </p:txBody>
      </p:sp>
    </p:spTree>
    <p:extLst>
      <p:ext uri="{BB962C8B-B14F-4D97-AF65-F5344CB8AC3E}">
        <p14:creationId xmlns:p14="http://schemas.microsoft.com/office/powerpoint/2010/main" val="1114412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E95EF82-2696-441C-AE8F-EF005417DB14}" type="datetimeFigureOut">
              <a:rPr lang="fr-FR" smtClean="0"/>
              <a:pPr/>
              <a:t>21/09/2025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FA5EBF-22EA-428B-B337-B13F0BEEB97B}" type="slidenum">
              <a:rPr lang="fr-FR" smtClean="0"/>
              <a:pPr/>
              <a:t>‹N°›</a:t>
            </a:fld>
            <a:endParaRPr lang="fr-FR"/>
          </a:p>
        </p:txBody>
      </p:sp>
    </p:spTree>
    <p:extLst>
      <p:ext uri="{BB962C8B-B14F-4D97-AF65-F5344CB8AC3E}">
        <p14:creationId xmlns:p14="http://schemas.microsoft.com/office/powerpoint/2010/main" val="1218857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E95EF82-2696-441C-AE8F-EF005417DB14}" type="datetimeFigureOut">
              <a:rPr lang="fr-FR" smtClean="0"/>
              <a:pPr/>
              <a:t>21/09/2025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4FA5EBF-22EA-428B-B337-B13F0BEEB97B}" type="slidenum">
              <a:rPr lang="fr-FR" smtClean="0"/>
              <a:pPr/>
              <a:t>‹N°›</a:t>
            </a:fld>
            <a:endParaRPr lang="fr-FR"/>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09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E95EF82-2696-441C-AE8F-EF005417DB14}" type="datetimeFigureOut">
              <a:rPr lang="fr-FR" smtClean="0"/>
              <a:pPr/>
              <a:t>21/09/2025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4FA5EBF-22EA-428B-B337-B13F0BEEB97B}" type="slidenum">
              <a:rPr lang="fr-FR" smtClean="0"/>
              <a:pPr/>
              <a:t>‹N°›</a:t>
            </a:fld>
            <a:endParaRPr lang="fr-FR"/>
          </a:p>
        </p:txBody>
      </p:sp>
    </p:spTree>
    <p:extLst>
      <p:ext uri="{BB962C8B-B14F-4D97-AF65-F5344CB8AC3E}">
        <p14:creationId xmlns:p14="http://schemas.microsoft.com/office/powerpoint/2010/main" val="2025434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22960" y="2582334"/>
            <a:ext cx="3703320" cy="32867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663440" y="2582334"/>
            <a:ext cx="3703320" cy="32867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E95EF82-2696-441C-AE8F-EF005417DB14}" type="datetimeFigureOut">
              <a:rPr lang="fr-FR" smtClean="0"/>
              <a:pPr/>
              <a:t>21/09/2025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4FA5EBF-22EA-428B-B337-B13F0BEEB97B}" type="slidenum">
              <a:rPr lang="fr-FR" smtClean="0"/>
              <a:pPr/>
              <a:t>‹N°›</a:t>
            </a:fld>
            <a:endParaRPr lang="fr-FR"/>
          </a:p>
        </p:txBody>
      </p:sp>
    </p:spTree>
    <p:extLst>
      <p:ext uri="{BB962C8B-B14F-4D97-AF65-F5344CB8AC3E}">
        <p14:creationId xmlns:p14="http://schemas.microsoft.com/office/powerpoint/2010/main" val="133652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E95EF82-2696-441C-AE8F-EF005417DB14}" type="datetimeFigureOut">
              <a:rPr lang="fr-FR" smtClean="0"/>
              <a:pPr/>
              <a:t>21/09/2025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4FA5EBF-22EA-428B-B337-B13F0BEEB97B}" type="slidenum">
              <a:rPr lang="fr-FR" smtClean="0"/>
              <a:pPr/>
              <a:t>‹N°›</a:t>
            </a:fld>
            <a:endParaRPr lang="fr-FR"/>
          </a:p>
        </p:txBody>
      </p:sp>
    </p:spTree>
    <p:extLst>
      <p:ext uri="{BB962C8B-B14F-4D97-AF65-F5344CB8AC3E}">
        <p14:creationId xmlns:p14="http://schemas.microsoft.com/office/powerpoint/2010/main" val="39510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E95EF82-2696-441C-AE8F-EF005417DB14}" type="datetimeFigureOut">
              <a:rPr lang="fr-FR" smtClean="0"/>
              <a:pPr/>
              <a:t>21/09/2025</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54FA5EBF-22EA-428B-B337-B13F0BEEB97B}" type="slidenum">
              <a:rPr lang="fr-FR" smtClean="0"/>
              <a:pPr/>
              <a:t>‹N°›</a:t>
            </a:fld>
            <a:endParaRPr lang="fr-FR"/>
          </a:p>
        </p:txBody>
      </p:sp>
    </p:spTree>
    <p:extLst>
      <p:ext uri="{BB962C8B-B14F-4D97-AF65-F5344CB8AC3E}">
        <p14:creationId xmlns:p14="http://schemas.microsoft.com/office/powerpoint/2010/main" val="1218668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E95EF82-2696-441C-AE8F-EF005417DB14}" type="datetimeFigureOut">
              <a:rPr lang="fr-FR" smtClean="0"/>
              <a:pPr/>
              <a:t>21/09/2025</a:t>
            </a:fld>
            <a:endParaRPr lang="fr-FR"/>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4FA5EBF-22EA-428B-B337-B13F0BEEB97B}" type="slidenum">
              <a:rPr lang="fr-FR" smtClean="0"/>
              <a:pPr/>
              <a:t>‹N°›</a:t>
            </a:fld>
            <a:endParaRPr lang="fr-FR"/>
          </a:p>
        </p:txBody>
      </p:sp>
    </p:spTree>
    <p:extLst>
      <p:ext uri="{BB962C8B-B14F-4D97-AF65-F5344CB8AC3E}">
        <p14:creationId xmlns:p14="http://schemas.microsoft.com/office/powerpoint/2010/main" val="3364358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E95EF82-2696-441C-AE8F-EF005417DB14}" type="datetimeFigureOut">
              <a:rPr lang="fr-FR" smtClean="0"/>
              <a:pPr/>
              <a:t>21/09/2025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4FA5EBF-22EA-428B-B337-B13F0BEEB97B}" type="slidenum">
              <a:rPr lang="fr-FR" smtClean="0"/>
              <a:pPr/>
              <a:t>‹N°›</a:t>
            </a:fld>
            <a:endParaRPr lang="fr-FR"/>
          </a:p>
        </p:txBody>
      </p:sp>
    </p:spTree>
    <p:extLst>
      <p:ext uri="{BB962C8B-B14F-4D97-AF65-F5344CB8AC3E}">
        <p14:creationId xmlns:p14="http://schemas.microsoft.com/office/powerpoint/2010/main" val="1746444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AE95EF82-2696-441C-AE8F-EF005417DB14}" type="datetimeFigureOut">
              <a:rPr lang="fr-FR" smtClean="0"/>
              <a:pPr/>
              <a:t>21/09/2025</a:t>
            </a:fld>
            <a:endParaRPr lang="fr-FR"/>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54FA5EBF-22EA-428B-B337-B13F0BEEB97B}" type="slidenum">
              <a:rPr lang="fr-FR" smtClean="0"/>
              <a:pPr/>
              <a:t>‹N°›</a:t>
            </a:fld>
            <a:endParaRPr lang="fr-FR"/>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2203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822960" y="758952"/>
            <a:ext cx="7543800" cy="3892168"/>
          </a:xfrm>
        </p:spPr>
        <p:txBody>
          <a:bodyPr>
            <a:normAutofit/>
          </a:bodyPr>
          <a:lstStyle/>
          <a:p>
            <a:r>
              <a:rPr lang="fr-FR" dirty="0"/>
              <a:t>Algorithmique</a:t>
            </a:r>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3" name="Sous-titre 2"/>
          <p:cNvSpPr>
            <a:spLocks noGrp="1"/>
          </p:cNvSpPr>
          <p:nvPr>
            <p:ph type="subTitle" idx="1"/>
          </p:nvPr>
        </p:nvSpPr>
        <p:spPr>
          <a:xfrm>
            <a:off x="825038" y="5225240"/>
            <a:ext cx="7543800" cy="1143000"/>
          </a:xfrm>
        </p:spPr>
        <p:txBody>
          <a:bodyPr>
            <a:normAutofit/>
          </a:bodyPr>
          <a:lstStyle/>
          <a:p>
            <a:r>
              <a:rPr lang="fr-FR" b="1">
                <a:solidFill>
                  <a:srgbClr val="FFFFFF"/>
                </a:solidFill>
              </a:rPr>
              <a:t>F. Rahmouni oussama</a:t>
            </a:r>
          </a:p>
        </p:txBody>
      </p:sp>
      <p:sp>
        <p:nvSpPr>
          <p:cNvPr id="12"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9"/>
          <p:cNvGrpSpPr>
            <a:grpSpLocks/>
          </p:cNvGrpSpPr>
          <p:nvPr/>
        </p:nvGrpSpPr>
        <p:grpSpPr bwMode="auto">
          <a:xfrm>
            <a:off x="365125" y="606648"/>
            <a:ext cx="8169275" cy="5054600"/>
            <a:chOff x="230" y="813"/>
            <a:chExt cx="5146" cy="3216"/>
          </a:xfrm>
        </p:grpSpPr>
        <p:graphicFrame>
          <p:nvGraphicFramePr>
            <p:cNvPr id="5" name="Object 26"/>
            <p:cNvGraphicFramePr>
              <a:graphicFrameLocks noChangeAspect="1"/>
            </p:cNvGraphicFramePr>
            <p:nvPr/>
          </p:nvGraphicFramePr>
          <p:xfrm>
            <a:off x="1392" y="1197"/>
            <a:ext cx="1160" cy="895"/>
          </p:xfrm>
          <a:graphic>
            <a:graphicData uri="http://schemas.openxmlformats.org/presentationml/2006/ole">
              <mc:AlternateContent xmlns:mc="http://schemas.openxmlformats.org/markup-compatibility/2006">
                <mc:Choice xmlns:v="urn:schemas-microsoft-com:vml" Requires="v">
                  <p:oleObj name="Document" r:id="rId2" imgW="2987040" imgH="2304288" progId="Word.Document.8">
                    <p:embed/>
                  </p:oleObj>
                </mc:Choice>
                <mc:Fallback>
                  <p:oleObj name="Document" r:id="rId2" imgW="2987040" imgH="2304288" progId="Word.Document.8">
                    <p:embed/>
                    <p:pic>
                      <p:nvPicPr>
                        <p:cNvPr id="0" name="Picture 1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 y="1197"/>
                          <a:ext cx="1160" cy="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AutoShape 27"/>
            <p:cNvSpPr>
              <a:spLocks noChangeArrowheads="1"/>
            </p:cNvSpPr>
            <p:nvPr/>
          </p:nvSpPr>
          <p:spPr bwMode="auto">
            <a:xfrm>
              <a:off x="1440" y="2877"/>
              <a:ext cx="576" cy="384"/>
            </a:xfrm>
            <a:prstGeom prst="flowChartDocument">
              <a:avLst/>
            </a:prstGeom>
            <a:solidFill>
              <a:schemeClr val="accent1"/>
            </a:solidFill>
            <a:ln w="12700" cap="sq">
              <a:solidFill>
                <a:schemeClr val="tx1"/>
              </a:solidFill>
              <a:miter lim="800000"/>
              <a:headEnd type="none" w="sm" len="sm"/>
              <a:tailEnd type="none" w="sm" len="sm"/>
            </a:ln>
            <a:effectLst/>
          </p:spPr>
          <p:txBody>
            <a:bodyPr wrap="none" anchor="ctr"/>
            <a:lstStyle/>
            <a:p>
              <a:endParaRPr lang="fr-FR"/>
            </a:p>
          </p:txBody>
        </p:sp>
        <p:sp>
          <p:nvSpPr>
            <p:cNvPr id="7" name="AutoShape 28"/>
            <p:cNvSpPr>
              <a:spLocks noChangeArrowheads="1"/>
            </p:cNvSpPr>
            <p:nvPr/>
          </p:nvSpPr>
          <p:spPr bwMode="auto">
            <a:xfrm>
              <a:off x="2640" y="2925"/>
              <a:ext cx="576" cy="384"/>
            </a:xfrm>
            <a:prstGeom prst="flowChartAlternateProcess">
              <a:avLst/>
            </a:prstGeom>
            <a:solidFill>
              <a:schemeClr val="accent1"/>
            </a:solidFill>
            <a:ln w="12700" cap="sq">
              <a:solidFill>
                <a:schemeClr val="tx1"/>
              </a:solidFill>
              <a:miter lim="800000"/>
              <a:headEnd type="none" w="sm" len="sm"/>
              <a:tailEnd type="none" w="sm" len="sm"/>
            </a:ln>
            <a:effectLst/>
          </p:spPr>
          <p:txBody>
            <a:bodyPr wrap="none" anchor="ctr"/>
            <a:lstStyle/>
            <a:p>
              <a:endParaRPr lang="fr-FR"/>
            </a:p>
          </p:txBody>
        </p:sp>
        <p:sp>
          <p:nvSpPr>
            <p:cNvPr id="8" name="AutoShape 29"/>
            <p:cNvSpPr>
              <a:spLocks noChangeArrowheads="1"/>
            </p:cNvSpPr>
            <p:nvPr/>
          </p:nvSpPr>
          <p:spPr bwMode="auto">
            <a:xfrm>
              <a:off x="528" y="2349"/>
              <a:ext cx="4848" cy="306"/>
            </a:xfrm>
            <a:prstGeom prst="leftRightArrow">
              <a:avLst>
                <a:gd name="adj1" fmla="val 50000"/>
                <a:gd name="adj2" fmla="val 316863"/>
              </a:avLst>
            </a:prstGeom>
            <a:solidFill>
              <a:srgbClr val="3333FF"/>
            </a:solidFill>
            <a:ln w="12700" cap="sq">
              <a:solidFill>
                <a:schemeClr val="tx1"/>
              </a:solidFill>
              <a:miter lim="800000"/>
              <a:headEnd type="none" w="sm" len="sm"/>
              <a:tailEnd type="none" w="sm" len="sm"/>
            </a:ln>
            <a:effectLst/>
          </p:spPr>
          <p:txBody>
            <a:bodyPr wrap="none" anchor="ctr"/>
            <a:lstStyle/>
            <a:p>
              <a:endParaRPr lang="fr-FR"/>
            </a:p>
          </p:txBody>
        </p:sp>
        <p:sp>
          <p:nvSpPr>
            <p:cNvPr id="9" name="Text Box 30"/>
            <p:cNvSpPr txBox="1">
              <a:spLocks noChangeArrowheads="1"/>
            </p:cNvSpPr>
            <p:nvPr/>
          </p:nvSpPr>
          <p:spPr bwMode="auto">
            <a:xfrm>
              <a:off x="1286" y="3287"/>
              <a:ext cx="1010" cy="291"/>
            </a:xfrm>
            <a:prstGeom prst="rect">
              <a:avLst/>
            </a:prstGeom>
            <a:noFill/>
            <a:ln w="12700" cap="sq">
              <a:noFill/>
              <a:miter lim="800000"/>
              <a:headEnd type="none" w="sm" len="sm"/>
              <a:tailEnd type="none" w="sm" len="sm"/>
            </a:ln>
            <a:effectLst/>
          </p:spPr>
          <p:txBody>
            <a:bodyPr wrap="none">
              <a:spAutoFit/>
            </a:bodyPr>
            <a:lstStyle/>
            <a:p>
              <a:pPr eaLnBrk="0" hangingPunct="0"/>
              <a:r>
                <a:rPr lang="fr-FR" sz="2400">
                  <a:latin typeface="Times New Roman" pitchFamily="18" charset="0"/>
                </a:rPr>
                <a:t>Imprimante</a:t>
              </a:r>
            </a:p>
          </p:txBody>
        </p:sp>
        <p:sp>
          <p:nvSpPr>
            <p:cNvPr id="10" name="Text Box 31"/>
            <p:cNvSpPr txBox="1">
              <a:spLocks noChangeArrowheads="1"/>
            </p:cNvSpPr>
            <p:nvPr/>
          </p:nvSpPr>
          <p:spPr bwMode="auto">
            <a:xfrm>
              <a:off x="2582" y="3287"/>
              <a:ext cx="563" cy="291"/>
            </a:xfrm>
            <a:prstGeom prst="rect">
              <a:avLst/>
            </a:prstGeom>
            <a:noFill/>
            <a:ln w="12700" cap="sq">
              <a:noFill/>
              <a:miter lim="800000"/>
              <a:headEnd type="none" w="sm" len="sm"/>
              <a:tailEnd type="none" w="sm" len="sm"/>
            </a:ln>
            <a:effectLst/>
          </p:spPr>
          <p:txBody>
            <a:bodyPr wrap="none">
              <a:spAutoFit/>
            </a:bodyPr>
            <a:lstStyle/>
            <a:p>
              <a:pPr eaLnBrk="0" hangingPunct="0"/>
              <a:r>
                <a:rPr lang="fr-FR" sz="2400">
                  <a:latin typeface="Times New Roman" pitchFamily="18" charset="0"/>
                </a:rPr>
                <a:t>Écran</a:t>
              </a:r>
            </a:p>
          </p:txBody>
        </p:sp>
        <p:sp>
          <p:nvSpPr>
            <p:cNvPr id="11" name="Text Box 32"/>
            <p:cNvSpPr txBox="1">
              <a:spLocks noChangeArrowheads="1"/>
            </p:cNvSpPr>
            <p:nvPr/>
          </p:nvSpPr>
          <p:spPr bwMode="auto">
            <a:xfrm>
              <a:off x="1632" y="813"/>
              <a:ext cx="819" cy="291"/>
            </a:xfrm>
            <a:prstGeom prst="rect">
              <a:avLst/>
            </a:prstGeom>
            <a:noFill/>
            <a:ln w="12700" cap="sq">
              <a:noFill/>
              <a:miter lim="800000"/>
              <a:headEnd type="none" w="sm" len="sm"/>
              <a:tailEnd type="none" w="sm" len="sm"/>
            </a:ln>
            <a:effectLst/>
          </p:spPr>
          <p:txBody>
            <a:bodyPr wrap="none">
              <a:spAutoFit/>
            </a:bodyPr>
            <a:lstStyle/>
            <a:p>
              <a:pPr eaLnBrk="0" hangingPunct="0"/>
              <a:r>
                <a:rPr lang="fr-FR" sz="2400">
                  <a:latin typeface="Times New Roman" pitchFamily="18" charset="0"/>
                </a:rPr>
                <a:t>Mémoire</a:t>
              </a:r>
            </a:p>
          </p:txBody>
        </p:sp>
        <p:sp>
          <p:nvSpPr>
            <p:cNvPr id="12" name="Rectangle 33"/>
            <p:cNvSpPr>
              <a:spLocks noChangeArrowheads="1"/>
            </p:cNvSpPr>
            <p:nvPr/>
          </p:nvSpPr>
          <p:spPr bwMode="auto">
            <a:xfrm>
              <a:off x="3216" y="1197"/>
              <a:ext cx="1680" cy="768"/>
            </a:xfrm>
            <a:prstGeom prst="rect">
              <a:avLst/>
            </a:prstGeom>
            <a:solidFill>
              <a:srgbClr val="CC6600"/>
            </a:solidFill>
            <a:ln w="12700" cap="sq">
              <a:solidFill>
                <a:schemeClr val="tx1"/>
              </a:solidFill>
              <a:miter lim="800000"/>
              <a:headEnd type="none" w="sm" len="sm"/>
              <a:tailEnd type="none" w="sm" len="sm"/>
            </a:ln>
            <a:effectLst/>
          </p:spPr>
          <p:txBody>
            <a:bodyPr wrap="none" anchor="ctr"/>
            <a:lstStyle/>
            <a:p>
              <a:endParaRPr lang="fr-FR"/>
            </a:p>
          </p:txBody>
        </p:sp>
        <p:sp>
          <p:nvSpPr>
            <p:cNvPr id="13" name="Text Box 34"/>
            <p:cNvSpPr txBox="1">
              <a:spLocks noChangeArrowheads="1"/>
            </p:cNvSpPr>
            <p:nvPr/>
          </p:nvSpPr>
          <p:spPr bwMode="auto">
            <a:xfrm>
              <a:off x="3494" y="839"/>
              <a:ext cx="948" cy="291"/>
            </a:xfrm>
            <a:prstGeom prst="rect">
              <a:avLst/>
            </a:prstGeom>
            <a:noFill/>
            <a:ln w="12700" cap="sq">
              <a:noFill/>
              <a:miter lim="800000"/>
              <a:headEnd type="none" w="sm" len="sm"/>
              <a:tailEnd type="none" w="sm" len="sm"/>
            </a:ln>
            <a:effectLst/>
          </p:spPr>
          <p:txBody>
            <a:bodyPr wrap="none">
              <a:spAutoFit/>
            </a:bodyPr>
            <a:lstStyle/>
            <a:p>
              <a:pPr eaLnBrk="0" hangingPunct="0"/>
              <a:r>
                <a:rPr lang="fr-FR" sz="2400">
                  <a:latin typeface="Times New Roman" pitchFamily="18" charset="0"/>
                </a:rPr>
                <a:t>Processeur</a:t>
              </a:r>
            </a:p>
          </p:txBody>
        </p:sp>
        <p:sp>
          <p:nvSpPr>
            <p:cNvPr id="14" name="AutoShape 35"/>
            <p:cNvSpPr>
              <a:spLocks noChangeArrowheads="1"/>
            </p:cNvSpPr>
            <p:nvPr/>
          </p:nvSpPr>
          <p:spPr bwMode="auto">
            <a:xfrm>
              <a:off x="3648" y="2925"/>
              <a:ext cx="576" cy="765"/>
            </a:xfrm>
            <a:prstGeom prst="can">
              <a:avLst>
                <a:gd name="adj" fmla="val 33203"/>
              </a:avLst>
            </a:prstGeom>
            <a:solidFill>
              <a:schemeClr val="accent1"/>
            </a:solidFill>
            <a:ln w="12700" cap="sq">
              <a:solidFill>
                <a:schemeClr val="tx1"/>
              </a:solidFill>
              <a:round/>
              <a:headEnd type="none" w="sm" len="sm"/>
              <a:tailEnd type="none" w="sm" len="sm"/>
            </a:ln>
            <a:effectLst/>
          </p:spPr>
          <p:txBody>
            <a:bodyPr wrap="none" anchor="ctr"/>
            <a:lstStyle/>
            <a:p>
              <a:endParaRPr lang="fr-FR"/>
            </a:p>
          </p:txBody>
        </p:sp>
        <p:sp>
          <p:nvSpPr>
            <p:cNvPr id="15" name="Text Box 36"/>
            <p:cNvSpPr txBox="1">
              <a:spLocks noChangeArrowheads="1"/>
            </p:cNvSpPr>
            <p:nvPr/>
          </p:nvSpPr>
          <p:spPr bwMode="auto">
            <a:xfrm>
              <a:off x="3590" y="3719"/>
              <a:ext cx="660" cy="291"/>
            </a:xfrm>
            <a:prstGeom prst="rect">
              <a:avLst/>
            </a:prstGeom>
            <a:noFill/>
            <a:ln w="12700" cap="sq">
              <a:noFill/>
              <a:miter lim="800000"/>
              <a:headEnd type="none" w="sm" len="sm"/>
              <a:tailEnd type="none" w="sm" len="sm"/>
            </a:ln>
            <a:effectLst/>
          </p:spPr>
          <p:txBody>
            <a:bodyPr wrap="none">
              <a:spAutoFit/>
            </a:bodyPr>
            <a:lstStyle/>
            <a:p>
              <a:pPr eaLnBrk="0" hangingPunct="0"/>
              <a:r>
                <a:rPr lang="fr-FR" sz="2400">
                  <a:latin typeface="Times New Roman" pitchFamily="18" charset="0"/>
                </a:rPr>
                <a:t>Disque</a:t>
              </a:r>
            </a:p>
          </p:txBody>
        </p:sp>
        <p:sp>
          <p:nvSpPr>
            <p:cNvPr id="16" name="AutoShape 37"/>
            <p:cNvSpPr>
              <a:spLocks noChangeArrowheads="1"/>
            </p:cNvSpPr>
            <p:nvPr/>
          </p:nvSpPr>
          <p:spPr bwMode="auto">
            <a:xfrm>
              <a:off x="2784" y="2589"/>
              <a:ext cx="306" cy="336"/>
            </a:xfrm>
            <a:prstGeom prst="upDownArrow">
              <a:avLst>
                <a:gd name="adj1" fmla="val 50000"/>
                <a:gd name="adj2" fmla="val 21961"/>
              </a:avLst>
            </a:prstGeom>
            <a:solidFill>
              <a:srgbClr val="0000FF"/>
            </a:solidFill>
            <a:ln w="12700" cap="sq">
              <a:solidFill>
                <a:schemeClr val="tx1"/>
              </a:solidFill>
              <a:miter lim="800000"/>
              <a:headEnd type="none" w="sm" len="sm"/>
              <a:tailEnd type="none" w="sm" len="sm"/>
            </a:ln>
            <a:effectLst/>
          </p:spPr>
          <p:txBody>
            <a:bodyPr wrap="none" anchor="ctr"/>
            <a:lstStyle/>
            <a:p>
              <a:endParaRPr lang="fr-FR"/>
            </a:p>
          </p:txBody>
        </p:sp>
        <p:sp>
          <p:nvSpPr>
            <p:cNvPr id="17" name="AutoShape 38"/>
            <p:cNvSpPr>
              <a:spLocks noChangeArrowheads="1"/>
            </p:cNvSpPr>
            <p:nvPr/>
          </p:nvSpPr>
          <p:spPr bwMode="auto">
            <a:xfrm>
              <a:off x="1584" y="2589"/>
              <a:ext cx="306" cy="279"/>
            </a:xfrm>
            <a:prstGeom prst="downArrow">
              <a:avLst>
                <a:gd name="adj1" fmla="val 50000"/>
                <a:gd name="adj2" fmla="val 25000"/>
              </a:avLst>
            </a:prstGeom>
            <a:solidFill>
              <a:srgbClr val="3333FF"/>
            </a:solidFill>
            <a:ln w="12700" cap="sq">
              <a:solidFill>
                <a:schemeClr val="tx1"/>
              </a:solidFill>
              <a:miter lim="800000"/>
              <a:headEnd type="none" w="sm" len="sm"/>
              <a:tailEnd type="none" w="sm" len="sm"/>
            </a:ln>
            <a:effectLst/>
          </p:spPr>
          <p:txBody>
            <a:bodyPr wrap="none" anchor="ctr"/>
            <a:lstStyle/>
            <a:p>
              <a:endParaRPr lang="fr-FR"/>
            </a:p>
          </p:txBody>
        </p:sp>
        <p:sp>
          <p:nvSpPr>
            <p:cNvPr id="18" name="AutoShape 39"/>
            <p:cNvSpPr>
              <a:spLocks noChangeArrowheads="1"/>
            </p:cNvSpPr>
            <p:nvPr/>
          </p:nvSpPr>
          <p:spPr bwMode="auto">
            <a:xfrm>
              <a:off x="3792" y="2589"/>
              <a:ext cx="306" cy="336"/>
            </a:xfrm>
            <a:prstGeom prst="upDownArrow">
              <a:avLst>
                <a:gd name="adj1" fmla="val 50000"/>
                <a:gd name="adj2" fmla="val 21961"/>
              </a:avLst>
            </a:prstGeom>
            <a:solidFill>
              <a:srgbClr val="0000FF"/>
            </a:solidFill>
            <a:ln w="12700" cap="sq">
              <a:solidFill>
                <a:schemeClr val="tx1"/>
              </a:solidFill>
              <a:miter lim="800000"/>
              <a:headEnd type="none" w="sm" len="sm"/>
              <a:tailEnd type="none" w="sm" len="sm"/>
            </a:ln>
            <a:effectLst/>
          </p:spPr>
          <p:txBody>
            <a:bodyPr wrap="none" anchor="ctr"/>
            <a:lstStyle/>
            <a:p>
              <a:endParaRPr lang="fr-FR"/>
            </a:p>
          </p:txBody>
        </p:sp>
        <p:sp>
          <p:nvSpPr>
            <p:cNvPr id="19" name="AutoShape 40"/>
            <p:cNvSpPr>
              <a:spLocks noChangeArrowheads="1"/>
            </p:cNvSpPr>
            <p:nvPr/>
          </p:nvSpPr>
          <p:spPr bwMode="auto">
            <a:xfrm>
              <a:off x="3744" y="1965"/>
              <a:ext cx="306" cy="480"/>
            </a:xfrm>
            <a:prstGeom prst="upDownArrow">
              <a:avLst>
                <a:gd name="adj1" fmla="val 50000"/>
                <a:gd name="adj2" fmla="val 31373"/>
              </a:avLst>
            </a:prstGeom>
            <a:solidFill>
              <a:srgbClr val="0000FF"/>
            </a:solidFill>
            <a:ln w="12700" cap="sq">
              <a:solidFill>
                <a:schemeClr val="tx1"/>
              </a:solidFill>
              <a:miter lim="800000"/>
              <a:headEnd type="none" w="sm" len="sm"/>
              <a:tailEnd type="none" w="sm" len="sm"/>
            </a:ln>
            <a:effectLst/>
          </p:spPr>
          <p:txBody>
            <a:bodyPr wrap="none" anchor="ctr"/>
            <a:lstStyle/>
            <a:p>
              <a:endParaRPr lang="fr-FR"/>
            </a:p>
          </p:txBody>
        </p:sp>
        <p:sp>
          <p:nvSpPr>
            <p:cNvPr id="20" name="AutoShape 41"/>
            <p:cNvSpPr>
              <a:spLocks noChangeArrowheads="1"/>
            </p:cNvSpPr>
            <p:nvPr/>
          </p:nvSpPr>
          <p:spPr bwMode="auto">
            <a:xfrm>
              <a:off x="1920" y="2013"/>
              <a:ext cx="306" cy="432"/>
            </a:xfrm>
            <a:prstGeom prst="upDownArrow">
              <a:avLst>
                <a:gd name="adj1" fmla="val 50000"/>
                <a:gd name="adj2" fmla="val 28235"/>
              </a:avLst>
            </a:prstGeom>
            <a:solidFill>
              <a:srgbClr val="0000FF"/>
            </a:solidFill>
            <a:ln w="12700" cap="sq">
              <a:solidFill>
                <a:schemeClr val="tx1"/>
              </a:solidFill>
              <a:miter lim="800000"/>
              <a:headEnd type="none" w="sm" len="sm"/>
              <a:tailEnd type="none" w="sm" len="sm"/>
            </a:ln>
            <a:effectLst/>
          </p:spPr>
          <p:txBody>
            <a:bodyPr wrap="none" anchor="ctr"/>
            <a:lstStyle/>
            <a:p>
              <a:endParaRPr lang="fr-FR"/>
            </a:p>
          </p:txBody>
        </p:sp>
        <p:sp>
          <p:nvSpPr>
            <p:cNvPr id="21" name="Text Box 42"/>
            <p:cNvSpPr txBox="1">
              <a:spLocks noChangeArrowheads="1"/>
            </p:cNvSpPr>
            <p:nvPr/>
          </p:nvSpPr>
          <p:spPr bwMode="auto">
            <a:xfrm>
              <a:off x="230" y="2135"/>
              <a:ext cx="415" cy="291"/>
            </a:xfrm>
            <a:prstGeom prst="rect">
              <a:avLst/>
            </a:prstGeom>
            <a:noFill/>
            <a:ln w="12700" cap="sq">
              <a:noFill/>
              <a:miter lim="800000"/>
              <a:headEnd type="none" w="sm" len="sm"/>
              <a:tailEnd type="none" w="sm" len="sm"/>
            </a:ln>
            <a:effectLst/>
          </p:spPr>
          <p:txBody>
            <a:bodyPr wrap="none">
              <a:spAutoFit/>
            </a:bodyPr>
            <a:lstStyle/>
            <a:p>
              <a:pPr eaLnBrk="0" hangingPunct="0"/>
              <a:r>
                <a:rPr lang="fr-FR" sz="2400">
                  <a:latin typeface="Times New Roman" pitchFamily="18" charset="0"/>
                </a:rPr>
                <a:t>Bus</a:t>
              </a:r>
            </a:p>
          </p:txBody>
        </p:sp>
        <p:sp>
          <p:nvSpPr>
            <p:cNvPr id="22" name="Rectangle 44"/>
            <p:cNvSpPr>
              <a:spLocks noChangeArrowheads="1"/>
            </p:cNvSpPr>
            <p:nvPr/>
          </p:nvSpPr>
          <p:spPr bwMode="auto">
            <a:xfrm>
              <a:off x="1296" y="2781"/>
              <a:ext cx="3456" cy="1248"/>
            </a:xfrm>
            <a:prstGeom prst="rect">
              <a:avLst/>
            </a:prstGeom>
            <a:noFill/>
            <a:ln w="12700" cap="rnd">
              <a:solidFill>
                <a:schemeClr val="tx1"/>
              </a:solidFill>
              <a:prstDash val="sysDot"/>
              <a:miter lim="800000"/>
              <a:headEnd type="none" w="sm" len="sm"/>
              <a:tailEnd type="none" w="sm" len="sm"/>
            </a:ln>
            <a:effectLst/>
          </p:spPr>
          <p:txBody>
            <a:bodyPr wrap="none" anchor="ctr"/>
            <a:lstStyle/>
            <a:p>
              <a:endParaRPr lang="fr-FR"/>
            </a:p>
          </p:txBody>
        </p:sp>
        <p:sp>
          <p:nvSpPr>
            <p:cNvPr id="23" name="Text Box 45"/>
            <p:cNvSpPr txBox="1">
              <a:spLocks noChangeArrowheads="1"/>
            </p:cNvSpPr>
            <p:nvPr/>
          </p:nvSpPr>
          <p:spPr bwMode="auto">
            <a:xfrm>
              <a:off x="278" y="2951"/>
              <a:ext cx="970" cy="756"/>
            </a:xfrm>
            <a:prstGeom prst="rect">
              <a:avLst/>
            </a:prstGeom>
            <a:noFill/>
            <a:ln w="12700" cap="sq">
              <a:noFill/>
              <a:miter lim="800000"/>
              <a:headEnd type="none" w="sm" len="sm"/>
              <a:tailEnd type="none" w="sm" len="sm"/>
            </a:ln>
            <a:effectLst/>
          </p:spPr>
          <p:txBody>
            <a:bodyPr>
              <a:spAutoFit/>
            </a:bodyPr>
            <a:lstStyle/>
            <a:p>
              <a:pPr eaLnBrk="0" hangingPunct="0"/>
              <a:r>
                <a:rPr lang="fr-FR" sz="2400">
                  <a:solidFill>
                    <a:srgbClr val="CC3300"/>
                  </a:solidFill>
                  <a:latin typeface="Times New Roman" pitchFamily="18" charset="0"/>
                </a:rPr>
                <a:t>Unités </a:t>
              </a:r>
            </a:p>
            <a:p>
              <a:pPr eaLnBrk="0" hangingPunct="0"/>
              <a:r>
                <a:rPr lang="fr-FR" sz="2400">
                  <a:solidFill>
                    <a:srgbClr val="CC3300"/>
                  </a:solidFill>
                  <a:latin typeface="Times New Roman" pitchFamily="18" charset="0"/>
                </a:rPr>
                <a:t>d’entrée-</a:t>
              </a:r>
            </a:p>
            <a:p>
              <a:pPr eaLnBrk="0" hangingPunct="0"/>
              <a:r>
                <a:rPr lang="fr-FR" sz="2400">
                  <a:solidFill>
                    <a:srgbClr val="CC3300"/>
                  </a:solidFill>
                  <a:latin typeface="Times New Roman" pitchFamily="18" charset="0"/>
                </a:rPr>
                <a:t>sortie</a:t>
              </a:r>
              <a:endParaRPr lang="fr-FR" sz="2400">
                <a:latin typeface="Times New Roman" pitchFamily="18" charset="0"/>
              </a:endParaRPr>
            </a:p>
          </p:txBody>
        </p:sp>
        <p:sp>
          <p:nvSpPr>
            <p:cNvPr id="24" name="AutoShape 46"/>
            <p:cNvSpPr>
              <a:spLocks noChangeArrowheads="1"/>
            </p:cNvSpPr>
            <p:nvPr/>
          </p:nvSpPr>
          <p:spPr bwMode="auto">
            <a:xfrm>
              <a:off x="2160" y="2589"/>
              <a:ext cx="306" cy="336"/>
            </a:xfrm>
            <a:prstGeom prst="upDownArrow">
              <a:avLst>
                <a:gd name="adj1" fmla="val 50000"/>
                <a:gd name="adj2" fmla="val 21961"/>
              </a:avLst>
            </a:prstGeom>
            <a:solidFill>
              <a:srgbClr val="0000FF"/>
            </a:solidFill>
            <a:ln w="12700" cap="sq">
              <a:solidFill>
                <a:schemeClr val="tx1"/>
              </a:solidFill>
              <a:miter lim="800000"/>
              <a:headEnd type="none" w="sm" len="sm"/>
              <a:tailEnd type="none" w="sm" len="sm"/>
            </a:ln>
            <a:effectLst/>
          </p:spPr>
          <p:txBody>
            <a:bodyPr wrap="none" anchor="ctr"/>
            <a:lstStyle/>
            <a:p>
              <a:endParaRPr lang="fr-FR"/>
            </a:p>
          </p:txBody>
        </p:sp>
        <p:sp>
          <p:nvSpPr>
            <p:cNvPr id="25" name="Text Box 47"/>
            <p:cNvSpPr txBox="1">
              <a:spLocks noChangeArrowheads="1"/>
            </p:cNvSpPr>
            <p:nvPr/>
          </p:nvSpPr>
          <p:spPr bwMode="auto">
            <a:xfrm>
              <a:off x="2126" y="2877"/>
              <a:ext cx="514" cy="290"/>
            </a:xfrm>
            <a:prstGeom prst="rect">
              <a:avLst/>
            </a:prstGeom>
            <a:noFill/>
            <a:ln w="12700" cap="sq">
              <a:noFill/>
              <a:miter lim="800000"/>
              <a:headEnd type="none" w="sm" len="sm"/>
              <a:tailEnd type="none" w="sm" len="sm"/>
            </a:ln>
            <a:effectLst/>
          </p:spPr>
          <p:txBody>
            <a:bodyPr>
              <a:spAutoFit/>
            </a:bodyPr>
            <a:lstStyle/>
            <a:p>
              <a:pPr eaLnBrk="0" hangingPunct="0">
                <a:spcBef>
                  <a:spcPct val="50000"/>
                </a:spcBef>
              </a:pPr>
              <a:r>
                <a:rPr lang="fr-FR" sz="2400">
                  <a:latin typeface="Times New Roman" pitchFamily="18" charset="0"/>
                </a:rPr>
                <a:t> ...</a:t>
              </a:r>
            </a:p>
          </p:txBody>
        </p:sp>
      </p:grpSp>
      <p:sp>
        <p:nvSpPr>
          <p:cNvPr id="26" name="Text Box 43"/>
          <p:cNvSpPr txBox="1">
            <a:spLocks noChangeArrowheads="1"/>
          </p:cNvSpPr>
          <p:nvPr/>
        </p:nvSpPr>
        <p:spPr bwMode="auto">
          <a:xfrm>
            <a:off x="1447800" y="5708104"/>
            <a:ext cx="6550025" cy="457200"/>
          </a:xfrm>
          <a:prstGeom prst="rect">
            <a:avLst/>
          </a:prstGeom>
          <a:noFill/>
          <a:ln w="12700" cap="sq">
            <a:noFill/>
            <a:miter lim="800000"/>
            <a:headEnd type="none" w="sm" len="sm"/>
            <a:tailEnd type="none" w="sm" len="sm"/>
          </a:ln>
          <a:effectLst/>
        </p:spPr>
        <p:txBody>
          <a:bodyPr wrap="none">
            <a:spAutoFit/>
          </a:bodyPr>
          <a:lstStyle/>
          <a:p>
            <a:pPr eaLnBrk="0" hangingPunct="0"/>
            <a:r>
              <a:rPr lang="fr-FR" sz="2400" dirty="0">
                <a:solidFill>
                  <a:srgbClr val="3333FF"/>
                </a:solidFill>
                <a:latin typeface="Times New Roman" pitchFamily="18" charset="0"/>
              </a:rPr>
              <a:t>La mémoire contient des instructions et des données</a:t>
            </a:r>
            <a:endParaRPr lang="fr-FR"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graphicFrame>
        <p:nvGraphicFramePr>
          <p:cNvPr id="5" name="Espace réservé du contenu 2">
            <a:extLst>
              <a:ext uri="{FF2B5EF4-FFF2-40B4-BE49-F238E27FC236}">
                <a16:creationId xmlns:a16="http://schemas.microsoft.com/office/drawing/2014/main" id="{00F3FEF0-69CB-5DAD-CF09-AE8371DEBA99}"/>
              </a:ext>
            </a:extLst>
          </p:cNvPr>
          <p:cNvGraphicFramePr>
            <a:graphicFrameLocks noGrp="1"/>
          </p:cNvGraphicFramePr>
          <p:nvPr>
            <p:ph idx="1"/>
            <p:extLst>
              <p:ext uri="{D42A27DB-BD31-4B8C-83A1-F6EECF244321}">
                <p14:modId xmlns:p14="http://schemas.microsoft.com/office/powerpoint/2010/main" val="4241698049"/>
              </p:ext>
            </p:extLst>
          </p:nvPr>
        </p:nvGraphicFramePr>
        <p:xfrm>
          <a:off x="3556397" y="639763"/>
          <a:ext cx="5098256"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 name="Titre 1"/>
          <p:cNvSpPr>
            <a:spLocks noGrp="1"/>
          </p:cNvSpPr>
          <p:nvPr>
            <p:ph type="title"/>
          </p:nvPr>
        </p:nvSpPr>
        <p:spPr>
          <a:xfrm>
            <a:off x="369277" y="516835"/>
            <a:ext cx="2313633" cy="5772840"/>
          </a:xfrm>
        </p:spPr>
        <p:txBody>
          <a:bodyPr anchor="ctr">
            <a:normAutofit/>
          </a:bodyPr>
          <a:lstStyle/>
          <a:p>
            <a:r>
              <a:rPr lang="fr-FR" sz="3100">
                <a:solidFill>
                  <a:srgbClr val="FFFFFF"/>
                </a:solidFill>
              </a:rPr>
              <a:t>Codage</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graphicFrame>
        <p:nvGraphicFramePr>
          <p:cNvPr id="5" name="Espace réservé du contenu 2">
            <a:extLst>
              <a:ext uri="{FF2B5EF4-FFF2-40B4-BE49-F238E27FC236}">
                <a16:creationId xmlns:a16="http://schemas.microsoft.com/office/drawing/2014/main" id="{2435B7DD-E675-D49F-CF8B-B3B2418B7A23}"/>
              </a:ext>
            </a:extLst>
          </p:cNvPr>
          <p:cNvGraphicFramePr>
            <a:graphicFrameLocks noGrp="1"/>
          </p:cNvGraphicFramePr>
          <p:nvPr>
            <p:ph idx="1"/>
            <p:extLst>
              <p:ext uri="{D42A27DB-BD31-4B8C-83A1-F6EECF244321}">
                <p14:modId xmlns:p14="http://schemas.microsoft.com/office/powerpoint/2010/main" val="3308025283"/>
              </p:ext>
            </p:extLst>
          </p:nvPr>
        </p:nvGraphicFramePr>
        <p:xfrm>
          <a:off x="3556397" y="639763"/>
          <a:ext cx="5098256"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3886200" y="634946"/>
            <a:ext cx="4776107" cy="1450757"/>
          </a:xfrm>
        </p:spPr>
        <p:txBody>
          <a:bodyPr>
            <a:normAutofit/>
          </a:bodyPr>
          <a:lstStyle/>
          <a:p>
            <a:r>
              <a:rPr lang="fr-FR" dirty="0"/>
              <a:t>Les données</a:t>
            </a:r>
          </a:p>
        </p:txBody>
      </p:sp>
      <p:pic>
        <p:nvPicPr>
          <p:cNvPr id="5" name="Picture 4" descr="Rangée d'échantillons pour les tests médicaux">
            <a:extLst>
              <a:ext uri="{FF2B5EF4-FFF2-40B4-BE49-F238E27FC236}">
                <a16:creationId xmlns:a16="http://schemas.microsoft.com/office/drawing/2014/main" id="{B702FB38-A98E-0A03-B8BE-E297A048FCB1}"/>
              </a:ext>
            </a:extLst>
          </p:cNvPr>
          <p:cNvPicPr>
            <a:picLocks noChangeAspect="1"/>
          </p:cNvPicPr>
          <p:nvPr/>
        </p:nvPicPr>
        <p:blipFill>
          <a:blip r:embed="rId2"/>
          <a:srcRect l="54434" r="7458" b="-2"/>
          <a:stretch>
            <a:fillRect/>
          </a:stretch>
        </p:blipFill>
        <p:spPr>
          <a:xfrm>
            <a:off x="20" y="-12128"/>
            <a:ext cx="3490702" cy="6870127"/>
          </a:xfrm>
          <a:prstGeom prst="rect">
            <a:avLst/>
          </a:prstGeom>
        </p:spPr>
      </p:pic>
      <p:cxnSp>
        <p:nvCxnSpPr>
          <p:cNvPr id="14" name="Straight Connector 13">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65712" y="2085703"/>
            <a:ext cx="4628015"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p:cNvSpPr>
            <a:spLocks noGrp="1"/>
          </p:cNvSpPr>
          <p:nvPr>
            <p:ph idx="1"/>
          </p:nvPr>
        </p:nvSpPr>
        <p:spPr>
          <a:xfrm>
            <a:off x="3886200" y="2198914"/>
            <a:ext cx="4776107" cy="3670180"/>
          </a:xfrm>
        </p:spPr>
        <p:txBody>
          <a:bodyPr>
            <a:normAutofit/>
          </a:bodyPr>
          <a:lstStyle/>
          <a:p>
            <a:pPr>
              <a:buNone/>
            </a:pPr>
            <a:r>
              <a:rPr lang="fr-FR"/>
              <a:t>    Les données:  sont les opérandes sur lesquels portent les opérations, ou produits par celles-ci. Une addition, par exemple, peut s’appliquer à deux opérandes, donnant un résultat qui est la somme des deux opérandes. On distingue les données numériques, pouvant être l’objet d’une opération arithmétique, des données non numériques, par exemple, les symboles constituant un texte.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743199" y="286603"/>
            <a:ext cx="5063240" cy="1450757"/>
          </a:xfrm>
        </p:spPr>
        <p:txBody>
          <a:bodyPr>
            <a:normAutofit/>
          </a:bodyPr>
          <a:lstStyle/>
          <a:p>
            <a:r>
              <a:rPr lang="fr-FR">
                <a:solidFill>
                  <a:schemeClr val="accent2"/>
                </a:solidFill>
              </a:rPr>
              <a:t>Instructions</a:t>
            </a:r>
          </a:p>
        </p:txBody>
      </p:sp>
      <p:sp>
        <p:nvSpPr>
          <p:cNvPr id="3" name="Espace réservé du contenu 2"/>
          <p:cNvSpPr>
            <a:spLocks noGrp="1"/>
          </p:cNvSpPr>
          <p:nvPr>
            <p:ph idx="1"/>
          </p:nvPr>
        </p:nvSpPr>
        <p:spPr>
          <a:xfrm>
            <a:off x="251520" y="2023962"/>
            <a:ext cx="5554919" cy="4645398"/>
          </a:xfrm>
        </p:spPr>
        <p:txBody>
          <a:bodyPr>
            <a:normAutofit/>
          </a:bodyPr>
          <a:lstStyle/>
          <a:p>
            <a:pPr marL="360363" indent="-360363">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pPr>
            <a:r>
              <a:rPr lang="fr-FR" dirty="0"/>
              <a:t> Les instructions représentent les opérations (addition, par exemple) effectuées par un ordinateur. Elles sont composées de plusieurs champs:</a:t>
            </a:r>
          </a:p>
          <a:p>
            <a:pPr marL="760413" lvl="1" indent="-360363">
              <a:buNone/>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pPr>
            <a:r>
              <a:rPr lang="fr-FR" sz="2000" dirty="0"/>
              <a:t>       - Le code de l’opération à effectuer;</a:t>
            </a:r>
          </a:p>
          <a:p>
            <a:pPr marL="760413" lvl="1" indent="-360363">
              <a:buNone/>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pPr>
            <a:r>
              <a:rPr lang="fr-FR" sz="2000" dirty="0"/>
              <a:t>       - Les opérandes impliqués dans l’opération.</a:t>
            </a:r>
          </a:p>
          <a:p>
            <a:pPr marL="360363" indent="-360363">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pPr>
            <a:r>
              <a:rPr lang="fr-FR" dirty="0"/>
              <a:t>Le traitement de l’information est une suite d’opérations transformant une représentation de cette information en une autre représentation </a:t>
            </a:r>
            <a:r>
              <a:rPr lang="fr-FR" b="1" dirty="0"/>
              <a:t> </a:t>
            </a:r>
            <a:r>
              <a:rPr lang="fr-FR" dirty="0"/>
              <a:t>plus facile à manipuler ou à interpréter.</a:t>
            </a:r>
          </a:p>
          <a:p>
            <a:pPr marL="360363" indent="-360363">
              <a:buNone/>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pPr>
            <a:r>
              <a:rPr lang="fr-FR" u="sng" dirty="0"/>
              <a:t>Exemples:</a:t>
            </a:r>
            <a:r>
              <a:rPr lang="fr-FR" dirty="0"/>
              <a:t>  245+5x2-5=250; Gestion des comptes clients dans une banque; Recensement de la population; Inscription, notes des étudiants, …</a:t>
            </a:r>
          </a:p>
        </p:txBody>
      </p:sp>
      <p:sp>
        <p:nvSpPr>
          <p:cNvPr id="19" name="Rectangle 18">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1" name="Rectangle 20">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 name="Espace réservé du contenu 2"/>
          <p:cNvSpPr>
            <a:spLocks noGrp="1"/>
          </p:cNvSpPr>
          <p:nvPr>
            <p:ph idx="1"/>
          </p:nvPr>
        </p:nvSpPr>
        <p:spPr>
          <a:xfrm>
            <a:off x="783153" y="2023962"/>
            <a:ext cx="5023286" cy="3845131"/>
          </a:xfrm>
        </p:spPr>
        <p:txBody>
          <a:bodyPr>
            <a:normAutofit/>
          </a:bodyPr>
          <a:lstStyle/>
          <a:p>
            <a:r>
              <a:rPr lang="fr-FR" sz="1900"/>
              <a:t>Le codage d’une information consiste à établir une correspondance entre la représentation externe (habituelle) de l’information (le nombre 65 ou le caractère «A» par exemple) et sa représentation interne dans la machine (une suite de bits). </a:t>
            </a:r>
          </a:p>
          <a:p>
            <a:pPr marL="360363" indent="-360363">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pPr>
            <a:r>
              <a:rPr lang="fr-FR" sz="1900"/>
              <a:t>L’unité de base de la théorie de l’information est le bit, bit = </a:t>
            </a:r>
            <a:r>
              <a:rPr lang="fr-FR" sz="1900" err="1"/>
              <a:t>binary</a:t>
            </a:r>
            <a:r>
              <a:rPr lang="fr-FR" sz="1900"/>
              <a:t> digit, qui signifie en anglais </a:t>
            </a:r>
            <a:r>
              <a:rPr lang="fr-FR" sz="1900" i="1"/>
              <a:t>nombre binaire.</a:t>
            </a:r>
            <a:r>
              <a:rPr lang="fr-FR" sz="1900"/>
              <a:t>  </a:t>
            </a:r>
          </a:p>
          <a:p>
            <a:pPr marL="360363" indent="-360363">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pPr>
            <a:r>
              <a:rPr lang="fr-FR" sz="1900"/>
              <a:t>Un bit, par définition, est un composant quelconque ne pouvant se trouver que dans deux états possibles, exclusifs l’un de l’autre. Il prend la valeur 0 ou 1.</a:t>
            </a:r>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81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617"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6105832" y="639097"/>
            <a:ext cx="2551471" cy="3686015"/>
          </a:xfrm>
        </p:spPr>
        <p:txBody>
          <a:bodyPr vert="horz" lIns="91440" tIns="45720" rIns="91440" bIns="45720" rtlCol="0" anchor="b">
            <a:normAutofit/>
          </a:bodyPr>
          <a:lstStyle/>
          <a:p>
            <a:r>
              <a:rPr lang="en-US" sz="5700">
                <a:solidFill>
                  <a:schemeClr val="tx1">
                    <a:lumMod val="85000"/>
                    <a:lumOff val="15000"/>
                  </a:schemeClr>
                </a:solidFill>
              </a:rPr>
              <a:t>Nombre de bits</a:t>
            </a:r>
          </a:p>
        </p:txBody>
      </p:sp>
      <p:pic>
        <p:nvPicPr>
          <p:cNvPr id="4" name="Image 10"/>
          <p:cNvPicPr>
            <a:picLocks noChangeAspect="1"/>
          </p:cNvPicPr>
          <p:nvPr/>
        </p:nvPicPr>
        <p:blipFill>
          <a:blip r:embed="rId2" cstate="print"/>
          <a:stretch>
            <a:fillRect/>
          </a:stretch>
        </p:blipFill>
        <p:spPr bwMode="auto">
          <a:xfrm>
            <a:off x="475499" y="1598950"/>
            <a:ext cx="5184163" cy="3136418"/>
          </a:xfrm>
          <a:prstGeom prst="rect">
            <a:avLst/>
          </a:prstGeom>
          <a:noFill/>
        </p:spPr>
      </p:pic>
      <p:cxnSp>
        <p:nvCxnSpPr>
          <p:cNvPr id="17" name="Straight Connector 16">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56978" y="4343400"/>
            <a:ext cx="24003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1" name="Rectangle 20">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Convertir de la base 10 vers une base quelconque</a:t>
            </a:r>
          </a:p>
        </p:txBody>
      </p:sp>
      <p:sp>
        <p:nvSpPr>
          <p:cNvPr id="3" name="Espace réservé du contenu 2"/>
          <p:cNvSpPr>
            <a:spLocks noGrp="1"/>
          </p:cNvSpPr>
          <p:nvPr>
            <p:ph idx="1"/>
          </p:nvPr>
        </p:nvSpPr>
        <p:spPr/>
        <p:txBody>
          <a:bodyPr/>
          <a:lstStyle/>
          <a:p>
            <a:pPr algn="just">
              <a:spcBef>
                <a:spcPct val="50000"/>
              </a:spcBef>
            </a:pPr>
            <a:r>
              <a:rPr lang="fr-FR" dirty="0"/>
              <a:t>Cas de nombre entiers :   On divise le nombre par base b, puis le quotient obtenu par la base b, et ainsi de suite jusqu’a obtenir un </a:t>
            </a:r>
            <a:r>
              <a:rPr lang="fr-FR" dirty="0">
                <a:solidFill>
                  <a:srgbClr val="FF0000"/>
                </a:solidFill>
              </a:rPr>
              <a:t>quotient nul. </a:t>
            </a:r>
            <a:r>
              <a:rPr lang="fr-FR" dirty="0"/>
              <a:t>La suite des restes obtenus correspond aux chiffres dans la base b visée,</a:t>
            </a:r>
          </a:p>
        </p:txBody>
      </p:sp>
      <p:graphicFrame>
        <p:nvGraphicFramePr>
          <p:cNvPr id="2051" name="Object 7"/>
          <p:cNvGraphicFramePr>
            <a:graphicFrameLocks noChangeAspect="1"/>
          </p:cNvGraphicFramePr>
          <p:nvPr>
            <p:extLst>
              <p:ext uri="{D42A27DB-BD31-4B8C-83A1-F6EECF244321}">
                <p14:modId xmlns:p14="http://schemas.microsoft.com/office/powerpoint/2010/main" val="1319317517"/>
              </p:ext>
            </p:extLst>
          </p:nvPr>
        </p:nvGraphicFramePr>
        <p:xfrm>
          <a:off x="3876675" y="4581128"/>
          <a:ext cx="2063750" cy="723900"/>
        </p:xfrm>
        <a:graphic>
          <a:graphicData uri="http://schemas.openxmlformats.org/presentationml/2006/ole">
            <mc:AlternateContent xmlns:mc="http://schemas.openxmlformats.org/markup-compatibility/2006">
              <mc:Choice xmlns:v="urn:schemas-microsoft-com:vml" Requires="v">
                <p:oleObj name="Equation" r:id="rId2" imgW="774364" imgH="228501" progId="Equation.3">
                  <p:embed/>
                </p:oleObj>
              </mc:Choice>
              <mc:Fallback>
                <p:oleObj name="Equation" r:id="rId2" imgW="774364" imgH="228501" progId="Equation.3">
                  <p:embed/>
                  <p:pic>
                    <p:nvPicPr>
                      <p:cNvPr id="0" name="Picture 1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6675" y="4581128"/>
                        <a:ext cx="2063750" cy="723900"/>
                      </a:xfrm>
                      <a:prstGeom prst="rect">
                        <a:avLst/>
                      </a:prstGeom>
                      <a:noFill/>
                      <a:ln>
                        <a:noFill/>
                      </a:ln>
                      <a:effectLst/>
                      <a:extLst>
                        <a:ext uri="{909E8E84-426E-40DD-AFC4-6F175D3DCCD1}">
                          <a14:hiddenFill xmlns:a14="http://schemas.microsoft.com/office/drawing/2010/main">
                            <a:gradFill rotWithShape="0">
                              <a:gsLst>
                                <a:gs pos="0">
                                  <a:schemeClr val="accent2"/>
                                </a:gs>
                                <a:gs pos="50000">
                                  <a:schemeClr val="bg1"/>
                                </a:gs>
                                <a:gs pos="100000">
                                  <a:schemeClr val="accent2"/>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98897" y="5120640"/>
            <a:ext cx="7543800" cy="822960"/>
          </a:xfrm>
        </p:spPr>
        <p:txBody>
          <a:bodyPr vert="horz" lIns="91440" tIns="45720" rIns="91440" bIns="45720" rtlCol="0" anchor="b">
            <a:normAutofit/>
          </a:bodyPr>
          <a:lstStyle/>
          <a:p>
            <a:r>
              <a:rPr lang="en-US" sz="3100">
                <a:solidFill>
                  <a:srgbClr val="FFFFFF"/>
                </a:solidFill>
              </a:rPr>
              <a:t>Exemple 1</a:t>
            </a:r>
          </a:p>
        </p:txBody>
      </p:sp>
      <p:pic>
        <p:nvPicPr>
          <p:cNvPr id="4098" name="Picture 2" descr="Séquence 2 Sciences de l'ingénieur - Conversion Décimal vers Binaire">
            <a:extLst>
              <a:ext uri="{FF2B5EF4-FFF2-40B4-BE49-F238E27FC236}">
                <a16:creationId xmlns:a16="http://schemas.microsoft.com/office/drawing/2014/main" id="{814D4435-F21E-9272-A385-3AFCC0A116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734" y="68448"/>
            <a:ext cx="7858125" cy="476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431"/>
          <p:cNvPicPr>
            <a:picLocks noChangeAspect="1" noChangeArrowheads="1"/>
          </p:cNvPicPr>
          <p:nvPr/>
        </p:nvPicPr>
        <p:blipFill>
          <a:blip r:embed="rId2" cstate="print"/>
          <a:srcRect/>
          <a:stretch>
            <a:fillRect/>
          </a:stretch>
        </p:blipFill>
        <p:spPr bwMode="auto">
          <a:xfrm>
            <a:off x="1042988" y="285728"/>
            <a:ext cx="7129462" cy="573645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 name="Titre 1"/>
          <p:cNvSpPr>
            <a:spLocks noGrp="1"/>
          </p:cNvSpPr>
          <p:nvPr>
            <p:ph type="title"/>
          </p:nvPr>
        </p:nvSpPr>
        <p:spPr>
          <a:xfrm>
            <a:off x="369277" y="605896"/>
            <a:ext cx="2313633" cy="5646208"/>
          </a:xfrm>
        </p:spPr>
        <p:txBody>
          <a:bodyPr anchor="ctr">
            <a:normAutofit/>
          </a:bodyPr>
          <a:lstStyle/>
          <a:p>
            <a:r>
              <a:rPr lang="fr-FR" sz="3100">
                <a:solidFill>
                  <a:srgbClr val="FFFFFF"/>
                </a:solidFill>
              </a:rPr>
              <a:t>Contenu du Module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3" name="Espace réservé du contenu 2"/>
          <p:cNvSpPr>
            <a:spLocks noGrp="1"/>
          </p:cNvSpPr>
          <p:nvPr>
            <p:ph idx="1"/>
          </p:nvPr>
        </p:nvSpPr>
        <p:spPr>
          <a:xfrm>
            <a:off x="3556512" y="605896"/>
            <a:ext cx="4810247" cy="5646208"/>
          </a:xfrm>
        </p:spPr>
        <p:txBody>
          <a:bodyPr anchor="ctr">
            <a:normAutofit/>
          </a:bodyPr>
          <a:lstStyle/>
          <a:p>
            <a:r>
              <a:rPr lang="fr-FR"/>
              <a:t>Chapitre 1: Généralités </a:t>
            </a:r>
          </a:p>
          <a:p>
            <a:r>
              <a:rPr lang="fr-FR"/>
              <a:t>Chapitre 2: L’élément de base d’un algorithme</a:t>
            </a:r>
          </a:p>
          <a:p>
            <a:r>
              <a:rPr lang="fr-FR"/>
              <a:t>Chapitre 3: La sélection </a:t>
            </a:r>
          </a:p>
          <a:p>
            <a:r>
              <a:rPr lang="fr-FR"/>
              <a:t>Chapitre 4: Les boucles </a:t>
            </a:r>
          </a:p>
          <a:p>
            <a:r>
              <a:rPr lang="fr-FR"/>
              <a:t>Chapitre 5: Les tableaux et les fonctions </a:t>
            </a:r>
          </a:p>
          <a:p>
            <a:endParaRPr 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Sens inverse: binaire en décimal</a:t>
            </a:r>
          </a:p>
        </p:txBody>
      </p:sp>
      <p:sp>
        <p:nvSpPr>
          <p:cNvPr id="3" name="Espace réservé du contenu 2"/>
          <p:cNvSpPr>
            <a:spLocks noGrp="1"/>
          </p:cNvSpPr>
          <p:nvPr>
            <p:ph idx="1"/>
          </p:nvPr>
        </p:nvSpPr>
        <p:spPr>
          <a:xfrm>
            <a:off x="457200" y="2132856"/>
            <a:ext cx="8229600" cy="2044824"/>
          </a:xfrm>
        </p:spPr>
        <p:txBody>
          <a:bodyPr/>
          <a:lstStyle/>
          <a:p>
            <a:pPr marL="0" indent="0" algn="just">
              <a:buNone/>
            </a:pPr>
            <a:r>
              <a:rPr lang="fr-FR" dirty="0"/>
              <a:t>Comme, on a définit précédemment ( en base b), convertir un nombre binaire en base décimal c’est le calcul de la décomposition de ce nombre. Exemple:</a:t>
            </a:r>
          </a:p>
        </p:txBody>
      </p:sp>
      <p:graphicFrame>
        <p:nvGraphicFramePr>
          <p:cNvPr id="3074" name="Object 6"/>
          <p:cNvGraphicFramePr>
            <a:graphicFrameLocks noChangeAspect="1"/>
          </p:cNvGraphicFramePr>
          <p:nvPr/>
        </p:nvGraphicFramePr>
        <p:xfrm>
          <a:off x="1493465" y="3871689"/>
          <a:ext cx="7038975" cy="1933575"/>
        </p:xfrm>
        <a:graphic>
          <a:graphicData uri="http://schemas.openxmlformats.org/presentationml/2006/ole">
            <mc:AlternateContent xmlns:mc="http://schemas.openxmlformats.org/markup-compatibility/2006">
              <mc:Choice xmlns:v="urn:schemas-microsoft-com:vml" Requires="v">
                <p:oleObj name="Equation" r:id="rId2" imgW="2654300" imgH="736600" progId="Equation.3">
                  <p:embed/>
                </p:oleObj>
              </mc:Choice>
              <mc:Fallback>
                <p:oleObj name="Equation" r:id="rId2" imgW="2654300" imgH="736600" progId="Equation.3">
                  <p:embed/>
                  <p:pic>
                    <p:nvPicPr>
                      <p:cNvPr id="0" name="Picture 1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3465" y="3871689"/>
                        <a:ext cx="7038975" cy="193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2" name="Rectangle 11">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cxnSp>
        <p:nvCxnSpPr>
          <p:cNvPr id="14" name="Straight Connector 13">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 name="Titre 1"/>
          <p:cNvSpPr>
            <a:spLocks noGrp="1"/>
          </p:cNvSpPr>
          <p:nvPr>
            <p:ph type="ctrTitle"/>
          </p:nvPr>
        </p:nvSpPr>
        <p:spPr>
          <a:xfrm>
            <a:off x="369277" y="605896"/>
            <a:ext cx="2313633" cy="5646208"/>
          </a:xfrm>
        </p:spPr>
        <p:txBody>
          <a:bodyPr vert="horz" lIns="91440" tIns="45720" rIns="91440" bIns="45720" rtlCol="0" anchor="ctr">
            <a:normAutofit/>
          </a:bodyPr>
          <a:lstStyle/>
          <a:p>
            <a:r>
              <a:rPr lang="en-US" sz="3100">
                <a:solidFill>
                  <a:srgbClr val="FFFFFF"/>
                </a:solidFill>
              </a:rPr>
              <a:t>Chapitre 2: L’élément de base d’un algorithme</a:t>
            </a:r>
          </a:p>
        </p:txBody>
      </p:sp>
      <p:sp>
        <p:nvSpPr>
          <p:cNvPr id="20" name="Rectangle 19">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5" name="Espace réservé du contenu 2"/>
          <p:cNvSpPr txBox="1">
            <a:spLocks/>
          </p:cNvSpPr>
          <p:nvPr/>
        </p:nvSpPr>
        <p:spPr>
          <a:xfrm>
            <a:off x="3556512" y="605896"/>
            <a:ext cx="4810247" cy="5646208"/>
          </a:xfrm>
          <a:prstGeom prst="rect">
            <a:avLst/>
          </a:prstGeom>
        </p:spPr>
        <p:txBody>
          <a:bodyPr vert="horz" lIns="0" tIns="45720" rIns="0" bIns="45720" rtlCol="0" anchor="ctr">
            <a:normAutofit/>
          </a:bodyPr>
          <a:lstStyle/>
          <a:p>
            <a:pPr marL="0" marR="0" lvl="0" indent="0" defTabSz="914400" fontAlgn="auto">
              <a:lnSpc>
                <a:spcPct val="90000"/>
              </a:lnSpc>
              <a:spcBef>
                <a:spcPct val="20000"/>
              </a:spcBef>
              <a:spcAft>
                <a:spcPts val="0"/>
              </a:spcAft>
              <a:buClr>
                <a:schemeClr val="accent1"/>
              </a:buClr>
              <a:buSzTx/>
              <a:buFont typeface="Calibri" panose="020F0502020204030204" pitchFamily="34" charset="0"/>
              <a:tabLst/>
              <a:defRPr/>
            </a:pPr>
            <a:endParaRPr lang="en-US" sz="2800" dirty="0">
              <a:solidFill>
                <a:schemeClr val="tx1">
                  <a:lumMod val="75000"/>
                  <a:lumOff val="25000"/>
                </a:schemeClr>
              </a:solidFill>
            </a:endParaRPr>
          </a:p>
          <a:p>
            <a:pPr marL="0" marR="0" lvl="0" indent="0" defTabSz="914400" fontAlgn="auto">
              <a:lnSpc>
                <a:spcPct val="90000"/>
              </a:lnSpc>
              <a:spcBef>
                <a:spcPct val="20000"/>
              </a:spcBef>
              <a:spcAft>
                <a:spcPts val="0"/>
              </a:spcAft>
              <a:buClr>
                <a:schemeClr val="accent1"/>
              </a:buClr>
              <a:buSzTx/>
              <a:buFont typeface="Calibri" panose="020F0502020204030204" pitchFamily="34" charset="0"/>
              <a:buChar char="•"/>
              <a:tabLst/>
              <a:defRPr/>
            </a:pPr>
            <a:r>
              <a:rPr kumimoji="0" lang="en-US" sz="2800" b="0" i="0" u="none" strike="noStrike" cap="none" spc="0" normalizeH="0" baseline="0" noProof="0" dirty="0">
                <a:ln>
                  <a:noFill/>
                </a:ln>
                <a:solidFill>
                  <a:schemeClr val="tx1">
                    <a:lumMod val="75000"/>
                    <a:lumOff val="25000"/>
                  </a:schemeClr>
                </a:solidFill>
                <a:effectLst/>
                <a:uLnTx/>
                <a:uFillTx/>
              </a:rPr>
              <a:t> Introduction</a:t>
            </a:r>
          </a:p>
          <a:p>
            <a:pPr marL="0" marR="0" lvl="0" indent="0" defTabSz="914400" fontAlgn="auto">
              <a:lnSpc>
                <a:spcPct val="90000"/>
              </a:lnSpc>
              <a:spcBef>
                <a:spcPct val="20000"/>
              </a:spcBef>
              <a:spcAft>
                <a:spcPts val="0"/>
              </a:spcAft>
              <a:buClr>
                <a:schemeClr val="accent1"/>
              </a:buClr>
              <a:buSzTx/>
              <a:buFont typeface="Calibri" panose="020F0502020204030204" pitchFamily="34" charset="0"/>
              <a:buChar char="•"/>
              <a:tabLst/>
              <a:defRPr/>
            </a:pPr>
            <a:endParaRPr kumimoji="0" lang="en-US" sz="2800" b="0" i="0" u="none" strike="noStrike" cap="none" spc="0" normalizeH="0" baseline="0" noProof="0" dirty="0">
              <a:ln>
                <a:noFill/>
              </a:ln>
              <a:solidFill>
                <a:schemeClr val="tx1">
                  <a:lumMod val="75000"/>
                  <a:lumOff val="25000"/>
                </a:schemeClr>
              </a:solidFill>
              <a:effectLst/>
              <a:uLnTx/>
              <a:uFillTx/>
            </a:endParaRPr>
          </a:p>
          <a:p>
            <a:pPr defTabSz="914400">
              <a:lnSpc>
                <a:spcPct val="90000"/>
              </a:lnSpc>
              <a:spcBef>
                <a:spcPct val="20000"/>
              </a:spcBef>
              <a:buClr>
                <a:schemeClr val="accent1"/>
              </a:buClr>
              <a:buFont typeface="Calibri" panose="020F0502020204030204" pitchFamily="34" charset="0"/>
              <a:buChar char="•"/>
            </a:pPr>
            <a:r>
              <a:rPr lang="en-US" sz="2800" dirty="0">
                <a:solidFill>
                  <a:schemeClr val="tx1">
                    <a:lumMod val="75000"/>
                    <a:lumOff val="25000"/>
                  </a:schemeClr>
                </a:solidFill>
              </a:rPr>
              <a:t> Définitions</a:t>
            </a:r>
          </a:p>
          <a:p>
            <a:pPr marL="0" marR="0" lvl="0" indent="0" defTabSz="914400" fontAlgn="auto">
              <a:lnSpc>
                <a:spcPct val="90000"/>
              </a:lnSpc>
              <a:spcBef>
                <a:spcPct val="20000"/>
              </a:spcBef>
              <a:spcAft>
                <a:spcPts val="0"/>
              </a:spcAft>
              <a:buClr>
                <a:schemeClr val="accent1"/>
              </a:buClr>
              <a:buSzTx/>
              <a:buFont typeface="Calibri" panose="020F0502020204030204" pitchFamily="34" charset="0"/>
              <a:buChar char="•"/>
              <a:tabLst/>
              <a:defRPr/>
            </a:pPr>
            <a:endParaRPr lang="en-US" sz="2800" dirty="0">
              <a:solidFill>
                <a:schemeClr val="tx1">
                  <a:lumMod val="75000"/>
                  <a:lumOff val="25000"/>
                </a:schemeClr>
              </a:solidFill>
            </a:endParaRPr>
          </a:p>
          <a:p>
            <a:pPr lvl="0" defTabSz="914400">
              <a:lnSpc>
                <a:spcPct val="90000"/>
              </a:lnSpc>
              <a:spcBef>
                <a:spcPct val="20000"/>
              </a:spcBef>
              <a:buClr>
                <a:schemeClr val="accent1"/>
              </a:buClr>
              <a:buFont typeface="Calibri" panose="020F0502020204030204" pitchFamily="34" charset="0"/>
              <a:buChar char="•"/>
            </a:pPr>
            <a:r>
              <a:rPr lang="en-US" sz="2800" dirty="0">
                <a:solidFill>
                  <a:schemeClr val="tx1">
                    <a:lumMod val="75000"/>
                    <a:lumOff val="25000"/>
                  </a:schemeClr>
                </a:solidFill>
              </a:rPr>
              <a:t>  Principe</a:t>
            </a:r>
            <a:endParaRPr kumimoji="0" lang="en-US" sz="2800" b="0" i="0" u="none" strike="noStrike" cap="none" spc="0" normalizeH="0" baseline="0" noProof="0" dirty="0">
              <a:ln>
                <a:noFill/>
              </a:ln>
              <a:solidFill>
                <a:schemeClr val="tx1">
                  <a:lumMod val="75000"/>
                  <a:lumOff val="25000"/>
                </a:schemeClr>
              </a:solidFill>
              <a:effectLst/>
              <a:uLnTx/>
              <a:uFillTx/>
            </a:endParaRPr>
          </a:p>
        </p:txBody>
      </p:sp>
    </p:spTree>
    <p:extLst>
      <p:ext uri="{BB962C8B-B14F-4D97-AF65-F5344CB8AC3E}">
        <p14:creationId xmlns:p14="http://schemas.microsoft.com/office/powerpoint/2010/main" val="4013063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Problème</a:t>
            </a:r>
          </a:p>
        </p:txBody>
      </p:sp>
      <p:sp>
        <p:nvSpPr>
          <p:cNvPr id="12" name="Text Box 5"/>
          <p:cNvSpPr txBox="1">
            <a:spLocks noGrp="1" noChangeArrowheads="1"/>
          </p:cNvSpPr>
          <p:nvPr>
            <p:ph idx="1"/>
          </p:nvPr>
        </p:nvSpPr>
        <p:spPr bwMode="auto">
          <a:xfrm>
            <a:off x="614362" y="1710503"/>
            <a:ext cx="82296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800" b="1" dirty="0">
                <a:latin typeface="Times New Roman" panose="02020603050405020304" pitchFamily="18" charset="0"/>
              </a:rPr>
              <a:t>J</a:t>
            </a:r>
            <a:r>
              <a:rPr lang="fr-FR" sz="2400" b="1" dirty="0">
                <a:latin typeface="Times New Roman" panose="02020603050405020304" pitchFamily="18" charset="0"/>
              </a:rPr>
              <a:t>e veux informatiser ce problème et le rendre exploitable à travers ma machine. </a:t>
            </a:r>
            <a:r>
              <a:rPr lang="fr-FR" sz="2400" b="1" u="sng" dirty="0">
                <a:solidFill>
                  <a:srgbClr val="FF0066"/>
                </a:solidFill>
                <a:latin typeface="Times New Roman" panose="02020603050405020304" pitchFamily="18" charset="0"/>
              </a:rPr>
              <a:t>Qu’est ce que je dois faire ?</a:t>
            </a:r>
          </a:p>
        </p:txBody>
      </p:sp>
      <p:grpSp>
        <p:nvGrpSpPr>
          <p:cNvPr id="4" name="Group 12"/>
          <p:cNvGrpSpPr>
            <a:grpSpLocks/>
          </p:cNvGrpSpPr>
          <p:nvPr/>
        </p:nvGrpSpPr>
        <p:grpSpPr bwMode="auto">
          <a:xfrm>
            <a:off x="971600" y="2928366"/>
            <a:ext cx="6904112" cy="3132336"/>
            <a:chOff x="384" y="852"/>
            <a:chExt cx="4848" cy="2336"/>
          </a:xfrm>
        </p:grpSpPr>
        <p:grpSp>
          <p:nvGrpSpPr>
            <p:cNvPr id="5" name="Group 11"/>
            <p:cNvGrpSpPr>
              <a:grpSpLocks/>
            </p:cNvGrpSpPr>
            <p:nvPr/>
          </p:nvGrpSpPr>
          <p:grpSpPr bwMode="auto">
            <a:xfrm>
              <a:off x="384" y="852"/>
              <a:ext cx="4848" cy="1916"/>
              <a:chOff x="384" y="852"/>
              <a:chExt cx="4848" cy="1916"/>
            </a:xfrm>
          </p:grpSpPr>
          <p:pic>
            <p:nvPicPr>
              <p:cNvPr id="7" name="Picture 4" descr="pe01561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0" y="852"/>
                <a:ext cx="2887" cy="1916"/>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6"/>
              <p:cNvSpPr txBox="1">
                <a:spLocks noChangeArrowheads="1"/>
              </p:cNvSpPr>
              <p:nvPr/>
            </p:nvSpPr>
            <p:spPr bwMode="auto">
              <a:xfrm>
                <a:off x="1056" y="1008"/>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chemeClr val="accent2"/>
                    </a:solidFill>
                    <a:latin typeface="Times New Roman" panose="02020603050405020304" pitchFamily="18" charset="0"/>
                  </a:rPr>
                  <a:t>2</a:t>
                </a:r>
                <a:r>
                  <a:rPr lang="fr-FR" sz="2400" b="1">
                    <a:solidFill>
                      <a:srgbClr val="FF0066"/>
                    </a:solidFill>
                    <a:latin typeface="Times New Roman" panose="02020603050405020304" pitchFamily="18" charset="0"/>
                  </a:rPr>
                  <a:t>*x + </a:t>
                </a:r>
                <a:r>
                  <a:rPr lang="fr-FR" sz="2400" b="1">
                    <a:solidFill>
                      <a:schemeClr val="accent2"/>
                    </a:solidFill>
                    <a:latin typeface="Times New Roman" panose="02020603050405020304" pitchFamily="18" charset="0"/>
                  </a:rPr>
                  <a:t>3</a:t>
                </a:r>
                <a:r>
                  <a:rPr lang="fr-FR" sz="2400" b="1">
                    <a:solidFill>
                      <a:srgbClr val="FF0066"/>
                    </a:solidFill>
                    <a:latin typeface="Times New Roman" panose="02020603050405020304" pitchFamily="18" charset="0"/>
                  </a:rPr>
                  <a:t> = 0</a:t>
                </a:r>
              </a:p>
            </p:txBody>
          </p:sp>
          <p:sp>
            <p:nvSpPr>
              <p:cNvPr id="9" name="Text Box 7"/>
              <p:cNvSpPr txBox="1">
                <a:spLocks noChangeArrowheads="1"/>
              </p:cNvSpPr>
              <p:nvPr/>
            </p:nvSpPr>
            <p:spPr bwMode="auto">
              <a:xfrm>
                <a:off x="4128" y="1536"/>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chemeClr val="accent2"/>
                    </a:solidFill>
                    <a:latin typeface="Times New Roman" panose="02020603050405020304" pitchFamily="18" charset="0"/>
                  </a:rPr>
                  <a:t>0</a:t>
                </a:r>
                <a:r>
                  <a:rPr lang="fr-FR" sz="2400" b="1">
                    <a:solidFill>
                      <a:srgbClr val="FF0066"/>
                    </a:solidFill>
                    <a:latin typeface="Times New Roman" panose="02020603050405020304" pitchFamily="18" charset="0"/>
                  </a:rPr>
                  <a:t>*x + </a:t>
                </a:r>
                <a:r>
                  <a:rPr lang="fr-FR" sz="2400" b="1">
                    <a:solidFill>
                      <a:schemeClr val="accent2"/>
                    </a:solidFill>
                    <a:latin typeface="Times New Roman" panose="02020603050405020304" pitchFamily="18" charset="0"/>
                  </a:rPr>
                  <a:t>3</a:t>
                </a:r>
                <a:r>
                  <a:rPr lang="fr-FR" sz="2400" b="1">
                    <a:solidFill>
                      <a:srgbClr val="FF0066"/>
                    </a:solidFill>
                    <a:latin typeface="Times New Roman" panose="02020603050405020304" pitchFamily="18" charset="0"/>
                  </a:rPr>
                  <a:t> = 0</a:t>
                </a:r>
              </a:p>
            </p:txBody>
          </p:sp>
          <p:sp>
            <p:nvSpPr>
              <p:cNvPr id="10" name="Text Box 8"/>
              <p:cNvSpPr txBox="1">
                <a:spLocks noChangeArrowheads="1"/>
              </p:cNvSpPr>
              <p:nvPr/>
            </p:nvSpPr>
            <p:spPr bwMode="auto">
              <a:xfrm>
                <a:off x="384" y="1440"/>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chemeClr val="accent2"/>
                    </a:solidFill>
                    <a:latin typeface="Times New Roman" panose="02020603050405020304" pitchFamily="18" charset="0"/>
                  </a:rPr>
                  <a:t>0</a:t>
                </a:r>
                <a:r>
                  <a:rPr lang="fr-FR" sz="2400" b="1">
                    <a:solidFill>
                      <a:srgbClr val="FF0066"/>
                    </a:solidFill>
                    <a:latin typeface="Times New Roman" panose="02020603050405020304" pitchFamily="18" charset="0"/>
                  </a:rPr>
                  <a:t>*x + </a:t>
                </a:r>
                <a:r>
                  <a:rPr lang="fr-FR" sz="2400" b="1">
                    <a:solidFill>
                      <a:schemeClr val="accent2"/>
                    </a:solidFill>
                    <a:latin typeface="Times New Roman" panose="02020603050405020304" pitchFamily="18" charset="0"/>
                  </a:rPr>
                  <a:t>0</a:t>
                </a:r>
                <a:r>
                  <a:rPr lang="fr-FR" sz="2400" b="1">
                    <a:solidFill>
                      <a:srgbClr val="FF0066"/>
                    </a:solidFill>
                    <a:latin typeface="Times New Roman" panose="02020603050405020304" pitchFamily="18" charset="0"/>
                  </a:rPr>
                  <a:t> = 0</a:t>
                </a:r>
              </a:p>
            </p:txBody>
          </p:sp>
          <p:sp>
            <p:nvSpPr>
              <p:cNvPr id="11" name="Text Box 9"/>
              <p:cNvSpPr txBox="1">
                <a:spLocks noChangeArrowheads="1"/>
              </p:cNvSpPr>
              <p:nvPr/>
            </p:nvSpPr>
            <p:spPr bwMode="auto">
              <a:xfrm>
                <a:off x="3792" y="1008"/>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dirty="0">
                    <a:solidFill>
                      <a:schemeClr val="accent2"/>
                    </a:solidFill>
                    <a:latin typeface="Times New Roman" panose="02020603050405020304" pitchFamily="18" charset="0"/>
                  </a:rPr>
                  <a:t>10</a:t>
                </a:r>
                <a:r>
                  <a:rPr lang="fr-FR" sz="2400" b="1" dirty="0">
                    <a:solidFill>
                      <a:srgbClr val="FF0066"/>
                    </a:solidFill>
                    <a:latin typeface="Times New Roman" panose="02020603050405020304" pitchFamily="18" charset="0"/>
                  </a:rPr>
                  <a:t>*x - </a:t>
                </a:r>
                <a:r>
                  <a:rPr lang="fr-FR" sz="2400" b="1" dirty="0">
                    <a:solidFill>
                      <a:schemeClr val="accent2"/>
                    </a:solidFill>
                    <a:latin typeface="Times New Roman" panose="02020603050405020304" pitchFamily="18" charset="0"/>
                  </a:rPr>
                  <a:t>1</a:t>
                </a:r>
                <a:r>
                  <a:rPr lang="fr-FR" sz="2400" b="1" dirty="0">
                    <a:solidFill>
                      <a:srgbClr val="FF0066"/>
                    </a:solidFill>
                    <a:latin typeface="Times New Roman" panose="02020603050405020304" pitchFamily="18" charset="0"/>
                  </a:rPr>
                  <a:t>= 0</a:t>
                </a:r>
              </a:p>
            </p:txBody>
          </p:sp>
        </p:grpSp>
        <p:sp>
          <p:nvSpPr>
            <p:cNvPr id="6" name="Text Box 10"/>
            <p:cNvSpPr txBox="1">
              <a:spLocks noChangeArrowheads="1"/>
            </p:cNvSpPr>
            <p:nvPr/>
          </p:nvSpPr>
          <p:spPr bwMode="auto">
            <a:xfrm>
              <a:off x="1920" y="2784"/>
              <a:ext cx="244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3600" b="1">
                  <a:solidFill>
                    <a:srgbClr val="006600"/>
                  </a:solidFill>
                  <a:latin typeface="Times New Roman" panose="02020603050405020304" pitchFamily="18" charset="0"/>
                </a:rPr>
                <a:t>??</a:t>
              </a:r>
              <a:r>
                <a:rPr lang="fr-FR" sz="2800" b="1">
                  <a:solidFill>
                    <a:srgbClr val="00CC00"/>
                  </a:solidFill>
                  <a:latin typeface="Times New Roman" panose="02020603050405020304" pitchFamily="18" charset="0"/>
                </a:rPr>
                <a:t> </a:t>
              </a:r>
              <a:r>
                <a:rPr lang="fr-FR" sz="2800" b="1">
                  <a:solidFill>
                    <a:schemeClr val="accent2"/>
                  </a:solidFill>
                  <a:latin typeface="Times New Roman" panose="02020603050405020304" pitchFamily="18" charset="0"/>
                </a:rPr>
                <a:t>  a</a:t>
              </a:r>
              <a:r>
                <a:rPr lang="fr-FR" sz="2800" b="1">
                  <a:solidFill>
                    <a:srgbClr val="FF0066"/>
                  </a:solidFill>
                  <a:latin typeface="Times New Roman" panose="02020603050405020304" pitchFamily="18" charset="0"/>
                </a:rPr>
                <a:t>*x + </a:t>
              </a:r>
              <a:r>
                <a:rPr lang="fr-FR" sz="2800" b="1">
                  <a:solidFill>
                    <a:schemeClr val="accent2"/>
                  </a:solidFill>
                  <a:latin typeface="Times New Roman" panose="02020603050405020304" pitchFamily="18" charset="0"/>
                </a:rPr>
                <a:t>b</a:t>
              </a:r>
              <a:r>
                <a:rPr lang="fr-FR" sz="2800" b="1">
                  <a:solidFill>
                    <a:srgbClr val="FF0066"/>
                  </a:solidFill>
                  <a:latin typeface="Times New Roman" panose="02020603050405020304" pitchFamily="18" charset="0"/>
                </a:rPr>
                <a:t> = </a:t>
              </a:r>
              <a:r>
                <a:rPr lang="fr-FR" sz="2800">
                  <a:solidFill>
                    <a:srgbClr val="FF0066"/>
                  </a:solidFill>
                  <a:latin typeface="Times New Roman" panose="02020603050405020304" pitchFamily="18" charset="0"/>
                </a:rPr>
                <a:t>0  </a:t>
              </a:r>
              <a:r>
                <a:rPr lang="fr-FR" sz="3600" b="1">
                  <a:solidFill>
                    <a:srgbClr val="006600"/>
                  </a:solidFill>
                  <a:latin typeface="Times New Roman" panose="02020603050405020304" pitchFamily="18"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Principe d’algorithmique</a:t>
            </a:r>
          </a:p>
        </p:txBody>
      </p:sp>
      <p:grpSp>
        <p:nvGrpSpPr>
          <p:cNvPr id="5" name="Group 69"/>
          <p:cNvGrpSpPr>
            <a:grpSpLocks/>
          </p:cNvGrpSpPr>
          <p:nvPr/>
        </p:nvGrpSpPr>
        <p:grpSpPr bwMode="auto">
          <a:xfrm>
            <a:off x="2095500" y="1961705"/>
            <a:ext cx="5410200" cy="4235450"/>
            <a:chOff x="864" y="432"/>
            <a:chExt cx="3408" cy="2668"/>
          </a:xfrm>
        </p:grpSpPr>
        <p:sp>
          <p:nvSpPr>
            <p:cNvPr id="15" name="Text Box 40"/>
            <p:cNvSpPr txBox="1">
              <a:spLocks noChangeArrowheads="1"/>
            </p:cNvSpPr>
            <p:nvPr/>
          </p:nvSpPr>
          <p:spPr bwMode="auto">
            <a:xfrm>
              <a:off x="1092" y="432"/>
              <a:ext cx="3180" cy="268"/>
            </a:xfrm>
            <a:prstGeom prst="rect">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2000" b="1">
                  <a:latin typeface="Times New Roman" panose="02020603050405020304" pitchFamily="18" charset="0"/>
                </a:rPr>
                <a:t>Énoncé non précis : Problème informel</a:t>
              </a:r>
            </a:p>
          </p:txBody>
        </p:sp>
        <p:sp>
          <p:nvSpPr>
            <p:cNvPr id="16" name="Text Box 41"/>
            <p:cNvSpPr txBox="1">
              <a:spLocks noChangeArrowheads="1"/>
            </p:cNvSpPr>
            <p:nvPr/>
          </p:nvSpPr>
          <p:spPr bwMode="auto">
            <a:xfrm>
              <a:off x="1092" y="888"/>
              <a:ext cx="3180" cy="268"/>
            </a:xfrm>
            <a:prstGeom prst="rect">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2000" b="1">
                  <a:latin typeface="Times New Roman" panose="02020603050405020304" pitchFamily="18" charset="0"/>
                </a:rPr>
                <a:t>Énoncé précis : Problème formel</a:t>
              </a:r>
            </a:p>
          </p:txBody>
        </p:sp>
        <p:sp>
          <p:nvSpPr>
            <p:cNvPr id="17" name="Text Box 42"/>
            <p:cNvSpPr txBox="1">
              <a:spLocks noChangeArrowheads="1"/>
            </p:cNvSpPr>
            <p:nvPr/>
          </p:nvSpPr>
          <p:spPr bwMode="auto">
            <a:xfrm>
              <a:off x="1104" y="1344"/>
              <a:ext cx="3168" cy="306"/>
            </a:xfrm>
            <a:prstGeom prst="rect">
              <a:avLst/>
            </a:prstGeom>
            <a:solidFill>
              <a:srgbClr val="FF0000"/>
            </a:solidFill>
            <a:ln w="28575">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2400" b="1" u="sng">
                  <a:solidFill>
                    <a:schemeClr val="bg1"/>
                  </a:solidFill>
                  <a:latin typeface="Times New Roman" panose="02020603050405020304" pitchFamily="18" charset="0"/>
                </a:rPr>
                <a:t>Algorithme</a:t>
              </a:r>
            </a:p>
          </p:txBody>
        </p:sp>
        <p:sp>
          <p:nvSpPr>
            <p:cNvPr id="18" name="Text Box 43"/>
            <p:cNvSpPr txBox="1">
              <a:spLocks noChangeArrowheads="1"/>
            </p:cNvSpPr>
            <p:nvPr/>
          </p:nvSpPr>
          <p:spPr bwMode="auto">
            <a:xfrm>
              <a:off x="1092" y="1824"/>
              <a:ext cx="3180" cy="268"/>
            </a:xfrm>
            <a:prstGeom prst="rect">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2000" b="1">
                  <a:latin typeface="Times New Roman" panose="02020603050405020304" pitchFamily="18" charset="0"/>
                </a:rPr>
                <a:t>Langage de programmation : Pascal,..</a:t>
              </a:r>
            </a:p>
          </p:txBody>
        </p:sp>
        <p:sp>
          <p:nvSpPr>
            <p:cNvPr id="19" name="Text Box 44"/>
            <p:cNvSpPr txBox="1">
              <a:spLocks noChangeArrowheads="1"/>
            </p:cNvSpPr>
            <p:nvPr/>
          </p:nvSpPr>
          <p:spPr bwMode="auto">
            <a:xfrm>
              <a:off x="1092" y="2328"/>
              <a:ext cx="3180" cy="268"/>
            </a:xfrm>
            <a:prstGeom prst="rect">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2000" b="1">
                  <a:latin typeface="Times New Roman" panose="02020603050405020304" pitchFamily="18" charset="0"/>
                </a:rPr>
                <a:t>Exécutable du programme</a:t>
              </a:r>
            </a:p>
          </p:txBody>
        </p:sp>
        <p:sp>
          <p:nvSpPr>
            <p:cNvPr id="20" name="Text Box 45"/>
            <p:cNvSpPr txBox="1">
              <a:spLocks noChangeArrowheads="1"/>
            </p:cNvSpPr>
            <p:nvPr/>
          </p:nvSpPr>
          <p:spPr bwMode="auto">
            <a:xfrm>
              <a:off x="1092" y="2832"/>
              <a:ext cx="3180" cy="268"/>
            </a:xfrm>
            <a:prstGeom prst="rect">
              <a:avLst/>
            </a:prstGeom>
            <a:solidFill>
              <a:schemeClr val="bg1"/>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2000" b="1">
                  <a:latin typeface="Times New Roman" panose="02020603050405020304" pitchFamily="18" charset="0"/>
                </a:rPr>
                <a:t>Résultat</a:t>
              </a:r>
            </a:p>
          </p:txBody>
        </p:sp>
        <p:grpSp>
          <p:nvGrpSpPr>
            <p:cNvPr id="21" name="Group 50"/>
            <p:cNvGrpSpPr>
              <a:grpSpLocks/>
            </p:cNvGrpSpPr>
            <p:nvPr/>
          </p:nvGrpSpPr>
          <p:grpSpPr bwMode="auto">
            <a:xfrm>
              <a:off x="876" y="720"/>
              <a:ext cx="204" cy="288"/>
              <a:chOff x="852" y="720"/>
              <a:chExt cx="204" cy="288"/>
            </a:xfrm>
          </p:grpSpPr>
          <p:sp>
            <p:nvSpPr>
              <p:cNvPr id="38" name="Line 47"/>
              <p:cNvSpPr>
                <a:spLocks noChangeShapeType="1"/>
              </p:cNvSpPr>
              <p:nvPr/>
            </p:nvSpPr>
            <p:spPr bwMode="auto">
              <a:xfrm flipH="1">
                <a:off x="864" y="720"/>
                <a:ext cx="19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9" name="Line 48"/>
              <p:cNvSpPr>
                <a:spLocks noChangeShapeType="1"/>
              </p:cNvSpPr>
              <p:nvPr/>
            </p:nvSpPr>
            <p:spPr bwMode="auto">
              <a:xfrm>
                <a:off x="864" y="1008"/>
                <a:ext cx="192"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0" name="Line 49"/>
              <p:cNvSpPr>
                <a:spLocks noChangeShapeType="1"/>
              </p:cNvSpPr>
              <p:nvPr/>
            </p:nvSpPr>
            <p:spPr bwMode="auto">
              <a:xfrm>
                <a:off x="852" y="720"/>
                <a:ext cx="0"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22" name="Group 51"/>
            <p:cNvGrpSpPr>
              <a:grpSpLocks/>
            </p:cNvGrpSpPr>
            <p:nvPr/>
          </p:nvGrpSpPr>
          <p:grpSpPr bwMode="auto">
            <a:xfrm>
              <a:off x="864" y="1632"/>
              <a:ext cx="204" cy="288"/>
              <a:chOff x="852" y="720"/>
              <a:chExt cx="204" cy="288"/>
            </a:xfrm>
          </p:grpSpPr>
          <p:sp>
            <p:nvSpPr>
              <p:cNvPr id="35" name="Line 52"/>
              <p:cNvSpPr>
                <a:spLocks noChangeShapeType="1"/>
              </p:cNvSpPr>
              <p:nvPr/>
            </p:nvSpPr>
            <p:spPr bwMode="auto">
              <a:xfrm flipH="1">
                <a:off x="864" y="720"/>
                <a:ext cx="19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6" name="Line 53"/>
              <p:cNvSpPr>
                <a:spLocks noChangeShapeType="1"/>
              </p:cNvSpPr>
              <p:nvPr/>
            </p:nvSpPr>
            <p:spPr bwMode="auto">
              <a:xfrm>
                <a:off x="864" y="1008"/>
                <a:ext cx="192"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7" name="Line 54"/>
              <p:cNvSpPr>
                <a:spLocks noChangeShapeType="1"/>
              </p:cNvSpPr>
              <p:nvPr/>
            </p:nvSpPr>
            <p:spPr bwMode="auto">
              <a:xfrm>
                <a:off x="852" y="720"/>
                <a:ext cx="0"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23" name="Group 55"/>
            <p:cNvGrpSpPr>
              <a:grpSpLocks/>
            </p:cNvGrpSpPr>
            <p:nvPr/>
          </p:nvGrpSpPr>
          <p:grpSpPr bwMode="auto">
            <a:xfrm>
              <a:off x="876" y="1188"/>
              <a:ext cx="204" cy="288"/>
              <a:chOff x="852" y="720"/>
              <a:chExt cx="204" cy="288"/>
            </a:xfrm>
          </p:grpSpPr>
          <p:sp>
            <p:nvSpPr>
              <p:cNvPr id="32" name="Line 56"/>
              <p:cNvSpPr>
                <a:spLocks noChangeShapeType="1"/>
              </p:cNvSpPr>
              <p:nvPr/>
            </p:nvSpPr>
            <p:spPr bwMode="auto">
              <a:xfrm flipH="1">
                <a:off x="864" y="720"/>
                <a:ext cx="19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3" name="Line 57"/>
              <p:cNvSpPr>
                <a:spLocks noChangeShapeType="1"/>
              </p:cNvSpPr>
              <p:nvPr/>
            </p:nvSpPr>
            <p:spPr bwMode="auto">
              <a:xfrm>
                <a:off x="864" y="1008"/>
                <a:ext cx="192"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4" name="Line 58"/>
              <p:cNvSpPr>
                <a:spLocks noChangeShapeType="1"/>
              </p:cNvSpPr>
              <p:nvPr/>
            </p:nvSpPr>
            <p:spPr bwMode="auto">
              <a:xfrm>
                <a:off x="852" y="720"/>
                <a:ext cx="0"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24" name="Group 59"/>
            <p:cNvGrpSpPr>
              <a:grpSpLocks/>
            </p:cNvGrpSpPr>
            <p:nvPr/>
          </p:nvGrpSpPr>
          <p:grpSpPr bwMode="auto">
            <a:xfrm>
              <a:off x="876" y="2124"/>
              <a:ext cx="204" cy="288"/>
              <a:chOff x="852" y="720"/>
              <a:chExt cx="204" cy="288"/>
            </a:xfrm>
          </p:grpSpPr>
          <p:sp>
            <p:nvSpPr>
              <p:cNvPr id="29" name="Line 60"/>
              <p:cNvSpPr>
                <a:spLocks noChangeShapeType="1"/>
              </p:cNvSpPr>
              <p:nvPr/>
            </p:nvSpPr>
            <p:spPr bwMode="auto">
              <a:xfrm flipH="1">
                <a:off x="864" y="720"/>
                <a:ext cx="19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0" name="Line 61"/>
              <p:cNvSpPr>
                <a:spLocks noChangeShapeType="1"/>
              </p:cNvSpPr>
              <p:nvPr/>
            </p:nvSpPr>
            <p:spPr bwMode="auto">
              <a:xfrm>
                <a:off x="864" y="1008"/>
                <a:ext cx="192"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31" name="Line 62"/>
              <p:cNvSpPr>
                <a:spLocks noChangeShapeType="1"/>
              </p:cNvSpPr>
              <p:nvPr/>
            </p:nvSpPr>
            <p:spPr bwMode="auto">
              <a:xfrm>
                <a:off x="852" y="720"/>
                <a:ext cx="0"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25" name="Group 63"/>
            <p:cNvGrpSpPr>
              <a:grpSpLocks/>
            </p:cNvGrpSpPr>
            <p:nvPr/>
          </p:nvGrpSpPr>
          <p:grpSpPr bwMode="auto">
            <a:xfrm>
              <a:off x="876" y="2628"/>
              <a:ext cx="204" cy="288"/>
              <a:chOff x="852" y="720"/>
              <a:chExt cx="204" cy="288"/>
            </a:xfrm>
          </p:grpSpPr>
          <p:sp>
            <p:nvSpPr>
              <p:cNvPr id="26" name="Line 64"/>
              <p:cNvSpPr>
                <a:spLocks noChangeShapeType="1"/>
              </p:cNvSpPr>
              <p:nvPr/>
            </p:nvSpPr>
            <p:spPr bwMode="auto">
              <a:xfrm flipH="1">
                <a:off x="864" y="720"/>
                <a:ext cx="192"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7" name="Line 65"/>
              <p:cNvSpPr>
                <a:spLocks noChangeShapeType="1"/>
              </p:cNvSpPr>
              <p:nvPr/>
            </p:nvSpPr>
            <p:spPr bwMode="auto">
              <a:xfrm>
                <a:off x="864" y="1008"/>
                <a:ext cx="192" cy="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8" name="Line 66"/>
              <p:cNvSpPr>
                <a:spLocks noChangeShapeType="1"/>
              </p:cNvSpPr>
              <p:nvPr/>
            </p:nvSpPr>
            <p:spPr bwMode="auto">
              <a:xfrm>
                <a:off x="852" y="720"/>
                <a:ext cx="0" cy="288"/>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sp>
        <p:nvSpPr>
          <p:cNvPr id="6" name="Text Box 67"/>
          <p:cNvSpPr txBox="1">
            <a:spLocks noChangeArrowheads="1"/>
          </p:cNvSpPr>
          <p:nvPr/>
        </p:nvSpPr>
        <p:spPr bwMode="auto">
          <a:xfrm>
            <a:off x="171450" y="2406205"/>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000" b="1">
                <a:solidFill>
                  <a:srgbClr val="FF0066"/>
                </a:solidFill>
                <a:latin typeface="Times New Roman" panose="02020603050405020304" pitchFamily="18" charset="0"/>
              </a:rPr>
              <a:t>Spécification</a:t>
            </a:r>
          </a:p>
        </p:txBody>
      </p:sp>
      <p:sp>
        <p:nvSpPr>
          <p:cNvPr id="7" name="Text Box 70"/>
          <p:cNvSpPr txBox="1">
            <a:spLocks noChangeArrowheads="1"/>
          </p:cNvSpPr>
          <p:nvPr/>
        </p:nvSpPr>
        <p:spPr bwMode="auto">
          <a:xfrm>
            <a:off x="190500" y="3149155"/>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000" b="1">
                <a:solidFill>
                  <a:srgbClr val="FF0066"/>
                </a:solidFill>
                <a:latin typeface="Times New Roman" panose="02020603050405020304" pitchFamily="18" charset="0"/>
              </a:rPr>
              <a:t>Analyse</a:t>
            </a:r>
          </a:p>
        </p:txBody>
      </p:sp>
      <p:sp>
        <p:nvSpPr>
          <p:cNvPr id="8" name="Text Box 71"/>
          <p:cNvSpPr txBox="1">
            <a:spLocks noChangeArrowheads="1"/>
          </p:cNvSpPr>
          <p:nvPr/>
        </p:nvSpPr>
        <p:spPr bwMode="auto">
          <a:xfrm>
            <a:off x="114300" y="3834955"/>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000" b="1">
                <a:solidFill>
                  <a:srgbClr val="FF0066"/>
                </a:solidFill>
                <a:latin typeface="Times New Roman" panose="02020603050405020304" pitchFamily="18" charset="0"/>
              </a:rPr>
              <a:t>Programmation</a:t>
            </a:r>
          </a:p>
        </p:txBody>
      </p:sp>
      <p:sp>
        <p:nvSpPr>
          <p:cNvPr id="9" name="Text Box 72"/>
          <p:cNvSpPr txBox="1">
            <a:spLocks noChangeArrowheads="1"/>
          </p:cNvSpPr>
          <p:nvPr/>
        </p:nvSpPr>
        <p:spPr bwMode="auto">
          <a:xfrm>
            <a:off x="114300" y="4673155"/>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000" b="1">
                <a:solidFill>
                  <a:srgbClr val="FF0066"/>
                </a:solidFill>
                <a:latin typeface="Times New Roman" panose="02020603050405020304" pitchFamily="18" charset="0"/>
              </a:rPr>
              <a:t>Compilation</a:t>
            </a:r>
          </a:p>
        </p:txBody>
      </p:sp>
      <p:sp>
        <p:nvSpPr>
          <p:cNvPr id="10" name="Text Box 73"/>
          <p:cNvSpPr txBox="1">
            <a:spLocks noChangeArrowheads="1"/>
          </p:cNvSpPr>
          <p:nvPr/>
        </p:nvSpPr>
        <p:spPr bwMode="auto">
          <a:xfrm>
            <a:off x="114300" y="5435155"/>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000" b="1">
                <a:solidFill>
                  <a:srgbClr val="FF0066"/>
                </a:solidFill>
                <a:latin typeface="Times New Roman" panose="02020603050405020304" pitchFamily="18" charset="0"/>
              </a:rPr>
              <a:t>Exécution</a:t>
            </a:r>
          </a:p>
        </p:txBody>
      </p:sp>
      <p:pic>
        <p:nvPicPr>
          <p:cNvPr id="11" name="Picture 75" descr="bs00580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5113" y="4063555"/>
            <a:ext cx="1144588" cy="21732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78" descr="bd0678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62900" y="2044255"/>
            <a:ext cx="985838" cy="1682750"/>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79"/>
          <p:cNvSpPr>
            <a:spLocks/>
          </p:cNvSpPr>
          <p:nvPr/>
        </p:nvSpPr>
        <p:spPr bwMode="auto">
          <a:xfrm>
            <a:off x="7505700" y="1853755"/>
            <a:ext cx="381000" cy="2133600"/>
          </a:xfrm>
          <a:prstGeom prst="rightBrace">
            <a:avLst>
              <a:gd name="adj1" fmla="val 46667"/>
              <a:gd name="adj2" fmla="val 50000"/>
            </a:avLst>
          </a:prstGeom>
          <a:noFill/>
          <a:ln w="38100">
            <a:solidFill>
              <a:srgbClr val="0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4" name="AutoShape 80"/>
          <p:cNvSpPr>
            <a:spLocks/>
          </p:cNvSpPr>
          <p:nvPr/>
        </p:nvSpPr>
        <p:spPr bwMode="auto">
          <a:xfrm>
            <a:off x="7505700" y="4101655"/>
            <a:ext cx="381000" cy="2133600"/>
          </a:xfrm>
          <a:prstGeom prst="rightBrace">
            <a:avLst>
              <a:gd name="adj1" fmla="val 46667"/>
              <a:gd name="adj2" fmla="val 50000"/>
            </a:avLst>
          </a:prstGeom>
          <a:noFill/>
          <a:ln w="38100">
            <a:solidFill>
              <a:srgbClr val="0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Algorithmique</a:t>
            </a:r>
          </a:p>
        </p:txBody>
      </p:sp>
      <p:sp>
        <p:nvSpPr>
          <p:cNvPr id="4" name="Text Box 4"/>
          <p:cNvSpPr txBox="1">
            <a:spLocks noChangeArrowheads="1"/>
          </p:cNvSpPr>
          <p:nvPr/>
        </p:nvSpPr>
        <p:spPr bwMode="auto">
          <a:xfrm>
            <a:off x="827088" y="3068960"/>
            <a:ext cx="7775575"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800" b="1" dirty="0">
                <a:solidFill>
                  <a:srgbClr val="000000"/>
                </a:solidFill>
                <a:latin typeface="Times New Roman" panose="02020603050405020304" pitchFamily="18" charset="0"/>
                <a:cs typeface="Times New Roman" panose="02020603050405020304" pitchFamily="18" charset="0"/>
              </a:rPr>
              <a:t>       Un algorithme est une suite finie de </a:t>
            </a:r>
            <a:r>
              <a:rPr lang="fr-FR" sz="2800" b="1" dirty="0">
                <a:solidFill>
                  <a:srgbClr val="FF0066"/>
                </a:solidFill>
                <a:latin typeface="Times New Roman" panose="02020603050405020304" pitchFamily="18" charset="0"/>
                <a:cs typeface="Times New Roman" panose="02020603050405020304" pitchFamily="18" charset="0"/>
              </a:rPr>
              <a:t>règles à</a:t>
            </a:r>
            <a:r>
              <a:rPr lang="fr-FR" sz="2800" b="1" dirty="0">
                <a:solidFill>
                  <a:schemeClr val="accent2"/>
                </a:solidFill>
                <a:latin typeface="Times New Roman" panose="02020603050405020304" pitchFamily="18" charset="0"/>
                <a:cs typeface="Times New Roman" panose="02020603050405020304" pitchFamily="18" charset="0"/>
              </a:rPr>
              <a:t> </a:t>
            </a:r>
            <a:r>
              <a:rPr lang="fr-FR" sz="2800" b="1" dirty="0">
                <a:solidFill>
                  <a:srgbClr val="FF0066"/>
                </a:solidFill>
                <a:latin typeface="Times New Roman" panose="02020603050405020304" pitchFamily="18" charset="0"/>
                <a:cs typeface="Times New Roman" panose="02020603050405020304" pitchFamily="18" charset="0"/>
              </a:rPr>
              <a:t>appliquer </a:t>
            </a:r>
            <a:r>
              <a:rPr lang="fr-FR" sz="2800" b="1" dirty="0">
                <a:solidFill>
                  <a:srgbClr val="000000"/>
                </a:solidFill>
                <a:latin typeface="Times New Roman" panose="02020603050405020304" pitchFamily="18" charset="0"/>
                <a:cs typeface="Times New Roman" panose="02020603050405020304" pitchFamily="18" charset="0"/>
              </a:rPr>
              <a:t>dans un ordre déterminé à un nombre fini de </a:t>
            </a:r>
            <a:r>
              <a:rPr lang="fr-FR" sz="2800" b="1" dirty="0">
                <a:solidFill>
                  <a:srgbClr val="FF0066"/>
                </a:solidFill>
                <a:latin typeface="Times New Roman" panose="02020603050405020304" pitchFamily="18" charset="0"/>
                <a:cs typeface="Times New Roman" panose="02020603050405020304" pitchFamily="18" charset="0"/>
              </a:rPr>
              <a:t>données</a:t>
            </a:r>
            <a:r>
              <a:rPr lang="fr-FR" sz="2800" b="1" dirty="0">
                <a:solidFill>
                  <a:srgbClr val="000000"/>
                </a:solidFill>
                <a:latin typeface="Times New Roman" panose="02020603050405020304" pitchFamily="18" charset="0"/>
                <a:cs typeface="Times New Roman" panose="02020603050405020304" pitchFamily="18" charset="0"/>
              </a:rPr>
              <a:t> pour arriver, en un nombre fini d'étapes, à un certain </a:t>
            </a:r>
            <a:r>
              <a:rPr lang="fr-FR" sz="2800" b="1" dirty="0">
                <a:solidFill>
                  <a:srgbClr val="FF0066"/>
                </a:solidFill>
                <a:latin typeface="Times New Roman" panose="02020603050405020304" pitchFamily="18" charset="0"/>
                <a:cs typeface="Times New Roman" panose="02020603050405020304" pitchFamily="18" charset="0"/>
              </a:rPr>
              <a:t>résultat</a:t>
            </a:r>
            <a:r>
              <a:rPr lang="fr-FR" sz="2800" b="1" dirty="0">
                <a:solidFill>
                  <a:srgbClr val="000000"/>
                </a:solidFill>
                <a:latin typeface="Times New Roman" panose="02020603050405020304" pitchFamily="18" charset="0"/>
                <a:cs typeface="Times New Roman" panose="02020603050405020304" pitchFamily="18" charset="0"/>
              </a:rPr>
              <a:t>, et cela indépendamment des données </a:t>
            </a:r>
          </a:p>
        </p:txBody>
      </p:sp>
      <p:sp>
        <p:nvSpPr>
          <p:cNvPr id="5" name="Text Box 6"/>
          <p:cNvSpPr txBox="1">
            <a:spLocks noChangeArrowheads="1"/>
          </p:cNvSpPr>
          <p:nvPr/>
        </p:nvSpPr>
        <p:spPr bwMode="auto">
          <a:xfrm>
            <a:off x="611188" y="1973783"/>
            <a:ext cx="6407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800" b="1" u="sng" dirty="0">
                <a:solidFill>
                  <a:srgbClr val="FF0066"/>
                </a:solidFill>
                <a:latin typeface="Times New Roman" panose="02020603050405020304" pitchFamily="18" charset="0"/>
              </a:rPr>
              <a:t>Définition :</a:t>
            </a:r>
            <a:r>
              <a:rPr lang="fr-FR" sz="2800" b="1" dirty="0">
                <a:solidFill>
                  <a:srgbClr val="FF0066"/>
                </a:solidFill>
                <a:latin typeface="Times New Roman" panose="02020603050405020304" pitchFamily="18" charset="0"/>
              </a:rPr>
              <a:t> </a:t>
            </a:r>
            <a:r>
              <a:rPr lang="fr-FR" sz="2800" b="1" dirty="0">
                <a:solidFill>
                  <a:srgbClr val="000099"/>
                </a:solidFill>
                <a:latin typeface="Times New Roman" panose="02020603050405020304" pitchFamily="18" charset="0"/>
              </a:rPr>
              <a:t>Encyclopédie Universelle</a:t>
            </a:r>
          </a:p>
        </p:txBody>
      </p:sp>
    </p:spTree>
    <p:extLst>
      <p:ext uri="{BB962C8B-B14F-4D97-AF65-F5344CB8AC3E}">
        <p14:creationId xmlns:p14="http://schemas.microsoft.com/office/powerpoint/2010/main" val="2929639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Algorithmique</a:t>
            </a:r>
          </a:p>
        </p:txBody>
      </p:sp>
      <p:sp>
        <p:nvSpPr>
          <p:cNvPr id="4" name="Text Box 3"/>
          <p:cNvSpPr txBox="1">
            <a:spLocks noChangeArrowheads="1"/>
          </p:cNvSpPr>
          <p:nvPr/>
        </p:nvSpPr>
        <p:spPr bwMode="auto">
          <a:xfrm>
            <a:off x="685800" y="1866406"/>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Définition</a:t>
            </a:r>
            <a:r>
              <a:rPr lang="fr-FR" sz="2400" b="1" dirty="0">
                <a:solidFill>
                  <a:srgbClr val="FF0066"/>
                </a:solidFill>
                <a:latin typeface="Times New Roman" panose="02020603050405020304" pitchFamily="18" charset="0"/>
              </a:rPr>
              <a:t> :</a:t>
            </a:r>
          </a:p>
        </p:txBody>
      </p:sp>
      <p:sp>
        <p:nvSpPr>
          <p:cNvPr id="5" name="Text Box 4"/>
          <p:cNvSpPr txBox="1">
            <a:spLocks noChangeArrowheads="1"/>
          </p:cNvSpPr>
          <p:nvPr/>
        </p:nvSpPr>
        <p:spPr bwMode="auto">
          <a:xfrm>
            <a:off x="685800" y="2636912"/>
            <a:ext cx="80010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800" b="1" dirty="0">
                <a:solidFill>
                  <a:srgbClr val="000000"/>
                </a:solidFill>
                <a:latin typeface="Times New Roman" panose="02020603050405020304" pitchFamily="18" charset="0"/>
                <a:cs typeface="Times New Roman" panose="02020603050405020304" pitchFamily="18" charset="0"/>
              </a:rPr>
              <a:t>	C’est un pseudo-langage qui est conçu pour résoudre les problèmes et applications </a:t>
            </a:r>
            <a:r>
              <a:rPr lang="fr-FR" sz="2800" b="1" u="sng" dirty="0">
                <a:solidFill>
                  <a:srgbClr val="FF0066"/>
                </a:solidFill>
                <a:latin typeface="Times New Roman" panose="02020603050405020304" pitchFamily="18" charset="0"/>
                <a:cs typeface="Times New Roman" panose="02020603050405020304" pitchFamily="18" charset="0"/>
              </a:rPr>
              <a:t>sans aucune contrainte due aux langages de programmation et aux spécificités de la machine</a:t>
            </a:r>
            <a:r>
              <a:rPr lang="fr-FR" sz="2800" b="1" dirty="0">
                <a:solidFill>
                  <a:srgbClr val="000000"/>
                </a:solidFill>
                <a:latin typeface="Times New Roman" panose="02020603050405020304" pitchFamily="18" charset="0"/>
                <a:cs typeface="Times New Roman" panose="02020603050405020304" pitchFamily="18" charset="0"/>
              </a:rPr>
              <a:t>. Ce pseudo-langage sera ensuite traduit et codé dans le langage de programmation désiré.</a:t>
            </a:r>
            <a:endParaRPr lang="fr-FR" sz="2800" b="1" dirty="0">
              <a:latin typeface="Times New Roman" panose="02020603050405020304" pitchFamily="18" charset="0"/>
            </a:endParaRPr>
          </a:p>
        </p:txBody>
      </p:sp>
    </p:spTree>
    <p:extLst>
      <p:ext uri="{BB962C8B-B14F-4D97-AF65-F5344CB8AC3E}">
        <p14:creationId xmlns:p14="http://schemas.microsoft.com/office/powerpoint/2010/main" val="1166792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Langage de programmation</a:t>
            </a:r>
          </a:p>
        </p:txBody>
      </p:sp>
      <p:sp>
        <p:nvSpPr>
          <p:cNvPr id="4" name="Text Box 3"/>
          <p:cNvSpPr txBox="1">
            <a:spLocks noChangeArrowheads="1"/>
          </p:cNvSpPr>
          <p:nvPr/>
        </p:nvSpPr>
        <p:spPr bwMode="auto">
          <a:xfrm>
            <a:off x="611188" y="2492896"/>
            <a:ext cx="8077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b="1" dirty="0">
                <a:solidFill>
                  <a:srgbClr val="000000"/>
                </a:solidFill>
                <a:latin typeface="Times New Roman" panose="02020603050405020304" pitchFamily="18" charset="0"/>
                <a:cs typeface="Times New Roman" panose="02020603050405020304" pitchFamily="18" charset="0"/>
              </a:rPr>
              <a:t>	On appelle langage de programmation tout ensemble fini de mots réservés qui permettent de traduire les instructions de l’algorithme afin de l’exécuter par l’ordinateur.</a:t>
            </a:r>
            <a:endParaRPr lang="fr-FR" sz="2400" b="1" dirty="0">
              <a:latin typeface="Times New Roman" panose="02020603050405020304" pitchFamily="18" charset="0"/>
            </a:endParaRPr>
          </a:p>
        </p:txBody>
      </p:sp>
      <p:sp>
        <p:nvSpPr>
          <p:cNvPr id="5" name="Text Box 4"/>
          <p:cNvSpPr txBox="1">
            <a:spLocks noChangeArrowheads="1"/>
          </p:cNvSpPr>
          <p:nvPr/>
        </p:nvSpPr>
        <p:spPr bwMode="auto">
          <a:xfrm>
            <a:off x="684213" y="1940446"/>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Définition</a:t>
            </a:r>
            <a:r>
              <a:rPr lang="fr-FR" sz="2400" b="1" dirty="0">
                <a:solidFill>
                  <a:srgbClr val="FF0066"/>
                </a:solidFill>
                <a:latin typeface="Times New Roman" panose="02020603050405020304" pitchFamily="18" charset="0"/>
              </a:rPr>
              <a:t> :</a:t>
            </a:r>
          </a:p>
        </p:txBody>
      </p:sp>
      <p:sp>
        <p:nvSpPr>
          <p:cNvPr id="6" name="Text Box 5"/>
          <p:cNvSpPr txBox="1">
            <a:spLocks noChangeArrowheads="1"/>
          </p:cNvSpPr>
          <p:nvPr/>
        </p:nvSpPr>
        <p:spPr bwMode="auto">
          <a:xfrm>
            <a:off x="611188" y="4437063"/>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i="1" u="sng" dirty="0">
                <a:solidFill>
                  <a:srgbClr val="000099"/>
                </a:solidFill>
                <a:latin typeface="Times New Roman" panose="02020603050405020304" pitchFamily="18" charset="0"/>
              </a:rPr>
              <a:t> Exemple</a:t>
            </a:r>
            <a:r>
              <a:rPr lang="fr-FR" sz="2400" b="1" i="1" dirty="0">
                <a:solidFill>
                  <a:srgbClr val="000099"/>
                </a:solidFill>
                <a:latin typeface="Times New Roman" panose="02020603050405020304" pitchFamily="18" charset="0"/>
              </a:rPr>
              <a:t> :</a:t>
            </a:r>
          </a:p>
        </p:txBody>
      </p:sp>
      <p:sp>
        <p:nvSpPr>
          <p:cNvPr id="7" name="Text Box 6"/>
          <p:cNvSpPr txBox="1">
            <a:spLocks noChangeArrowheads="1"/>
          </p:cNvSpPr>
          <p:nvPr/>
        </p:nvSpPr>
        <p:spPr bwMode="auto">
          <a:xfrm>
            <a:off x="684213" y="5084763"/>
            <a:ext cx="8001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dirty="0">
                <a:latin typeface="Times New Roman" panose="02020603050405020304" pitchFamily="18" charset="0"/>
                <a:cs typeface="Times New Roman" panose="02020603050405020304" pitchFamily="18" charset="0"/>
              </a:rPr>
              <a:t>        </a:t>
            </a:r>
            <a:r>
              <a:rPr lang="fr-FR" sz="2400" b="1" i="1" dirty="0">
                <a:latin typeface="Times New Roman" panose="02020603050405020304" pitchFamily="18" charset="0"/>
                <a:cs typeface="Times New Roman" panose="02020603050405020304" pitchFamily="18" charset="0"/>
              </a:rPr>
              <a:t>Turbo Pascal, Cobol, Fortran, C, Delphi, Visual Basic (VB), C++, Java, Python etc.</a:t>
            </a:r>
            <a:r>
              <a:rPr lang="fr-FR" sz="2400" b="1" i="1" dirty="0">
                <a:latin typeface="Times New Roman" panose="02020603050405020304" pitchFamily="18" charset="0"/>
              </a:rPr>
              <a:t>..</a:t>
            </a:r>
          </a:p>
        </p:txBody>
      </p:sp>
    </p:spTree>
    <p:extLst>
      <p:ext uri="{BB962C8B-B14F-4D97-AF65-F5344CB8AC3E}">
        <p14:creationId xmlns:p14="http://schemas.microsoft.com/office/powerpoint/2010/main" val="131355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Compilateur</a:t>
            </a:r>
          </a:p>
        </p:txBody>
      </p:sp>
      <p:sp>
        <p:nvSpPr>
          <p:cNvPr id="4" name="Text Box 3"/>
          <p:cNvSpPr txBox="1">
            <a:spLocks noChangeArrowheads="1"/>
          </p:cNvSpPr>
          <p:nvPr/>
        </p:nvSpPr>
        <p:spPr bwMode="auto">
          <a:xfrm>
            <a:off x="685800" y="198884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Définition</a:t>
            </a:r>
            <a:r>
              <a:rPr lang="fr-FR" sz="2400" b="1" dirty="0">
                <a:solidFill>
                  <a:srgbClr val="FF0066"/>
                </a:solidFill>
                <a:latin typeface="Times New Roman" panose="02020603050405020304" pitchFamily="18" charset="0"/>
              </a:rPr>
              <a:t> :</a:t>
            </a:r>
          </a:p>
        </p:txBody>
      </p:sp>
      <p:sp>
        <p:nvSpPr>
          <p:cNvPr id="5" name="Text Box 4"/>
          <p:cNvSpPr txBox="1">
            <a:spLocks noChangeArrowheads="1"/>
          </p:cNvSpPr>
          <p:nvPr/>
        </p:nvSpPr>
        <p:spPr bwMode="auto">
          <a:xfrm>
            <a:off x="609600" y="3124200"/>
            <a:ext cx="8229600"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b="1" dirty="0">
                <a:latin typeface="Times New Roman" panose="02020603050405020304" pitchFamily="18" charset="0"/>
              </a:rPr>
              <a:t>	</a:t>
            </a:r>
            <a:r>
              <a:rPr lang="fr-FR" sz="2400" b="1" dirty="0">
                <a:solidFill>
                  <a:srgbClr val="000000"/>
                </a:solidFill>
                <a:latin typeface="Times New Roman" panose="02020603050405020304" pitchFamily="18" charset="0"/>
                <a:cs typeface="Times New Roman" panose="02020603050405020304" pitchFamily="18" charset="0"/>
              </a:rPr>
              <a:t>On appelle compilateur tout programme spécial qui permet d’avoir un programme exécutable à partir d’un programme source:</a:t>
            </a:r>
          </a:p>
          <a:p>
            <a:pPr algn="ctr">
              <a:spcBef>
                <a:spcPct val="50000"/>
              </a:spcBef>
            </a:pPr>
            <a:r>
              <a:rPr lang="fr-FR" sz="2800" b="1" i="1" dirty="0">
                <a:solidFill>
                  <a:srgbClr val="000099"/>
                </a:solidFill>
                <a:latin typeface="Times New Roman" panose="02020603050405020304" pitchFamily="18" charset="0"/>
              </a:rPr>
              <a:t>Le programme ainsi obtenu est appelé </a:t>
            </a:r>
          </a:p>
          <a:p>
            <a:pPr algn="ctr">
              <a:spcBef>
                <a:spcPct val="50000"/>
              </a:spcBef>
            </a:pPr>
            <a:r>
              <a:rPr lang="fr-FR" sz="2800" b="1" i="1" u="sng" dirty="0">
                <a:solidFill>
                  <a:srgbClr val="000099"/>
                </a:solidFill>
                <a:latin typeface="Times New Roman" panose="02020603050405020304" pitchFamily="18" charset="0"/>
              </a:rPr>
              <a:t>programme Objet</a:t>
            </a:r>
          </a:p>
        </p:txBody>
      </p:sp>
    </p:spTree>
    <p:extLst>
      <p:ext uri="{BB962C8B-B14F-4D97-AF65-F5344CB8AC3E}">
        <p14:creationId xmlns:p14="http://schemas.microsoft.com/office/powerpoint/2010/main" val="571759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23528" y="118942"/>
            <a:ext cx="7713531" cy="1049235"/>
          </a:xfrm>
        </p:spPr>
        <p:txBody>
          <a:bodyPr>
            <a:normAutofit fontScale="90000"/>
          </a:bodyPr>
          <a:lstStyle/>
          <a:p>
            <a:r>
              <a:rPr lang="fr-FR" dirty="0"/>
              <a:t>Structure générale d’un algorithme</a:t>
            </a:r>
          </a:p>
        </p:txBody>
      </p:sp>
      <p:grpSp>
        <p:nvGrpSpPr>
          <p:cNvPr id="4" name="Group 15"/>
          <p:cNvGrpSpPr>
            <a:grpSpLocks/>
          </p:cNvGrpSpPr>
          <p:nvPr/>
        </p:nvGrpSpPr>
        <p:grpSpPr bwMode="auto">
          <a:xfrm>
            <a:off x="827088" y="1196752"/>
            <a:ext cx="7848600" cy="4348163"/>
            <a:chOff x="528" y="912"/>
            <a:chExt cx="4944" cy="2739"/>
          </a:xfrm>
        </p:grpSpPr>
        <p:grpSp>
          <p:nvGrpSpPr>
            <p:cNvPr id="5" name="Group 14"/>
            <p:cNvGrpSpPr>
              <a:grpSpLocks/>
            </p:cNvGrpSpPr>
            <p:nvPr/>
          </p:nvGrpSpPr>
          <p:grpSpPr bwMode="auto">
            <a:xfrm>
              <a:off x="528" y="912"/>
              <a:ext cx="4944" cy="2739"/>
              <a:chOff x="528" y="912"/>
              <a:chExt cx="4944" cy="2739"/>
            </a:xfrm>
          </p:grpSpPr>
          <p:sp>
            <p:nvSpPr>
              <p:cNvPr id="7" name="Text Box 3"/>
              <p:cNvSpPr txBox="1">
                <a:spLocks noChangeArrowheads="1"/>
              </p:cNvSpPr>
              <p:nvPr/>
            </p:nvSpPr>
            <p:spPr bwMode="auto">
              <a:xfrm>
                <a:off x="528" y="912"/>
                <a:ext cx="4944" cy="2739"/>
              </a:xfrm>
              <a:prstGeom prst="rect">
                <a:avLst/>
              </a:prstGeom>
              <a:noFill/>
              <a:ln w="57150">
                <a:solidFill>
                  <a:srgbClr val="0066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p:txBody>
          </p:sp>
          <p:sp>
            <p:nvSpPr>
              <p:cNvPr id="8" name="Text Box 4"/>
              <p:cNvSpPr txBox="1">
                <a:spLocks noChangeArrowheads="1"/>
              </p:cNvSpPr>
              <p:nvPr/>
            </p:nvSpPr>
            <p:spPr bwMode="auto">
              <a:xfrm>
                <a:off x="2340" y="1296"/>
                <a:ext cx="3072"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Char char="ü"/>
                </a:pPr>
                <a:r>
                  <a:rPr lang="fr-FR" sz="2000" b="1">
                    <a:latin typeface="Times New Roman" panose="02020603050405020304" pitchFamily="18" charset="0"/>
                  </a:rPr>
                  <a:t> Déclaration des Constantes</a:t>
                </a:r>
              </a:p>
              <a:p>
                <a:pPr>
                  <a:spcBef>
                    <a:spcPct val="50000"/>
                  </a:spcBef>
                  <a:buClr>
                    <a:schemeClr val="accent2"/>
                  </a:buClr>
                  <a:buFont typeface="Wingdings" panose="05000000000000000000" pitchFamily="2" charset="2"/>
                  <a:buChar char="ü"/>
                </a:pPr>
                <a:r>
                  <a:rPr lang="fr-FR" sz="2000" b="1">
                    <a:latin typeface="Times New Roman" panose="02020603050405020304" pitchFamily="18" charset="0"/>
                  </a:rPr>
                  <a:t> Déclaration des Variables</a:t>
                </a:r>
              </a:p>
              <a:p>
                <a:pPr>
                  <a:spcBef>
                    <a:spcPct val="50000"/>
                  </a:spcBef>
                  <a:buClr>
                    <a:schemeClr val="accent2"/>
                  </a:buClr>
                  <a:buFont typeface="Wingdings" panose="05000000000000000000" pitchFamily="2" charset="2"/>
                  <a:buChar char="ü"/>
                </a:pPr>
                <a:r>
                  <a:rPr lang="fr-FR" sz="2000" b="1">
                    <a:latin typeface="Times New Roman" panose="02020603050405020304" pitchFamily="18" charset="0"/>
                  </a:rPr>
                  <a:t> Déclaration des Tableaux</a:t>
                </a:r>
              </a:p>
              <a:p>
                <a:pPr>
                  <a:spcBef>
                    <a:spcPct val="50000"/>
                  </a:spcBef>
                  <a:buClr>
                    <a:schemeClr val="accent2"/>
                  </a:buClr>
                  <a:buFont typeface="Wingdings" panose="05000000000000000000" pitchFamily="2" charset="2"/>
                  <a:buChar char="ü"/>
                </a:pPr>
                <a:r>
                  <a:rPr lang="fr-FR" sz="2000" b="1">
                    <a:latin typeface="Times New Roman" panose="02020603050405020304" pitchFamily="18" charset="0"/>
                  </a:rPr>
                  <a:t> Déclaration des Procédures et Fonctions</a:t>
                </a:r>
              </a:p>
            </p:txBody>
          </p:sp>
          <p:sp>
            <p:nvSpPr>
              <p:cNvPr id="9" name="Text Box 5"/>
              <p:cNvSpPr txBox="1">
                <a:spLocks noChangeArrowheads="1"/>
              </p:cNvSpPr>
              <p:nvPr/>
            </p:nvSpPr>
            <p:spPr bwMode="auto">
              <a:xfrm>
                <a:off x="2556" y="2616"/>
                <a:ext cx="2244"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dirty="0">
                    <a:latin typeface="Times New Roman" panose="02020603050405020304" pitchFamily="18" charset="0"/>
                  </a:rPr>
                  <a:t>Début</a:t>
                </a:r>
              </a:p>
              <a:p>
                <a:pPr>
                  <a:spcBef>
                    <a:spcPct val="50000"/>
                  </a:spcBef>
                </a:pPr>
                <a:r>
                  <a:rPr lang="fr-FR" sz="2400" b="1" i="1" dirty="0">
                    <a:latin typeface="Times New Roman" panose="02020603050405020304" pitchFamily="18" charset="0"/>
                  </a:rPr>
                  <a:t>	</a:t>
                </a:r>
                <a:r>
                  <a:rPr lang="fr-FR" sz="2400" b="1" i="1" dirty="0">
                    <a:solidFill>
                      <a:srgbClr val="FF0066"/>
                    </a:solidFill>
                    <a:latin typeface="Times New Roman" panose="02020603050405020304" pitchFamily="18" charset="0"/>
                  </a:rPr>
                  <a:t>Instructions</a:t>
                </a:r>
              </a:p>
              <a:p>
                <a:pPr>
                  <a:spcBef>
                    <a:spcPct val="50000"/>
                  </a:spcBef>
                </a:pPr>
                <a:r>
                  <a:rPr lang="fr-FR" sz="2400" b="1" dirty="0">
                    <a:latin typeface="Times New Roman" panose="02020603050405020304" pitchFamily="18" charset="0"/>
                  </a:rPr>
                  <a:t>FIN</a:t>
                </a:r>
              </a:p>
            </p:txBody>
          </p:sp>
          <p:sp>
            <p:nvSpPr>
              <p:cNvPr id="10" name="AutoShape 6"/>
              <p:cNvSpPr>
                <a:spLocks/>
              </p:cNvSpPr>
              <p:nvPr/>
            </p:nvSpPr>
            <p:spPr bwMode="auto">
              <a:xfrm>
                <a:off x="2112" y="1248"/>
                <a:ext cx="240" cy="1152"/>
              </a:xfrm>
              <a:prstGeom prst="leftBrace">
                <a:avLst>
                  <a:gd name="adj1" fmla="val 40000"/>
                  <a:gd name="adj2" fmla="val 50000"/>
                </a:avLst>
              </a:prstGeom>
              <a:noFill/>
              <a:ln w="508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 name="AutoShape 7"/>
              <p:cNvSpPr>
                <a:spLocks/>
              </p:cNvSpPr>
              <p:nvPr/>
            </p:nvSpPr>
            <p:spPr bwMode="auto">
              <a:xfrm>
                <a:off x="2184" y="2688"/>
                <a:ext cx="192" cy="912"/>
              </a:xfrm>
              <a:prstGeom prst="leftBrace">
                <a:avLst>
                  <a:gd name="adj1" fmla="val 39583"/>
                  <a:gd name="adj2" fmla="val 50000"/>
                </a:avLst>
              </a:prstGeom>
              <a:noFill/>
              <a:ln w="508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Text Box 8"/>
              <p:cNvSpPr txBox="1">
                <a:spLocks noChangeArrowheads="1"/>
              </p:cNvSpPr>
              <p:nvPr/>
            </p:nvSpPr>
            <p:spPr bwMode="auto">
              <a:xfrm>
                <a:off x="672" y="1536"/>
                <a:ext cx="144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Blip>
                    <a:blip r:embed="rId2"/>
                  </a:buBlip>
                </a:pPr>
                <a:r>
                  <a:rPr lang="fr-FR" sz="2400" b="1">
                    <a:solidFill>
                      <a:srgbClr val="FF0066"/>
                    </a:solidFill>
                    <a:latin typeface="Times New Roman" panose="02020603050405020304" pitchFamily="18" charset="0"/>
                  </a:rPr>
                  <a:t>  </a:t>
                </a:r>
                <a:r>
                  <a:rPr lang="fr-FR" sz="2400" b="1">
                    <a:solidFill>
                      <a:srgbClr val="000099"/>
                    </a:solidFill>
                    <a:latin typeface="Times New Roman" panose="02020603050405020304" pitchFamily="18" charset="0"/>
                  </a:rPr>
                  <a:t>Déclaration des Objets</a:t>
                </a:r>
              </a:p>
            </p:txBody>
          </p:sp>
          <p:sp>
            <p:nvSpPr>
              <p:cNvPr id="13" name="Text Box 9"/>
              <p:cNvSpPr txBox="1">
                <a:spLocks noChangeArrowheads="1"/>
              </p:cNvSpPr>
              <p:nvPr/>
            </p:nvSpPr>
            <p:spPr bwMode="auto">
              <a:xfrm>
                <a:off x="648" y="2964"/>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Blip>
                    <a:blip r:embed="rId2"/>
                  </a:buBlip>
                </a:pPr>
                <a:r>
                  <a:rPr lang="fr-FR" sz="2400" b="1">
                    <a:solidFill>
                      <a:srgbClr val="FF0066"/>
                    </a:solidFill>
                    <a:latin typeface="Times New Roman" panose="02020603050405020304" pitchFamily="18" charset="0"/>
                  </a:rPr>
                  <a:t>  </a:t>
                </a:r>
                <a:r>
                  <a:rPr lang="fr-FR" sz="2400" b="1">
                    <a:solidFill>
                      <a:srgbClr val="000099"/>
                    </a:solidFill>
                    <a:latin typeface="Times New Roman" panose="02020603050405020304" pitchFamily="18" charset="0"/>
                  </a:rPr>
                  <a:t>Manipulation</a:t>
                </a:r>
              </a:p>
            </p:txBody>
          </p:sp>
        </p:grpSp>
        <p:sp>
          <p:nvSpPr>
            <p:cNvPr id="6" name="Text Box 11"/>
            <p:cNvSpPr txBox="1">
              <a:spLocks noChangeArrowheads="1"/>
            </p:cNvSpPr>
            <p:nvPr/>
          </p:nvSpPr>
          <p:spPr bwMode="auto">
            <a:xfrm>
              <a:off x="720" y="948"/>
              <a:ext cx="2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fr-FR" sz="2400" b="1">
                  <a:solidFill>
                    <a:schemeClr val="accent2"/>
                  </a:solidFill>
                  <a:latin typeface="Times New Roman" panose="02020603050405020304" pitchFamily="18" charset="0"/>
                </a:rPr>
                <a:t>  </a:t>
              </a:r>
              <a:r>
                <a:rPr lang="fr-FR" sz="2400" b="1">
                  <a:solidFill>
                    <a:srgbClr val="000099"/>
                  </a:solidFill>
                  <a:latin typeface="Times New Roman" panose="02020603050405020304" pitchFamily="18" charset="0"/>
                </a:rPr>
                <a:t>Titre du Problème</a:t>
              </a:r>
              <a:endParaRPr lang="en-GB" sz="2400" b="1">
                <a:solidFill>
                  <a:srgbClr val="000099"/>
                </a:solidFill>
                <a:latin typeface="Times New Roman" panose="02020603050405020304" pitchFamily="18" charset="0"/>
              </a:endParaRPr>
            </a:p>
          </p:txBody>
        </p:sp>
      </p:grpSp>
    </p:spTree>
    <p:extLst>
      <p:ext uri="{BB962C8B-B14F-4D97-AF65-F5344CB8AC3E}">
        <p14:creationId xmlns:p14="http://schemas.microsoft.com/office/powerpoint/2010/main" val="1618878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Etapes de résolution</a:t>
            </a:r>
          </a:p>
        </p:txBody>
      </p:sp>
      <p:sp>
        <p:nvSpPr>
          <p:cNvPr id="14" name="Rectangle 4"/>
          <p:cNvSpPr>
            <a:spLocks noChangeArrowheads="1"/>
          </p:cNvSpPr>
          <p:nvPr/>
        </p:nvSpPr>
        <p:spPr bwMode="auto">
          <a:xfrm>
            <a:off x="323528" y="2108993"/>
            <a:ext cx="8748712" cy="362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Aft>
                <a:spcPct val="50000"/>
              </a:spcAft>
            </a:pPr>
            <a:r>
              <a:rPr lang="fr-FR" sz="2600" b="1" dirty="0">
                <a:solidFill>
                  <a:srgbClr val="000099"/>
                </a:solidFill>
                <a:latin typeface="Times New Roman" panose="02020603050405020304" pitchFamily="18" charset="0"/>
                <a:cs typeface="Times New Roman" panose="02020603050405020304" pitchFamily="18" charset="0"/>
              </a:rPr>
              <a:t>Démarches à suivre pour résoudre  un problème  donné:</a:t>
            </a:r>
          </a:p>
          <a:p>
            <a:pPr algn="just">
              <a:lnSpc>
                <a:spcPct val="120000"/>
              </a:lnSpc>
              <a:buFontTx/>
              <a:buBlip>
                <a:blip r:embed="rId2"/>
              </a:buBlip>
            </a:pPr>
            <a:r>
              <a:rPr lang="fr-FR" sz="2600" b="1" dirty="0">
                <a:solidFill>
                  <a:srgbClr val="000000"/>
                </a:solidFill>
                <a:latin typeface="Times New Roman" panose="02020603050405020304" pitchFamily="18" charset="0"/>
                <a:cs typeface="Times New Roman" panose="02020603050405020304" pitchFamily="18" charset="0"/>
              </a:rPr>
              <a:t> Identifier les données du départ (entrées) et celle(s) qu’il faut obtenir (sorties);</a:t>
            </a:r>
          </a:p>
          <a:p>
            <a:pPr algn="just">
              <a:lnSpc>
                <a:spcPct val="120000"/>
              </a:lnSpc>
              <a:buFontTx/>
              <a:buBlip>
                <a:blip r:embed="rId2"/>
              </a:buBlip>
            </a:pPr>
            <a:r>
              <a:rPr lang="fr-FR" sz="2600" b="1" dirty="0">
                <a:solidFill>
                  <a:srgbClr val="000000"/>
                </a:solidFill>
                <a:latin typeface="Times New Roman" panose="02020603050405020304" pitchFamily="18" charset="0"/>
                <a:cs typeface="Times New Roman" panose="02020603050405020304" pitchFamily="18" charset="0"/>
              </a:rPr>
              <a:t> Structurer les données (variables ou constantes, type...);</a:t>
            </a:r>
          </a:p>
          <a:p>
            <a:pPr algn="just">
              <a:lnSpc>
                <a:spcPct val="120000"/>
              </a:lnSpc>
              <a:buFontTx/>
              <a:buBlip>
                <a:blip r:embed="rId2"/>
              </a:buBlip>
            </a:pPr>
            <a:r>
              <a:rPr lang="fr-FR" sz="2600" b="1" dirty="0">
                <a:solidFill>
                  <a:srgbClr val="000000"/>
                </a:solidFill>
                <a:latin typeface="Times New Roman" panose="02020603050405020304" pitchFamily="18" charset="0"/>
                <a:cs typeface="Times New Roman" panose="02020603050405020304" pitchFamily="18" charset="0"/>
              </a:rPr>
              <a:t> Réfléchir pour déterminer les actions nécessaires à l’obtention des résultats ;</a:t>
            </a:r>
          </a:p>
          <a:p>
            <a:pPr algn="just">
              <a:lnSpc>
                <a:spcPct val="120000"/>
              </a:lnSpc>
              <a:buFontTx/>
              <a:buBlip>
                <a:blip r:embed="rId2"/>
              </a:buBlip>
            </a:pPr>
            <a:r>
              <a:rPr lang="fr-FR" sz="2600" b="1" dirty="0">
                <a:solidFill>
                  <a:srgbClr val="000000"/>
                </a:solidFill>
                <a:latin typeface="Times New Roman" panose="02020603050405020304" pitchFamily="18" charset="0"/>
                <a:cs typeface="Times New Roman" panose="02020603050405020304" pitchFamily="18" charset="0"/>
              </a:rPr>
              <a:t> Présenter les résultats.</a:t>
            </a:r>
          </a:p>
        </p:txBody>
      </p:sp>
    </p:spTree>
    <p:extLst>
      <p:ext uri="{BB962C8B-B14F-4D97-AF65-F5344CB8AC3E}">
        <p14:creationId xmlns:p14="http://schemas.microsoft.com/office/powerpoint/2010/main" val="1040329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2" name="Rectangle 11">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cxnSp>
        <p:nvCxnSpPr>
          <p:cNvPr id="14" name="Straight Connector 13">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 name="Titre 1"/>
          <p:cNvSpPr>
            <a:spLocks noGrp="1"/>
          </p:cNvSpPr>
          <p:nvPr>
            <p:ph type="ctrTitle"/>
          </p:nvPr>
        </p:nvSpPr>
        <p:spPr>
          <a:xfrm>
            <a:off x="369277" y="605896"/>
            <a:ext cx="2313633" cy="5646208"/>
          </a:xfrm>
        </p:spPr>
        <p:txBody>
          <a:bodyPr vert="horz" lIns="91440" tIns="45720" rIns="91440" bIns="45720" rtlCol="0" anchor="ctr">
            <a:normAutofit/>
          </a:bodyPr>
          <a:lstStyle/>
          <a:p>
            <a:r>
              <a:rPr lang="en-US" sz="3100">
                <a:solidFill>
                  <a:srgbClr val="FFFFFF"/>
                </a:solidFill>
              </a:rPr>
              <a:t>Chapitre 1: Généralités</a:t>
            </a:r>
          </a:p>
        </p:txBody>
      </p:sp>
      <p:sp>
        <p:nvSpPr>
          <p:cNvPr id="20" name="Rectangle 19">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5" name="Espace réservé du contenu 2"/>
          <p:cNvSpPr txBox="1">
            <a:spLocks/>
          </p:cNvSpPr>
          <p:nvPr/>
        </p:nvSpPr>
        <p:spPr>
          <a:xfrm>
            <a:off x="3556512" y="605896"/>
            <a:ext cx="4810247" cy="5646208"/>
          </a:xfrm>
          <a:prstGeom prst="rect">
            <a:avLst/>
          </a:prstGeom>
        </p:spPr>
        <p:txBody>
          <a:bodyPr vert="horz" lIns="0" tIns="45720" rIns="0" bIns="45720" rtlCol="0" anchor="ctr">
            <a:normAutofit/>
          </a:bodyPr>
          <a:lstStyle/>
          <a:p>
            <a:pPr marL="0" marR="0" lvl="0" indent="0" defTabSz="914400" fontAlgn="auto">
              <a:lnSpc>
                <a:spcPct val="90000"/>
              </a:lnSpc>
              <a:spcBef>
                <a:spcPct val="20000"/>
              </a:spcBef>
              <a:spcAft>
                <a:spcPts val="0"/>
              </a:spcAft>
              <a:buClr>
                <a:schemeClr val="accent1"/>
              </a:buClr>
              <a:buSzTx/>
              <a:buFont typeface="Calibri" panose="020F0502020204030204" pitchFamily="34" charset="0"/>
              <a:tabLst/>
              <a:defRPr/>
            </a:pPr>
            <a:endParaRPr lang="en-US">
              <a:solidFill>
                <a:schemeClr val="tx1">
                  <a:lumMod val="75000"/>
                  <a:lumOff val="25000"/>
                </a:schemeClr>
              </a:solidFill>
            </a:endParaRPr>
          </a:p>
          <a:p>
            <a:pPr marL="0" marR="0" lvl="0" indent="0" defTabSz="914400" fontAlgn="auto">
              <a:lnSpc>
                <a:spcPct val="90000"/>
              </a:lnSpc>
              <a:spcBef>
                <a:spcPct val="20000"/>
              </a:spcBef>
              <a:spcAft>
                <a:spcPts val="0"/>
              </a:spcAft>
              <a:buClr>
                <a:schemeClr val="accent1"/>
              </a:buClr>
              <a:buSzTx/>
              <a:buFont typeface="Calibri" panose="020F0502020204030204" pitchFamily="34" charset="0"/>
              <a:buChar char="•"/>
              <a:tabLst/>
              <a:defRPr/>
            </a:pPr>
            <a:r>
              <a:rPr kumimoji="0" lang="en-US" i="0" u="none" strike="noStrike" cap="none" spc="0" normalizeH="0" baseline="0" noProof="0">
                <a:ln>
                  <a:noFill/>
                </a:ln>
                <a:solidFill>
                  <a:schemeClr val="tx1">
                    <a:lumMod val="75000"/>
                    <a:lumOff val="25000"/>
                  </a:schemeClr>
                </a:solidFill>
                <a:effectLst/>
                <a:uLnTx/>
                <a:uFillTx/>
              </a:rPr>
              <a:t> Introduction</a:t>
            </a:r>
          </a:p>
          <a:p>
            <a:pPr marL="0" marR="0" lvl="0" indent="0" defTabSz="914400" fontAlgn="auto">
              <a:lnSpc>
                <a:spcPct val="90000"/>
              </a:lnSpc>
              <a:spcBef>
                <a:spcPct val="20000"/>
              </a:spcBef>
              <a:spcAft>
                <a:spcPts val="0"/>
              </a:spcAft>
              <a:buClr>
                <a:schemeClr val="accent1"/>
              </a:buClr>
              <a:buSzTx/>
              <a:buFont typeface="Calibri" panose="020F0502020204030204" pitchFamily="34" charset="0"/>
              <a:buChar char="•"/>
              <a:tabLst/>
              <a:defRPr/>
            </a:pPr>
            <a:endParaRPr kumimoji="0" lang="en-US" i="0" u="none" strike="noStrike" cap="none" spc="0" normalizeH="0" baseline="0" noProof="0">
              <a:ln>
                <a:noFill/>
              </a:ln>
              <a:solidFill>
                <a:schemeClr val="tx1">
                  <a:lumMod val="75000"/>
                  <a:lumOff val="25000"/>
                </a:schemeClr>
              </a:solidFill>
              <a:effectLst/>
              <a:uLnTx/>
              <a:uFillTx/>
            </a:endParaRPr>
          </a:p>
          <a:p>
            <a:pPr defTabSz="914400">
              <a:lnSpc>
                <a:spcPct val="90000"/>
              </a:lnSpc>
              <a:spcBef>
                <a:spcPct val="20000"/>
              </a:spcBef>
              <a:buClr>
                <a:schemeClr val="accent1"/>
              </a:buClr>
              <a:buFont typeface="Calibri" panose="020F0502020204030204" pitchFamily="34" charset="0"/>
              <a:buChar char="•"/>
            </a:pPr>
            <a:r>
              <a:rPr lang="en-US">
                <a:solidFill>
                  <a:schemeClr val="tx1">
                    <a:lumMod val="75000"/>
                    <a:lumOff val="25000"/>
                  </a:schemeClr>
                </a:solidFill>
              </a:rPr>
              <a:t> Composants d’un ordinateur</a:t>
            </a:r>
          </a:p>
          <a:p>
            <a:pPr marL="0" marR="0" lvl="0" indent="0" defTabSz="914400" fontAlgn="auto">
              <a:lnSpc>
                <a:spcPct val="90000"/>
              </a:lnSpc>
              <a:spcBef>
                <a:spcPct val="20000"/>
              </a:spcBef>
              <a:spcAft>
                <a:spcPts val="0"/>
              </a:spcAft>
              <a:buClr>
                <a:schemeClr val="accent1"/>
              </a:buClr>
              <a:buSzTx/>
              <a:buFont typeface="Calibri" panose="020F0502020204030204" pitchFamily="34" charset="0"/>
              <a:buChar char="•"/>
              <a:tabLst/>
              <a:defRPr/>
            </a:pPr>
            <a:endParaRPr lang="en-US">
              <a:solidFill>
                <a:schemeClr val="tx1">
                  <a:lumMod val="75000"/>
                  <a:lumOff val="25000"/>
                </a:schemeClr>
              </a:solidFill>
            </a:endParaRPr>
          </a:p>
          <a:p>
            <a:pPr lvl="0" defTabSz="914400">
              <a:lnSpc>
                <a:spcPct val="90000"/>
              </a:lnSpc>
              <a:spcBef>
                <a:spcPct val="20000"/>
              </a:spcBef>
              <a:buClr>
                <a:schemeClr val="accent1"/>
              </a:buClr>
              <a:buFont typeface="Calibri" panose="020F0502020204030204" pitchFamily="34" charset="0"/>
              <a:buChar char="•"/>
            </a:pPr>
            <a:r>
              <a:rPr lang="en-US">
                <a:solidFill>
                  <a:schemeClr val="tx1">
                    <a:lumMod val="75000"/>
                    <a:lumOff val="25000"/>
                  </a:schemeClr>
                </a:solidFill>
              </a:rPr>
              <a:t>  Codage</a:t>
            </a:r>
            <a:endParaRPr kumimoji="0" lang="en-US" i="0" u="none" strike="noStrike" cap="none" spc="0" normalizeH="0" baseline="0" noProof="0">
              <a:ln>
                <a:noFill/>
              </a:ln>
              <a:solidFill>
                <a:schemeClr val="tx1">
                  <a:lumMod val="75000"/>
                  <a:lumOff val="25000"/>
                </a:schemeClr>
              </a:solidFill>
              <a:effectLst/>
              <a:uLnTx/>
              <a:uFillTx/>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69277" y="605896"/>
            <a:ext cx="2313633" cy="5646208"/>
          </a:xfrm>
        </p:spPr>
        <p:txBody>
          <a:bodyPr vert="horz" lIns="91440" tIns="45720" rIns="91440" bIns="45720" rtlCol="0" anchor="ctr">
            <a:normAutofit/>
          </a:bodyPr>
          <a:lstStyle/>
          <a:p>
            <a:r>
              <a:rPr lang="en-US" sz="3100">
                <a:solidFill>
                  <a:srgbClr val="FFFFFF"/>
                </a:solidFill>
              </a:rPr>
              <a:t>Chapitre 2: L’élément de base d’un algorithme</a:t>
            </a:r>
          </a:p>
        </p:txBody>
      </p:sp>
      <p:sp>
        <p:nvSpPr>
          <p:cNvPr id="5" name="Espace réservé du contenu 2"/>
          <p:cNvSpPr txBox="1">
            <a:spLocks/>
          </p:cNvSpPr>
          <p:nvPr/>
        </p:nvSpPr>
        <p:spPr>
          <a:xfrm>
            <a:off x="3556512" y="605896"/>
            <a:ext cx="4810247" cy="5646208"/>
          </a:xfrm>
          <a:prstGeom prst="rect">
            <a:avLst/>
          </a:prstGeom>
        </p:spPr>
        <p:txBody>
          <a:bodyPr vert="horz" lIns="0" tIns="45720" rIns="0" bIns="45720" rtlCol="0" anchor="ctr">
            <a:normAutofit/>
          </a:bodyPr>
          <a:lstStyle/>
          <a:p>
            <a:pPr marL="0" marR="0" lvl="0" indent="0" defTabSz="914400" fontAlgn="auto">
              <a:lnSpc>
                <a:spcPct val="90000"/>
              </a:lnSpc>
              <a:spcBef>
                <a:spcPct val="20000"/>
              </a:spcBef>
              <a:spcAft>
                <a:spcPts val="0"/>
              </a:spcAft>
              <a:buClr>
                <a:schemeClr val="accent1"/>
              </a:buClr>
              <a:buSzTx/>
              <a:buFont typeface="Calibri" panose="020F0502020204030204" pitchFamily="34" charset="0"/>
              <a:tabLst/>
              <a:defRPr/>
            </a:pPr>
            <a:endParaRPr kumimoji="0" lang="en-US" sz="4000" b="0" i="0" u="none" strike="noStrike" cap="none" spc="0" normalizeH="0" baseline="0" noProof="0" dirty="0">
              <a:ln>
                <a:noFill/>
              </a:ln>
              <a:solidFill>
                <a:schemeClr val="tx1">
                  <a:lumMod val="75000"/>
                  <a:lumOff val="25000"/>
                </a:schemeClr>
              </a:solidFill>
              <a:effectLst/>
              <a:uLnTx/>
              <a:uFillTx/>
            </a:endParaRPr>
          </a:p>
          <a:p>
            <a:pPr defTabSz="914400">
              <a:lnSpc>
                <a:spcPct val="90000"/>
              </a:lnSpc>
              <a:spcBef>
                <a:spcPct val="20000"/>
              </a:spcBef>
              <a:buClr>
                <a:schemeClr val="accent1"/>
              </a:buClr>
              <a:buFont typeface="Calibri" panose="020F0502020204030204" pitchFamily="34" charset="0"/>
              <a:buChar char="•"/>
            </a:pPr>
            <a:r>
              <a:rPr lang="en-US" sz="4000" dirty="0">
                <a:solidFill>
                  <a:schemeClr val="tx1">
                    <a:lumMod val="75000"/>
                    <a:lumOff val="25000"/>
                  </a:schemeClr>
                </a:solidFill>
              </a:rPr>
              <a:t> Variables</a:t>
            </a:r>
          </a:p>
          <a:p>
            <a:pPr marL="0" marR="0" lvl="0" indent="0" defTabSz="914400" fontAlgn="auto">
              <a:lnSpc>
                <a:spcPct val="90000"/>
              </a:lnSpc>
              <a:spcBef>
                <a:spcPct val="20000"/>
              </a:spcBef>
              <a:spcAft>
                <a:spcPts val="0"/>
              </a:spcAft>
              <a:buClr>
                <a:schemeClr val="accent1"/>
              </a:buClr>
              <a:buSzTx/>
              <a:buFont typeface="Calibri" panose="020F0502020204030204" pitchFamily="34" charset="0"/>
              <a:buChar char="•"/>
              <a:tabLst/>
              <a:defRPr/>
            </a:pPr>
            <a:endParaRPr lang="en-US" sz="4000" dirty="0">
              <a:solidFill>
                <a:schemeClr val="tx1">
                  <a:lumMod val="75000"/>
                  <a:lumOff val="25000"/>
                </a:schemeClr>
              </a:solidFill>
            </a:endParaRPr>
          </a:p>
        </p:txBody>
      </p:sp>
    </p:spTree>
    <p:extLst>
      <p:ext uri="{BB962C8B-B14F-4D97-AF65-F5344CB8AC3E}">
        <p14:creationId xmlns:p14="http://schemas.microsoft.com/office/powerpoint/2010/main" val="1146218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2960" y="286605"/>
            <a:ext cx="7543800" cy="982156"/>
          </a:xfrm>
        </p:spPr>
        <p:txBody>
          <a:bodyPr/>
          <a:lstStyle/>
          <a:p>
            <a:r>
              <a:rPr lang="fr-FR" dirty="0"/>
              <a:t>Donnée ou objet</a:t>
            </a:r>
          </a:p>
        </p:txBody>
      </p:sp>
      <p:sp>
        <p:nvSpPr>
          <p:cNvPr id="4" name="Text Box 3"/>
          <p:cNvSpPr txBox="1">
            <a:spLocks noChangeArrowheads="1"/>
          </p:cNvSpPr>
          <p:nvPr/>
        </p:nvSpPr>
        <p:spPr bwMode="auto">
          <a:xfrm>
            <a:off x="806004" y="1773557"/>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Définition</a:t>
            </a:r>
            <a:r>
              <a:rPr lang="fr-FR" sz="2400" b="1" dirty="0">
                <a:solidFill>
                  <a:srgbClr val="FF0066"/>
                </a:solidFill>
                <a:latin typeface="Times New Roman" panose="02020603050405020304" pitchFamily="18" charset="0"/>
              </a:rPr>
              <a:t> :</a:t>
            </a:r>
          </a:p>
        </p:txBody>
      </p:sp>
      <p:sp>
        <p:nvSpPr>
          <p:cNvPr id="5" name="Text Box 4"/>
          <p:cNvSpPr txBox="1">
            <a:spLocks noChangeArrowheads="1"/>
          </p:cNvSpPr>
          <p:nvPr/>
        </p:nvSpPr>
        <p:spPr bwMode="auto">
          <a:xfrm>
            <a:off x="743272" y="2207396"/>
            <a:ext cx="8077200"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b="1" dirty="0">
                <a:solidFill>
                  <a:srgbClr val="000000"/>
                </a:solidFill>
                <a:latin typeface="Times New Roman" panose="02020603050405020304" pitchFamily="18" charset="0"/>
                <a:cs typeface="Times New Roman" panose="02020603050405020304" pitchFamily="18" charset="0"/>
              </a:rPr>
              <a:t>	Un objet est toute partie identifiable de l’information au cours d’un traitement.</a:t>
            </a:r>
          </a:p>
          <a:p>
            <a:pPr algn="just">
              <a:lnSpc>
                <a:spcPct val="70000"/>
              </a:lnSpc>
              <a:spcBef>
                <a:spcPct val="50000"/>
              </a:spcBef>
            </a:pPr>
            <a:r>
              <a:rPr lang="fr-FR" sz="2400" b="1" dirty="0">
                <a:solidFill>
                  <a:srgbClr val="000000"/>
                </a:solidFill>
                <a:latin typeface="Times New Roman" panose="02020603050405020304" pitchFamily="18" charset="0"/>
                <a:cs typeface="Times New Roman" panose="02020603050405020304" pitchFamily="18" charset="0"/>
              </a:rPr>
              <a:t>	Il est caractérisé par son nom, son type et sa valeur.</a:t>
            </a:r>
          </a:p>
          <a:p>
            <a:pPr algn="just">
              <a:lnSpc>
                <a:spcPct val="70000"/>
              </a:lnSpc>
              <a:spcBef>
                <a:spcPct val="50000"/>
              </a:spcBef>
            </a:pPr>
            <a:r>
              <a:rPr lang="fr-FR" sz="2400" b="1" dirty="0">
                <a:solidFill>
                  <a:srgbClr val="000000"/>
                </a:solidFill>
                <a:latin typeface="Times New Roman" panose="02020603050405020304" pitchFamily="18" charset="0"/>
                <a:cs typeface="Times New Roman" panose="02020603050405020304" pitchFamily="18" charset="0"/>
              </a:rPr>
              <a:t>	L’ensemble des objets manipulés par un algorithme est appelé:</a:t>
            </a:r>
          </a:p>
          <a:p>
            <a:pPr algn="ctr">
              <a:spcBef>
                <a:spcPct val="50000"/>
              </a:spcBef>
            </a:pPr>
            <a:r>
              <a:rPr lang="fr-FR" sz="2400" b="1" i="1" u="sng" dirty="0">
                <a:solidFill>
                  <a:srgbClr val="FF0066"/>
                </a:solidFill>
                <a:latin typeface="Times New Roman" panose="02020603050405020304" pitchFamily="18" charset="0"/>
                <a:cs typeface="Times New Roman" panose="02020603050405020304" pitchFamily="18" charset="0"/>
              </a:rPr>
              <a:t>environnement de cet algorithme</a:t>
            </a:r>
            <a:r>
              <a:rPr lang="fr-FR" sz="2400" b="1" i="1" dirty="0">
                <a:solidFill>
                  <a:schemeClr val="accent2"/>
                </a:solidFill>
                <a:latin typeface="Times New Roman" panose="02020603050405020304" pitchFamily="18" charset="0"/>
                <a:cs typeface="Times New Roman" panose="02020603050405020304" pitchFamily="18" charset="0"/>
              </a:rPr>
              <a:t>.</a:t>
            </a:r>
            <a:endParaRPr lang="fr-FR" sz="2400" b="1" i="1" dirty="0">
              <a:solidFill>
                <a:schemeClr val="accent2"/>
              </a:solidFill>
              <a:latin typeface="Times New Roman" panose="02020603050405020304" pitchFamily="18" charset="0"/>
            </a:endParaRPr>
          </a:p>
        </p:txBody>
      </p:sp>
      <p:sp>
        <p:nvSpPr>
          <p:cNvPr id="6" name="Text Box 5"/>
          <p:cNvSpPr txBox="1">
            <a:spLocks noChangeArrowheads="1"/>
          </p:cNvSpPr>
          <p:nvPr/>
        </p:nvSpPr>
        <p:spPr bwMode="auto">
          <a:xfrm>
            <a:off x="667072" y="4494684"/>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Remarque</a:t>
            </a:r>
            <a:r>
              <a:rPr lang="fr-FR" sz="2400" b="1" dirty="0">
                <a:solidFill>
                  <a:srgbClr val="FF0066"/>
                </a:solidFill>
                <a:latin typeface="Times New Roman" panose="02020603050405020304" pitchFamily="18" charset="0"/>
              </a:rPr>
              <a:t> :</a:t>
            </a:r>
          </a:p>
        </p:txBody>
      </p:sp>
      <p:sp>
        <p:nvSpPr>
          <p:cNvPr id="7" name="Text Box 6"/>
          <p:cNvSpPr txBox="1">
            <a:spLocks noChangeArrowheads="1"/>
          </p:cNvSpPr>
          <p:nvPr/>
        </p:nvSpPr>
        <p:spPr bwMode="auto">
          <a:xfrm>
            <a:off x="1429072" y="4956647"/>
            <a:ext cx="73914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latin typeface="Times New Roman" panose="02020603050405020304" pitchFamily="18" charset="0"/>
              </a:rPr>
              <a:t>Les objets manipulés par un ordinateur sont :</a:t>
            </a:r>
          </a:p>
          <a:p>
            <a:pPr algn="ctr">
              <a:spcBef>
                <a:spcPct val="50000"/>
              </a:spcBef>
            </a:pPr>
            <a:r>
              <a:rPr lang="fr-FR" sz="2400" b="1" i="1">
                <a:solidFill>
                  <a:srgbClr val="FF0066"/>
                </a:solidFill>
                <a:latin typeface="Times New Roman" panose="02020603050405020304" pitchFamily="18" charset="0"/>
              </a:rPr>
              <a:t>Les Constantes et Les Variables</a:t>
            </a:r>
          </a:p>
        </p:txBody>
      </p:sp>
    </p:spTree>
    <p:extLst>
      <p:ext uri="{BB962C8B-B14F-4D97-AF65-F5344CB8AC3E}">
        <p14:creationId xmlns:p14="http://schemas.microsoft.com/office/powerpoint/2010/main" val="222424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3"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2048" y="90236"/>
            <a:ext cx="7543800" cy="1450757"/>
          </a:xfrm>
        </p:spPr>
        <p:txBody>
          <a:bodyPr/>
          <a:lstStyle/>
          <a:p>
            <a:r>
              <a:rPr lang="fr-FR" dirty="0"/>
              <a:t>Les constantes</a:t>
            </a:r>
          </a:p>
        </p:txBody>
      </p:sp>
      <p:sp>
        <p:nvSpPr>
          <p:cNvPr id="4" name="Text Box 3"/>
          <p:cNvSpPr txBox="1">
            <a:spLocks noChangeArrowheads="1"/>
          </p:cNvSpPr>
          <p:nvPr/>
        </p:nvSpPr>
        <p:spPr bwMode="auto">
          <a:xfrm>
            <a:off x="832048" y="1753395"/>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Définition</a:t>
            </a:r>
            <a:r>
              <a:rPr lang="fr-FR" sz="2400" b="1" dirty="0">
                <a:solidFill>
                  <a:srgbClr val="FF0066"/>
                </a:solidFill>
                <a:latin typeface="Times New Roman" panose="02020603050405020304" pitchFamily="18" charset="0"/>
              </a:rPr>
              <a:t> :</a:t>
            </a:r>
          </a:p>
        </p:txBody>
      </p:sp>
      <p:sp>
        <p:nvSpPr>
          <p:cNvPr id="5" name="Text Box 4"/>
          <p:cNvSpPr txBox="1">
            <a:spLocks noChangeArrowheads="1"/>
          </p:cNvSpPr>
          <p:nvPr/>
        </p:nvSpPr>
        <p:spPr bwMode="auto">
          <a:xfrm>
            <a:off x="1136848" y="2221955"/>
            <a:ext cx="7467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b="1" dirty="0">
                <a:latin typeface="Times New Roman" panose="02020603050405020304" pitchFamily="18" charset="0"/>
                <a:cs typeface="Times New Roman" panose="02020603050405020304" pitchFamily="18" charset="0"/>
              </a:rPr>
              <a:t>	Les Constantes désignent des références à des valeurs invariantes dans le programme</a:t>
            </a:r>
            <a:r>
              <a:rPr lang="fr-FR" sz="2400" b="1" dirty="0">
                <a:latin typeface="Times New Roman" panose="02020603050405020304" pitchFamily="18" charset="0"/>
              </a:rPr>
              <a:t> </a:t>
            </a:r>
          </a:p>
        </p:txBody>
      </p:sp>
      <p:sp>
        <p:nvSpPr>
          <p:cNvPr id="6" name="Text Box 5"/>
          <p:cNvSpPr txBox="1">
            <a:spLocks noChangeArrowheads="1"/>
          </p:cNvSpPr>
          <p:nvPr/>
        </p:nvSpPr>
        <p:spPr bwMode="auto">
          <a:xfrm>
            <a:off x="832048" y="3212555"/>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Syntaxe de la déclaration</a:t>
            </a:r>
            <a:r>
              <a:rPr lang="fr-FR" sz="2400" b="1" dirty="0">
                <a:solidFill>
                  <a:srgbClr val="FF0066"/>
                </a:solidFill>
                <a:latin typeface="Times New Roman" panose="02020603050405020304" pitchFamily="18" charset="0"/>
              </a:rPr>
              <a:t> :</a:t>
            </a:r>
          </a:p>
        </p:txBody>
      </p:sp>
      <p:sp>
        <p:nvSpPr>
          <p:cNvPr id="7" name="Text Box 6"/>
          <p:cNvSpPr txBox="1">
            <a:spLocks noChangeArrowheads="1"/>
          </p:cNvSpPr>
          <p:nvPr/>
        </p:nvSpPr>
        <p:spPr bwMode="auto">
          <a:xfrm>
            <a:off x="2813248" y="3974555"/>
            <a:ext cx="5605462" cy="495300"/>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rgbClr val="000099"/>
                </a:solidFill>
                <a:latin typeface="Times New Roman" panose="02020603050405020304" pitchFamily="18" charset="0"/>
              </a:rPr>
              <a:t>Constante</a:t>
            </a:r>
            <a:r>
              <a:rPr lang="fr-FR" sz="2400" b="1">
                <a:solidFill>
                  <a:schemeClr val="accent2"/>
                </a:solidFill>
                <a:latin typeface="Times New Roman" panose="02020603050405020304" pitchFamily="18" charset="0"/>
              </a:rPr>
              <a:t> </a:t>
            </a:r>
            <a:r>
              <a:rPr lang="fr-FR" sz="2400" b="1">
                <a:latin typeface="Times New Roman" panose="02020603050405020304" pitchFamily="18" charset="0"/>
              </a:rPr>
              <a:t>     Nom_Constante </a:t>
            </a:r>
            <a:r>
              <a:rPr lang="fr-FR" sz="2400" b="1">
                <a:solidFill>
                  <a:srgbClr val="FF0066"/>
                </a:solidFill>
                <a:latin typeface="Times New Roman" panose="02020603050405020304" pitchFamily="18" charset="0"/>
              </a:rPr>
              <a:t>=</a:t>
            </a:r>
            <a:r>
              <a:rPr lang="fr-FR" sz="2400" b="1">
                <a:latin typeface="Times New Roman" panose="02020603050405020304" pitchFamily="18" charset="0"/>
              </a:rPr>
              <a:t> Valeur</a:t>
            </a:r>
          </a:p>
        </p:txBody>
      </p:sp>
      <p:sp>
        <p:nvSpPr>
          <p:cNvPr id="8" name="Text Box 7"/>
          <p:cNvSpPr txBox="1">
            <a:spLocks noChangeArrowheads="1"/>
          </p:cNvSpPr>
          <p:nvPr/>
        </p:nvSpPr>
        <p:spPr bwMode="auto">
          <a:xfrm>
            <a:off x="908248" y="4660355"/>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i="1" u="sng" dirty="0">
                <a:solidFill>
                  <a:srgbClr val="000099"/>
                </a:solidFill>
                <a:latin typeface="Times New Roman" panose="02020603050405020304" pitchFamily="18" charset="0"/>
              </a:rPr>
              <a:t>Exemple</a:t>
            </a:r>
            <a:r>
              <a:rPr lang="fr-FR" sz="2400" b="1" i="1" dirty="0">
                <a:solidFill>
                  <a:srgbClr val="000099"/>
                </a:solidFill>
                <a:latin typeface="Times New Roman" panose="02020603050405020304" pitchFamily="18" charset="0"/>
              </a:rPr>
              <a:t> :</a:t>
            </a:r>
          </a:p>
        </p:txBody>
      </p:sp>
      <p:sp>
        <p:nvSpPr>
          <p:cNvPr id="9" name="Text Box 8"/>
          <p:cNvSpPr txBox="1">
            <a:spLocks noChangeArrowheads="1"/>
          </p:cNvSpPr>
          <p:nvPr/>
        </p:nvSpPr>
        <p:spPr bwMode="auto">
          <a:xfrm>
            <a:off x="2737048" y="5193755"/>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rgbClr val="000099"/>
                </a:solidFill>
                <a:latin typeface="Times New Roman" panose="02020603050405020304" pitchFamily="18" charset="0"/>
              </a:rPr>
              <a:t>Constante</a:t>
            </a:r>
            <a:r>
              <a:rPr lang="fr-FR" sz="2400" b="1">
                <a:solidFill>
                  <a:schemeClr val="accent2"/>
                </a:solidFill>
                <a:latin typeface="Times New Roman" panose="02020603050405020304" pitchFamily="18" charset="0"/>
              </a:rPr>
              <a:t> </a:t>
            </a:r>
            <a:r>
              <a:rPr lang="fr-FR" sz="2400">
                <a:latin typeface="Times New Roman" panose="02020603050405020304" pitchFamily="18" charset="0"/>
              </a:rPr>
              <a:t>   Pi = 3.14</a:t>
            </a:r>
          </a:p>
        </p:txBody>
      </p:sp>
    </p:spTree>
    <p:extLst>
      <p:ext uri="{BB962C8B-B14F-4D97-AF65-F5344CB8AC3E}">
        <p14:creationId xmlns:p14="http://schemas.microsoft.com/office/powerpoint/2010/main" val="122774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utoUpdateAnimBg="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variables</a:t>
            </a:r>
          </a:p>
        </p:txBody>
      </p:sp>
      <p:sp>
        <p:nvSpPr>
          <p:cNvPr id="4" name="Text Box 3"/>
          <p:cNvSpPr txBox="1">
            <a:spLocks noChangeArrowheads="1"/>
          </p:cNvSpPr>
          <p:nvPr/>
        </p:nvSpPr>
        <p:spPr bwMode="auto">
          <a:xfrm>
            <a:off x="533400" y="2162200"/>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b="1">
                <a:latin typeface="Times New Roman" panose="02020603050405020304" pitchFamily="18" charset="0"/>
                <a:cs typeface="Times New Roman" panose="02020603050405020304" pitchFamily="18" charset="0"/>
              </a:rPr>
              <a:t>	Ce sont des références (adresses mémoires) où vont être stockées des valeurs variables. Les différentes valeurs d’une référence vont appartenir au type de données auquel appartient la référence.</a:t>
            </a:r>
            <a:r>
              <a:rPr lang="fr-FR" sz="2400" b="1">
                <a:latin typeface="Times New Roman" panose="02020603050405020304" pitchFamily="18" charset="0"/>
              </a:rPr>
              <a:t> </a:t>
            </a:r>
          </a:p>
        </p:txBody>
      </p:sp>
      <p:sp>
        <p:nvSpPr>
          <p:cNvPr id="5" name="Text Box 4"/>
          <p:cNvSpPr txBox="1">
            <a:spLocks noChangeArrowheads="1"/>
          </p:cNvSpPr>
          <p:nvPr/>
        </p:nvSpPr>
        <p:spPr bwMode="auto">
          <a:xfrm>
            <a:off x="552396" y="1721181"/>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Définition</a:t>
            </a:r>
            <a:r>
              <a:rPr lang="fr-FR" sz="2400" b="1" dirty="0">
                <a:solidFill>
                  <a:srgbClr val="FF0066"/>
                </a:solidFill>
                <a:latin typeface="Times New Roman" panose="02020603050405020304" pitchFamily="18" charset="0"/>
              </a:rPr>
              <a:t> :</a:t>
            </a:r>
          </a:p>
        </p:txBody>
      </p:sp>
      <p:sp>
        <p:nvSpPr>
          <p:cNvPr id="6" name="Text Box 5"/>
          <p:cNvSpPr txBox="1">
            <a:spLocks noChangeArrowheads="1"/>
          </p:cNvSpPr>
          <p:nvPr/>
        </p:nvSpPr>
        <p:spPr bwMode="auto">
          <a:xfrm>
            <a:off x="914400" y="4448200"/>
            <a:ext cx="7848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000">
                <a:latin typeface="Times New Roman" panose="02020603050405020304" pitchFamily="18" charset="0"/>
                <a:cs typeface="Times New Roman" panose="02020603050405020304" pitchFamily="18" charset="0"/>
              </a:rPr>
              <a:t>1°- Le nom d’une variable </a:t>
            </a:r>
            <a:r>
              <a:rPr lang="fr-FR" sz="2000">
                <a:latin typeface="Times New Roman" panose="02020603050405020304" pitchFamily="18" charset="0"/>
                <a:cs typeface="Times New Roman" panose="02020603050405020304" pitchFamily="18" charset="0"/>
                <a:sym typeface="Symbol" panose="05050102010706020507" pitchFamily="18" charset="2"/>
              </a:rPr>
              <a:t></a:t>
            </a:r>
            <a:r>
              <a:rPr lang="fr-FR" sz="2000">
                <a:latin typeface="Times New Roman" panose="02020603050405020304" pitchFamily="18" charset="0"/>
                <a:cs typeface="Times New Roman" panose="02020603050405020304" pitchFamily="18" charset="0"/>
              </a:rPr>
              <a:t> suite de caractères qui permet d’identifier                          </a:t>
            </a:r>
          </a:p>
          <a:p>
            <a:pPr algn="just">
              <a:spcBef>
                <a:spcPct val="50000"/>
              </a:spcBef>
            </a:pPr>
            <a:r>
              <a:rPr lang="fr-FR" sz="2000">
                <a:latin typeface="Times New Roman" panose="02020603050405020304" pitchFamily="18" charset="0"/>
                <a:cs typeface="Times New Roman" panose="02020603050405020304" pitchFamily="18" charset="0"/>
              </a:rPr>
              <a:t>      la variable d’une manière unique dans un algorithme.</a:t>
            </a:r>
          </a:p>
          <a:p>
            <a:pPr>
              <a:spcBef>
                <a:spcPct val="50000"/>
              </a:spcBef>
            </a:pPr>
            <a:r>
              <a:rPr lang="fr-FR" sz="2000">
                <a:latin typeface="Times New Roman" panose="02020603050405020304" pitchFamily="18" charset="0"/>
              </a:rPr>
              <a:t>2°- Il existe différents types de variables.</a:t>
            </a:r>
          </a:p>
        </p:txBody>
      </p:sp>
      <p:sp>
        <p:nvSpPr>
          <p:cNvPr id="7" name="Text Box 6"/>
          <p:cNvSpPr txBox="1">
            <a:spLocks noChangeArrowheads="1"/>
          </p:cNvSpPr>
          <p:nvPr/>
        </p:nvSpPr>
        <p:spPr bwMode="auto">
          <a:xfrm>
            <a:off x="685800" y="38386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Remarques</a:t>
            </a:r>
            <a:r>
              <a:rPr lang="fr-FR" sz="2400" b="1" dirty="0">
                <a:solidFill>
                  <a:srgbClr val="FF0066"/>
                </a:solidFill>
                <a:latin typeface="Times New Roman" panose="02020603050405020304" pitchFamily="18" charset="0"/>
              </a:rPr>
              <a:t> :</a:t>
            </a:r>
          </a:p>
        </p:txBody>
      </p:sp>
    </p:spTree>
    <p:extLst>
      <p:ext uri="{BB962C8B-B14F-4D97-AF65-F5344CB8AC3E}">
        <p14:creationId xmlns:p14="http://schemas.microsoft.com/office/powerpoint/2010/main" val="264245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00100" y="-340807"/>
            <a:ext cx="7543800" cy="1450757"/>
          </a:xfrm>
        </p:spPr>
        <p:txBody>
          <a:bodyPr/>
          <a:lstStyle/>
          <a:p>
            <a:r>
              <a:rPr lang="fr-FR" dirty="0"/>
              <a:t>Types de variables: Entier</a:t>
            </a:r>
          </a:p>
        </p:txBody>
      </p:sp>
      <p:sp>
        <p:nvSpPr>
          <p:cNvPr id="4" name="Text Box 3"/>
          <p:cNvSpPr txBox="1">
            <a:spLocks noChangeArrowheads="1"/>
          </p:cNvSpPr>
          <p:nvPr/>
        </p:nvSpPr>
        <p:spPr bwMode="auto">
          <a:xfrm>
            <a:off x="385763" y="126876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Définition</a:t>
            </a:r>
            <a:r>
              <a:rPr lang="fr-FR" sz="2400" b="1" dirty="0">
                <a:solidFill>
                  <a:srgbClr val="FF0066"/>
                </a:solidFill>
                <a:latin typeface="Times New Roman" panose="02020603050405020304" pitchFamily="18" charset="0"/>
              </a:rPr>
              <a:t> :</a:t>
            </a:r>
          </a:p>
        </p:txBody>
      </p:sp>
      <p:sp>
        <p:nvSpPr>
          <p:cNvPr id="5" name="Text Box 4"/>
          <p:cNvSpPr txBox="1">
            <a:spLocks noChangeArrowheads="1"/>
          </p:cNvSpPr>
          <p:nvPr/>
        </p:nvSpPr>
        <p:spPr bwMode="auto">
          <a:xfrm>
            <a:off x="683568" y="1748185"/>
            <a:ext cx="754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b="1" i="1" dirty="0">
                <a:solidFill>
                  <a:srgbClr val="000000"/>
                </a:solidFill>
                <a:latin typeface="Times New Roman" panose="02020603050405020304" pitchFamily="18" charset="0"/>
                <a:cs typeface="Times New Roman" panose="02020603050405020304" pitchFamily="18" charset="0"/>
              </a:rPr>
              <a:t>C’est l’ensemble des nombres entiers positifs ou négatifs.</a:t>
            </a:r>
            <a:endParaRPr lang="fr-FR" sz="2400" b="1" i="1" dirty="0">
              <a:latin typeface="Times New Roman" panose="02020603050405020304" pitchFamily="18" charset="0"/>
            </a:endParaRPr>
          </a:p>
        </p:txBody>
      </p:sp>
      <p:sp>
        <p:nvSpPr>
          <p:cNvPr id="6" name="Text Box 5"/>
          <p:cNvSpPr txBox="1">
            <a:spLocks noChangeArrowheads="1"/>
          </p:cNvSpPr>
          <p:nvPr/>
        </p:nvSpPr>
        <p:spPr bwMode="auto">
          <a:xfrm>
            <a:off x="379413" y="2548285"/>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Syntaxe de la déclaration</a:t>
            </a:r>
            <a:r>
              <a:rPr lang="fr-FR" sz="2400" b="1" dirty="0">
                <a:solidFill>
                  <a:srgbClr val="FF0066"/>
                </a:solidFill>
                <a:latin typeface="Times New Roman" panose="02020603050405020304" pitchFamily="18" charset="0"/>
              </a:rPr>
              <a:t> :</a:t>
            </a:r>
          </a:p>
        </p:txBody>
      </p:sp>
      <p:sp>
        <p:nvSpPr>
          <p:cNvPr id="7" name="Text Box 6"/>
          <p:cNvSpPr txBox="1">
            <a:spLocks noChangeArrowheads="1"/>
          </p:cNvSpPr>
          <p:nvPr/>
        </p:nvSpPr>
        <p:spPr bwMode="auto">
          <a:xfrm>
            <a:off x="1489075" y="3234085"/>
            <a:ext cx="6083300" cy="495300"/>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chemeClr val="tx2"/>
                </a:solidFill>
                <a:latin typeface="Times New Roman" panose="02020603050405020304" pitchFamily="18" charset="0"/>
              </a:rPr>
              <a:t>Variable</a:t>
            </a:r>
            <a:r>
              <a:rPr lang="fr-FR" sz="2400" b="1">
                <a:solidFill>
                  <a:schemeClr val="accent2"/>
                </a:solidFill>
                <a:latin typeface="Times New Roman" panose="02020603050405020304" pitchFamily="18" charset="0"/>
              </a:rPr>
              <a:t> </a:t>
            </a:r>
            <a:r>
              <a:rPr lang="fr-FR" sz="2400" b="1">
                <a:latin typeface="Times New Roman" panose="02020603050405020304" pitchFamily="18" charset="0"/>
              </a:rPr>
              <a:t>     variable1,variable2,…  </a:t>
            </a:r>
            <a:r>
              <a:rPr lang="fr-FR" sz="2400" b="1">
                <a:solidFill>
                  <a:srgbClr val="FF0066"/>
                </a:solidFill>
                <a:latin typeface="Times New Roman" panose="02020603050405020304" pitchFamily="18" charset="0"/>
              </a:rPr>
              <a:t>:</a:t>
            </a:r>
            <a:r>
              <a:rPr lang="fr-FR" sz="2400" b="1">
                <a:solidFill>
                  <a:schemeClr val="accent2"/>
                </a:solidFill>
                <a:latin typeface="Times New Roman" panose="02020603050405020304" pitchFamily="18" charset="0"/>
              </a:rPr>
              <a:t> </a:t>
            </a:r>
            <a:r>
              <a:rPr lang="fr-FR" sz="2400" b="1">
                <a:solidFill>
                  <a:srgbClr val="000099"/>
                </a:solidFill>
                <a:latin typeface="Times New Roman" panose="02020603050405020304" pitchFamily="18" charset="0"/>
              </a:rPr>
              <a:t>Entier</a:t>
            </a:r>
          </a:p>
        </p:txBody>
      </p:sp>
      <p:sp>
        <p:nvSpPr>
          <p:cNvPr id="8" name="Text Box 7"/>
          <p:cNvSpPr txBox="1">
            <a:spLocks noChangeArrowheads="1"/>
          </p:cNvSpPr>
          <p:nvPr/>
        </p:nvSpPr>
        <p:spPr bwMode="auto">
          <a:xfrm>
            <a:off x="455613" y="3919885"/>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i="1" u="sng" dirty="0">
                <a:solidFill>
                  <a:schemeClr val="tx2"/>
                </a:solidFill>
                <a:latin typeface="Times New Roman" panose="02020603050405020304" pitchFamily="18" charset="0"/>
              </a:rPr>
              <a:t>Exemple</a:t>
            </a:r>
            <a:r>
              <a:rPr lang="fr-FR" sz="2400" b="1" i="1" dirty="0">
                <a:solidFill>
                  <a:schemeClr val="tx2"/>
                </a:solidFill>
                <a:latin typeface="Times New Roman" panose="02020603050405020304" pitchFamily="18" charset="0"/>
              </a:rPr>
              <a:t> :</a:t>
            </a:r>
          </a:p>
        </p:txBody>
      </p:sp>
      <p:sp>
        <p:nvSpPr>
          <p:cNvPr id="9" name="Text Box 8"/>
          <p:cNvSpPr txBox="1">
            <a:spLocks noChangeArrowheads="1"/>
          </p:cNvSpPr>
          <p:nvPr/>
        </p:nvSpPr>
        <p:spPr bwMode="auto">
          <a:xfrm>
            <a:off x="2513013" y="4758085"/>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chemeClr val="tx2"/>
                </a:solidFill>
                <a:latin typeface="Times New Roman" panose="02020603050405020304" pitchFamily="18" charset="0"/>
              </a:rPr>
              <a:t>Variable</a:t>
            </a:r>
            <a:r>
              <a:rPr lang="fr-FR" sz="2400" b="1">
                <a:solidFill>
                  <a:schemeClr val="accent2"/>
                </a:solidFill>
                <a:latin typeface="Times New Roman" panose="02020603050405020304" pitchFamily="18" charset="0"/>
              </a:rPr>
              <a:t>  </a:t>
            </a:r>
            <a:r>
              <a:rPr lang="fr-FR" sz="2400">
                <a:latin typeface="Times New Roman" panose="02020603050405020304" pitchFamily="18" charset="0"/>
              </a:rPr>
              <a:t>     a,b  </a:t>
            </a:r>
            <a:r>
              <a:rPr lang="fr-FR" sz="2400" b="1">
                <a:latin typeface="Times New Roman" panose="02020603050405020304" pitchFamily="18" charset="0"/>
              </a:rPr>
              <a:t>: </a:t>
            </a:r>
            <a:r>
              <a:rPr lang="fr-FR" sz="2400" b="1">
                <a:solidFill>
                  <a:schemeClr val="tx2"/>
                </a:solidFill>
                <a:latin typeface="Times New Roman" panose="02020603050405020304" pitchFamily="18" charset="0"/>
              </a:rPr>
              <a:t>Entier</a:t>
            </a:r>
          </a:p>
        </p:txBody>
      </p:sp>
      <p:sp>
        <p:nvSpPr>
          <p:cNvPr id="10" name="Text Box 9"/>
          <p:cNvSpPr txBox="1">
            <a:spLocks noChangeArrowheads="1"/>
          </p:cNvSpPr>
          <p:nvPr/>
        </p:nvSpPr>
        <p:spPr bwMode="auto">
          <a:xfrm>
            <a:off x="5865813" y="4453285"/>
            <a:ext cx="2819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000">
                <a:latin typeface="Times New Roman" panose="02020603050405020304" pitchFamily="18" charset="0"/>
              </a:rPr>
              <a:t>a et b sont, par exemple, les coefficients de l’équation :  ax + b = 0</a:t>
            </a:r>
          </a:p>
        </p:txBody>
      </p:sp>
    </p:spTree>
    <p:extLst>
      <p:ext uri="{BB962C8B-B14F-4D97-AF65-F5344CB8AC3E}">
        <p14:creationId xmlns:p14="http://schemas.microsoft.com/office/powerpoint/2010/main" val="28875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heckerboard(across)">
                                      <p:cBhvr>
                                        <p:cTn id="20" dur="500"/>
                                        <p:tgtEl>
                                          <p:spTgt spid="8"/>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ox(in)">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utoUpdateAnimBg="0"/>
      <p:bldP spid="9"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11088" y="-129932"/>
            <a:ext cx="7543800" cy="1450757"/>
          </a:xfrm>
        </p:spPr>
        <p:txBody>
          <a:bodyPr/>
          <a:lstStyle/>
          <a:p>
            <a:r>
              <a:rPr lang="fr-FR" dirty="0"/>
              <a:t>Types de variables: Réel</a:t>
            </a:r>
          </a:p>
        </p:txBody>
      </p:sp>
      <p:sp>
        <p:nvSpPr>
          <p:cNvPr id="4" name="Text Box 3"/>
          <p:cNvSpPr txBox="1">
            <a:spLocks noChangeArrowheads="1"/>
          </p:cNvSpPr>
          <p:nvPr/>
        </p:nvSpPr>
        <p:spPr bwMode="auto">
          <a:xfrm>
            <a:off x="734888" y="16288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Définition</a:t>
            </a:r>
            <a:r>
              <a:rPr lang="fr-FR" sz="2400" b="1" dirty="0">
                <a:solidFill>
                  <a:srgbClr val="FF0066"/>
                </a:solidFill>
                <a:latin typeface="Times New Roman" panose="02020603050405020304" pitchFamily="18" charset="0"/>
              </a:rPr>
              <a:t> :</a:t>
            </a:r>
          </a:p>
        </p:txBody>
      </p:sp>
      <p:sp>
        <p:nvSpPr>
          <p:cNvPr id="5" name="Text Box 4"/>
          <p:cNvSpPr txBox="1">
            <a:spLocks noChangeArrowheads="1"/>
          </p:cNvSpPr>
          <p:nvPr/>
        </p:nvSpPr>
        <p:spPr bwMode="auto">
          <a:xfrm>
            <a:off x="734888" y="2349525"/>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b="1" i="1" dirty="0">
                <a:solidFill>
                  <a:srgbClr val="000000"/>
                </a:solidFill>
                <a:latin typeface="Times New Roman" panose="02020603050405020304" pitchFamily="18" charset="0"/>
                <a:cs typeface="Times New Roman" panose="02020603050405020304" pitchFamily="18" charset="0"/>
              </a:rPr>
              <a:t>	C’est l’ensemble des nombres réels, c’est à dire les nombres décimaux sans limitation.</a:t>
            </a:r>
          </a:p>
        </p:txBody>
      </p:sp>
      <p:sp>
        <p:nvSpPr>
          <p:cNvPr id="6" name="Text Box 5"/>
          <p:cNvSpPr txBox="1">
            <a:spLocks noChangeArrowheads="1"/>
          </p:cNvSpPr>
          <p:nvPr/>
        </p:nvSpPr>
        <p:spPr bwMode="auto">
          <a:xfrm>
            <a:off x="734888" y="3263925"/>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Syntaxe de la déclaration</a:t>
            </a:r>
            <a:r>
              <a:rPr lang="fr-FR" sz="2400" b="1" dirty="0">
                <a:solidFill>
                  <a:srgbClr val="FF0066"/>
                </a:solidFill>
                <a:latin typeface="Times New Roman" panose="02020603050405020304" pitchFamily="18" charset="0"/>
              </a:rPr>
              <a:t> :</a:t>
            </a:r>
          </a:p>
        </p:txBody>
      </p:sp>
      <p:sp>
        <p:nvSpPr>
          <p:cNvPr id="7" name="Text Box 6"/>
          <p:cNvSpPr txBox="1">
            <a:spLocks noChangeArrowheads="1"/>
          </p:cNvSpPr>
          <p:nvPr/>
        </p:nvSpPr>
        <p:spPr bwMode="auto">
          <a:xfrm>
            <a:off x="2258888" y="3949725"/>
            <a:ext cx="5786438" cy="495300"/>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rgbClr val="000099"/>
                </a:solidFill>
                <a:latin typeface="Times New Roman" panose="02020603050405020304" pitchFamily="18" charset="0"/>
              </a:rPr>
              <a:t>Variable</a:t>
            </a:r>
            <a:r>
              <a:rPr lang="fr-FR" sz="2400" b="1">
                <a:solidFill>
                  <a:schemeClr val="accent2"/>
                </a:solidFill>
                <a:latin typeface="Times New Roman" panose="02020603050405020304" pitchFamily="18" charset="0"/>
              </a:rPr>
              <a:t> </a:t>
            </a:r>
            <a:r>
              <a:rPr lang="fr-FR" sz="2400" b="1">
                <a:latin typeface="Times New Roman" panose="02020603050405020304" pitchFamily="18" charset="0"/>
              </a:rPr>
              <a:t>     variable1,variable2,…  </a:t>
            </a:r>
            <a:r>
              <a:rPr lang="fr-FR" sz="2400" b="1">
                <a:solidFill>
                  <a:srgbClr val="FF0066"/>
                </a:solidFill>
                <a:latin typeface="Times New Roman" panose="02020603050405020304" pitchFamily="18" charset="0"/>
              </a:rPr>
              <a:t>:</a:t>
            </a:r>
            <a:r>
              <a:rPr lang="fr-FR" sz="2400" b="1">
                <a:solidFill>
                  <a:schemeClr val="accent2"/>
                </a:solidFill>
                <a:latin typeface="Times New Roman" panose="02020603050405020304" pitchFamily="18" charset="0"/>
              </a:rPr>
              <a:t> </a:t>
            </a:r>
            <a:r>
              <a:rPr lang="fr-FR" sz="2400" b="1">
                <a:solidFill>
                  <a:srgbClr val="000099"/>
                </a:solidFill>
                <a:latin typeface="Times New Roman" panose="02020603050405020304" pitchFamily="18" charset="0"/>
              </a:rPr>
              <a:t>Réel</a:t>
            </a:r>
          </a:p>
        </p:txBody>
      </p:sp>
      <p:sp>
        <p:nvSpPr>
          <p:cNvPr id="8" name="Text Box 7"/>
          <p:cNvSpPr txBox="1">
            <a:spLocks noChangeArrowheads="1"/>
          </p:cNvSpPr>
          <p:nvPr/>
        </p:nvSpPr>
        <p:spPr bwMode="auto">
          <a:xfrm>
            <a:off x="811088" y="4635525"/>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i="1" u="sng" dirty="0">
                <a:solidFill>
                  <a:srgbClr val="000099"/>
                </a:solidFill>
                <a:latin typeface="Times New Roman" panose="02020603050405020304" pitchFamily="18" charset="0"/>
              </a:rPr>
              <a:t>Exemple</a:t>
            </a:r>
            <a:r>
              <a:rPr lang="fr-FR" sz="2400" b="1" i="1" dirty="0">
                <a:solidFill>
                  <a:srgbClr val="000099"/>
                </a:solidFill>
                <a:latin typeface="Times New Roman" panose="02020603050405020304" pitchFamily="18" charset="0"/>
              </a:rPr>
              <a:t> :</a:t>
            </a:r>
          </a:p>
        </p:txBody>
      </p:sp>
      <p:sp>
        <p:nvSpPr>
          <p:cNvPr id="9" name="Text Box 8"/>
          <p:cNvSpPr txBox="1">
            <a:spLocks noChangeArrowheads="1"/>
          </p:cNvSpPr>
          <p:nvPr/>
        </p:nvSpPr>
        <p:spPr bwMode="auto">
          <a:xfrm>
            <a:off x="2868488" y="5473725"/>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rgbClr val="000099"/>
                </a:solidFill>
                <a:latin typeface="Times New Roman" panose="02020603050405020304" pitchFamily="18" charset="0"/>
              </a:rPr>
              <a:t>Variable</a:t>
            </a:r>
            <a:r>
              <a:rPr lang="fr-FR" sz="2400" b="1">
                <a:solidFill>
                  <a:schemeClr val="accent2"/>
                </a:solidFill>
                <a:latin typeface="Times New Roman" panose="02020603050405020304" pitchFamily="18" charset="0"/>
              </a:rPr>
              <a:t>  </a:t>
            </a:r>
            <a:r>
              <a:rPr lang="fr-FR" sz="2400">
                <a:latin typeface="Times New Roman" panose="02020603050405020304" pitchFamily="18" charset="0"/>
              </a:rPr>
              <a:t>     x,y  </a:t>
            </a:r>
            <a:r>
              <a:rPr lang="fr-FR" sz="2400" b="1">
                <a:latin typeface="Times New Roman" panose="02020603050405020304" pitchFamily="18" charset="0"/>
              </a:rPr>
              <a:t>:</a:t>
            </a:r>
            <a:r>
              <a:rPr lang="fr-FR" sz="2400" b="1">
                <a:solidFill>
                  <a:schemeClr val="accent2"/>
                </a:solidFill>
                <a:latin typeface="Times New Roman" panose="02020603050405020304" pitchFamily="18" charset="0"/>
              </a:rPr>
              <a:t> </a:t>
            </a:r>
            <a:r>
              <a:rPr lang="fr-FR" sz="2400" b="1">
                <a:solidFill>
                  <a:srgbClr val="000099"/>
                </a:solidFill>
                <a:latin typeface="Times New Roman" panose="02020603050405020304" pitchFamily="18" charset="0"/>
              </a:rPr>
              <a:t>Réel</a:t>
            </a:r>
          </a:p>
        </p:txBody>
      </p:sp>
    </p:spTree>
    <p:extLst>
      <p:ext uri="{BB962C8B-B14F-4D97-AF65-F5344CB8AC3E}">
        <p14:creationId xmlns:p14="http://schemas.microsoft.com/office/powerpoint/2010/main" val="207445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heckerboard(across)">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utoUpdateAnimBg="0"/>
      <p:bldP spid="9"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00100" y="167009"/>
            <a:ext cx="7543800" cy="1450757"/>
          </a:xfrm>
        </p:spPr>
        <p:txBody>
          <a:bodyPr/>
          <a:lstStyle/>
          <a:p>
            <a:r>
              <a:rPr lang="fr-FR" dirty="0"/>
              <a:t>Chaines de caractères</a:t>
            </a:r>
          </a:p>
        </p:txBody>
      </p:sp>
      <p:sp>
        <p:nvSpPr>
          <p:cNvPr id="4" name="Text Box 3"/>
          <p:cNvSpPr txBox="1">
            <a:spLocks noChangeArrowheads="1"/>
          </p:cNvSpPr>
          <p:nvPr/>
        </p:nvSpPr>
        <p:spPr bwMode="auto">
          <a:xfrm>
            <a:off x="738509" y="16288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Définition</a:t>
            </a:r>
            <a:r>
              <a:rPr lang="fr-FR" sz="2400" b="1" dirty="0">
                <a:solidFill>
                  <a:srgbClr val="FF0066"/>
                </a:solidFill>
                <a:latin typeface="Times New Roman" panose="02020603050405020304" pitchFamily="18" charset="0"/>
              </a:rPr>
              <a:t> :</a:t>
            </a:r>
          </a:p>
        </p:txBody>
      </p:sp>
      <p:sp>
        <p:nvSpPr>
          <p:cNvPr id="5" name="Text Box 4"/>
          <p:cNvSpPr txBox="1">
            <a:spLocks noChangeArrowheads="1"/>
          </p:cNvSpPr>
          <p:nvPr/>
        </p:nvSpPr>
        <p:spPr bwMode="auto">
          <a:xfrm>
            <a:off x="667072" y="2203475"/>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b="1" i="1" dirty="0">
                <a:solidFill>
                  <a:srgbClr val="000000"/>
                </a:solidFill>
                <a:latin typeface="Times New Roman" panose="02020603050405020304" pitchFamily="18" charset="0"/>
                <a:cs typeface="Times New Roman" panose="02020603050405020304" pitchFamily="18" charset="0"/>
              </a:rPr>
              <a:t>	C’est une suite de caractères, c’est à dire des combinaisons de caractères (lettres, chiffres, symboles..).</a:t>
            </a:r>
          </a:p>
        </p:txBody>
      </p:sp>
      <p:sp>
        <p:nvSpPr>
          <p:cNvPr id="6" name="Text Box 5"/>
          <p:cNvSpPr txBox="1">
            <a:spLocks noChangeArrowheads="1"/>
          </p:cNvSpPr>
          <p:nvPr/>
        </p:nvSpPr>
        <p:spPr bwMode="auto">
          <a:xfrm>
            <a:off x="667072" y="3117875"/>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Syntaxe de la déclaration</a:t>
            </a:r>
            <a:r>
              <a:rPr lang="fr-FR" sz="2400" b="1" dirty="0">
                <a:solidFill>
                  <a:srgbClr val="FF0066"/>
                </a:solidFill>
                <a:latin typeface="Times New Roman" panose="02020603050405020304" pitchFamily="18" charset="0"/>
              </a:rPr>
              <a:t> :</a:t>
            </a:r>
          </a:p>
        </p:txBody>
      </p:sp>
      <p:sp>
        <p:nvSpPr>
          <p:cNvPr id="7" name="Text Box 6"/>
          <p:cNvSpPr txBox="1">
            <a:spLocks noChangeArrowheads="1"/>
          </p:cNvSpPr>
          <p:nvPr/>
        </p:nvSpPr>
        <p:spPr bwMode="auto">
          <a:xfrm>
            <a:off x="2191072" y="3803675"/>
            <a:ext cx="6378575" cy="495300"/>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rgbClr val="000099"/>
                </a:solidFill>
                <a:latin typeface="Times New Roman" panose="02020603050405020304" pitchFamily="18" charset="0"/>
              </a:rPr>
              <a:t>Variable</a:t>
            </a:r>
            <a:r>
              <a:rPr lang="fr-FR" sz="2400" b="1">
                <a:solidFill>
                  <a:schemeClr val="accent2"/>
                </a:solidFill>
                <a:latin typeface="Times New Roman" panose="02020603050405020304" pitchFamily="18" charset="0"/>
              </a:rPr>
              <a:t> </a:t>
            </a:r>
            <a:r>
              <a:rPr lang="fr-FR" sz="2400" b="1">
                <a:latin typeface="Times New Roman" panose="02020603050405020304" pitchFamily="18" charset="0"/>
              </a:rPr>
              <a:t>     variable1,variable2,…  </a:t>
            </a:r>
            <a:r>
              <a:rPr lang="fr-FR" sz="2400" b="1">
                <a:solidFill>
                  <a:srgbClr val="FF0066"/>
                </a:solidFill>
                <a:latin typeface="Times New Roman" panose="02020603050405020304" pitchFamily="18" charset="0"/>
              </a:rPr>
              <a:t>: </a:t>
            </a:r>
            <a:r>
              <a:rPr lang="fr-FR" sz="2400" b="1">
                <a:solidFill>
                  <a:srgbClr val="000099"/>
                </a:solidFill>
                <a:latin typeface="Times New Roman" panose="02020603050405020304" pitchFamily="18" charset="0"/>
              </a:rPr>
              <a:t>Caractère</a:t>
            </a:r>
          </a:p>
        </p:txBody>
      </p:sp>
      <p:sp>
        <p:nvSpPr>
          <p:cNvPr id="8" name="Text Box 7"/>
          <p:cNvSpPr txBox="1">
            <a:spLocks noChangeArrowheads="1"/>
          </p:cNvSpPr>
          <p:nvPr/>
        </p:nvSpPr>
        <p:spPr bwMode="auto">
          <a:xfrm>
            <a:off x="743272" y="4489475"/>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i="1" u="sng" dirty="0">
                <a:solidFill>
                  <a:srgbClr val="000099"/>
                </a:solidFill>
                <a:latin typeface="Times New Roman" panose="02020603050405020304" pitchFamily="18" charset="0"/>
              </a:rPr>
              <a:t>Exemple</a:t>
            </a:r>
            <a:r>
              <a:rPr lang="fr-FR" sz="2400" b="1" i="1" dirty="0">
                <a:solidFill>
                  <a:srgbClr val="000099"/>
                </a:solidFill>
                <a:latin typeface="Times New Roman" panose="02020603050405020304" pitchFamily="18" charset="0"/>
              </a:rPr>
              <a:t> :</a:t>
            </a:r>
          </a:p>
        </p:txBody>
      </p:sp>
      <p:sp>
        <p:nvSpPr>
          <p:cNvPr id="9" name="Text Box 8"/>
          <p:cNvSpPr txBox="1">
            <a:spLocks noChangeArrowheads="1"/>
          </p:cNvSpPr>
          <p:nvPr/>
        </p:nvSpPr>
        <p:spPr bwMode="auto">
          <a:xfrm>
            <a:off x="2343472" y="5327675"/>
            <a:ext cx="6008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rgbClr val="000099"/>
                </a:solidFill>
                <a:latin typeface="Times New Roman" panose="02020603050405020304" pitchFamily="18" charset="0"/>
              </a:rPr>
              <a:t>Variable </a:t>
            </a:r>
            <a:r>
              <a:rPr lang="fr-FR" sz="2400" b="1">
                <a:solidFill>
                  <a:schemeClr val="accent2"/>
                </a:solidFill>
                <a:latin typeface="Times New Roman" panose="02020603050405020304" pitchFamily="18" charset="0"/>
              </a:rPr>
              <a:t> </a:t>
            </a:r>
            <a:r>
              <a:rPr lang="fr-FR" sz="2400">
                <a:latin typeface="Times New Roman" panose="02020603050405020304" pitchFamily="18" charset="0"/>
              </a:rPr>
              <a:t>     Nom, Catégorie  </a:t>
            </a:r>
            <a:r>
              <a:rPr lang="fr-FR" sz="2400" b="1">
                <a:solidFill>
                  <a:srgbClr val="000099"/>
                </a:solidFill>
                <a:latin typeface="Times New Roman" panose="02020603050405020304" pitchFamily="18" charset="0"/>
              </a:rPr>
              <a:t>:</a:t>
            </a:r>
            <a:r>
              <a:rPr lang="fr-FR" sz="2400" b="1">
                <a:solidFill>
                  <a:schemeClr val="accent2"/>
                </a:solidFill>
                <a:latin typeface="Times New Roman" panose="02020603050405020304" pitchFamily="18" charset="0"/>
              </a:rPr>
              <a:t> </a:t>
            </a:r>
            <a:r>
              <a:rPr lang="fr-FR" sz="2400" b="1">
                <a:solidFill>
                  <a:srgbClr val="000099"/>
                </a:solidFill>
                <a:latin typeface="Times New Roman" panose="02020603050405020304" pitchFamily="18" charset="0"/>
              </a:rPr>
              <a:t>Caractère</a:t>
            </a:r>
          </a:p>
        </p:txBody>
      </p:sp>
    </p:spTree>
    <p:extLst>
      <p:ext uri="{BB962C8B-B14F-4D97-AF65-F5344CB8AC3E}">
        <p14:creationId xmlns:p14="http://schemas.microsoft.com/office/powerpoint/2010/main" val="395754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heckerboard(across)">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utoUpdateAnimBg="0"/>
      <p:bldP spid="9"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38946" y="-81751"/>
            <a:ext cx="7543800" cy="1450757"/>
          </a:xfrm>
        </p:spPr>
        <p:txBody>
          <a:bodyPr/>
          <a:lstStyle/>
          <a:p>
            <a:r>
              <a:rPr lang="fr-FR" dirty="0"/>
              <a:t>Booléen</a:t>
            </a:r>
          </a:p>
        </p:txBody>
      </p:sp>
      <p:sp>
        <p:nvSpPr>
          <p:cNvPr id="4" name="Text Box 3"/>
          <p:cNvSpPr txBox="1">
            <a:spLocks noChangeArrowheads="1"/>
          </p:cNvSpPr>
          <p:nvPr/>
        </p:nvSpPr>
        <p:spPr bwMode="auto">
          <a:xfrm>
            <a:off x="743272" y="1484784"/>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Définition</a:t>
            </a:r>
            <a:r>
              <a:rPr lang="fr-FR" sz="2400" b="1" dirty="0">
                <a:solidFill>
                  <a:srgbClr val="FF0066"/>
                </a:solidFill>
                <a:latin typeface="Times New Roman" panose="02020603050405020304" pitchFamily="18" charset="0"/>
              </a:rPr>
              <a:t> :</a:t>
            </a:r>
          </a:p>
        </p:txBody>
      </p:sp>
      <p:sp>
        <p:nvSpPr>
          <p:cNvPr id="5" name="Text Box 4"/>
          <p:cNvSpPr txBox="1">
            <a:spLocks noChangeArrowheads="1"/>
          </p:cNvSpPr>
          <p:nvPr/>
        </p:nvSpPr>
        <p:spPr bwMode="auto">
          <a:xfrm>
            <a:off x="667072" y="2246784"/>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b="1" i="1">
                <a:solidFill>
                  <a:srgbClr val="000000"/>
                </a:solidFill>
                <a:latin typeface="Times New Roman" panose="02020603050405020304" pitchFamily="18" charset="0"/>
                <a:cs typeface="Times New Roman" panose="02020603050405020304" pitchFamily="18" charset="0"/>
              </a:rPr>
              <a:t>	Il s’agit des objets qui ne peuvent prendre que deux valeurs </a:t>
            </a:r>
            <a:r>
              <a:rPr lang="fr-FR" sz="2400" b="1" i="1" u="sng">
                <a:solidFill>
                  <a:srgbClr val="000000"/>
                </a:solidFill>
                <a:latin typeface="Times New Roman" panose="02020603050405020304" pitchFamily="18" charset="0"/>
                <a:cs typeface="Times New Roman" panose="02020603050405020304" pitchFamily="18" charset="0"/>
              </a:rPr>
              <a:t>vrai</a:t>
            </a:r>
            <a:r>
              <a:rPr lang="fr-FR" sz="2400" b="1" i="1">
                <a:solidFill>
                  <a:srgbClr val="000000"/>
                </a:solidFill>
                <a:latin typeface="Times New Roman" panose="02020603050405020304" pitchFamily="18" charset="0"/>
                <a:cs typeface="Times New Roman" panose="02020603050405020304" pitchFamily="18" charset="0"/>
              </a:rPr>
              <a:t> ou  </a:t>
            </a:r>
            <a:r>
              <a:rPr lang="fr-FR" sz="2400" b="1" i="1" u="sng">
                <a:solidFill>
                  <a:srgbClr val="000000"/>
                </a:solidFill>
                <a:latin typeface="Times New Roman" panose="02020603050405020304" pitchFamily="18" charset="0"/>
                <a:cs typeface="Times New Roman" panose="02020603050405020304" pitchFamily="18" charset="0"/>
              </a:rPr>
              <a:t>faux.</a:t>
            </a:r>
          </a:p>
        </p:txBody>
      </p:sp>
      <p:sp>
        <p:nvSpPr>
          <p:cNvPr id="6" name="Text Box 5"/>
          <p:cNvSpPr txBox="1">
            <a:spLocks noChangeArrowheads="1"/>
          </p:cNvSpPr>
          <p:nvPr/>
        </p:nvSpPr>
        <p:spPr bwMode="auto">
          <a:xfrm>
            <a:off x="667072" y="3161184"/>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Syntaxe de la déclaration</a:t>
            </a:r>
            <a:r>
              <a:rPr lang="fr-FR" sz="2400" b="1" dirty="0">
                <a:solidFill>
                  <a:srgbClr val="FF0066"/>
                </a:solidFill>
                <a:latin typeface="Times New Roman" panose="02020603050405020304" pitchFamily="18" charset="0"/>
              </a:rPr>
              <a:t> :</a:t>
            </a:r>
          </a:p>
        </p:txBody>
      </p:sp>
      <p:sp>
        <p:nvSpPr>
          <p:cNvPr id="7" name="Text Box 6"/>
          <p:cNvSpPr txBox="1">
            <a:spLocks noChangeArrowheads="1"/>
          </p:cNvSpPr>
          <p:nvPr/>
        </p:nvSpPr>
        <p:spPr bwMode="auto">
          <a:xfrm>
            <a:off x="2033910" y="3846984"/>
            <a:ext cx="6503987" cy="495300"/>
          </a:xfrm>
          <a:prstGeom prst="rect">
            <a:avLst/>
          </a:prstGeom>
          <a:solidFill>
            <a:schemeClr val="bg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rgbClr val="000099"/>
                </a:solidFill>
                <a:latin typeface="Times New Roman" panose="02020603050405020304" pitchFamily="18" charset="0"/>
              </a:rPr>
              <a:t>Variable </a:t>
            </a:r>
            <a:r>
              <a:rPr lang="fr-FR" sz="2400" b="1">
                <a:latin typeface="Times New Roman" panose="02020603050405020304" pitchFamily="18" charset="0"/>
              </a:rPr>
              <a:t>     variable1,variable2,…  </a:t>
            </a:r>
            <a:r>
              <a:rPr lang="fr-FR" sz="2400" b="1">
                <a:solidFill>
                  <a:srgbClr val="FF0066"/>
                </a:solidFill>
                <a:latin typeface="Times New Roman" panose="02020603050405020304" pitchFamily="18" charset="0"/>
              </a:rPr>
              <a:t>:</a:t>
            </a:r>
            <a:r>
              <a:rPr lang="fr-FR" sz="2400" b="1">
                <a:solidFill>
                  <a:srgbClr val="000099"/>
                </a:solidFill>
                <a:latin typeface="Times New Roman" panose="02020603050405020304" pitchFamily="18" charset="0"/>
              </a:rPr>
              <a:t> Booléen</a:t>
            </a:r>
          </a:p>
        </p:txBody>
      </p:sp>
      <p:sp>
        <p:nvSpPr>
          <p:cNvPr id="8" name="Text Box 7"/>
          <p:cNvSpPr txBox="1">
            <a:spLocks noChangeArrowheads="1"/>
          </p:cNvSpPr>
          <p:nvPr/>
        </p:nvSpPr>
        <p:spPr bwMode="auto">
          <a:xfrm>
            <a:off x="743272" y="4532784"/>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i="1" u="sng" dirty="0">
                <a:solidFill>
                  <a:srgbClr val="000099"/>
                </a:solidFill>
                <a:latin typeface="Times New Roman" panose="02020603050405020304" pitchFamily="18" charset="0"/>
              </a:rPr>
              <a:t>Exemple</a:t>
            </a:r>
            <a:r>
              <a:rPr lang="fr-FR" sz="2400" b="1" i="1" dirty="0">
                <a:solidFill>
                  <a:srgbClr val="000099"/>
                </a:solidFill>
                <a:latin typeface="Times New Roman" panose="02020603050405020304" pitchFamily="18" charset="0"/>
              </a:rPr>
              <a:t> :</a:t>
            </a:r>
          </a:p>
        </p:txBody>
      </p:sp>
      <p:sp>
        <p:nvSpPr>
          <p:cNvPr id="9" name="Text Box 8"/>
          <p:cNvSpPr txBox="1">
            <a:spLocks noChangeArrowheads="1"/>
          </p:cNvSpPr>
          <p:nvPr/>
        </p:nvSpPr>
        <p:spPr bwMode="auto">
          <a:xfrm>
            <a:off x="2800672" y="5113809"/>
            <a:ext cx="480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rgbClr val="000099"/>
                </a:solidFill>
                <a:latin typeface="Times New Roman" panose="02020603050405020304" pitchFamily="18" charset="0"/>
              </a:rPr>
              <a:t>Variable </a:t>
            </a:r>
            <a:r>
              <a:rPr lang="fr-FR" sz="2400" b="1">
                <a:solidFill>
                  <a:schemeClr val="accent2"/>
                </a:solidFill>
                <a:latin typeface="Times New Roman" panose="02020603050405020304" pitchFamily="18" charset="0"/>
              </a:rPr>
              <a:t> </a:t>
            </a:r>
            <a:r>
              <a:rPr lang="fr-FR" sz="2400">
                <a:latin typeface="Times New Roman" panose="02020603050405020304" pitchFamily="18" charset="0"/>
              </a:rPr>
              <a:t>     Décision  </a:t>
            </a:r>
            <a:r>
              <a:rPr lang="fr-FR" sz="2400" b="1">
                <a:solidFill>
                  <a:srgbClr val="000099"/>
                </a:solidFill>
                <a:latin typeface="Times New Roman" panose="02020603050405020304" pitchFamily="18" charset="0"/>
              </a:rPr>
              <a:t>: Booléen</a:t>
            </a:r>
          </a:p>
        </p:txBody>
      </p:sp>
    </p:spTree>
    <p:extLst>
      <p:ext uri="{BB962C8B-B14F-4D97-AF65-F5344CB8AC3E}">
        <p14:creationId xmlns:p14="http://schemas.microsoft.com/office/powerpoint/2010/main" val="368552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heckerboard(across)">
                                      <p:cBhvr>
                                        <p:cTn id="20" dur="500"/>
                                        <p:tgtEl>
                                          <p:spTgt spid="8"/>
                                        </p:tgtEl>
                                      </p:cBhvr>
                                    </p:animEffect>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nimBg="1" autoUpdateAnimBg="0"/>
      <p:bldP spid="8" grpId="0" autoUpdateAnimBg="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00100" y="-91080"/>
            <a:ext cx="7543800" cy="1450757"/>
          </a:xfrm>
        </p:spPr>
        <p:txBody>
          <a:bodyPr/>
          <a:lstStyle/>
          <a:p>
            <a:r>
              <a:rPr lang="fr-FR" dirty="0"/>
              <a:t>Autres types de déclarations</a:t>
            </a:r>
          </a:p>
        </p:txBody>
      </p:sp>
      <p:sp>
        <p:nvSpPr>
          <p:cNvPr id="4" name="Text Box 6"/>
          <p:cNvSpPr txBox="1">
            <a:spLocks noChangeArrowheads="1"/>
          </p:cNvSpPr>
          <p:nvPr/>
        </p:nvSpPr>
        <p:spPr bwMode="auto">
          <a:xfrm>
            <a:off x="740547" y="1632370"/>
            <a:ext cx="6324600" cy="5191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57150">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800" b="1" dirty="0">
                <a:solidFill>
                  <a:srgbClr val="FF0066"/>
                </a:solidFill>
                <a:latin typeface="Times New Roman" panose="02020603050405020304" pitchFamily="18" charset="0"/>
              </a:rPr>
              <a:t>Objets : Type Tableau</a:t>
            </a:r>
          </a:p>
        </p:txBody>
      </p:sp>
      <p:sp>
        <p:nvSpPr>
          <p:cNvPr id="5" name="Text Box 7"/>
          <p:cNvSpPr txBox="1">
            <a:spLocks noChangeArrowheads="1"/>
          </p:cNvSpPr>
          <p:nvPr/>
        </p:nvSpPr>
        <p:spPr bwMode="auto">
          <a:xfrm>
            <a:off x="685800" y="1964187"/>
            <a:ext cx="8153400" cy="1565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5000"/>
              </a:lnSpc>
              <a:spcBef>
                <a:spcPct val="50000"/>
              </a:spcBef>
            </a:pPr>
            <a:r>
              <a:rPr lang="fr-FR" sz="2400" b="1" i="1" dirty="0">
                <a:solidFill>
                  <a:srgbClr val="000000"/>
                </a:solidFill>
                <a:latin typeface="Times New Roman" panose="02020603050405020304" pitchFamily="18" charset="0"/>
                <a:cs typeface="Times New Roman" panose="02020603050405020304" pitchFamily="18" charset="0"/>
              </a:rPr>
              <a:t>	</a:t>
            </a:r>
            <a:r>
              <a:rPr lang="fr-FR" b="1" i="1" dirty="0">
                <a:solidFill>
                  <a:srgbClr val="000000"/>
                </a:solidFill>
                <a:latin typeface="Times New Roman" panose="02020603050405020304" pitchFamily="18" charset="0"/>
                <a:cs typeface="Times New Roman" panose="02020603050405020304" pitchFamily="18" charset="0"/>
              </a:rPr>
              <a:t>Un tableau permet de représenter un ensemble de valeurs ayant des propriétés communes et appartenant toutes au même type. Ces variables sont identifiées par un même nom mais un numéro de repère(indice) pour chacun.</a:t>
            </a:r>
            <a:r>
              <a:rPr lang="fr-FR" sz="2400" b="1" i="1" dirty="0">
                <a:solidFill>
                  <a:srgbClr val="000000"/>
                </a:solidFill>
                <a:latin typeface="Times New Roman" panose="02020603050405020304" pitchFamily="18" charset="0"/>
                <a:cs typeface="Times New Roman" panose="02020603050405020304" pitchFamily="18" charset="0"/>
              </a:rPr>
              <a:t> </a:t>
            </a:r>
          </a:p>
        </p:txBody>
      </p:sp>
      <p:sp>
        <p:nvSpPr>
          <p:cNvPr id="6" name="Text Box 3"/>
          <p:cNvSpPr txBox="1">
            <a:spLocks noChangeArrowheads="1"/>
          </p:cNvSpPr>
          <p:nvPr/>
        </p:nvSpPr>
        <p:spPr bwMode="auto">
          <a:xfrm>
            <a:off x="723900" y="3529231"/>
            <a:ext cx="7696200" cy="519113"/>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57150">
                <a:solidFill>
                  <a:srgbClr val="000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800" b="1" dirty="0">
                <a:solidFill>
                  <a:srgbClr val="FF0066"/>
                </a:solidFill>
                <a:latin typeface="Times New Roman" panose="02020603050405020304" pitchFamily="18" charset="0"/>
              </a:rPr>
              <a:t>Les Fonctions et Les Procédures</a:t>
            </a:r>
          </a:p>
        </p:txBody>
      </p:sp>
      <p:sp>
        <p:nvSpPr>
          <p:cNvPr id="7" name="Text Box 6"/>
          <p:cNvSpPr txBox="1">
            <a:spLocks noChangeArrowheads="1"/>
          </p:cNvSpPr>
          <p:nvPr/>
        </p:nvSpPr>
        <p:spPr bwMode="auto">
          <a:xfrm>
            <a:off x="739080" y="3861048"/>
            <a:ext cx="8153400" cy="1966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5000"/>
              </a:lnSpc>
              <a:spcBef>
                <a:spcPct val="50000"/>
              </a:spcBef>
            </a:pPr>
            <a:r>
              <a:rPr lang="fr-FR" sz="2400" b="1" i="1" dirty="0">
                <a:solidFill>
                  <a:srgbClr val="000000"/>
                </a:solidFill>
                <a:latin typeface="Times New Roman" panose="02020603050405020304" pitchFamily="18" charset="0"/>
                <a:cs typeface="Times New Roman" panose="02020603050405020304" pitchFamily="18" charset="0"/>
              </a:rPr>
              <a:t>	</a:t>
            </a:r>
            <a:r>
              <a:rPr lang="fr-FR" b="1" i="1" dirty="0">
                <a:solidFill>
                  <a:srgbClr val="000000"/>
                </a:solidFill>
                <a:latin typeface="Times New Roman" panose="02020603050405020304" pitchFamily="18" charset="0"/>
                <a:cs typeface="Times New Roman" panose="02020603050405020304" pitchFamily="18" charset="0"/>
              </a:rPr>
              <a:t>Ce sont des sous-programmes auxquels on peut faire référence à l’intérieur d’un programme . Ils sont conçus pour éviter les répétitions et pour découper des programmes jugés trop longs; ce qui facilite la lisibilité du programme principal</a:t>
            </a:r>
            <a:r>
              <a:rPr lang="fr-FR" sz="2400" b="1" i="1"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30532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14804" y="-194573"/>
            <a:ext cx="7543800" cy="1450757"/>
          </a:xfrm>
        </p:spPr>
        <p:txBody>
          <a:bodyPr/>
          <a:lstStyle/>
          <a:p>
            <a:r>
              <a:rPr lang="fr-FR" dirty="0"/>
              <a:t>Manipulations des variables</a:t>
            </a:r>
          </a:p>
        </p:txBody>
      </p:sp>
      <p:sp>
        <p:nvSpPr>
          <p:cNvPr id="4" name="Text Box 3"/>
          <p:cNvSpPr txBox="1">
            <a:spLocks noChangeArrowheads="1"/>
          </p:cNvSpPr>
          <p:nvPr/>
        </p:nvSpPr>
        <p:spPr bwMode="auto">
          <a:xfrm>
            <a:off x="864535" y="1632422"/>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Définition</a:t>
            </a:r>
            <a:r>
              <a:rPr lang="fr-FR" sz="2400" b="1" dirty="0">
                <a:solidFill>
                  <a:srgbClr val="FF0066"/>
                </a:solidFill>
                <a:latin typeface="Times New Roman" panose="02020603050405020304" pitchFamily="18" charset="0"/>
              </a:rPr>
              <a:t> :</a:t>
            </a:r>
          </a:p>
        </p:txBody>
      </p:sp>
      <p:sp>
        <p:nvSpPr>
          <p:cNvPr id="5" name="Text Box 4"/>
          <p:cNvSpPr txBox="1">
            <a:spLocks noChangeArrowheads="1"/>
          </p:cNvSpPr>
          <p:nvPr/>
        </p:nvSpPr>
        <p:spPr bwMode="auto">
          <a:xfrm>
            <a:off x="716979" y="2089622"/>
            <a:ext cx="82486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b="1" i="1" dirty="0">
                <a:solidFill>
                  <a:srgbClr val="000000"/>
                </a:solidFill>
                <a:latin typeface="Times New Roman" panose="02020603050405020304" pitchFamily="18" charset="0"/>
                <a:cs typeface="Times New Roman" panose="02020603050405020304" pitchFamily="18" charset="0"/>
              </a:rPr>
              <a:t>	On appelle instruction toute commande élémentaire que l’on doit appliquer sur des objets pour avoir des sorties bien définies.</a:t>
            </a:r>
            <a:endParaRPr lang="fr-FR" sz="2400" b="1" i="1" dirty="0">
              <a:latin typeface="Times New Roman" panose="02020603050405020304" pitchFamily="18" charset="0"/>
            </a:endParaRPr>
          </a:p>
        </p:txBody>
      </p:sp>
      <p:sp>
        <p:nvSpPr>
          <p:cNvPr id="6" name="Text Box 5"/>
          <p:cNvSpPr txBox="1">
            <a:spLocks noChangeArrowheads="1"/>
          </p:cNvSpPr>
          <p:nvPr/>
        </p:nvSpPr>
        <p:spPr bwMode="auto">
          <a:xfrm>
            <a:off x="955104" y="3237384"/>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Définition</a:t>
            </a:r>
            <a:r>
              <a:rPr lang="fr-FR" sz="2400" b="1" dirty="0">
                <a:solidFill>
                  <a:srgbClr val="FF0066"/>
                </a:solidFill>
                <a:latin typeface="Times New Roman" panose="02020603050405020304" pitchFamily="18" charset="0"/>
              </a:rPr>
              <a:t> :</a:t>
            </a:r>
          </a:p>
        </p:txBody>
      </p:sp>
      <p:sp>
        <p:nvSpPr>
          <p:cNvPr id="7" name="Text Box 6"/>
          <p:cNvSpPr txBox="1">
            <a:spLocks noChangeArrowheads="1"/>
          </p:cNvSpPr>
          <p:nvPr/>
        </p:nvSpPr>
        <p:spPr bwMode="auto">
          <a:xfrm>
            <a:off x="650304" y="3694584"/>
            <a:ext cx="8382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b="1" i="1" dirty="0">
                <a:latin typeface="Times New Roman" panose="02020603050405020304" pitchFamily="18" charset="0"/>
                <a:cs typeface="Times New Roman" panose="02020603050405020304" pitchFamily="18" charset="0"/>
              </a:rPr>
              <a:t>	Une action est un événement qui change l’état d’un objet d’un état initial donné à un état final désiré. Une action a une durée d’exécution finie et un effet propre et bien défini. Chaque action porte sur des objets sur lesquels elle s’exécute :</a:t>
            </a:r>
          </a:p>
        </p:txBody>
      </p:sp>
      <p:sp>
        <p:nvSpPr>
          <p:cNvPr id="8" name="Text Box 7"/>
          <p:cNvSpPr txBox="1">
            <a:spLocks noChangeArrowheads="1"/>
          </p:cNvSpPr>
          <p:nvPr/>
        </p:nvSpPr>
        <p:spPr bwMode="auto">
          <a:xfrm>
            <a:off x="878904" y="5599584"/>
            <a:ext cx="8229600" cy="514350"/>
          </a:xfrm>
          <a:prstGeom prst="rect">
            <a:avLst/>
          </a:prstGeom>
          <a:solidFill>
            <a:schemeClr val="bg1"/>
          </a:solidFill>
          <a:ln w="571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2400" b="1" i="1">
                <a:latin typeface="Times New Roman" panose="02020603050405020304" pitchFamily="18" charset="0"/>
                <a:cs typeface="Times New Roman" panose="02020603050405020304" pitchFamily="18" charset="0"/>
              </a:rPr>
              <a:t>L'Action est une seule instruction ou un groupe d’instructions</a:t>
            </a:r>
            <a:r>
              <a:rPr lang="fr-FR" sz="2400">
                <a:latin typeface="Times New Roman" panose="02020603050405020304" pitchFamily="18" charset="0"/>
              </a:rPr>
              <a:t> </a:t>
            </a:r>
          </a:p>
        </p:txBody>
      </p:sp>
    </p:spTree>
    <p:extLst>
      <p:ext uri="{BB962C8B-B14F-4D97-AF65-F5344CB8AC3E}">
        <p14:creationId xmlns:p14="http://schemas.microsoft.com/office/powerpoint/2010/main" val="77143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500" fill="hold"/>
                                        <p:tgtEl>
                                          <p:spTgt spid="7"/>
                                        </p:tgtEl>
                                        <p:attrNameLst>
                                          <p:attrName>ppt_x</p:attrName>
                                        </p:attrNameLst>
                                      </p:cBhvr>
                                      <p:tavLst>
                                        <p:tav tm="0">
                                          <p:val>
                                            <p:strVal val="#ppt_x"/>
                                          </p:val>
                                        </p:tav>
                                        <p:tav tm="100000">
                                          <p:val>
                                            <p:strVal val="#ppt_x"/>
                                          </p:val>
                                        </p:tav>
                                      </p:tavLst>
                                    </p:anim>
                                    <p:anim calcmode="lin" valueType="num">
                                      <p:cBhvr additive="base">
                                        <p:cTn id="1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F639F02-98EC-9A7F-347E-5DB7728F6AEC}"/>
              </a:ext>
            </a:extLst>
          </p:cNvPr>
          <p:cNvSpPr>
            <a:spLocks noGrp="1"/>
          </p:cNvSpPr>
          <p:nvPr>
            <p:ph type="title"/>
          </p:nvPr>
        </p:nvSpPr>
        <p:spPr>
          <a:xfrm>
            <a:off x="3967315" y="639097"/>
            <a:ext cx="4689988" cy="3686015"/>
          </a:xfrm>
        </p:spPr>
        <p:txBody>
          <a:bodyPr vert="horz" lIns="91440" tIns="45720" rIns="91440" bIns="45720" rtlCol="0" anchor="b">
            <a:normAutofit/>
          </a:bodyPr>
          <a:lstStyle/>
          <a:p>
            <a:r>
              <a:rPr lang="en-US" sz="6800">
                <a:solidFill>
                  <a:schemeClr val="tx1">
                    <a:lumMod val="85000"/>
                    <a:lumOff val="15000"/>
                  </a:schemeClr>
                </a:solidFill>
              </a:rPr>
              <a:t>Informatique</a:t>
            </a:r>
          </a:p>
        </p:txBody>
      </p:sp>
      <p:sp>
        <p:nvSpPr>
          <p:cNvPr id="3" name="Espace réservé du contenu 2">
            <a:extLst>
              <a:ext uri="{FF2B5EF4-FFF2-40B4-BE49-F238E27FC236}">
                <a16:creationId xmlns:a16="http://schemas.microsoft.com/office/drawing/2014/main" id="{020B1AC3-DD7B-F278-367F-C48221334997}"/>
              </a:ext>
            </a:extLst>
          </p:cNvPr>
          <p:cNvSpPr>
            <a:spLocks noGrp="1"/>
          </p:cNvSpPr>
          <p:nvPr>
            <p:ph idx="1"/>
          </p:nvPr>
        </p:nvSpPr>
        <p:spPr>
          <a:xfrm>
            <a:off x="3967314" y="4455621"/>
            <a:ext cx="4702011" cy="1238616"/>
          </a:xfrm>
        </p:spPr>
        <p:txBody>
          <a:bodyPr vert="horz" lIns="91440" tIns="45720" rIns="91440" bIns="45720" rtlCol="0">
            <a:normAutofit/>
          </a:bodyPr>
          <a:lstStyle/>
          <a:p>
            <a:pPr marL="0" indent="0">
              <a:buNone/>
            </a:pPr>
            <a:r>
              <a:rPr lang="en-US" sz="2400" cap="all" spc="200">
                <a:solidFill>
                  <a:schemeClr val="tx1">
                    <a:lumMod val="85000"/>
                    <a:lumOff val="15000"/>
                  </a:schemeClr>
                </a:solidFill>
                <a:latin typeface="+mj-lt"/>
              </a:rPr>
              <a:t>Qu’est ce que l’informatique ?</a:t>
            </a:r>
          </a:p>
        </p:txBody>
      </p:sp>
      <p:pic>
        <p:nvPicPr>
          <p:cNvPr id="5" name="Picture 4" descr="Carte mère">
            <a:extLst>
              <a:ext uri="{FF2B5EF4-FFF2-40B4-BE49-F238E27FC236}">
                <a16:creationId xmlns:a16="http://schemas.microsoft.com/office/drawing/2014/main" id="{7D2596C0-8494-158A-0843-68C57592507C}"/>
              </a:ext>
            </a:extLst>
          </p:cNvPr>
          <p:cNvPicPr>
            <a:picLocks noChangeAspect="1"/>
          </p:cNvPicPr>
          <p:nvPr/>
        </p:nvPicPr>
        <p:blipFill>
          <a:blip r:embed="rId2"/>
          <a:srcRect l="31183" r="34979" b="-1"/>
          <a:stretch>
            <a:fillRect/>
          </a:stretch>
        </p:blipFill>
        <p:spPr>
          <a:xfrm>
            <a:off x="20" y="10"/>
            <a:ext cx="3476465" cy="6857989"/>
          </a:xfrm>
          <a:prstGeom prst="rect">
            <a:avLst/>
          </a:prstGeom>
        </p:spPr>
      </p:pic>
      <p:cxnSp>
        <p:nvCxnSpPr>
          <p:cNvPr id="17" name="Straight Connector 16">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85303" y="4343400"/>
            <a:ext cx="422708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93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Structure d’un algorithme</a:t>
            </a:r>
          </a:p>
        </p:txBody>
      </p:sp>
      <p:grpSp>
        <p:nvGrpSpPr>
          <p:cNvPr id="4" name="Group 15"/>
          <p:cNvGrpSpPr>
            <a:grpSpLocks/>
          </p:cNvGrpSpPr>
          <p:nvPr/>
        </p:nvGrpSpPr>
        <p:grpSpPr bwMode="auto">
          <a:xfrm>
            <a:off x="827088" y="1817141"/>
            <a:ext cx="7848600" cy="4348163"/>
            <a:chOff x="528" y="912"/>
            <a:chExt cx="4944" cy="2739"/>
          </a:xfrm>
        </p:grpSpPr>
        <p:grpSp>
          <p:nvGrpSpPr>
            <p:cNvPr id="5" name="Group 14"/>
            <p:cNvGrpSpPr>
              <a:grpSpLocks/>
            </p:cNvGrpSpPr>
            <p:nvPr/>
          </p:nvGrpSpPr>
          <p:grpSpPr bwMode="auto">
            <a:xfrm>
              <a:off x="528" y="912"/>
              <a:ext cx="4944" cy="2739"/>
              <a:chOff x="528" y="912"/>
              <a:chExt cx="4944" cy="2739"/>
            </a:xfrm>
          </p:grpSpPr>
          <p:sp>
            <p:nvSpPr>
              <p:cNvPr id="7" name="Text Box 3"/>
              <p:cNvSpPr txBox="1">
                <a:spLocks noChangeArrowheads="1"/>
              </p:cNvSpPr>
              <p:nvPr/>
            </p:nvSpPr>
            <p:spPr bwMode="auto">
              <a:xfrm>
                <a:off x="528" y="912"/>
                <a:ext cx="4944" cy="2739"/>
              </a:xfrm>
              <a:prstGeom prst="rect">
                <a:avLst/>
              </a:prstGeom>
              <a:noFill/>
              <a:ln w="57150">
                <a:solidFill>
                  <a:srgbClr val="00660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a:p>
                <a:pPr>
                  <a:spcBef>
                    <a:spcPct val="50000"/>
                  </a:spcBef>
                </a:pPr>
                <a:endParaRPr lang="fr-FR" sz="2400">
                  <a:latin typeface="Times New Roman" panose="02020603050405020304" pitchFamily="18" charset="0"/>
                </a:endParaRPr>
              </a:p>
            </p:txBody>
          </p:sp>
          <p:sp>
            <p:nvSpPr>
              <p:cNvPr id="8" name="Text Box 4"/>
              <p:cNvSpPr txBox="1">
                <a:spLocks noChangeArrowheads="1"/>
              </p:cNvSpPr>
              <p:nvPr/>
            </p:nvSpPr>
            <p:spPr bwMode="auto">
              <a:xfrm>
                <a:off x="2340" y="1296"/>
                <a:ext cx="3072"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anose="05000000000000000000" pitchFamily="2" charset="2"/>
                  <a:buChar char="ü"/>
                </a:pPr>
                <a:r>
                  <a:rPr lang="fr-FR" sz="2000" b="1">
                    <a:latin typeface="Times New Roman" panose="02020603050405020304" pitchFamily="18" charset="0"/>
                  </a:rPr>
                  <a:t> Déclaration des Constantes</a:t>
                </a:r>
              </a:p>
              <a:p>
                <a:pPr>
                  <a:spcBef>
                    <a:spcPct val="50000"/>
                  </a:spcBef>
                  <a:buClr>
                    <a:schemeClr val="accent2"/>
                  </a:buClr>
                  <a:buFont typeface="Wingdings" panose="05000000000000000000" pitchFamily="2" charset="2"/>
                  <a:buChar char="ü"/>
                </a:pPr>
                <a:r>
                  <a:rPr lang="fr-FR" sz="2000" b="1">
                    <a:latin typeface="Times New Roman" panose="02020603050405020304" pitchFamily="18" charset="0"/>
                  </a:rPr>
                  <a:t> Déclaration des Variables</a:t>
                </a:r>
              </a:p>
              <a:p>
                <a:pPr>
                  <a:spcBef>
                    <a:spcPct val="50000"/>
                  </a:spcBef>
                  <a:buClr>
                    <a:schemeClr val="accent2"/>
                  </a:buClr>
                  <a:buFont typeface="Wingdings" panose="05000000000000000000" pitchFamily="2" charset="2"/>
                  <a:buChar char="ü"/>
                </a:pPr>
                <a:r>
                  <a:rPr lang="fr-FR" sz="2000" b="1">
                    <a:latin typeface="Times New Roman" panose="02020603050405020304" pitchFamily="18" charset="0"/>
                  </a:rPr>
                  <a:t> Déclaration des Tableaux</a:t>
                </a:r>
              </a:p>
              <a:p>
                <a:pPr>
                  <a:spcBef>
                    <a:spcPct val="50000"/>
                  </a:spcBef>
                  <a:buClr>
                    <a:schemeClr val="accent2"/>
                  </a:buClr>
                  <a:buFont typeface="Wingdings" panose="05000000000000000000" pitchFamily="2" charset="2"/>
                  <a:buChar char="ü"/>
                </a:pPr>
                <a:r>
                  <a:rPr lang="fr-FR" sz="2000" b="1">
                    <a:latin typeface="Times New Roman" panose="02020603050405020304" pitchFamily="18" charset="0"/>
                  </a:rPr>
                  <a:t> Déclaration des Procédures et Fonctions</a:t>
                </a:r>
              </a:p>
            </p:txBody>
          </p:sp>
          <p:sp>
            <p:nvSpPr>
              <p:cNvPr id="9" name="Text Box 5"/>
              <p:cNvSpPr txBox="1">
                <a:spLocks noChangeArrowheads="1"/>
              </p:cNvSpPr>
              <p:nvPr/>
            </p:nvSpPr>
            <p:spPr bwMode="auto">
              <a:xfrm>
                <a:off x="2556" y="2616"/>
                <a:ext cx="2244" cy="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dirty="0">
                    <a:latin typeface="Times New Roman" panose="02020603050405020304" pitchFamily="18" charset="0"/>
                  </a:rPr>
                  <a:t>Début</a:t>
                </a:r>
              </a:p>
              <a:p>
                <a:pPr>
                  <a:spcBef>
                    <a:spcPct val="50000"/>
                  </a:spcBef>
                </a:pPr>
                <a:r>
                  <a:rPr lang="fr-FR" sz="2400" b="1" i="1" dirty="0">
                    <a:latin typeface="Times New Roman" panose="02020603050405020304" pitchFamily="18" charset="0"/>
                  </a:rPr>
                  <a:t>	</a:t>
                </a:r>
                <a:r>
                  <a:rPr lang="fr-FR" sz="2400" b="1" i="1" dirty="0">
                    <a:solidFill>
                      <a:srgbClr val="FF0066"/>
                    </a:solidFill>
                    <a:latin typeface="Times New Roman" panose="02020603050405020304" pitchFamily="18" charset="0"/>
                  </a:rPr>
                  <a:t>Instructions</a:t>
                </a:r>
              </a:p>
              <a:p>
                <a:pPr>
                  <a:spcBef>
                    <a:spcPct val="50000"/>
                  </a:spcBef>
                </a:pPr>
                <a:r>
                  <a:rPr lang="fr-FR" sz="2400" b="1" dirty="0">
                    <a:latin typeface="Times New Roman" panose="02020603050405020304" pitchFamily="18" charset="0"/>
                  </a:rPr>
                  <a:t>FIN</a:t>
                </a:r>
              </a:p>
            </p:txBody>
          </p:sp>
          <p:sp>
            <p:nvSpPr>
              <p:cNvPr id="10" name="AutoShape 6"/>
              <p:cNvSpPr>
                <a:spLocks/>
              </p:cNvSpPr>
              <p:nvPr/>
            </p:nvSpPr>
            <p:spPr bwMode="auto">
              <a:xfrm>
                <a:off x="2112" y="1248"/>
                <a:ext cx="240" cy="1152"/>
              </a:xfrm>
              <a:prstGeom prst="leftBrace">
                <a:avLst>
                  <a:gd name="adj1" fmla="val 40000"/>
                  <a:gd name="adj2" fmla="val 50000"/>
                </a:avLst>
              </a:prstGeom>
              <a:noFill/>
              <a:ln w="508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 name="AutoShape 7"/>
              <p:cNvSpPr>
                <a:spLocks/>
              </p:cNvSpPr>
              <p:nvPr/>
            </p:nvSpPr>
            <p:spPr bwMode="auto">
              <a:xfrm>
                <a:off x="2184" y="2688"/>
                <a:ext cx="192" cy="912"/>
              </a:xfrm>
              <a:prstGeom prst="leftBrace">
                <a:avLst>
                  <a:gd name="adj1" fmla="val 39583"/>
                  <a:gd name="adj2" fmla="val 50000"/>
                </a:avLst>
              </a:prstGeom>
              <a:noFill/>
              <a:ln w="50800">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2" name="Text Box 8"/>
              <p:cNvSpPr txBox="1">
                <a:spLocks noChangeArrowheads="1"/>
              </p:cNvSpPr>
              <p:nvPr/>
            </p:nvSpPr>
            <p:spPr bwMode="auto">
              <a:xfrm>
                <a:off x="672" y="1536"/>
                <a:ext cx="144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Blip>
                    <a:blip r:embed="rId2"/>
                  </a:buBlip>
                </a:pPr>
                <a:r>
                  <a:rPr lang="fr-FR" sz="2400" b="1">
                    <a:solidFill>
                      <a:srgbClr val="FF0066"/>
                    </a:solidFill>
                    <a:latin typeface="Times New Roman" panose="02020603050405020304" pitchFamily="18" charset="0"/>
                  </a:rPr>
                  <a:t>  </a:t>
                </a:r>
                <a:r>
                  <a:rPr lang="fr-FR" sz="2400" b="1">
                    <a:solidFill>
                      <a:srgbClr val="000099"/>
                    </a:solidFill>
                    <a:latin typeface="Times New Roman" panose="02020603050405020304" pitchFamily="18" charset="0"/>
                  </a:rPr>
                  <a:t>Déclaration des Objets</a:t>
                </a:r>
              </a:p>
            </p:txBody>
          </p:sp>
          <p:sp>
            <p:nvSpPr>
              <p:cNvPr id="13" name="Text Box 9"/>
              <p:cNvSpPr txBox="1">
                <a:spLocks noChangeArrowheads="1"/>
              </p:cNvSpPr>
              <p:nvPr/>
            </p:nvSpPr>
            <p:spPr bwMode="auto">
              <a:xfrm>
                <a:off x="648" y="2964"/>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FontTx/>
                  <a:buBlip>
                    <a:blip r:embed="rId2"/>
                  </a:buBlip>
                </a:pPr>
                <a:r>
                  <a:rPr lang="fr-FR" sz="2400" b="1">
                    <a:solidFill>
                      <a:srgbClr val="FF0066"/>
                    </a:solidFill>
                    <a:latin typeface="Times New Roman" panose="02020603050405020304" pitchFamily="18" charset="0"/>
                  </a:rPr>
                  <a:t>  </a:t>
                </a:r>
                <a:r>
                  <a:rPr lang="fr-FR" sz="2400" b="1">
                    <a:solidFill>
                      <a:srgbClr val="000099"/>
                    </a:solidFill>
                    <a:latin typeface="Times New Roman" panose="02020603050405020304" pitchFamily="18" charset="0"/>
                  </a:rPr>
                  <a:t>Manipulation</a:t>
                </a:r>
              </a:p>
            </p:txBody>
          </p:sp>
        </p:grpSp>
        <p:sp>
          <p:nvSpPr>
            <p:cNvPr id="6" name="Text Box 11"/>
            <p:cNvSpPr txBox="1">
              <a:spLocks noChangeArrowheads="1"/>
            </p:cNvSpPr>
            <p:nvPr/>
          </p:nvSpPr>
          <p:spPr bwMode="auto">
            <a:xfrm>
              <a:off x="720" y="948"/>
              <a:ext cx="2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Tx/>
                <a:buBlip>
                  <a:blip r:embed="rId2"/>
                </a:buBlip>
              </a:pPr>
              <a:r>
                <a:rPr lang="fr-FR" sz="2400" b="1">
                  <a:solidFill>
                    <a:schemeClr val="accent2"/>
                  </a:solidFill>
                  <a:latin typeface="Times New Roman" panose="02020603050405020304" pitchFamily="18" charset="0"/>
                </a:rPr>
                <a:t>  </a:t>
              </a:r>
              <a:r>
                <a:rPr lang="fr-FR" sz="2400" b="1">
                  <a:solidFill>
                    <a:srgbClr val="000099"/>
                  </a:solidFill>
                  <a:latin typeface="Times New Roman" panose="02020603050405020304" pitchFamily="18" charset="0"/>
                </a:rPr>
                <a:t>Titre du Problème</a:t>
              </a:r>
              <a:endParaRPr lang="en-GB" sz="2400" b="1">
                <a:solidFill>
                  <a:srgbClr val="000099"/>
                </a:solidFill>
                <a:latin typeface="Times New Roman" panose="02020603050405020304" pitchFamily="18" charset="0"/>
              </a:endParaRPr>
            </a:p>
          </p:txBody>
        </p:sp>
      </p:grpSp>
    </p:spTree>
    <p:extLst>
      <p:ext uri="{BB962C8B-B14F-4D97-AF65-F5344CB8AC3E}">
        <p14:creationId xmlns:p14="http://schemas.microsoft.com/office/powerpoint/2010/main" val="810988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2960" y="286605"/>
            <a:ext cx="8213536" cy="694124"/>
          </a:xfrm>
        </p:spPr>
        <p:txBody>
          <a:bodyPr>
            <a:normAutofit fontScale="90000"/>
          </a:bodyPr>
          <a:lstStyle/>
          <a:p>
            <a:r>
              <a:rPr lang="fr-FR" dirty="0"/>
              <a:t>Manipulation: Corps d’algorithme</a:t>
            </a:r>
          </a:p>
        </p:txBody>
      </p:sp>
      <p:sp>
        <p:nvSpPr>
          <p:cNvPr id="4" name="Text Box 3"/>
          <p:cNvSpPr txBox="1">
            <a:spLocks noChangeArrowheads="1"/>
          </p:cNvSpPr>
          <p:nvPr/>
        </p:nvSpPr>
        <p:spPr bwMode="auto">
          <a:xfrm>
            <a:off x="683568" y="865309"/>
            <a:ext cx="8077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dirty="0">
                <a:latin typeface="Times New Roman" panose="02020603050405020304" pitchFamily="18" charset="0"/>
              </a:rPr>
              <a:t>	Dans la partie manipulation, on doit commencer par le mot </a:t>
            </a:r>
            <a:r>
              <a:rPr lang="fr-FR" sz="2400" b="1" u="sng" dirty="0">
                <a:latin typeface="Times New Roman" panose="02020603050405020304" pitchFamily="18" charset="0"/>
              </a:rPr>
              <a:t>DEBUT</a:t>
            </a:r>
            <a:r>
              <a:rPr lang="fr-FR" sz="2400" b="1" dirty="0">
                <a:latin typeface="Times New Roman" panose="02020603050405020304" pitchFamily="18" charset="0"/>
              </a:rPr>
              <a:t> et se termine par le mot </a:t>
            </a:r>
            <a:r>
              <a:rPr lang="fr-FR" sz="2400" b="1" u="sng" dirty="0">
                <a:latin typeface="Times New Roman" panose="02020603050405020304" pitchFamily="18" charset="0"/>
              </a:rPr>
              <a:t>FIN</a:t>
            </a:r>
            <a:r>
              <a:rPr lang="fr-FR" sz="2400" b="1" dirty="0">
                <a:latin typeface="Times New Roman" panose="02020603050405020304" pitchFamily="18" charset="0"/>
              </a:rPr>
              <a:t> :</a:t>
            </a:r>
          </a:p>
        </p:txBody>
      </p:sp>
      <p:grpSp>
        <p:nvGrpSpPr>
          <p:cNvPr id="5" name="Group 9"/>
          <p:cNvGrpSpPr>
            <a:grpSpLocks/>
          </p:cNvGrpSpPr>
          <p:nvPr/>
        </p:nvGrpSpPr>
        <p:grpSpPr bwMode="auto">
          <a:xfrm>
            <a:off x="2483768" y="1988840"/>
            <a:ext cx="5410200" cy="3956050"/>
            <a:chOff x="1632" y="1728"/>
            <a:chExt cx="3408" cy="2492"/>
          </a:xfrm>
        </p:grpSpPr>
        <p:sp>
          <p:nvSpPr>
            <p:cNvPr id="6" name="Text Box 4"/>
            <p:cNvSpPr txBox="1">
              <a:spLocks noChangeArrowheads="1"/>
            </p:cNvSpPr>
            <p:nvPr/>
          </p:nvSpPr>
          <p:spPr bwMode="auto">
            <a:xfrm>
              <a:off x="1632" y="1728"/>
              <a:ext cx="2304" cy="2492"/>
            </a:xfrm>
            <a:prstGeom prst="rect">
              <a:avLst/>
            </a:prstGeom>
            <a:noFill/>
            <a:ln w="5715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800" b="1" dirty="0">
                  <a:solidFill>
                    <a:srgbClr val="FF0066"/>
                  </a:solidFill>
                  <a:latin typeface="Times New Roman" panose="02020603050405020304" pitchFamily="18" charset="0"/>
                </a:rPr>
                <a:t>DEBUT</a:t>
              </a:r>
            </a:p>
            <a:p>
              <a:pPr>
                <a:spcBef>
                  <a:spcPct val="50000"/>
                </a:spcBef>
              </a:pPr>
              <a:r>
                <a:rPr lang="fr-FR" sz="2400" dirty="0">
                  <a:latin typeface="Times New Roman" panose="02020603050405020304" pitchFamily="18" charset="0"/>
                </a:rPr>
                <a:t>	</a:t>
              </a:r>
              <a:r>
                <a:rPr lang="fr-FR" sz="2400" b="1" dirty="0">
                  <a:latin typeface="Times New Roman" panose="02020603050405020304" pitchFamily="18" charset="0"/>
                </a:rPr>
                <a:t>Instruction 1</a:t>
              </a:r>
            </a:p>
            <a:p>
              <a:pPr>
                <a:spcBef>
                  <a:spcPct val="50000"/>
                </a:spcBef>
              </a:pPr>
              <a:r>
                <a:rPr lang="fr-FR" sz="2400" b="1" dirty="0">
                  <a:latin typeface="Times New Roman" panose="02020603050405020304" pitchFamily="18" charset="0"/>
                </a:rPr>
                <a:t>	Instruction 2</a:t>
              </a:r>
            </a:p>
            <a:p>
              <a:pPr>
                <a:spcBef>
                  <a:spcPct val="50000"/>
                </a:spcBef>
              </a:pPr>
              <a:r>
                <a:rPr lang="fr-FR" sz="2400" b="1" dirty="0">
                  <a:latin typeface="Times New Roman" panose="02020603050405020304" pitchFamily="18" charset="0"/>
                </a:rPr>
                <a:t>	…….</a:t>
              </a:r>
            </a:p>
            <a:p>
              <a:pPr>
                <a:spcBef>
                  <a:spcPct val="50000"/>
                </a:spcBef>
              </a:pPr>
              <a:r>
                <a:rPr lang="fr-FR" sz="2400" b="1" dirty="0">
                  <a:latin typeface="Times New Roman" panose="02020603050405020304" pitchFamily="18" charset="0"/>
                </a:rPr>
                <a:t>	…….</a:t>
              </a:r>
            </a:p>
            <a:p>
              <a:pPr>
                <a:spcBef>
                  <a:spcPct val="50000"/>
                </a:spcBef>
              </a:pPr>
              <a:r>
                <a:rPr lang="fr-FR" sz="2400" b="1" dirty="0">
                  <a:latin typeface="Times New Roman" panose="02020603050405020304" pitchFamily="18" charset="0"/>
                </a:rPr>
                <a:t>	Instruction n</a:t>
              </a:r>
            </a:p>
            <a:p>
              <a:pPr>
                <a:spcBef>
                  <a:spcPct val="50000"/>
                </a:spcBef>
              </a:pPr>
              <a:r>
                <a:rPr lang="fr-FR" sz="2800" b="1" dirty="0">
                  <a:solidFill>
                    <a:srgbClr val="FF0066"/>
                  </a:solidFill>
                  <a:latin typeface="Times New Roman" panose="02020603050405020304" pitchFamily="18" charset="0"/>
                </a:rPr>
                <a:t>FIN</a:t>
              </a:r>
            </a:p>
          </p:txBody>
        </p:sp>
        <p:sp>
          <p:nvSpPr>
            <p:cNvPr id="7" name="AutoShape 5"/>
            <p:cNvSpPr>
              <a:spLocks/>
            </p:cNvSpPr>
            <p:nvPr/>
          </p:nvSpPr>
          <p:spPr bwMode="auto">
            <a:xfrm>
              <a:off x="3420" y="2269"/>
              <a:ext cx="288" cy="1427"/>
            </a:xfrm>
            <a:prstGeom prst="rightBrace">
              <a:avLst>
                <a:gd name="adj1" fmla="val 41291"/>
                <a:gd name="adj2" fmla="val 50000"/>
              </a:avLst>
            </a:prstGeom>
            <a:noFill/>
            <a:ln w="57150">
              <a:solidFill>
                <a:srgbClr val="00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8" name="Text Box 6"/>
            <p:cNvSpPr txBox="1">
              <a:spLocks noChangeArrowheads="1"/>
            </p:cNvSpPr>
            <p:nvPr/>
          </p:nvSpPr>
          <p:spPr bwMode="auto">
            <a:xfrm>
              <a:off x="4320" y="2784"/>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i="1">
                  <a:solidFill>
                    <a:srgbClr val="006600"/>
                  </a:solidFill>
                  <a:latin typeface="Times New Roman" panose="02020603050405020304" pitchFamily="18" charset="0"/>
                </a:rPr>
                <a:t>Action</a:t>
              </a:r>
            </a:p>
          </p:txBody>
        </p:sp>
        <p:sp>
          <p:nvSpPr>
            <p:cNvPr id="9" name="Line 7"/>
            <p:cNvSpPr>
              <a:spLocks noChangeShapeType="1"/>
            </p:cNvSpPr>
            <p:nvPr/>
          </p:nvSpPr>
          <p:spPr bwMode="auto">
            <a:xfrm flipH="1">
              <a:off x="3792" y="2976"/>
              <a:ext cx="5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Tree>
    <p:extLst>
      <p:ext uri="{BB962C8B-B14F-4D97-AF65-F5344CB8AC3E}">
        <p14:creationId xmlns:p14="http://schemas.microsoft.com/office/powerpoint/2010/main" val="314132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2960" y="286605"/>
            <a:ext cx="7543800" cy="766132"/>
          </a:xfrm>
        </p:spPr>
        <p:txBody>
          <a:bodyPr/>
          <a:lstStyle/>
          <a:p>
            <a:r>
              <a:rPr lang="fr-FR" dirty="0"/>
              <a:t>Les instructions </a:t>
            </a:r>
          </a:p>
        </p:txBody>
      </p:sp>
      <p:sp>
        <p:nvSpPr>
          <p:cNvPr id="4" name="Text Box 3"/>
          <p:cNvSpPr txBox="1">
            <a:spLocks noChangeArrowheads="1"/>
          </p:cNvSpPr>
          <p:nvPr/>
        </p:nvSpPr>
        <p:spPr bwMode="auto">
          <a:xfrm>
            <a:off x="266700" y="1370483"/>
            <a:ext cx="8686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b="1" dirty="0">
                <a:solidFill>
                  <a:srgbClr val="000000"/>
                </a:solidFill>
                <a:latin typeface="Times New Roman" panose="02020603050405020304" pitchFamily="18" charset="0"/>
                <a:cs typeface="Times New Roman" panose="02020603050405020304" pitchFamily="18" charset="0"/>
              </a:rPr>
              <a:t>	La partie manipulation utilise les différents objets déclarés dans la partie déclaration et leur applique des opérations afin de retourner le(s) résultat(s) attendu(s) par le programmeur. Pour ce fait, il y a différentes actions, dites instructions, à savoir :</a:t>
            </a:r>
          </a:p>
        </p:txBody>
      </p:sp>
      <p:sp>
        <p:nvSpPr>
          <p:cNvPr id="5" name="Text Box 7"/>
          <p:cNvSpPr txBox="1">
            <a:spLocks noChangeArrowheads="1"/>
          </p:cNvSpPr>
          <p:nvPr/>
        </p:nvSpPr>
        <p:spPr bwMode="auto">
          <a:xfrm>
            <a:off x="1259632" y="3223096"/>
            <a:ext cx="7772400"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58000" rIns="558000">
            <a:spAutoFit/>
          </a:bodyPr>
          <a:lstStyle/>
          <a:p>
            <a:pPr algn="just">
              <a:spcBef>
                <a:spcPct val="50000"/>
              </a:spcBef>
              <a:buFontTx/>
              <a:buBlip>
                <a:blip r:embed="rId2"/>
              </a:buBlip>
            </a:pPr>
            <a:r>
              <a:rPr lang="fr-FR" sz="2400" dirty="0">
                <a:solidFill>
                  <a:srgbClr val="000000"/>
                </a:solidFill>
                <a:latin typeface="Times New Roman" panose="02020603050405020304" pitchFamily="18" charset="0"/>
                <a:cs typeface="Times New Roman" panose="02020603050405020304" pitchFamily="18" charset="0"/>
              </a:rPr>
              <a:t>  </a:t>
            </a:r>
            <a:r>
              <a:rPr lang="fr-FR" sz="2600" b="1" dirty="0">
                <a:solidFill>
                  <a:srgbClr val="006600"/>
                </a:solidFill>
                <a:latin typeface="Times New Roman" panose="02020603050405020304" pitchFamily="18" charset="0"/>
                <a:cs typeface="Times New Roman" panose="02020603050405020304" pitchFamily="18" charset="0"/>
              </a:rPr>
              <a:t>Instructions de dialogue Homme-Machine ;</a:t>
            </a:r>
          </a:p>
          <a:p>
            <a:pPr algn="just">
              <a:spcBef>
                <a:spcPct val="50000"/>
              </a:spcBef>
              <a:buFontTx/>
              <a:buBlip>
                <a:blip r:embed="rId2"/>
              </a:buBlip>
            </a:pPr>
            <a:r>
              <a:rPr lang="fr-FR" sz="2600" b="1" dirty="0">
                <a:solidFill>
                  <a:srgbClr val="006600"/>
                </a:solidFill>
                <a:latin typeface="Times New Roman" panose="02020603050405020304" pitchFamily="18" charset="0"/>
                <a:cs typeface="Times New Roman" panose="02020603050405020304" pitchFamily="18" charset="0"/>
              </a:rPr>
              <a:t>  Instructions d’affectation ;</a:t>
            </a:r>
          </a:p>
          <a:p>
            <a:pPr algn="just">
              <a:spcBef>
                <a:spcPct val="50000"/>
              </a:spcBef>
              <a:buFontTx/>
              <a:buBlip>
                <a:blip r:embed="rId2"/>
              </a:buBlip>
            </a:pPr>
            <a:r>
              <a:rPr lang="fr-FR" sz="2600" b="1" dirty="0">
                <a:solidFill>
                  <a:srgbClr val="006600"/>
                </a:solidFill>
                <a:latin typeface="Times New Roman" panose="02020603050405020304" pitchFamily="18" charset="0"/>
                <a:cs typeface="Times New Roman" panose="02020603050405020304" pitchFamily="18" charset="0"/>
              </a:rPr>
              <a:t>  Instructions à structure alternative ;</a:t>
            </a:r>
          </a:p>
          <a:p>
            <a:pPr algn="just">
              <a:spcBef>
                <a:spcPct val="50000"/>
              </a:spcBef>
              <a:buFontTx/>
              <a:buBlip>
                <a:blip r:embed="rId2"/>
              </a:buBlip>
            </a:pPr>
            <a:r>
              <a:rPr lang="fr-FR" sz="2600" b="1" dirty="0">
                <a:solidFill>
                  <a:srgbClr val="006600"/>
                </a:solidFill>
                <a:latin typeface="Times New Roman" panose="02020603050405020304" pitchFamily="18" charset="0"/>
                <a:cs typeface="Times New Roman" panose="02020603050405020304" pitchFamily="18" charset="0"/>
              </a:rPr>
              <a:t>  Instructions à structure répétitive.</a:t>
            </a:r>
          </a:p>
          <a:p>
            <a:pPr algn="just">
              <a:spcBef>
                <a:spcPct val="50000"/>
              </a:spcBef>
              <a:buFontTx/>
              <a:buBlip>
                <a:blip r:embed="rId2"/>
              </a:buBlip>
            </a:pPr>
            <a:r>
              <a:rPr lang="fr-FR" sz="2600" b="1" dirty="0">
                <a:solidFill>
                  <a:srgbClr val="006600"/>
                </a:solidFill>
                <a:latin typeface="Times New Roman" panose="02020603050405020304" pitchFamily="18" charset="0"/>
                <a:cs typeface="Times New Roman" panose="02020603050405020304" pitchFamily="18" charset="0"/>
              </a:rPr>
              <a:t>  Etc</a:t>
            </a:r>
            <a:r>
              <a:rPr lang="fr-FR" sz="2600" dirty="0">
                <a:solidFill>
                  <a:srgbClr val="0066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50776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00100" y="-243408"/>
            <a:ext cx="7543800" cy="1450757"/>
          </a:xfrm>
        </p:spPr>
        <p:txBody>
          <a:bodyPr>
            <a:normAutofit/>
          </a:bodyPr>
          <a:lstStyle/>
          <a:p>
            <a:r>
              <a:rPr lang="fr-FR" dirty="0"/>
              <a:t>Fonction de dialogue Output</a:t>
            </a:r>
          </a:p>
        </p:txBody>
      </p:sp>
      <p:sp>
        <p:nvSpPr>
          <p:cNvPr id="4" name="Text Box 3"/>
          <p:cNvSpPr txBox="1">
            <a:spLocks noChangeArrowheads="1"/>
          </p:cNvSpPr>
          <p:nvPr/>
        </p:nvSpPr>
        <p:spPr bwMode="auto">
          <a:xfrm>
            <a:off x="692150" y="1185124"/>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rPr>
              <a:t>L’affichage des informations</a:t>
            </a:r>
            <a:r>
              <a:rPr lang="fr-FR" sz="2400" b="1" dirty="0">
                <a:solidFill>
                  <a:srgbClr val="FF0066"/>
                </a:solidFill>
                <a:latin typeface="Times New Roman" panose="02020603050405020304" pitchFamily="18" charset="0"/>
              </a:rPr>
              <a:t>:</a:t>
            </a:r>
          </a:p>
        </p:txBody>
      </p:sp>
      <p:sp>
        <p:nvSpPr>
          <p:cNvPr id="5" name="Text Box 4"/>
          <p:cNvSpPr txBox="1">
            <a:spLocks noChangeArrowheads="1"/>
          </p:cNvSpPr>
          <p:nvPr/>
        </p:nvSpPr>
        <p:spPr bwMode="auto">
          <a:xfrm>
            <a:off x="387350" y="1946746"/>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dirty="0">
                <a:solidFill>
                  <a:srgbClr val="000000"/>
                </a:solidFill>
                <a:latin typeface="Times New Roman" panose="02020603050405020304" pitchFamily="18" charset="0"/>
                <a:cs typeface="Times New Roman" panose="02020603050405020304" pitchFamily="18" charset="0"/>
              </a:rPr>
              <a:t>	</a:t>
            </a:r>
            <a:r>
              <a:rPr lang="fr-FR" sz="2400" b="1" dirty="0">
                <a:solidFill>
                  <a:srgbClr val="000000"/>
                </a:solidFill>
                <a:latin typeface="Times New Roman" panose="02020603050405020304" pitchFamily="18" charset="0"/>
                <a:cs typeface="Times New Roman" panose="02020603050405020304" pitchFamily="18" charset="0"/>
              </a:rPr>
              <a:t>Pour faire comprendre qu’il faut afficher des informations à l’écran, on utilise l’instruction </a:t>
            </a:r>
            <a:r>
              <a:rPr lang="fr-FR" sz="2400" b="1" dirty="0">
                <a:solidFill>
                  <a:srgbClr val="FF0000"/>
                </a:solidFill>
                <a:latin typeface="Times New Roman" panose="02020603050405020304" pitchFamily="18" charset="0"/>
                <a:cs typeface="Times New Roman" panose="02020603050405020304" pitchFamily="18" charset="0"/>
              </a:rPr>
              <a:t>Ecrire</a:t>
            </a:r>
            <a:r>
              <a:rPr lang="fr-FR" sz="2400" b="1" dirty="0">
                <a:solidFill>
                  <a:srgbClr val="000000"/>
                </a:solidFill>
                <a:latin typeface="Times New Roman" panose="02020603050405020304" pitchFamily="18" charset="0"/>
                <a:cs typeface="Times New Roman" panose="02020603050405020304" pitchFamily="18" charset="0"/>
              </a:rPr>
              <a:t>  ou </a:t>
            </a:r>
            <a:r>
              <a:rPr lang="fr-FR" sz="2400" b="1" dirty="0">
                <a:solidFill>
                  <a:srgbClr val="FF0000"/>
                </a:solidFill>
                <a:latin typeface="Times New Roman" panose="02020603050405020304" pitchFamily="18" charset="0"/>
                <a:cs typeface="Times New Roman" panose="02020603050405020304" pitchFamily="18" charset="0"/>
              </a:rPr>
              <a:t>Afficher</a:t>
            </a:r>
            <a:r>
              <a:rPr lang="fr-FR" sz="2400" b="1" dirty="0">
                <a:solidFill>
                  <a:srgbClr val="000000"/>
                </a:solidFill>
                <a:latin typeface="Times New Roman" panose="02020603050405020304" pitchFamily="18" charset="0"/>
                <a:cs typeface="Times New Roman" panose="02020603050405020304" pitchFamily="18" charset="0"/>
              </a:rPr>
              <a:t> qui obéit à la syntaxe suivante :</a:t>
            </a:r>
            <a:endParaRPr lang="fr-FR" sz="2400" b="1" dirty="0">
              <a:latin typeface="Times New Roman" panose="02020603050405020304" pitchFamily="18" charset="0"/>
            </a:endParaRPr>
          </a:p>
        </p:txBody>
      </p:sp>
      <p:sp>
        <p:nvSpPr>
          <p:cNvPr id="6" name="Text Box 5"/>
          <p:cNvSpPr txBox="1">
            <a:spLocks noChangeArrowheads="1"/>
          </p:cNvSpPr>
          <p:nvPr/>
        </p:nvSpPr>
        <p:spPr bwMode="auto">
          <a:xfrm>
            <a:off x="2520950" y="3246909"/>
            <a:ext cx="5334000" cy="461665"/>
          </a:xfrm>
          <a:prstGeom prst="rect">
            <a:avLst/>
          </a:prstGeom>
          <a:solidFill>
            <a:schemeClr val="bg1"/>
          </a:solidFill>
          <a:ln w="571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dirty="0">
                <a:solidFill>
                  <a:schemeClr val="accent2"/>
                </a:solidFill>
                <a:latin typeface="Times New Roman" panose="02020603050405020304" pitchFamily="18" charset="0"/>
                <a:cs typeface="Times New Roman" panose="02020603050405020304" pitchFamily="18" charset="0"/>
              </a:rPr>
              <a:t>    </a:t>
            </a:r>
            <a:r>
              <a:rPr lang="fr-FR" sz="2400" b="1" dirty="0">
                <a:solidFill>
                  <a:srgbClr val="000099"/>
                </a:solidFill>
                <a:latin typeface="Times New Roman" panose="02020603050405020304" pitchFamily="18" charset="0"/>
                <a:cs typeface="Times New Roman" panose="02020603050405020304" pitchFamily="18" charset="0"/>
              </a:rPr>
              <a:t>Ecrire</a:t>
            </a:r>
            <a:r>
              <a:rPr lang="fr-FR" sz="2400" b="1" dirty="0">
                <a:latin typeface="Times New Roman" panose="02020603050405020304" pitchFamily="18" charset="0"/>
                <a:cs typeface="Times New Roman" panose="02020603050405020304" pitchFamily="18" charset="0"/>
              </a:rPr>
              <a:t> (Variable ou  </a:t>
            </a:r>
            <a:r>
              <a:rPr lang="fr-FR" sz="2400" b="1" dirty="0">
                <a:solidFill>
                  <a:srgbClr val="000099"/>
                </a:solidFill>
                <a:latin typeface="Times New Roman" panose="02020603050405020304" pitchFamily="18" charset="0"/>
                <a:cs typeface="Times New Roman" panose="02020603050405020304" pitchFamily="18" charset="0"/>
              </a:rPr>
              <a:t>‘ </a:t>
            </a:r>
            <a:r>
              <a:rPr lang="fr-FR" sz="2400" b="1" dirty="0">
                <a:latin typeface="Times New Roman" panose="02020603050405020304" pitchFamily="18" charset="0"/>
                <a:cs typeface="Times New Roman" panose="02020603050405020304" pitchFamily="18" charset="0"/>
              </a:rPr>
              <a:t>Message</a:t>
            </a:r>
            <a:r>
              <a:rPr lang="fr-FR" sz="2400" b="1" dirty="0">
                <a:solidFill>
                  <a:srgbClr val="000099"/>
                </a:solidFill>
                <a:latin typeface="Times New Roman" panose="02020603050405020304" pitchFamily="18" charset="0"/>
                <a:cs typeface="Times New Roman" panose="02020603050405020304" pitchFamily="18" charset="0"/>
              </a:rPr>
              <a:t>’ </a:t>
            </a:r>
            <a:r>
              <a:rPr lang="fr-FR" sz="2400" b="1" dirty="0">
                <a:latin typeface="Times New Roman" panose="02020603050405020304" pitchFamily="18" charset="0"/>
                <a:cs typeface="Times New Roman" panose="02020603050405020304" pitchFamily="18" charset="0"/>
              </a:rPr>
              <a:t>) </a:t>
            </a:r>
          </a:p>
        </p:txBody>
      </p:sp>
      <p:sp>
        <p:nvSpPr>
          <p:cNvPr id="7" name="Text Box 6"/>
          <p:cNvSpPr txBox="1">
            <a:spLocks noChangeArrowheads="1"/>
          </p:cNvSpPr>
          <p:nvPr/>
        </p:nvSpPr>
        <p:spPr bwMode="auto">
          <a:xfrm>
            <a:off x="692150" y="4004146"/>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i="1" u="sng" dirty="0">
                <a:solidFill>
                  <a:srgbClr val="FF0066"/>
                </a:solidFill>
                <a:latin typeface="Times New Roman" panose="02020603050405020304" pitchFamily="18" charset="0"/>
              </a:rPr>
              <a:t>Exemples</a:t>
            </a:r>
            <a:r>
              <a:rPr lang="fr-FR" sz="2400" b="1" i="1" dirty="0">
                <a:solidFill>
                  <a:srgbClr val="FF0066"/>
                </a:solidFill>
                <a:latin typeface="Times New Roman" panose="02020603050405020304" pitchFamily="18" charset="0"/>
              </a:rPr>
              <a:t> :</a:t>
            </a:r>
          </a:p>
        </p:txBody>
      </p:sp>
      <p:sp>
        <p:nvSpPr>
          <p:cNvPr id="8" name="Text Box 8"/>
          <p:cNvSpPr txBox="1">
            <a:spLocks noChangeArrowheads="1"/>
          </p:cNvSpPr>
          <p:nvPr/>
        </p:nvSpPr>
        <p:spPr bwMode="auto">
          <a:xfrm>
            <a:off x="1042988" y="3986684"/>
            <a:ext cx="71628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2000" b="1" dirty="0">
                <a:solidFill>
                  <a:srgbClr val="000099"/>
                </a:solidFill>
                <a:latin typeface="Times New Roman" panose="02020603050405020304" pitchFamily="18" charset="0"/>
                <a:cs typeface="Times New Roman" panose="02020603050405020304" pitchFamily="18" charset="0"/>
              </a:rPr>
              <a:t>Ecrire</a:t>
            </a:r>
            <a:r>
              <a:rPr lang="fr-FR" sz="2000" dirty="0">
                <a:solidFill>
                  <a:srgbClr val="000000"/>
                </a:solidFill>
                <a:latin typeface="Times New Roman" panose="02020603050405020304" pitchFamily="18" charset="0"/>
                <a:cs typeface="Times New Roman" panose="02020603050405020304" pitchFamily="18" charset="0"/>
              </a:rPr>
              <a:t> </a:t>
            </a:r>
            <a:r>
              <a:rPr lang="fr-FR" sz="2000" dirty="0">
                <a:solidFill>
                  <a:srgbClr val="000099"/>
                </a:solidFill>
                <a:latin typeface="Times New Roman" panose="02020603050405020304" pitchFamily="18" charset="0"/>
                <a:cs typeface="Times New Roman" panose="02020603050405020304" pitchFamily="18" charset="0"/>
              </a:rPr>
              <a:t>(‘</a:t>
            </a:r>
            <a:r>
              <a:rPr lang="fr-FR" sz="2000" dirty="0">
                <a:solidFill>
                  <a:srgbClr val="000000"/>
                </a:solidFill>
                <a:latin typeface="Times New Roman" panose="02020603050405020304" pitchFamily="18" charset="0"/>
                <a:cs typeface="Times New Roman" panose="02020603050405020304" pitchFamily="18" charset="0"/>
              </a:rPr>
              <a:t> Saisissez la valeur de a </a:t>
            </a:r>
            <a:r>
              <a:rPr lang="fr-FR" sz="2000" b="1" dirty="0">
                <a:solidFill>
                  <a:srgbClr val="000099"/>
                </a:solidFill>
                <a:latin typeface="Times New Roman" panose="02020603050405020304" pitchFamily="18" charset="0"/>
                <a:cs typeface="Times New Roman" panose="02020603050405020304" pitchFamily="18" charset="0"/>
              </a:rPr>
              <a:t>’)</a:t>
            </a:r>
          </a:p>
          <a:p>
            <a:pPr algn="ctr">
              <a:spcBef>
                <a:spcPct val="50000"/>
              </a:spcBef>
            </a:pPr>
            <a:r>
              <a:rPr lang="fr-FR" sz="2000" b="1" dirty="0">
                <a:solidFill>
                  <a:srgbClr val="000099"/>
                </a:solidFill>
                <a:latin typeface="Times New Roman" panose="02020603050405020304" pitchFamily="18" charset="0"/>
                <a:cs typeface="Times New Roman" panose="02020603050405020304" pitchFamily="18" charset="0"/>
              </a:rPr>
              <a:t>Afficher </a:t>
            </a:r>
            <a:r>
              <a:rPr lang="fr-FR" sz="2000" dirty="0">
                <a:solidFill>
                  <a:srgbClr val="000099"/>
                </a:solidFill>
                <a:latin typeface="Times New Roman" panose="02020603050405020304" pitchFamily="18" charset="0"/>
                <a:cs typeface="Times New Roman" panose="02020603050405020304" pitchFamily="18" charset="0"/>
              </a:rPr>
              <a:t>(</a:t>
            </a:r>
            <a:r>
              <a:rPr lang="fr-FR" sz="2000" b="1" dirty="0">
                <a:solidFill>
                  <a:srgbClr val="000099"/>
                </a:solidFill>
                <a:latin typeface="Times New Roman" panose="02020603050405020304" pitchFamily="18" charset="0"/>
                <a:cs typeface="Times New Roman" panose="02020603050405020304" pitchFamily="18" charset="0"/>
              </a:rPr>
              <a:t>‘</a:t>
            </a:r>
            <a:r>
              <a:rPr lang="fr-FR" sz="2000" dirty="0">
                <a:solidFill>
                  <a:srgbClr val="000000"/>
                </a:solidFill>
                <a:latin typeface="Times New Roman" panose="02020603050405020304" pitchFamily="18" charset="0"/>
                <a:cs typeface="Times New Roman" panose="02020603050405020304" pitchFamily="18" charset="0"/>
              </a:rPr>
              <a:t> Saisissez la valeur de b </a:t>
            </a:r>
            <a:r>
              <a:rPr lang="fr-FR" sz="2000" b="1" dirty="0">
                <a:solidFill>
                  <a:srgbClr val="000099"/>
                </a:solidFill>
                <a:latin typeface="Times New Roman" panose="02020603050405020304" pitchFamily="18" charset="0"/>
                <a:cs typeface="Times New Roman" panose="02020603050405020304" pitchFamily="18" charset="0"/>
              </a:rPr>
              <a:t>’)</a:t>
            </a:r>
          </a:p>
          <a:p>
            <a:pPr algn="ctr">
              <a:spcBef>
                <a:spcPct val="50000"/>
              </a:spcBef>
            </a:pPr>
            <a:r>
              <a:rPr lang="fr-FR" sz="2000" b="1" dirty="0">
                <a:solidFill>
                  <a:srgbClr val="000000"/>
                </a:solidFill>
                <a:latin typeface="Times New Roman" panose="02020603050405020304" pitchFamily="18" charset="0"/>
                <a:cs typeface="Times New Roman" panose="02020603050405020304" pitchFamily="18" charset="0"/>
              </a:rPr>
              <a:t>          </a:t>
            </a:r>
            <a:r>
              <a:rPr lang="fr-FR" sz="2000" b="1" dirty="0">
                <a:solidFill>
                  <a:srgbClr val="000099"/>
                </a:solidFill>
                <a:latin typeface="Times New Roman" panose="02020603050405020304" pitchFamily="18" charset="0"/>
                <a:cs typeface="Times New Roman" panose="02020603050405020304" pitchFamily="18" charset="0"/>
              </a:rPr>
              <a:t>Ecrire (‘</a:t>
            </a:r>
            <a:r>
              <a:rPr lang="fr-FR" sz="2000" dirty="0">
                <a:solidFill>
                  <a:srgbClr val="000000"/>
                </a:solidFill>
                <a:latin typeface="Times New Roman" panose="02020603050405020304" pitchFamily="18" charset="0"/>
                <a:cs typeface="Times New Roman" panose="02020603050405020304" pitchFamily="18" charset="0"/>
              </a:rPr>
              <a:t> Saisissez les valeurs de a et b </a:t>
            </a:r>
            <a:r>
              <a:rPr lang="fr-FR" sz="2000" b="1" dirty="0">
                <a:solidFill>
                  <a:srgbClr val="000099"/>
                </a:solidFill>
                <a:latin typeface="Times New Roman" panose="02020603050405020304" pitchFamily="18" charset="0"/>
                <a:cs typeface="Times New Roman" panose="02020603050405020304" pitchFamily="18" charset="0"/>
              </a:rPr>
              <a:t>’)</a:t>
            </a:r>
            <a:endParaRPr lang="fr-FR" sz="2000" b="1" dirty="0">
              <a:solidFill>
                <a:schemeClr val="accent2"/>
              </a:solidFill>
              <a:latin typeface="Times New Roman" panose="02020603050405020304" pitchFamily="18" charset="0"/>
              <a:cs typeface="Times New Roman" panose="02020603050405020304" pitchFamily="18" charset="0"/>
            </a:endParaRPr>
          </a:p>
          <a:p>
            <a:pPr algn="ctr">
              <a:spcBef>
                <a:spcPct val="50000"/>
              </a:spcBef>
            </a:pPr>
            <a:r>
              <a:rPr lang="fr-FR" sz="2000" b="1" dirty="0">
                <a:solidFill>
                  <a:srgbClr val="000099"/>
                </a:solidFill>
                <a:latin typeface="Times New Roman" panose="02020603050405020304" pitchFamily="18" charset="0"/>
                <a:cs typeface="Times New Roman" panose="02020603050405020304" pitchFamily="18" charset="0"/>
              </a:rPr>
              <a:t>Afficher </a:t>
            </a:r>
            <a:r>
              <a:rPr lang="fr-FR" sz="2000" dirty="0">
                <a:solidFill>
                  <a:srgbClr val="000099"/>
                </a:solidFill>
                <a:latin typeface="Times New Roman" panose="02020603050405020304" pitchFamily="18" charset="0"/>
                <a:cs typeface="Times New Roman" panose="02020603050405020304" pitchFamily="18" charset="0"/>
              </a:rPr>
              <a:t>(</a:t>
            </a:r>
            <a:r>
              <a:rPr lang="fr-FR" sz="2000" b="1" dirty="0">
                <a:solidFill>
                  <a:srgbClr val="000099"/>
                </a:solidFill>
                <a:latin typeface="Times New Roman" panose="02020603050405020304" pitchFamily="18" charset="0"/>
                <a:cs typeface="Times New Roman" panose="02020603050405020304" pitchFamily="18" charset="0"/>
              </a:rPr>
              <a:t>‘</a:t>
            </a:r>
            <a:r>
              <a:rPr lang="fr-FR" sz="2000" dirty="0">
                <a:latin typeface="Times New Roman" panose="02020603050405020304" pitchFamily="18" charset="0"/>
                <a:cs typeface="Times New Roman" panose="02020603050405020304" pitchFamily="18" charset="0"/>
              </a:rPr>
              <a:t>Le résultat trouvé est :</a:t>
            </a:r>
            <a:r>
              <a:rPr lang="fr-FR" sz="2000" b="1" dirty="0">
                <a:solidFill>
                  <a:srgbClr val="000099"/>
                </a:solidFill>
                <a:latin typeface="Times New Roman" panose="02020603050405020304" pitchFamily="18" charset="0"/>
                <a:cs typeface="Times New Roman" panose="02020603050405020304" pitchFamily="18" charset="0"/>
              </a:rPr>
              <a:t>’,</a:t>
            </a:r>
            <a:r>
              <a:rPr lang="fr-FR" sz="2000" b="1" dirty="0">
                <a:latin typeface="Times New Roman" panose="02020603050405020304" pitchFamily="18" charset="0"/>
                <a:cs typeface="Times New Roman" panose="02020603050405020304" pitchFamily="18" charset="0"/>
              </a:rPr>
              <a:t> r )</a:t>
            </a:r>
          </a:p>
          <a:p>
            <a:pPr algn="just">
              <a:spcBef>
                <a:spcPct val="50000"/>
              </a:spcBef>
            </a:pPr>
            <a:r>
              <a:rPr lang="fr-FR" sz="2000" b="1" dirty="0">
                <a:solidFill>
                  <a:schemeClr val="accent2"/>
                </a:solidFill>
                <a:latin typeface="Times New Roman" panose="02020603050405020304" pitchFamily="18" charset="0"/>
                <a:cs typeface="Times New Roman" panose="02020603050405020304" pitchFamily="18" charset="0"/>
              </a:rPr>
              <a:t>	            </a:t>
            </a:r>
            <a:r>
              <a:rPr lang="fr-FR" sz="2000" b="1" dirty="0">
                <a:solidFill>
                  <a:srgbClr val="000099"/>
                </a:solidFill>
                <a:latin typeface="Times New Roman" panose="02020603050405020304" pitchFamily="18" charset="0"/>
                <a:cs typeface="Times New Roman" panose="02020603050405020304" pitchFamily="18" charset="0"/>
              </a:rPr>
              <a:t>Écrire </a:t>
            </a:r>
            <a:r>
              <a:rPr lang="fr-FR" sz="2000" b="1" dirty="0">
                <a:latin typeface="Times New Roman" panose="02020603050405020304" pitchFamily="18" charset="0"/>
                <a:cs typeface="Times New Roman" panose="02020603050405020304" pitchFamily="18" charset="0"/>
              </a:rPr>
              <a:t>(r)</a:t>
            </a:r>
            <a:endParaRPr lang="fr-FR" sz="2000" b="1" dirty="0">
              <a:latin typeface="Times New Roman" panose="02020603050405020304" pitchFamily="18" charset="0"/>
            </a:endParaRPr>
          </a:p>
        </p:txBody>
      </p:sp>
    </p:spTree>
    <p:extLst>
      <p:ext uri="{BB962C8B-B14F-4D97-AF65-F5344CB8AC3E}">
        <p14:creationId xmlns:p14="http://schemas.microsoft.com/office/powerpoint/2010/main" val="171864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utoUpdateAnimBg="0"/>
      <p:bldP spid="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2960" y="286605"/>
            <a:ext cx="7543800" cy="901764"/>
          </a:xfrm>
        </p:spPr>
        <p:txBody>
          <a:bodyPr/>
          <a:lstStyle/>
          <a:p>
            <a:r>
              <a:rPr lang="fr-FR" dirty="0"/>
              <a:t>Fonction de dialogue Input</a:t>
            </a:r>
          </a:p>
        </p:txBody>
      </p:sp>
      <p:sp>
        <p:nvSpPr>
          <p:cNvPr id="4" name="Text Box 3"/>
          <p:cNvSpPr txBox="1">
            <a:spLocks noChangeArrowheads="1"/>
          </p:cNvSpPr>
          <p:nvPr/>
        </p:nvSpPr>
        <p:spPr bwMode="auto">
          <a:xfrm>
            <a:off x="468313" y="1340768"/>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cs typeface="Times New Roman" panose="02020603050405020304" pitchFamily="18" charset="0"/>
              </a:rPr>
              <a:t>La Saisie </a:t>
            </a:r>
            <a:r>
              <a:rPr lang="fr-FR" sz="2400" b="1" u="sng" dirty="0">
                <a:solidFill>
                  <a:srgbClr val="FF0066"/>
                </a:solidFill>
                <a:latin typeface="Times New Roman" panose="02020603050405020304" pitchFamily="18" charset="0"/>
              </a:rPr>
              <a:t>des informations</a:t>
            </a:r>
            <a:r>
              <a:rPr lang="fr-FR" sz="2400" b="1" dirty="0">
                <a:solidFill>
                  <a:srgbClr val="FF0066"/>
                </a:solidFill>
                <a:latin typeface="Times New Roman" panose="02020603050405020304" pitchFamily="18" charset="0"/>
              </a:rPr>
              <a:t>:</a:t>
            </a:r>
          </a:p>
        </p:txBody>
      </p:sp>
      <p:sp>
        <p:nvSpPr>
          <p:cNvPr id="5" name="Text Box 4"/>
          <p:cNvSpPr txBox="1">
            <a:spLocks noChangeArrowheads="1"/>
          </p:cNvSpPr>
          <p:nvPr/>
        </p:nvSpPr>
        <p:spPr bwMode="auto">
          <a:xfrm>
            <a:off x="468313" y="1950368"/>
            <a:ext cx="8229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a:solidFill>
                  <a:srgbClr val="000000"/>
                </a:solidFill>
                <a:latin typeface="Times New Roman" panose="02020603050405020304" pitchFamily="18" charset="0"/>
                <a:cs typeface="Times New Roman" panose="02020603050405020304" pitchFamily="18" charset="0"/>
              </a:rPr>
              <a:t>	</a:t>
            </a:r>
            <a:r>
              <a:rPr lang="fr-FR" sz="2400" b="1">
                <a:latin typeface="Times New Roman" panose="02020603050405020304" pitchFamily="18" charset="0"/>
                <a:cs typeface="Times New Roman" panose="02020603050405020304" pitchFamily="18" charset="0"/>
              </a:rPr>
              <a:t>Pour indiquer dans un algorithme que telle donnée doit être lue par le système, on utilise l’instruction lire qui obéit à la syntaxe suivante : </a:t>
            </a:r>
          </a:p>
        </p:txBody>
      </p:sp>
      <p:sp>
        <p:nvSpPr>
          <p:cNvPr id="6" name="Text Box 5"/>
          <p:cNvSpPr txBox="1">
            <a:spLocks noChangeArrowheads="1"/>
          </p:cNvSpPr>
          <p:nvPr/>
        </p:nvSpPr>
        <p:spPr bwMode="auto">
          <a:xfrm>
            <a:off x="2982913" y="3550568"/>
            <a:ext cx="3657600" cy="514350"/>
          </a:xfrm>
          <a:prstGeom prst="rect">
            <a:avLst/>
          </a:prstGeom>
          <a:solidFill>
            <a:schemeClr val="bg1"/>
          </a:solidFill>
          <a:ln w="571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chemeClr val="accent2"/>
                </a:solidFill>
                <a:latin typeface="Times New Roman" panose="02020603050405020304" pitchFamily="18" charset="0"/>
                <a:cs typeface="Times New Roman" panose="02020603050405020304" pitchFamily="18" charset="0"/>
              </a:rPr>
              <a:t>    </a:t>
            </a:r>
            <a:r>
              <a:rPr lang="fr-FR" sz="2400" b="1">
                <a:solidFill>
                  <a:srgbClr val="000099"/>
                </a:solidFill>
                <a:latin typeface="Times New Roman" panose="02020603050405020304" pitchFamily="18" charset="0"/>
                <a:cs typeface="Times New Roman" panose="02020603050405020304" pitchFamily="18" charset="0"/>
              </a:rPr>
              <a:t>Lire</a:t>
            </a:r>
            <a:r>
              <a:rPr lang="fr-FR" sz="2400" b="1">
                <a:latin typeface="Times New Roman" panose="02020603050405020304" pitchFamily="18" charset="0"/>
                <a:cs typeface="Times New Roman" panose="02020603050405020304" pitchFamily="18" charset="0"/>
              </a:rPr>
              <a:t>(Variable)</a:t>
            </a:r>
            <a:endParaRPr lang="fr-FR" sz="2400" b="1">
              <a:latin typeface="Times New Roman" panose="02020603050405020304" pitchFamily="18" charset="0"/>
            </a:endParaRPr>
          </a:p>
        </p:txBody>
      </p:sp>
      <p:sp>
        <p:nvSpPr>
          <p:cNvPr id="7" name="Text Box 6"/>
          <p:cNvSpPr txBox="1">
            <a:spLocks noChangeArrowheads="1"/>
          </p:cNvSpPr>
          <p:nvPr/>
        </p:nvSpPr>
        <p:spPr bwMode="auto">
          <a:xfrm>
            <a:off x="849313" y="4464968"/>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i="1" u="sng" dirty="0">
                <a:solidFill>
                  <a:srgbClr val="000099"/>
                </a:solidFill>
                <a:latin typeface="Times New Roman" panose="02020603050405020304" pitchFamily="18" charset="0"/>
              </a:rPr>
              <a:t>Exemple</a:t>
            </a:r>
            <a:r>
              <a:rPr lang="fr-FR" sz="2400" b="1" i="1" dirty="0">
                <a:solidFill>
                  <a:srgbClr val="000099"/>
                </a:solidFill>
                <a:latin typeface="Times New Roman" panose="02020603050405020304" pitchFamily="18" charset="0"/>
              </a:rPr>
              <a:t> :</a:t>
            </a:r>
          </a:p>
        </p:txBody>
      </p:sp>
      <p:sp>
        <p:nvSpPr>
          <p:cNvPr id="8" name="Text Box 7"/>
          <p:cNvSpPr txBox="1">
            <a:spLocks noChangeArrowheads="1"/>
          </p:cNvSpPr>
          <p:nvPr/>
        </p:nvSpPr>
        <p:spPr bwMode="auto">
          <a:xfrm>
            <a:off x="1154113" y="4998368"/>
            <a:ext cx="71628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2000" b="1">
                <a:solidFill>
                  <a:srgbClr val="000099"/>
                </a:solidFill>
                <a:latin typeface="Times New Roman" panose="02020603050405020304" pitchFamily="18" charset="0"/>
                <a:cs typeface="Times New Roman" panose="02020603050405020304" pitchFamily="18" charset="0"/>
              </a:rPr>
              <a:t>Écrire (</a:t>
            </a:r>
            <a:r>
              <a:rPr lang="fr-FR" sz="2000">
                <a:solidFill>
                  <a:srgbClr val="000099"/>
                </a:solidFill>
                <a:latin typeface="Times New Roman" panose="02020603050405020304" pitchFamily="18" charset="0"/>
                <a:cs typeface="Times New Roman" panose="02020603050405020304" pitchFamily="18" charset="0"/>
              </a:rPr>
              <a:t>‘</a:t>
            </a:r>
            <a:r>
              <a:rPr lang="fr-FR" sz="2000">
                <a:solidFill>
                  <a:srgbClr val="000000"/>
                </a:solidFill>
                <a:latin typeface="Times New Roman" panose="02020603050405020304" pitchFamily="18" charset="0"/>
                <a:cs typeface="Times New Roman" panose="02020603050405020304" pitchFamily="18" charset="0"/>
              </a:rPr>
              <a:t> Saisissez la valeur de a </a:t>
            </a:r>
            <a:r>
              <a:rPr lang="fr-FR" sz="2000">
                <a:solidFill>
                  <a:srgbClr val="000099"/>
                </a:solidFill>
                <a:latin typeface="Times New Roman" panose="02020603050405020304" pitchFamily="18" charset="0"/>
                <a:cs typeface="Times New Roman" panose="02020603050405020304" pitchFamily="18" charset="0"/>
              </a:rPr>
              <a:t>’)</a:t>
            </a:r>
          </a:p>
          <a:p>
            <a:pPr algn="just">
              <a:spcBef>
                <a:spcPct val="50000"/>
              </a:spcBef>
            </a:pPr>
            <a:r>
              <a:rPr lang="fr-FR" sz="2000" b="1">
                <a:solidFill>
                  <a:srgbClr val="000000"/>
                </a:solidFill>
                <a:latin typeface="Times New Roman" panose="02020603050405020304" pitchFamily="18" charset="0"/>
                <a:cs typeface="Times New Roman" panose="02020603050405020304" pitchFamily="18" charset="0"/>
              </a:rPr>
              <a:t>	            </a:t>
            </a:r>
            <a:r>
              <a:rPr lang="fr-FR" sz="2000" b="1">
                <a:solidFill>
                  <a:srgbClr val="000099"/>
                </a:solidFill>
                <a:latin typeface="Times New Roman" panose="02020603050405020304" pitchFamily="18" charset="0"/>
                <a:cs typeface="Times New Roman" panose="02020603050405020304" pitchFamily="18" charset="0"/>
              </a:rPr>
              <a:t>Lire</a:t>
            </a:r>
            <a:r>
              <a:rPr lang="fr-FR" sz="2000" b="1">
                <a:latin typeface="Times New Roman" panose="02020603050405020304" pitchFamily="18" charset="0"/>
                <a:cs typeface="Times New Roman" panose="02020603050405020304" pitchFamily="18" charset="0"/>
              </a:rPr>
              <a:t>(</a:t>
            </a:r>
            <a:r>
              <a:rPr lang="fr-FR" sz="2000">
                <a:solidFill>
                  <a:srgbClr val="000000"/>
                </a:solidFill>
                <a:latin typeface="Times New Roman" panose="02020603050405020304" pitchFamily="18" charset="0"/>
                <a:cs typeface="Times New Roman" panose="02020603050405020304" pitchFamily="18" charset="0"/>
              </a:rPr>
              <a:t>a)</a:t>
            </a:r>
          </a:p>
        </p:txBody>
      </p:sp>
    </p:spTree>
    <p:extLst>
      <p:ext uri="{BB962C8B-B14F-4D97-AF65-F5344CB8AC3E}">
        <p14:creationId xmlns:p14="http://schemas.microsoft.com/office/powerpoint/2010/main" val="331954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0-#ppt_w/2"/>
                                          </p:val>
                                        </p:tav>
                                        <p:tav tm="100000">
                                          <p:val>
                                            <p:strVal val="#ppt_x"/>
                                          </p:val>
                                        </p:tav>
                                      </p:tavLst>
                                    </p:anim>
                                    <p:anim calcmode="lin" valueType="num">
                                      <p:cBhvr additive="base">
                                        <p:cTn id="21"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utoUpdateAnimBg="0"/>
      <p:bldP spid="8"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22960" y="286605"/>
            <a:ext cx="7543800" cy="802322"/>
          </a:xfrm>
        </p:spPr>
        <p:txBody>
          <a:bodyPr/>
          <a:lstStyle/>
          <a:p>
            <a:r>
              <a:rPr lang="fr-FR" dirty="0"/>
              <a:t>Instruction d’affectation</a:t>
            </a:r>
          </a:p>
        </p:txBody>
      </p:sp>
      <p:sp>
        <p:nvSpPr>
          <p:cNvPr id="4" name="Text Box 3"/>
          <p:cNvSpPr txBox="1">
            <a:spLocks noChangeArrowheads="1"/>
          </p:cNvSpPr>
          <p:nvPr/>
        </p:nvSpPr>
        <p:spPr bwMode="auto">
          <a:xfrm>
            <a:off x="476676" y="1088927"/>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u="sng" dirty="0">
                <a:solidFill>
                  <a:srgbClr val="FF0066"/>
                </a:solidFill>
                <a:latin typeface="Times New Roman" panose="02020603050405020304" pitchFamily="18" charset="0"/>
                <a:cs typeface="Times New Roman" panose="02020603050405020304" pitchFamily="18" charset="0"/>
              </a:rPr>
              <a:t>Définition</a:t>
            </a:r>
            <a:r>
              <a:rPr lang="fr-FR" sz="2400" b="1" dirty="0">
                <a:solidFill>
                  <a:srgbClr val="FF0066"/>
                </a:solidFill>
                <a:latin typeface="Times New Roman" panose="02020603050405020304" pitchFamily="18" charset="0"/>
              </a:rPr>
              <a:t>:</a:t>
            </a:r>
          </a:p>
        </p:txBody>
      </p:sp>
      <p:sp>
        <p:nvSpPr>
          <p:cNvPr id="5" name="Text Box 4"/>
          <p:cNvSpPr txBox="1">
            <a:spLocks noChangeArrowheads="1"/>
          </p:cNvSpPr>
          <p:nvPr/>
        </p:nvSpPr>
        <p:spPr bwMode="auto">
          <a:xfrm>
            <a:off x="468313" y="1773138"/>
            <a:ext cx="838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fr-FR" sz="2400">
                <a:solidFill>
                  <a:srgbClr val="000000"/>
                </a:solidFill>
                <a:latin typeface="Times New Roman" panose="02020603050405020304" pitchFamily="18" charset="0"/>
                <a:cs typeface="Times New Roman" panose="02020603050405020304" pitchFamily="18" charset="0"/>
              </a:rPr>
              <a:t>	</a:t>
            </a:r>
            <a:r>
              <a:rPr lang="fr-FR" sz="2400" b="1">
                <a:solidFill>
                  <a:srgbClr val="000000"/>
                </a:solidFill>
                <a:latin typeface="Times New Roman" panose="02020603050405020304" pitchFamily="18" charset="0"/>
                <a:cs typeface="Times New Roman" panose="02020603050405020304" pitchFamily="18" charset="0"/>
              </a:rPr>
              <a:t>C’est le stockage d’une valeur à un endroit spécifique(variable). Pour affecter une valeur à une variable, on écrit :</a:t>
            </a:r>
          </a:p>
        </p:txBody>
      </p:sp>
      <p:sp>
        <p:nvSpPr>
          <p:cNvPr id="6" name="Text Box 6"/>
          <p:cNvSpPr txBox="1">
            <a:spLocks noChangeArrowheads="1"/>
          </p:cNvSpPr>
          <p:nvPr/>
        </p:nvSpPr>
        <p:spPr bwMode="auto">
          <a:xfrm>
            <a:off x="820738" y="3978176"/>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i="1" u="sng" dirty="0">
                <a:solidFill>
                  <a:srgbClr val="000099"/>
                </a:solidFill>
                <a:latin typeface="Times New Roman" panose="02020603050405020304" pitchFamily="18" charset="0"/>
              </a:rPr>
              <a:t>Exemple</a:t>
            </a:r>
            <a:r>
              <a:rPr lang="fr-FR" sz="2400" b="1" i="1" dirty="0">
                <a:solidFill>
                  <a:srgbClr val="000099"/>
                </a:solidFill>
                <a:latin typeface="Times New Roman" panose="02020603050405020304" pitchFamily="18" charset="0"/>
              </a:rPr>
              <a:t> :</a:t>
            </a:r>
          </a:p>
        </p:txBody>
      </p:sp>
      <p:grpSp>
        <p:nvGrpSpPr>
          <p:cNvPr id="7" name="Group 9"/>
          <p:cNvGrpSpPr>
            <a:grpSpLocks/>
          </p:cNvGrpSpPr>
          <p:nvPr/>
        </p:nvGrpSpPr>
        <p:grpSpPr bwMode="auto">
          <a:xfrm>
            <a:off x="2268538" y="3139976"/>
            <a:ext cx="5029200" cy="514350"/>
            <a:chOff x="1392" y="2352"/>
            <a:chExt cx="3168" cy="324"/>
          </a:xfrm>
        </p:grpSpPr>
        <p:sp>
          <p:nvSpPr>
            <p:cNvPr id="8" name="Text Box 5"/>
            <p:cNvSpPr txBox="1">
              <a:spLocks noChangeArrowheads="1"/>
            </p:cNvSpPr>
            <p:nvPr/>
          </p:nvSpPr>
          <p:spPr bwMode="auto">
            <a:xfrm>
              <a:off x="1392" y="2352"/>
              <a:ext cx="3168" cy="324"/>
            </a:xfrm>
            <a:prstGeom prst="rect">
              <a:avLst/>
            </a:prstGeom>
            <a:solidFill>
              <a:schemeClr val="bg1"/>
            </a:solidFill>
            <a:ln w="571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2400" b="1">
                  <a:solidFill>
                    <a:schemeClr val="accent2"/>
                  </a:solidFill>
                  <a:latin typeface="Times New Roman" panose="02020603050405020304" pitchFamily="18" charset="0"/>
                  <a:cs typeface="Times New Roman" panose="02020603050405020304" pitchFamily="18" charset="0"/>
                </a:rPr>
                <a:t>    </a:t>
              </a:r>
              <a:r>
                <a:rPr lang="fr-FR" sz="2400" b="1">
                  <a:solidFill>
                    <a:srgbClr val="000000"/>
                  </a:solidFill>
                  <a:latin typeface="Times New Roman" panose="02020603050405020304" pitchFamily="18" charset="0"/>
                  <a:cs typeface="Times New Roman" panose="02020603050405020304" pitchFamily="18" charset="0"/>
                </a:rPr>
                <a:t>Variable                           Valeur</a:t>
              </a:r>
            </a:p>
          </p:txBody>
        </p:sp>
        <p:sp>
          <p:nvSpPr>
            <p:cNvPr id="9" name="Line 8"/>
            <p:cNvSpPr>
              <a:spLocks noChangeShapeType="1"/>
            </p:cNvSpPr>
            <p:nvPr/>
          </p:nvSpPr>
          <p:spPr bwMode="auto">
            <a:xfrm flipH="1">
              <a:off x="2520" y="2544"/>
              <a:ext cx="960"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grpSp>
        <p:nvGrpSpPr>
          <p:cNvPr id="10" name="Group 13"/>
          <p:cNvGrpSpPr>
            <a:grpSpLocks/>
          </p:cNvGrpSpPr>
          <p:nvPr/>
        </p:nvGrpSpPr>
        <p:grpSpPr bwMode="auto">
          <a:xfrm>
            <a:off x="1277938" y="4511576"/>
            <a:ext cx="7162800" cy="1311275"/>
            <a:chOff x="816" y="2976"/>
            <a:chExt cx="4512" cy="826"/>
          </a:xfrm>
        </p:grpSpPr>
        <p:sp>
          <p:nvSpPr>
            <p:cNvPr id="11" name="Text Box 7"/>
            <p:cNvSpPr txBox="1">
              <a:spLocks noChangeArrowheads="1"/>
            </p:cNvSpPr>
            <p:nvPr/>
          </p:nvSpPr>
          <p:spPr bwMode="auto">
            <a:xfrm>
              <a:off x="816" y="2976"/>
              <a:ext cx="4512"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2000">
                  <a:solidFill>
                    <a:srgbClr val="000000"/>
                  </a:solidFill>
                  <a:latin typeface="Times New Roman" panose="02020603050405020304" pitchFamily="18" charset="0"/>
                  <a:cs typeface="Times New Roman" panose="02020603050405020304" pitchFamily="18" charset="0"/>
                </a:rPr>
                <a:t>Variable                          valeur 1 +  valeur 2</a:t>
              </a:r>
            </a:p>
            <a:p>
              <a:pPr algn="ctr">
                <a:spcBef>
                  <a:spcPct val="50000"/>
                </a:spcBef>
              </a:pPr>
              <a:r>
                <a:rPr lang="fr-FR" sz="2000">
                  <a:solidFill>
                    <a:srgbClr val="000000"/>
                  </a:solidFill>
                  <a:latin typeface="Times New Roman" panose="02020603050405020304" pitchFamily="18" charset="0"/>
                  <a:cs typeface="Times New Roman" panose="02020603050405020304" pitchFamily="18" charset="0"/>
                </a:rPr>
                <a:t>Variable                          valeur 1 *  valeur 2</a:t>
              </a:r>
            </a:p>
            <a:p>
              <a:pPr algn="ctr">
                <a:spcBef>
                  <a:spcPct val="50000"/>
                </a:spcBef>
              </a:pPr>
              <a:r>
                <a:rPr lang="fr-FR" sz="2000">
                  <a:solidFill>
                    <a:srgbClr val="000000"/>
                  </a:solidFill>
                  <a:latin typeface="Times New Roman" panose="02020603050405020304" pitchFamily="18" charset="0"/>
                  <a:cs typeface="Times New Roman" panose="02020603050405020304" pitchFamily="18" charset="0"/>
                </a:rPr>
                <a:t>Variable                          valeur  + Variable1</a:t>
              </a:r>
            </a:p>
          </p:txBody>
        </p:sp>
        <p:sp>
          <p:nvSpPr>
            <p:cNvPr id="12" name="Line 10"/>
            <p:cNvSpPr>
              <a:spLocks noChangeShapeType="1"/>
            </p:cNvSpPr>
            <p:nvPr/>
          </p:nvSpPr>
          <p:spPr bwMode="auto">
            <a:xfrm flipH="1">
              <a:off x="2400" y="3132"/>
              <a:ext cx="672"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3" name="Line 11"/>
            <p:cNvSpPr>
              <a:spLocks noChangeShapeType="1"/>
            </p:cNvSpPr>
            <p:nvPr/>
          </p:nvSpPr>
          <p:spPr bwMode="auto">
            <a:xfrm flipH="1">
              <a:off x="2400" y="3420"/>
              <a:ext cx="672"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4" name="Line 12"/>
            <p:cNvSpPr>
              <a:spLocks noChangeShapeType="1"/>
            </p:cNvSpPr>
            <p:nvPr/>
          </p:nvSpPr>
          <p:spPr bwMode="auto">
            <a:xfrm flipH="1">
              <a:off x="2400" y="3708"/>
              <a:ext cx="672" cy="0"/>
            </a:xfrm>
            <a:prstGeom prst="line">
              <a:avLst/>
            </a:prstGeom>
            <a:noFill/>
            <a:ln w="381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Tree>
    <p:extLst>
      <p:ext uri="{BB962C8B-B14F-4D97-AF65-F5344CB8AC3E}">
        <p14:creationId xmlns:p14="http://schemas.microsoft.com/office/powerpoint/2010/main" val="8783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checkerboard(across)">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44500" y="932421"/>
            <a:ext cx="8255000" cy="3373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gn="just">
              <a:spcBef>
                <a:spcPct val="45000"/>
              </a:spcBef>
              <a:buClr>
                <a:schemeClr val="folHlink"/>
              </a:buClr>
              <a:buSzPct val="60000"/>
              <a:buFont typeface="Wingdings" panose="05000000000000000000" pitchFamily="2" charset="2"/>
              <a:buChar char="n"/>
            </a:pPr>
            <a:r>
              <a:rPr lang="fr-FR" dirty="0"/>
              <a:t>Les variables sont des références (adresses mémoires) où vont être stockées des valeurs qui peuvent changer au cours de l’exécution du programme. Les mémoires sont repérées par des numéros (pour l’ordinateur) ou des noms (pour le programmeur, qui a intérêt à choisir des noms significatifs).</a:t>
            </a:r>
          </a:p>
          <a:p>
            <a:pPr algn="just">
              <a:spcBef>
                <a:spcPct val="45000"/>
              </a:spcBef>
              <a:buClr>
                <a:schemeClr val="folHlink"/>
              </a:buClr>
              <a:buSzPct val="60000"/>
              <a:buFont typeface="Wingdings" panose="05000000000000000000" pitchFamily="2" charset="2"/>
              <a:buChar char="n"/>
            </a:pPr>
            <a:r>
              <a:rPr lang="fr-FR" dirty="0"/>
              <a:t>Chaque fois qu’on procède à une nouvelle affectation, l’ancien contenu de la mémoire est perdu et un nouveau contenu est placé dans la mémoire.</a:t>
            </a:r>
          </a:p>
          <a:p>
            <a:pPr algn="just">
              <a:spcBef>
                <a:spcPct val="45000"/>
              </a:spcBef>
              <a:buClr>
                <a:schemeClr val="folHlink"/>
              </a:buClr>
              <a:buSzPct val="60000"/>
              <a:buFont typeface="Wingdings" panose="05000000000000000000" pitchFamily="2" charset="2"/>
              <a:buChar char="n"/>
            </a:pPr>
            <a:r>
              <a:rPr lang="fr-FR" dirty="0"/>
              <a:t>Les </a:t>
            </a:r>
            <a:r>
              <a:rPr lang="fr-FR" b="1" dirty="0">
                <a:solidFill>
                  <a:srgbClr val="3333FF"/>
                </a:solidFill>
              </a:rPr>
              <a:t>constantes</a:t>
            </a:r>
            <a:r>
              <a:rPr lang="fr-FR" dirty="0"/>
              <a:t> correspondent à des zones mémoires dont le contenu ne peut pas varier. </a:t>
            </a:r>
            <a:endParaRPr lang="fr-FR" dirty="0">
              <a:latin typeface="Tahoma" panose="020B0604030504040204" pitchFamily="34" charset="0"/>
            </a:endParaRPr>
          </a:p>
        </p:txBody>
      </p:sp>
      <p:grpSp>
        <p:nvGrpSpPr>
          <p:cNvPr id="5" name="Group 17"/>
          <p:cNvGrpSpPr>
            <a:grpSpLocks/>
          </p:cNvGrpSpPr>
          <p:nvPr/>
        </p:nvGrpSpPr>
        <p:grpSpPr bwMode="auto">
          <a:xfrm>
            <a:off x="5562600" y="5223917"/>
            <a:ext cx="2819400" cy="914400"/>
            <a:chOff x="3216" y="3600"/>
            <a:chExt cx="1776" cy="576"/>
          </a:xfrm>
        </p:grpSpPr>
        <p:sp>
          <p:nvSpPr>
            <p:cNvPr id="6" name="Rectangle 3"/>
            <p:cNvSpPr>
              <a:spLocks noChangeArrowheads="1"/>
            </p:cNvSpPr>
            <p:nvPr/>
          </p:nvSpPr>
          <p:spPr bwMode="auto">
            <a:xfrm>
              <a:off x="3696" y="3936"/>
              <a:ext cx="96" cy="14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fr-FR" sz="1400">
                  <a:latin typeface="Times New Roman" panose="02020603050405020304" pitchFamily="18" charset="0"/>
                </a:rPr>
                <a:t>0</a:t>
              </a:r>
            </a:p>
          </p:txBody>
        </p:sp>
        <p:sp>
          <p:nvSpPr>
            <p:cNvPr id="7" name="Rectangle 4"/>
            <p:cNvSpPr>
              <a:spLocks noChangeArrowheads="1"/>
            </p:cNvSpPr>
            <p:nvPr/>
          </p:nvSpPr>
          <p:spPr bwMode="auto">
            <a:xfrm>
              <a:off x="3792" y="3936"/>
              <a:ext cx="96" cy="14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fr-FR" sz="1400">
                  <a:latin typeface="Times New Roman" panose="02020603050405020304" pitchFamily="18" charset="0"/>
                </a:rPr>
                <a:t>1</a:t>
              </a:r>
            </a:p>
          </p:txBody>
        </p:sp>
        <p:sp>
          <p:nvSpPr>
            <p:cNvPr id="8" name="Rectangle 5"/>
            <p:cNvSpPr>
              <a:spLocks noChangeArrowheads="1"/>
            </p:cNvSpPr>
            <p:nvPr/>
          </p:nvSpPr>
          <p:spPr bwMode="auto">
            <a:xfrm>
              <a:off x="3888" y="3936"/>
              <a:ext cx="96" cy="14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fr-FR" sz="1400">
                  <a:latin typeface="Times New Roman" panose="02020603050405020304" pitchFamily="18" charset="0"/>
                </a:rPr>
                <a:t>0</a:t>
              </a:r>
            </a:p>
          </p:txBody>
        </p:sp>
        <p:sp>
          <p:nvSpPr>
            <p:cNvPr id="9" name="Rectangle 6"/>
            <p:cNvSpPr>
              <a:spLocks noChangeArrowheads="1"/>
            </p:cNvSpPr>
            <p:nvPr/>
          </p:nvSpPr>
          <p:spPr bwMode="auto">
            <a:xfrm>
              <a:off x="3984" y="3936"/>
              <a:ext cx="96" cy="14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fr-FR" sz="1400">
                  <a:latin typeface="Times New Roman" panose="02020603050405020304" pitchFamily="18" charset="0"/>
                </a:rPr>
                <a:t>0</a:t>
              </a:r>
            </a:p>
          </p:txBody>
        </p:sp>
        <p:sp>
          <p:nvSpPr>
            <p:cNvPr id="10" name="Rectangle 7"/>
            <p:cNvSpPr>
              <a:spLocks noChangeArrowheads="1"/>
            </p:cNvSpPr>
            <p:nvPr/>
          </p:nvSpPr>
          <p:spPr bwMode="auto">
            <a:xfrm>
              <a:off x="4080" y="3936"/>
              <a:ext cx="96" cy="14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fr-FR" sz="1400">
                  <a:latin typeface="Times New Roman" panose="02020603050405020304" pitchFamily="18" charset="0"/>
                </a:rPr>
                <a:t>0</a:t>
              </a:r>
            </a:p>
          </p:txBody>
        </p:sp>
        <p:sp>
          <p:nvSpPr>
            <p:cNvPr id="11" name="Rectangle 8"/>
            <p:cNvSpPr>
              <a:spLocks noChangeArrowheads="1"/>
            </p:cNvSpPr>
            <p:nvPr/>
          </p:nvSpPr>
          <p:spPr bwMode="auto">
            <a:xfrm>
              <a:off x="4176" y="3936"/>
              <a:ext cx="96" cy="14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fr-FR" sz="1400">
                  <a:latin typeface="Times New Roman" panose="02020603050405020304" pitchFamily="18" charset="0"/>
                </a:rPr>
                <a:t>0</a:t>
              </a:r>
            </a:p>
          </p:txBody>
        </p:sp>
        <p:sp>
          <p:nvSpPr>
            <p:cNvPr id="12" name="Rectangle 9"/>
            <p:cNvSpPr>
              <a:spLocks noChangeArrowheads="1"/>
            </p:cNvSpPr>
            <p:nvPr/>
          </p:nvSpPr>
          <p:spPr bwMode="auto">
            <a:xfrm>
              <a:off x="4272" y="3936"/>
              <a:ext cx="96" cy="14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fr-FR" sz="1400">
                  <a:latin typeface="Times New Roman" panose="02020603050405020304" pitchFamily="18" charset="0"/>
                </a:rPr>
                <a:t>0</a:t>
              </a:r>
            </a:p>
          </p:txBody>
        </p:sp>
        <p:sp>
          <p:nvSpPr>
            <p:cNvPr id="13" name="Rectangle 10"/>
            <p:cNvSpPr>
              <a:spLocks noChangeArrowheads="1"/>
            </p:cNvSpPr>
            <p:nvPr/>
          </p:nvSpPr>
          <p:spPr bwMode="auto">
            <a:xfrm>
              <a:off x="4368" y="3936"/>
              <a:ext cx="96" cy="144"/>
            </a:xfrm>
            <a:prstGeom prst="rect">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fr-FR" sz="1400">
                  <a:latin typeface="Times New Roman" panose="02020603050405020304" pitchFamily="18" charset="0"/>
                </a:rPr>
                <a:t>1</a:t>
              </a:r>
            </a:p>
          </p:txBody>
        </p:sp>
        <p:sp>
          <p:nvSpPr>
            <p:cNvPr id="14" name="Text Box 11"/>
            <p:cNvSpPr txBox="1">
              <a:spLocks noChangeArrowheads="1"/>
            </p:cNvSpPr>
            <p:nvPr/>
          </p:nvSpPr>
          <p:spPr bwMode="auto">
            <a:xfrm>
              <a:off x="3216" y="3648"/>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2400" dirty="0">
                  <a:solidFill>
                    <a:srgbClr val="3333FF"/>
                  </a:solidFill>
                  <a:latin typeface="Times New Roman" panose="02020603050405020304" pitchFamily="18" charset="0"/>
                </a:rPr>
                <a:t>octet n° 52</a:t>
              </a:r>
              <a:endParaRPr lang="fr-FR" sz="2400" dirty="0">
                <a:latin typeface="Times New Roman" panose="02020603050405020304" pitchFamily="18" charset="0"/>
              </a:endParaRPr>
            </a:p>
          </p:txBody>
        </p:sp>
        <p:sp>
          <p:nvSpPr>
            <p:cNvPr id="15" name="Text Box 12"/>
            <p:cNvSpPr txBox="1">
              <a:spLocks noChangeArrowheads="1"/>
            </p:cNvSpPr>
            <p:nvPr/>
          </p:nvSpPr>
          <p:spPr bwMode="auto">
            <a:xfrm>
              <a:off x="4532" y="3648"/>
              <a:ext cx="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fr-FR">
                  <a:solidFill>
                    <a:srgbClr val="FF0066"/>
                  </a:solidFill>
                  <a:latin typeface="Times New Roman" panose="02020603050405020304" pitchFamily="18" charset="0"/>
                </a:rPr>
                <a:t>’A’</a:t>
              </a:r>
            </a:p>
          </p:txBody>
        </p:sp>
        <p:sp>
          <p:nvSpPr>
            <p:cNvPr id="16" name="Line 13"/>
            <p:cNvSpPr>
              <a:spLocks noChangeShapeType="1"/>
            </p:cNvSpPr>
            <p:nvPr/>
          </p:nvSpPr>
          <p:spPr bwMode="auto">
            <a:xfrm>
              <a:off x="3456" y="3888"/>
              <a:ext cx="240" cy="96"/>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 name="Line 14"/>
            <p:cNvSpPr>
              <a:spLocks noChangeShapeType="1"/>
            </p:cNvSpPr>
            <p:nvPr/>
          </p:nvSpPr>
          <p:spPr bwMode="auto">
            <a:xfrm flipH="1">
              <a:off x="4464" y="3840"/>
              <a:ext cx="144" cy="96"/>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8" name="Rectangle 15"/>
            <p:cNvSpPr>
              <a:spLocks noChangeArrowheads="1"/>
            </p:cNvSpPr>
            <p:nvPr/>
          </p:nvSpPr>
          <p:spPr bwMode="auto">
            <a:xfrm>
              <a:off x="3216" y="3600"/>
              <a:ext cx="1776" cy="576"/>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Tree>
    <p:extLst>
      <p:ext uri="{BB962C8B-B14F-4D97-AF65-F5344CB8AC3E}">
        <p14:creationId xmlns:p14="http://schemas.microsoft.com/office/powerpoint/2010/main" val="171824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8C8D084-7FC0-280B-D2BA-5C4069C9E931}"/>
              </a:ext>
            </a:extLst>
          </p:cNvPr>
          <p:cNvSpPr>
            <a:spLocks noGrp="1"/>
          </p:cNvSpPr>
          <p:nvPr>
            <p:ph type="title"/>
          </p:nvPr>
        </p:nvSpPr>
        <p:spPr>
          <a:xfrm>
            <a:off x="3886200" y="634946"/>
            <a:ext cx="4776107" cy="1450757"/>
          </a:xfrm>
        </p:spPr>
        <p:txBody>
          <a:bodyPr>
            <a:normAutofit/>
          </a:bodyPr>
          <a:lstStyle/>
          <a:p>
            <a:r>
              <a:rPr lang="fr-FR" dirty="0"/>
              <a:t>Ordinateur</a:t>
            </a:r>
          </a:p>
        </p:txBody>
      </p:sp>
      <p:pic>
        <p:nvPicPr>
          <p:cNvPr id="5" name="Picture 4" descr="Gros plan d’un clavier">
            <a:extLst>
              <a:ext uri="{FF2B5EF4-FFF2-40B4-BE49-F238E27FC236}">
                <a16:creationId xmlns:a16="http://schemas.microsoft.com/office/drawing/2014/main" id="{7252D218-4A85-8A08-4189-F939F79407A8}"/>
              </a:ext>
            </a:extLst>
          </p:cNvPr>
          <p:cNvPicPr>
            <a:picLocks noChangeAspect="1"/>
          </p:cNvPicPr>
          <p:nvPr/>
        </p:nvPicPr>
        <p:blipFill>
          <a:blip r:embed="rId2"/>
          <a:srcRect l="23525" r="43577" b="2"/>
          <a:stretch>
            <a:fillRect/>
          </a:stretch>
        </p:blipFill>
        <p:spPr>
          <a:xfrm>
            <a:off x="20" y="-12128"/>
            <a:ext cx="3490702"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65712" y="2085703"/>
            <a:ext cx="4628015"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C9E6CEC3-9D70-6E63-0A3C-829BBE0E7820}"/>
              </a:ext>
            </a:extLst>
          </p:cNvPr>
          <p:cNvSpPr>
            <a:spLocks noGrp="1"/>
          </p:cNvSpPr>
          <p:nvPr>
            <p:ph idx="1"/>
          </p:nvPr>
        </p:nvSpPr>
        <p:spPr>
          <a:xfrm>
            <a:off x="3886200" y="2198914"/>
            <a:ext cx="4776107" cy="3670180"/>
          </a:xfrm>
        </p:spPr>
        <p:txBody>
          <a:bodyPr>
            <a:normAutofit/>
          </a:bodyPr>
          <a:lstStyle/>
          <a:p>
            <a:r>
              <a:rPr lang="fr-FR" sz="4400" dirty="0"/>
              <a:t>Qu’est ce qu’un Ordinateur?</a:t>
            </a:r>
          </a:p>
        </p:txBody>
      </p:sp>
    </p:spTree>
    <p:extLst>
      <p:ext uri="{BB962C8B-B14F-4D97-AF65-F5344CB8AC3E}">
        <p14:creationId xmlns:p14="http://schemas.microsoft.com/office/powerpoint/2010/main" val="2193892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 name="Titre 1"/>
          <p:cNvSpPr>
            <a:spLocks noGrp="1"/>
          </p:cNvSpPr>
          <p:nvPr>
            <p:ph type="title"/>
          </p:nvPr>
        </p:nvSpPr>
        <p:spPr>
          <a:xfrm>
            <a:off x="369277" y="516835"/>
            <a:ext cx="2313633" cy="5772840"/>
          </a:xfrm>
        </p:spPr>
        <p:txBody>
          <a:bodyPr anchor="ctr">
            <a:normAutofit/>
          </a:bodyPr>
          <a:lstStyle/>
          <a:p>
            <a:r>
              <a:rPr lang="fr-FR" sz="3100">
                <a:solidFill>
                  <a:srgbClr val="FFFFFF"/>
                </a:solidFill>
              </a:rPr>
              <a:t>Introduction</a:t>
            </a:r>
          </a:p>
        </p:txBody>
      </p:sp>
      <p:sp>
        <p:nvSpPr>
          <p:cNvPr id="23" name="Rectangle 2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graphicFrame>
        <p:nvGraphicFramePr>
          <p:cNvPr id="14" name="Espace réservé du contenu 2">
            <a:extLst>
              <a:ext uri="{FF2B5EF4-FFF2-40B4-BE49-F238E27FC236}">
                <a16:creationId xmlns:a16="http://schemas.microsoft.com/office/drawing/2014/main" id="{6066A0E9-B1C0-051D-5970-B080C7822351}"/>
              </a:ext>
            </a:extLst>
          </p:cNvPr>
          <p:cNvGraphicFramePr>
            <a:graphicFrameLocks noGrp="1"/>
          </p:cNvGraphicFramePr>
          <p:nvPr>
            <p:ph idx="1"/>
            <p:extLst>
              <p:ext uri="{D42A27DB-BD31-4B8C-83A1-F6EECF244321}">
                <p14:modId xmlns:p14="http://schemas.microsoft.com/office/powerpoint/2010/main" val="1290034416"/>
              </p:ext>
            </p:extLst>
          </p:nvPr>
        </p:nvGraphicFramePr>
        <p:xfrm>
          <a:off x="3251854" y="332656"/>
          <a:ext cx="5402799" cy="5957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Définitions</a:t>
            </a:r>
          </a:p>
        </p:txBody>
      </p:sp>
      <p:graphicFrame>
        <p:nvGraphicFramePr>
          <p:cNvPr id="7" name="Espace réservé du contenu 2">
            <a:extLst>
              <a:ext uri="{FF2B5EF4-FFF2-40B4-BE49-F238E27FC236}">
                <a16:creationId xmlns:a16="http://schemas.microsoft.com/office/drawing/2014/main" id="{6B6EDE5A-938F-1A87-0B25-597DB742BF0A}"/>
              </a:ext>
            </a:extLst>
          </p:cNvPr>
          <p:cNvGraphicFramePr>
            <a:graphicFrameLocks noGrp="1"/>
          </p:cNvGraphicFramePr>
          <p:nvPr>
            <p:ph idx="1"/>
          </p:nvPr>
        </p:nvGraphicFramePr>
        <p:xfrm>
          <a:off x="0" y="1853755"/>
          <a:ext cx="9143999" cy="3612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3886200" y="634946"/>
            <a:ext cx="4776107" cy="1450757"/>
          </a:xfrm>
        </p:spPr>
        <p:txBody>
          <a:bodyPr>
            <a:normAutofit/>
          </a:bodyPr>
          <a:lstStyle/>
          <a:p>
            <a:r>
              <a:rPr lang="fr-FR" dirty="0"/>
              <a:t>Composantes d’un ordinateur</a:t>
            </a:r>
          </a:p>
        </p:txBody>
      </p:sp>
      <p:pic>
        <p:nvPicPr>
          <p:cNvPr id="5" name="Picture 4" descr="Circuit imprimé électronique">
            <a:extLst>
              <a:ext uri="{FF2B5EF4-FFF2-40B4-BE49-F238E27FC236}">
                <a16:creationId xmlns:a16="http://schemas.microsoft.com/office/drawing/2014/main" id="{7790FCA2-752A-ABF9-D90E-7E8A98419086}"/>
              </a:ext>
            </a:extLst>
          </p:cNvPr>
          <p:cNvPicPr>
            <a:picLocks noChangeAspect="1"/>
          </p:cNvPicPr>
          <p:nvPr/>
        </p:nvPicPr>
        <p:blipFill>
          <a:blip r:embed="rId2"/>
          <a:srcRect l="48555" r="17530" b="1"/>
          <a:stretch>
            <a:fillRect/>
          </a:stretch>
        </p:blipFill>
        <p:spPr>
          <a:xfrm>
            <a:off x="20" y="-12128"/>
            <a:ext cx="3490702" cy="6870127"/>
          </a:xfrm>
          <a:prstGeom prst="rect">
            <a:avLst/>
          </a:prstGeom>
        </p:spPr>
      </p:pic>
      <p:cxnSp>
        <p:nvCxnSpPr>
          <p:cNvPr id="14" name="Straight Connector 13">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65712" y="2085703"/>
            <a:ext cx="4628015"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p:cNvSpPr>
            <a:spLocks noGrp="1"/>
          </p:cNvSpPr>
          <p:nvPr>
            <p:ph idx="1"/>
          </p:nvPr>
        </p:nvSpPr>
        <p:spPr>
          <a:xfrm>
            <a:off x="3886200" y="2198914"/>
            <a:ext cx="4776107" cy="3670180"/>
          </a:xfrm>
        </p:spPr>
        <p:txBody>
          <a:bodyPr>
            <a:normAutofit/>
          </a:bodyPr>
          <a:lstStyle/>
          <a:p>
            <a:pPr marL="360363" indent="-360363">
              <a:spcBef>
                <a:spcPts val="1750"/>
              </a:spcBef>
              <a:buClr>
                <a:srgbClr val="3399FF"/>
              </a:buClr>
              <a:buSzPct val="100000"/>
              <a:buFont typeface="Wingdings" pitchFamily="2" charset="2"/>
              <a:buChar char=""/>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pPr>
            <a:r>
              <a:rPr lang="fr-FR" dirty="0">
                <a:latin typeface="Calibri" pitchFamily="34" charset="0"/>
                <a:cs typeface="Times New Roman" pitchFamily="18" charset="0"/>
              </a:rPr>
              <a:t>Un ordinateur se compose en deux principales parties:</a:t>
            </a:r>
          </a:p>
          <a:p>
            <a:pPr marL="817563" lvl="1" indent="-360363">
              <a:spcBef>
                <a:spcPts val="1750"/>
              </a:spcBef>
              <a:buClr>
                <a:srgbClr val="3399FF"/>
              </a:buClr>
              <a:buSzPct val="100000"/>
              <a:buFont typeface="Wingdings" pitchFamily="2" charset="2"/>
              <a:buChar char="v"/>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pPr>
            <a:r>
              <a:rPr lang="fr-FR" dirty="0">
                <a:latin typeface="Calibri" pitchFamily="34" charset="0"/>
                <a:cs typeface="Times New Roman" pitchFamily="18" charset="0"/>
              </a:rPr>
              <a:t> Partie matérielle (</a:t>
            </a:r>
            <a:r>
              <a:rPr lang="fr-FR" dirty="0" err="1">
                <a:latin typeface="Calibri" pitchFamily="34" charset="0"/>
                <a:cs typeface="Times New Roman" pitchFamily="18" charset="0"/>
              </a:rPr>
              <a:t>Hardwrae</a:t>
            </a:r>
            <a:r>
              <a:rPr lang="fr-FR" dirty="0">
                <a:latin typeface="Calibri" pitchFamily="34" charset="0"/>
                <a:cs typeface="Times New Roman" pitchFamily="18" charset="0"/>
              </a:rPr>
              <a:t>) c’est les composants physiques de l’ordinateur.</a:t>
            </a:r>
          </a:p>
          <a:p>
            <a:pPr marL="817563" lvl="1" indent="-360363">
              <a:spcBef>
                <a:spcPts val="1750"/>
              </a:spcBef>
              <a:buClr>
                <a:srgbClr val="3399FF"/>
              </a:buClr>
              <a:buSzPct val="100000"/>
              <a:buFont typeface="Wingdings" pitchFamily="2" charset="2"/>
              <a:buChar char="v"/>
              <a:tabLst>
                <a:tab pos="360363" algn="l"/>
                <a:tab pos="1274763" algn="l"/>
                <a:tab pos="2189163" algn="l"/>
                <a:tab pos="3103563" algn="l"/>
                <a:tab pos="4017963" algn="l"/>
                <a:tab pos="4932363" algn="l"/>
                <a:tab pos="5846763" algn="l"/>
                <a:tab pos="6761163" algn="l"/>
                <a:tab pos="7675563" algn="l"/>
                <a:tab pos="8589963" algn="l"/>
                <a:tab pos="9504363" algn="l"/>
                <a:tab pos="10418763" algn="l"/>
              </a:tabLst>
            </a:pPr>
            <a:r>
              <a:rPr lang="fr-FR" dirty="0">
                <a:latin typeface="Calibri" pitchFamily="34" charset="0"/>
                <a:cs typeface="Times New Roman" pitchFamily="18" charset="0"/>
              </a:rPr>
              <a:t>    Partie Logicielle (Software) c’est des logiciels permettant le fonctionnement de l’ordinateur.    </a:t>
            </a:r>
          </a:p>
          <a:p>
            <a:pPr>
              <a:buNone/>
            </a:pPr>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3" name="Espace réservé du contenu 2"/>
          <p:cNvSpPr>
            <a:spLocks noGrp="1"/>
          </p:cNvSpPr>
          <p:nvPr>
            <p:ph idx="1"/>
          </p:nvPr>
        </p:nvSpPr>
        <p:spPr>
          <a:xfrm>
            <a:off x="3556512" y="605896"/>
            <a:ext cx="4810247" cy="5646208"/>
          </a:xfrm>
        </p:spPr>
        <p:txBody>
          <a:bodyPr anchor="ctr">
            <a:normAutofit fontScale="92500" lnSpcReduction="20000"/>
          </a:bodyPr>
          <a:lstStyle/>
          <a:p>
            <a:r>
              <a:rPr lang="fr-FR" sz="1800" dirty="0"/>
              <a:t>Les différentes fonctions correspondent à 3 constituants de l'ordinateur:</a:t>
            </a:r>
          </a:p>
          <a:p>
            <a:pPr>
              <a:buNone/>
            </a:pPr>
            <a:r>
              <a:rPr lang="fr-FR" sz="1800" dirty="0"/>
              <a:t>		- la mémoire centrale</a:t>
            </a:r>
          </a:p>
          <a:p>
            <a:pPr>
              <a:buNone/>
            </a:pPr>
            <a:r>
              <a:rPr lang="fr-FR" sz="1800" dirty="0"/>
              <a:t>		- l'unité centrale</a:t>
            </a:r>
          </a:p>
          <a:p>
            <a:pPr>
              <a:buNone/>
            </a:pPr>
            <a:r>
              <a:rPr lang="fr-FR" sz="1800" dirty="0"/>
              <a:t>		- les périphériques</a:t>
            </a:r>
          </a:p>
          <a:p>
            <a:r>
              <a:rPr lang="fr-FR" sz="1800" dirty="0"/>
              <a:t>La mémoire centrale contient les programmes systèmes nécessaires au bon fonctionnement de l'ordinateur, et les programmes utilisateurs répondant à un besoin particulier et résolvant un problème rencontré par le dit utilisateur</a:t>
            </a:r>
          </a:p>
          <a:p>
            <a:r>
              <a:rPr lang="fr-FR" sz="1800" dirty="0"/>
              <a:t>L'unité centrale va s'occuper de l'exécution des programmes logés dans la mémoire centrale.  Elle est constituée de l'unité arithmétique et logique (UAL) qui s'occupe de toutes les opérations arithmétiques et logiques (addition, soustraction, multiplication, </a:t>
            </a:r>
            <a:r>
              <a:rPr lang="fr-FR" sz="1800" dirty="0" err="1"/>
              <a:t>etc</a:t>
            </a:r>
            <a:r>
              <a:rPr lang="fr-FR" sz="1800" dirty="0"/>
              <a:t>) et de l’unité de commande (UC) qui exécute les programmes instructions par instructions en collaborant avec l'UAL.</a:t>
            </a:r>
          </a:p>
          <a:p>
            <a:r>
              <a:rPr lang="fr-FR" sz="1800" dirty="0"/>
              <a:t>Les périphériques sont les unités qui assurent la relation de l'ordinateur avec le monde extérieur. Ils constituent de périphériques d’entrée et sortie assurant l’entrée et sortie de données. </a:t>
            </a:r>
          </a:p>
        </p:txBody>
      </p:sp>
    </p:spTree>
  </p:cSld>
  <p:clrMapOvr>
    <a:masterClrMapping/>
  </p:clrMapOvr>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2587</TotalTime>
  <Words>2258</Words>
  <Application>Microsoft Office PowerPoint</Application>
  <PresentationFormat>Affichage à l'écran (4:3)</PresentationFormat>
  <Paragraphs>279</Paragraphs>
  <Slides>46</Slides>
  <Notes>0</Notes>
  <HiddenSlides>0</HiddenSlides>
  <MMClips>0</MMClips>
  <ScaleCrop>false</ScaleCrop>
  <HeadingPairs>
    <vt:vector size="8" baseType="variant">
      <vt:variant>
        <vt:lpstr>Polices utilisées</vt:lpstr>
      </vt:variant>
      <vt:variant>
        <vt:i4>6</vt:i4>
      </vt:variant>
      <vt:variant>
        <vt:lpstr>Thème</vt:lpstr>
      </vt:variant>
      <vt:variant>
        <vt:i4>1</vt:i4>
      </vt:variant>
      <vt:variant>
        <vt:lpstr>Serveurs OLE incorporés</vt:lpstr>
      </vt:variant>
      <vt:variant>
        <vt:i4>2</vt:i4>
      </vt:variant>
      <vt:variant>
        <vt:lpstr>Titres des diapositives</vt:lpstr>
      </vt:variant>
      <vt:variant>
        <vt:i4>46</vt:i4>
      </vt:variant>
    </vt:vector>
  </HeadingPairs>
  <TitlesOfParts>
    <vt:vector size="55" baseType="lpstr">
      <vt:lpstr>Aptos</vt:lpstr>
      <vt:lpstr>Calibri</vt:lpstr>
      <vt:lpstr>Calibri Light</vt:lpstr>
      <vt:lpstr>Tahoma</vt:lpstr>
      <vt:lpstr>Times New Roman</vt:lpstr>
      <vt:lpstr>Wingdings</vt:lpstr>
      <vt:lpstr>Rétrospective</vt:lpstr>
      <vt:lpstr>Document</vt:lpstr>
      <vt:lpstr>Equation</vt:lpstr>
      <vt:lpstr>Algorithmique</vt:lpstr>
      <vt:lpstr>Contenu du Module</vt:lpstr>
      <vt:lpstr>Chapitre 1: Généralités</vt:lpstr>
      <vt:lpstr>Informatique</vt:lpstr>
      <vt:lpstr>Ordinateur</vt:lpstr>
      <vt:lpstr>Introduction</vt:lpstr>
      <vt:lpstr>Définitions</vt:lpstr>
      <vt:lpstr>Composantes d’un ordinateur</vt:lpstr>
      <vt:lpstr>Présentation PowerPoint</vt:lpstr>
      <vt:lpstr>Présentation PowerPoint</vt:lpstr>
      <vt:lpstr>Présentation PowerPoint</vt:lpstr>
      <vt:lpstr>Codage</vt:lpstr>
      <vt:lpstr>Les données</vt:lpstr>
      <vt:lpstr>Instructions</vt:lpstr>
      <vt:lpstr>Présentation PowerPoint</vt:lpstr>
      <vt:lpstr>Nombre de bits</vt:lpstr>
      <vt:lpstr>Convertir de la base 10 vers une base quelconque</vt:lpstr>
      <vt:lpstr>Exemple 1</vt:lpstr>
      <vt:lpstr>Présentation PowerPoint</vt:lpstr>
      <vt:lpstr>Sens inverse: binaire en décimal</vt:lpstr>
      <vt:lpstr>Chapitre 2: L’élément de base d’un algorithme</vt:lpstr>
      <vt:lpstr>Problème</vt:lpstr>
      <vt:lpstr>Principe d’algorithmique</vt:lpstr>
      <vt:lpstr>Algorithmique</vt:lpstr>
      <vt:lpstr>Algorithmique</vt:lpstr>
      <vt:lpstr>Langage de programmation</vt:lpstr>
      <vt:lpstr>Compilateur</vt:lpstr>
      <vt:lpstr>Structure générale d’un algorithme</vt:lpstr>
      <vt:lpstr>Etapes de résolution</vt:lpstr>
      <vt:lpstr>Chapitre 2: L’élément de base d’un algorithme</vt:lpstr>
      <vt:lpstr>Donnée ou objet</vt:lpstr>
      <vt:lpstr>Les constantes</vt:lpstr>
      <vt:lpstr>Les variables</vt:lpstr>
      <vt:lpstr>Types de variables: Entier</vt:lpstr>
      <vt:lpstr>Types de variables: Réel</vt:lpstr>
      <vt:lpstr>Chaines de caractères</vt:lpstr>
      <vt:lpstr>Booléen</vt:lpstr>
      <vt:lpstr>Autres types de déclarations</vt:lpstr>
      <vt:lpstr>Manipulations des variables</vt:lpstr>
      <vt:lpstr>Structure d’un algorithme</vt:lpstr>
      <vt:lpstr>Manipulation: Corps d’algorithme</vt:lpstr>
      <vt:lpstr>Les instructions </vt:lpstr>
      <vt:lpstr>Fonction de dialogue Output</vt:lpstr>
      <vt:lpstr>Fonction de dialogue Input</vt:lpstr>
      <vt:lpstr>Instruction d’affectation</vt:lpstr>
      <vt:lpstr>Présentation PowerPoint</vt:lpstr>
    </vt:vector>
  </TitlesOfParts>
  <Manager>Rahmouni oussama</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
  <cp:lastModifiedBy>B8073</cp:lastModifiedBy>
  <cp:revision>133</cp:revision>
  <dcterms:created xsi:type="dcterms:W3CDTF">2011-09-08T11:30:44Z</dcterms:created>
  <dcterms:modified xsi:type="dcterms:W3CDTF">2025-09-21T18:43:38Z</dcterms:modified>
</cp:coreProperties>
</file>