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69"/>
  </p:notesMasterIdLst>
  <p:sldIdLst>
    <p:sldId id="256" r:id="rId2"/>
    <p:sldId id="303"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69"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7" r:id="rId32"/>
    <p:sldId id="288" r:id="rId33"/>
    <p:sldId id="289" r:id="rId34"/>
    <p:sldId id="290" r:id="rId35"/>
    <p:sldId id="285" r:id="rId36"/>
    <p:sldId id="286" r:id="rId37"/>
    <p:sldId id="291" r:id="rId38"/>
    <p:sldId id="292" r:id="rId39"/>
    <p:sldId id="293" r:id="rId40"/>
    <p:sldId id="294" r:id="rId41"/>
    <p:sldId id="295" r:id="rId42"/>
    <p:sldId id="296" r:id="rId43"/>
    <p:sldId id="297" r:id="rId44"/>
    <p:sldId id="298" r:id="rId45"/>
    <p:sldId id="299" r:id="rId46"/>
    <p:sldId id="300" r:id="rId47"/>
    <p:sldId id="302" r:id="rId48"/>
    <p:sldId id="304" r:id="rId49"/>
    <p:sldId id="305" r:id="rId50"/>
    <p:sldId id="306" r:id="rId51"/>
    <p:sldId id="308" r:id="rId52"/>
    <p:sldId id="309" r:id="rId53"/>
    <p:sldId id="313" r:id="rId54"/>
    <p:sldId id="311" r:id="rId55"/>
    <p:sldId id="312" r:id="rId56"/>
    <p:sldId id="307" r:id="rId57"/>
    <p:sldId id="315" r:id="rId58"/>
    <p:sldId id="316" r:id="rId59"/>
    <p:sldId id="317" r:id="rId60"/>
    <p:sldId id="318" r:id="rId61"/>
    <p:sldId id="319" r:id="rId62"/>
    <p:sldId id="320" r:id="rId63"/>
    <p:sldId id="321" r:id="rId64"/>
    <p:sldId id="322" r:id="rId65"/>
    <p:sldId id="324" r:id="rId66"/>
    <p:sldId id="325" r:id="rId67"/>
    <p:sldId id="323"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82"/>
    <p:restoredTop sz="94643"/>
  </p:normalViewPr>
  <p:slideViewPr>
    <p:cSldViewPr snapToGrid="0" snapToObjects="1">
      <p:cViewPr>
        <p:scale>
          <a:sx n="150" d="100"/>
          <a:sy n="150" d="100"/>
        </p:scale>
        <p:origin x="-1128" y="-10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Shape 3">
            <a:extLst>
              <a:ext uri="{FF2B5EF4-FFF2-40B4-BE49-F238E27FC236}">
                <a16:creationId xmlns:a16="http://schemas.microsoft.com/office/drawing/2014/main" id="{F9B3C356-AB53-66B9-A18B-F6110A707A16}"/>
              </a:ext>
            </a:extLst>
          </p:cNvPr>
          <p:cNvSpPr>
            <a:spLocks noGrp="1" noRot="1" noChangeAspect="1"/>
          </p:cNvSpPr>
          <p:nvPr>
            <p:ph type="sldImg" idx="2"/>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4" name="Shape 4">
            <a:extLst>
              <a:ext uri="{FF2B5EF4-FFF2-40B4-BE49-F238E27FC236}">
                <a16:creationId xmlns:a16="http://schemas.microsoft.com/office/drawing/2014/main" id="{6D9E775A-A073-27F8-AEF6-EC053CAF70E0}"/>
              </a:ext>
            </a:extLst>
          </p:cNvPr>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pPr lvl="0"/>
            <a:endParaRPr noProof="0"/>
          </a:p>
        </p:txBody>
      </p:sp>
    </p:spTree>
  </p:cSld>
  <p:clrMap bg1="lt1" tx1="dk1" bg2="dk2" tx2="lt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742950" indent="-285750" algn="l" rtl="0" fontAlgn="base">
      <a:spcBef>
        <a:spcPct val="30000"/>
      </a:spcBef>
      <a:spcAft>
        <a:spcPct val="0"/>
      </a:spcAft>
      <a:defRPr sz="1200" kern="1200">
        <a:solidFill>
          <a:schemeClr val="tx1"/>
        </a:solidFill>
        <a:latin typeface="+mn-lt"/>
        <a:ea typeface="+mn-ea"/>
        <a:cs typeface="+mn-cs"/>
      </a:defRPr>
    </a:lvl2pPr>
    <a:lvl3pPr marL="1143000" indent="-228600" algn="l" rtl="0" fontAlgn="base">
      <a:spcBef>
        <a:spcPct val="30000"/>
      </a:spcBef>
      <a:spcAft>
        <a:spcPct val="0"/>
      </a:spcAft>
      <a:defRPr sz="1200" kern="1200">
        <a:solidFill>
          <a:schemeClr val="tx1"/>
        </a:solidFill>
        <a:latin typeface="+mn-lt"/>
        <a:ea typeface="+mn-ea"/>
        <a:cs typeface="+mn-cs"/>
      </a:defRPr>
    </a:lvl3pPr>
    <a:lvl4pPr marL="1600200" indent="-228600" algn="l" rtl="0" fontAlgn="base">
      <a:spcBef>
        <a:spcPct val="30000"/>
      </a:spcBef>
      <a:spcAft>
        <a:spcPct val="0"/>
      </a:spcAft>
      <a:defRPr sz="1200" kern="1200">
        <a:solidFill>
          <a:schemeClr val="tx1"/>
        </a:solidFill>
        <a:latin typeface="+mn-lt"/>
        <a:ea typeface="+mn-ea"/>
        <a:cs typeface="+mn-cs"/>
      </a:defRPr>
    </a:lvl4pPr>
    <a:lvl5pPr marL="2057400" indent="-2286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551672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870883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9774823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398038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smtClean="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8774854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6559253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99794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33289129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91477512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24917064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smtClean="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30334006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3920579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76488557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9553527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8163036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90509317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37826888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1/20/2024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‹N°›</a:t>
            </a:fld>
            <a:endParaRPr lang="en-US" dirty="0"/>
          </a:p>
        </p:txBody>
      </p:sp>
    </p:spTree>
    <p:extLst>
      <p:ext uri="{BB962C8B-B14F-4D97-AF65-F5344CB8AC3E}">
        <p14:creationId xmlns:p14="http://schemas.microsoft.com/office/powerpoint/2010/main" val="389658442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mailto:git@gitlab.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DA050E-E8D9-E505-BF7E-EAFF36D733B9}"/>
              </a:ext>
            </a:extLst>
          </p:cNvPr>
          <p:cNvSpPr>
            <a:spLocks noGrp="1"/>
          </p:cNvSpPr>
          <p:nvPr>
            <p:ph type="ctrTitle"/>
          </p:nvPr>
        </p:nvSpPr>
        <p:spPr/>
        <p:txBody>
          <a:bodyPr/>
          <a:lstStyle/>
          <a:p>
            <a:r>
              <a:rPr lang="fr-FR" dirty="0"/>
              <a:t>Gestion des versions avec GIT</a:t>
            </a:r>
          </a:p>
        </p:txBody>
      </p:sp>
      <p:sp>
        <p:nvSpPr>
          <p:cNvPr id="3" name="Sous-titre 2">
            <a:extLst>
              <a:ext uri="{FF2B5EF4-FFF2-40B4-BE49-F238E27FC236}">
                <a16:creationId xmlns:a16="http://schemas.microsoft.com/office/drawing/2014/main" id="{259063BF-3996-6E61-0B74-E3870E3A1BF1}"/>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573619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re 1">
            <a:extLst>
              <a:ext uri="{FF2B5EF4-FFF2-40B4-BE49-F238E27FC236}">
                <a16:creationId xmlns:a16="http://schemas.microsoft.com/office/drawing/2014/main" id="{0118C214-DBD2-C2F2-18B2-8E7D0A1D2D99}"/>
              </a:ext>
            </a:extLst>
          </p:cNvPr>
          <p:cNvSpPr>
            <a:spLocks noGrp="1"/>
          </p:cNvSpPr>
          <p:nvPr>
            <p:ph type="title"/>
          </p:nvPr>
        </p:nvSpPr>
        <p:spPr>
          <a:xfrm>
            <a:off x="545935" y="242110"/>
            <a:ext cx="4203045" cy="1375608"/>
          </a:xfrm>
        </p:spPr>
        <p:txBody>
          <a:bodyPr anchor="ctr">
            <a:normAutofit/>
          </a:bodyPr>
          <a:lstStyle/>
          <a:p>
            <a:pPr>
              <a:lnSpc>
                <a:spcPct val="90000"/>
              </a:lnSpc>
            </a:pPr>
            <a:r>
              <a:rPr lang="fr-FR" sz="3100" dirty="0">
                <a:solidFill>
                  <a:schemeClr val="bg1"/>
                </a:solidFill>
              </a:rPr>
              <a:t>Comment installer git sur mon ordinateur?</a:t>
            </a:r>
          </a:p>
        </p:txBody>
      </p:sp>
      <p:sp>
        <p:nvSpPr>
          <p:cNvPr id="3" name="Espace réservé du contenu 2">
            <a:extLst>
              <a:ext uri="{FF2B5EF4-FFF2-40B4-BE49-F238E27FC236}">
                <a16:creationId xmlns:a16="http://schemas.microsoft.com/office/drawing/2014/main" id="{664ACDD5-56F3-CFBC-EBF7-575D28EC79F3}"/>
              </a:ext>
            </a:extLst>
          </p:cNvPr>
          <p:cNvSpPr>
            <a:spLocks noGrp="1"/>
          </p:cNvSpPr>
          <p:nvPr>
            <p:ph idx="1"/>
          </p:nvPr>
        </p:nvSpPr>
        <p:spPr>
          <a:xfrm>
            <a:off x="-12429" y="1691147"/>
            <a:ext cx="4761409" cy="5166849"/>
          </a:xfrm>
        </p:spPr>
        <p:txBody>
          <a:bodyPr>
            <a:normAutofit/>
          </a:bodyPr>
          <a:lstStyle/>
          <a:p>
            <a:pPr>
              <a:buFont typeface="+mj-lt"/>
              <a:buAutoNum type="arabicPeriod"/>
            </a:pPr>
            <a:r>
              <a:rPr lang="fr-FR" b="0" i="0" dirty="0">
                <a:solidFill>
                  <a:schemeClr val="bg1"/>
                </a:solidFill>
                <a:effectLst/>
                <a:latin typeface="Söhne"/>
              </a:rPr>
              <a:t>Téléchargez l'installateur de GIT sur le site officiel : </a:t>
            </a:r>
            <a:r>
              <a:rPr lang="fr-FR" b="0" i="0" u="sng" dirty="0">
                <a:solidFill>
                  <a:schemeClr val="bg1"/>
                </a:solidFill>
                <a:effectLst/>
                <a:latin typeface="Söhne"/>
                <a:hlinkClick r:id="rId2"/>
              </a:rPr>
              <a:t>https://git-scm.com/downloads</a:t>
            </a:r>
            <a:endParaRPr lang="fr-FR" b="0" i="0" dirty="0">
              <a:solidFill>
                <a:schemeClr val="bg1"/>
              </a:solidFill>
              <a:effectLst/>
              <a:latin typeface="Söhne"/>
            </a:endParaRPr>
          </a:p>
          <a:p>
            <a:pPr>
              <a:buFont typeface="+mj-lt"/>
              <a:buAutoNum type="arabicPeriod"/>
            </a:pPr>
            <a:r>
              <a:rPr lang="fr-FR" b="0" i="0" dirty="0">
                <a:solidFill>
                  <a:schemeClr val="bg1"/>
                </a:solidFill>
                <a:effectLst/>
                <a:latin typeface="Söhne"/>
              </a:rPr>
              <a:t>Exécutez l'installateur et suivez les instructions à l'écran pour installer GIT.</a:t>
            </a:r>
          </a:p>
          <a:p>
            <a:pPr>
              <a:buFont typeface="+mj-lt"/>
              <a:buAutoNum type="arabicPeriod"/>
            </a:pPr>
            <a:r>
              <a:rPr lang="fr-FR" dirty="0">
                <a:solidFill>
                  <a:schemeClr val="bg1"/>
                </a:solidFill>
                <a:latin typeface="Söhne"/>
              </a:rPr>
              <a:t>Une fois l'installation terminée, ouvrez votre terminal (ou "invite de commandes" sous Windows) et vérifiez que GIT est bien installé en tapant la commande suivante :</a:t>
            </a:r>
          </a:p>
          <a:p>
            <a:pPr>
              <a:buFont typeface="+mj-lt"/>
              <a:buAutoNum type="arabicPeriod"/>
            </a:pPr>
            <a:r>
              <a:rPr lang="fr-FR" dirty="0">
                <a:solidFill>
                  <a:schemeClr val="bg1"/>
                </a:solidFill>
                <a:latin typeface="Söhne"/>
              </a:rPr>
              <a:t>Vous devriez voir afficher la version de GIT que vous venez d'installer. Si vous obtenez un message d'erreur, vérifiez que GIT est bien installé et que le chemin d'accès à l'exécutable GIT est correctement configuré dans votre variable d'environnement PATH.</a:t>
            </a:r>
          </a:p>
          <a:p>
            <a:endParaRPr lang="fr-FR" dirty="0">
              <a:solidFill>
                <a:schemeClr val="bg1"/>
              </a:solidFill>
            </a:endParaRPr>
          </a:p>
        </p:txBody>
      </p:sp>
      <p:pic>
        <p:nvPicPr>
          <p:cNvPr id="5" name="Image 4">
            <a:extLst>
              <a:ext uri="{FF2B5EF4-FFF2-40B4-BE49-F238E27FC236}">
                <a16:creationId xmlns:a16="http://schemas.microsoft.com/office/drawing/2014/main" id="{899A5E7E-61F4-661C-397E-776B48FDE757}"/>
              </a:ext>
            </a:extLst>
          </p:cNvPr>
          <p:cNvPicPr>
            <a:picLocks noChangeAspect="1"/>
          </p:cNvPicPr>
          <p:nvPr/>
        </p:nvPicPr>
        <p:blipFill>
          <a:blip r:embed="rId3"/>
          <a:stretch>
            <a:fillRect/>
          </a:stretch>
        </p:blipFill>
        <p:spPr>
          <a:xfrm>
            <a:off x="5141759" y="4304071"/>
            <a:ext cx="6858537" cy="1251682"/>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7" name="Image 6">
            <a:extLst>
              <a:ext uri="{FF2B5EF4-FFF2-40B4-BE49-F238E27FC236}">
                <a16:creationId xmlns:a16="http://schemas.microsoft.com/office/drawing/2014/main" id="{A2C88AE1-C17D-10E4-A3FC-378A867F524A}"/>
              </a:ext>
            </a:extLst>
          </p:cNvPr>
          <p:cNvPicPr>
            <a:picLocks noChangeAspect="1"/>
          </p:cNvPicPr>
          <p:nvPr/>
        </p:nvPicPr>
        <p:blipFill>
          <a:blip r:embed="rId4"/>
          <a:stretch>
            <a:fillRect/>
          </a:stretch>
        </p:blipFill>
        <p:spPr>
          <a:xfrm>
            <a:off x="5803099" y="929914"/>
            <a:ext cx="6302673" cy="2499083"/>
          </a:xfrm>
          <a:prstGeom prst="rect">
            <a:avLst/>
          </a:prstGeom>
        </p:spPr>
      </p:pic>
    </p:spTree>
    <p:extLst>
      <p:ext uri="{BB962C8B-B14F-4D97-AF65-F5344CB8AC3E}">
        <p14:creationId xmlns:p14="http://schemas.microsoft.com/office/powerpoint/2010/main" val="3255682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6CB44F-BE5A-DF68-4E97-06CE6F78C0F0}"/>
              </a:ext>
            </a:extLst>
          </p:cNvPr>
          <p:cNvSpPr>
            <a:spLocks noGrp="1"/>
          </p:cNvSpPr>
          <p:nvPr>
            <p:ph type="title"/>
          </p:nvPr>
        </p:nvSpPr>
        <p:spPr/>
        <p:txBody>
          <a:bodyPr>
            <a:normAutofit/>
          </a:bodyPr>
          <a:lstStyle/>
          <a:p>
            <a:r>
              <a:rPr lang="fr-FR" dirty="0"/>
              <a:t>Configuration de Git</a:t>
            </a:r>
          </a:p>
        </p:txBody>
      </p:sp>
      <p:sp>
        <p:nvSpPr>
          <p:cNvPr id="3" name="Espace réservé du contenu 2">
            <a:extLst>
              <a:ext uri="{FF2B5EF4-FFF2-40B4-BE49-F238E27FC236}">
                <a16:creationId xmlns:a16="http://schemas.microsoft.com/office/drawing/2014/main" id="{FF5FF69F-B62A-6B64-9549-02EFEDFB9527}"/>
              </a:ext>
            </a:extLst>
          </p:cNvPr>
          <p:cNvSpPr>
            <a:spLocks noGrp="1"/>
          </p:cNvSpPr>
          <p:nvPr>
            <p:ph idx="1"/>
          </p:nvPr>
        </p:nvSpPr>
        <p:spPr>
          <a:xfrm>
            <a:off x="677334" y="2042602"/>
            <a:ext cx="8596668" cy="4815398"/>
          </a:xfrm>
        </p:spPr>
        <p:txBody>
          <a:bodyPr>
            <a:normAutofit fontScale="92500" lnSpcReduction="10000"/>
          </a:bodyPr>
          <a:lstStyle/>
          <a:p>
            <a:r>
              <a:rPr lang="fr-FR" sz="2800" b="0" i="0" dirty="0">
                <a:solidFill>
                  <a:srgbClr val="374151"/>
                </a:solidFill>
                <a:effectLst/>
                <a:latin typeface="Söhne"/>
              </a:rPr>
              <a:t>Une fois GIT installé, vous pouvez configurer votre nom et votre adresse email en utilisant les commandes suivantes :</a:t>
            </a:r>
          </a:p>
          <a:p>
            <a:endParaRPr lang="fr-FR" sz="2800" dirty="0">
              <a:solidFill>
                <a:srgbClr val="374151"/>
              </a:solidFill>
              <a:latin typeface="Söhne"/>
            </a:endParaRPr>
          </a:p>
          <a:p>
            <a:endParaRPr lang="fr-FR" sz="2800" dirty="0">
              <a:solidFill>
                <a:srgbClr val="374151"/>
              </a:solidFill>
              <a:latin typeface="Söhne"/>
            </a:endParaRPr>
          </a:p>
          <a:p>
            <a:endParaRPr lang="fr-FR" sz="2800" dirty="0">
              <a:solidFill>
                <a:srgbClr val="374151"/>
              </a:solidFill>
              <a:latin typeface="Söhne"/>
            </a:endParaRPr>
          </a:p>
          <a:p>
            <a:endParaRPr lang="fr-FR" sz="2800" dirty="0">
              <a:solidFill>
                <a:srgbClr val="374151"/>
              </a:solidFill>
              <a:latin typeface="Söhne"/>
            </a:endParaRPr>
          </a:p>
          <a:p>
            <a:r>
              <a:rPr lang="fr-FR" sz="2800" b="0" i="0" dirty="0">
                <a:solidFill>
                  <a:srgbClr val="374151"/>
                </a:solidFill>
                <a:effectLst/>
                <a:latin typeface="Söhne"/>
              </a:rPr>
              <a:t>Cette configuration est importante car elle sera utilisée pour identifier les auteurs des </a:t>
            </a:r>
            <a:r>
              <a:rPr lang="fr-FR" sz="2800" b="0" i="0" dirty="0" err="1">
                <a:solidFill>
                  <a:srgbClr val="374151"/>
                </a:solidFill>
                <a:effectLst/>
                <a:latin typeface="Söhne"/>
              </a:rPr>
              <a:t>commits</a:t>
            </a:r>
            <a:r>
              <a:rPr lang="fr-FR" sz="2800" b="0" i="0" dirty="0">
                <a:solidFill>
                  <a:srgbClr val="374151"/>
                </a:solidFill>
                <a:effectLst/>
                <a:latin typeface="Söhne"/>
              </a:rPr>
              <a:t> dans l'historique de GIT.</a:t>
            </a:r>
          </a:p>
          <a:p>
            <a:r>
              <a:rPr lang="fr-FR" sz="2800" dirty="0">
                <a:solidFill>
                  <a:srgbClr val="374151"/>
                </a:solidFill>
                <a:latin typeface="Söhne"/>
              </a:rPr>
              <a:t>Vous pouvez vérifier votre configuration avec </a:t>
            </a:r>
            <a:br>
              <a:rPr lang="fr-FR" sz="2800" dirty="0">
                <a:solidFill>
                  <a:srgbClr val="374151"/>
                </a:solidFill>
                <a:latin typeface="Söhne"/>
              </a:rPr>
            </a:br>
            <a:r>
              <a:rPr lang="fr-FR" sz="2800" b="1" i="1" dirty="0">
                <a:solidFill>
                  <a:srgbClr val="FF0000"/>
                </a:solidFill>
                <a:latin typeface="Söhne"/>
              </a:rPr>
              <a:t>git config --</a:t>
            </a:r>
            <a:r>
              <a:rPr lang="fr-FR" sz="2800" b="1" i="1" dirty="0" err="1">
                <a:solidFill>
                  <a:srgbClr val="FF0000"/>
                </a:solidFill>
                <a:latin typeface="Söhne"/>
              </a:rPr>
              <a:t>list</a:t>
            </a:r>
            <a:endParaRPr lang="fr-FR" sz="2800" b="1" i="1" dirty="0">
              <a:solidFill>
                <a:srgbClr val="FF0000"/>
              </a:solidFill>
              <a:latin typeface="Söhne"/>
            </a:endParaRPr>
          </a:p>
          <a:p>
            <a:endParaRPr lang="fr-FR" sz="2800" dirty="0"/>
          </a:p>
        </p:txBody>
      </p:sp>
      <p:pic>
        <p:nvPicPr>
          <p:cNvPr id="5" name="Image 4">
            <a:extLst>
              <a:ext uri="{FF2B5EF4-FFF2-40B4-BE49-F238E27FC236}">
                <a16:creationId xmlns:a16="http://schemas.microsoft.com/office/drawing/2014/main" id="{F21CD394-19B6-C2CE-734E-74E888A67B0E}"/>
              </a:ext>
            </a:extLst>
          </p:cNvPr>
          <p:cNvPicPr>
            <a:picLocks noChangeAspect="1"/>
          </p:cNvPicPr>
          <p:nvPr/>
        </p:nvPicPr>
        <p:blipFill>
          <a:blip r:embed="rId2"/>
          <a:stretch>
            <a:fillRect/>
          </a:stretch>
        </p:blipFill>
        <p:spPr>
          <a:xfrm>
            <a:off x="677334" y="3015123"/>
            <a:ext cx="8391525" cy="1771650"/>
          </a:xfrm>
          <a:prstGeom prst="rect">
            <a:avLst/>
          </a:prstGeom>
        </p:spPr>
      </p:pic>
    </p:spTree>
    <p:extLst>
      <p:ext uri="{BB962C8B-B14F-4D97-AF65-F5344CB8AC3E}">
        <p14:creationId xmlns:p14="http://schemas.microsoft.com/office/powerpoint/2010/main" val="443210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BA43A6-4B0F-18D3-95DE-4CE1C923B384}"/>
              </a:ext>
            </a:extLst>
          </p:cNvPr>
          <p:cNvSpPr>
            <a:spLocks noGrp="1"/>
          </p:cNvSpPr>
          <p:nvPr>
            <p:ph type="title"/>
          </p:nvPr>
        </p:nvSpPr>
        <p:spPr/>
        <p:txBody>
          <a:bodyPr/>
          <a:lstStyle/>
          <a:p>
            <a:r>
              <a:rPr lang="fr-FR" dirty="0"/>
              <a:t>Comment créer un nouveau dépôt GIT</a:t>
            </a:r>
            <a:br>
              <a:rPr lang="fr-FR" dirty="0"/>
            </a:br>
            <a:r>
              <a:rPr lang="fr-FR" dirty="0"/>
              <a:t>1 – Créez le dossier</a:t>
            </a:r>
          </a:p>
        </p:txBody>
      </p:sp>
      <p:sp>
        <p:nvSpPr>
          <p:cNvPr id="3" name="Espace réservé du contenu 2">
            <a:extLst>
              <a:ext uri="{FF2B5EF4-FFF2-40B4-BE49-F238E27FC236}">
                <a16:creationId xmlns:a16="http://schemas.microsoft.com/office/drawing/2014/main" id="{78AE4822-FFFC-93DA-207C-4F4AF28113A9}"/>
              </a:ext>
            </a:extLst>
          </p:cNvPr>
          <p:cNvSpPr>
            <a:spLocks noGrp="1"/>
          </p:cNvSpPr>
          <p:nvPr>
            <p:ph idx="1"/>
          </p:nvPr>
        </p:nvSpPr>
        <p:spPr/>
        <p:txBody>
          <a:bodyPr>
            <a:normAutofit/>
          </a:bodyPr>
          <a:lstStyle/>
          <a:p>
            <a:r>
              <a:rPr lang="fr-FR" sz="2800" b="0" i="0" dirty="0">
                <a:solidFill>
                  <a:srgbClr val="374151"/>
                </a:solidFill>
                <a:effectLst/>
                <a:latin typeface="Söhne"/>
              </a:rPr>
              <a:t>Créez un répertoire pour votre projet sur votre ordinateur en utilisant votre explorateur de fichiers ou en tapant la commande suivante dans votre terminal :</a:t>
            </a:r>
          </a:p>
          <a:p>
            <a:endParaRPr lang="fr-FR" sz="2800" dirty="0"/>
          </a:p>
        </p:txBody>
      </p:sp>
      <p:pic>
        <p:nvPicPr>
          <p:cNvPr id="5" name="Image 4">
            <a:extLst>
              <a:ext uri="{FF2B5EF4-FFF2-40B4-BE49-F238E27FC236}">
                <a16:creationId xmlns:a16="http://schemas.microsoft.com/office/drawing/2014/main" id="{8E082376-B3A6-EB29-E78D-8BC51C6B9023}"/>
              </a:ext>
            </a:extLst>
          </p:cNvPr>
          <p:cNvPicPr>
            <a:picLocks noChangeAspect="1"/>
          </p:cNvPicPr>
          <p:nvPr/>
        </p:nvPicPr>
        <p:blipFill>
          <a:blip r:embed="rId2"/>
          <a:stretch>
            <a:fillRect/>
          </a:stretch>
        </p:blipFill>
        <p:spPr>
          <a:xfrm>
            <a:off x="798955" y="3969773"/>
            <a:ext cx="8353425" cy="1419225"/>
          </a:xfrm>
          <a:prstGeom prst="rect">
            <a:avLst/>
          </a:prstGeom>
        </p:spPr>
      </p:pic>
    </p:spTree>
    <p:extLst>
      <p:ext uri="{BB962C8B-B14F-4D97-AF65-F5344CB8AC3E}">
        <p14:creationId xmlns:p14="http://schemas.microsoft.com/office/powerpoint/2010/main" val="2490456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1F2A30B8-E503-5C14-FB83-C188B5B65946}"/>
              </a:ext>
            </a:extLst>
          </p:cNvPr>
          <p:cNvSpPr>
            <a:spLocks noGrp="1"/>
          </p:cNvSpPr>
          <p:nvPr>
            <p:ph type="title"/>
          </p:nvPr>
        </p:nvSpPr>
        <p:spPr>
          <a:xfrm>
            <a:off x="677334" y="609600"/>
            <a:ext cx="8596668" cy="1320800"/>
          </a:xfrm>
        </p:spPr>
        <p:txBody>
          <a:bodyPr/>
          <a:lstStyle/>
          <a:p>
            <a:r>
              <a:rPr lang="fr-FR" dirty="0"/>
              <a:t>Comment créer un nouveau dépôt GIT</a:t>
            </a:r>
            <a:br>
              <a:rPr lang="fr-FR" dirty="0"/>
            </a:br>
            <a:r>
              <a:rPr lang="fr-FR" dirty="0"/>
              <a:t>2 – Initialisez le dossier</a:t>
            </a:r>
          </a:p>
        </p:txBody>
      </p:sp>
      <p:sp>
        <p:nvSpPr>
          <p:cNvPr id="6" name="Espace réservé du contenu 5">
            <a:extLst>
              <a:ext uri="{FF2B5EF4-FFF2-40B4-BE49-F238E27FC236}">
                <a16:creationId xmlns:a16="http://schemas.microsoft.com/office/drawing/2014/main" id="{B5B06FA5-98E2-3B28-BF25-53B3B0F32BB2}"/>
              </a:ext>
            </a:extLst>
          </p:cNvPr>
          <p:cNvSpPr>
            <a:spLocks noGrp="1"/>
          </p:cNvSpPr>
          <p:nvPr>
            <p:ph idx="1"/>
          </p:nvPr>
        </p:nvSpPr>
        <p:spPr>
          <a:xfrm>
            <a:off x="775143" y="1839143"/>
            <a:ext cx="8596668" cy="4817296"/>
          </a:xfrm>
        </p:spPr>
        <p:txBody>
          <a:bodyPr/>
          <a:lstStyle/>
          <a:p>
            <a:r>
              <a:rPr lang="fr-FR" dirty="0"/>
              <a:t>Accédez au dossier en tapant la commande  </a:t>
            </a:r>
            <a:r>
              <a:rPr lang="fr-FR" b="1" dirty="0">
                <a:solidFill>
                  <a:srgbClr val="FF0000"/>
                </a:solidFill>
              </a:rPr>
              <a:t>cd </a:t>
            </a:r>
            <a:r>
              <a:rPr lang="fr-FR" b="1" dirty="0" err="1">
                <a:solidFill>
                  <a:srgbClr val="FF0000"/>
                </a:solidFill>
              </a:rPr>
              <a:t>mon_projet</a:t>
            </a:r>
            <a:endParaRPr lang="fr-FR" b="1" dirty="0">
              <a:solidFill>
                <a:srgbClr val="FF0000"/>
              </a:solidFill>
            </a:endParaRPr>
          </a:p>
          <a:p>
            <a:endParaRPr lang="fr-FR" dirty="0"/>
          </a:p>
          <a:p>
            <a:endParaRPr lang="fr-FR" dirty="0"/>
          </a:p>
          <a:p>
            <a:endParaRPr lang="fr-FR" dirty="0"/>
          </a:p>
          <a:p>
            <a:r>
              <a:rPr lang="fr-FR" dirty="0"/>
              <a:t>Initialiser le repository an utilisant la commande </a:t>
            </a:r>
            <a:r>
              <a:rPr lang="fr-FR" b="1" dirty="0">
                <a:solidFill>
                  <a:srgbClr val="FF0000"/>
                </a:solidFill>
              </a:rPr>
              <a:t>git init</a:t>
            </a:r>
          </a:p>
          <a:p>
            <a:endParaRPr lang="fr-FR" dirty="0"/>
          </a:p>
          <a:p>
            <a:endParaRPr lang="fr-FR" dirty="0"/>
          </a:p>
          <a:p>
            <a:endParaRPr lang="fr-FR" dirty="0"/>
          </a:p>
          <a:p>
            <a:endParaRPr lang="fr-FR" dirty="0"/>
          </a:p>
          <a:p>
            <a:r>
              <a:rPr lang="fr-FR" dirty="0"/>
              <a:t>Vous pouvez vérifier l’état du repository avec </a:t>
            </a:r>
            <a:r>
              <a:rPr lang="fr-FR" b="1" i="1" dirty="0">
                <a:solidFill>
                  <a:srgbClr val="FF0000"/>
                </a:solidFill>
              </a:rPr>
              <a:t>git </a:t>
            </a:r>
            <a:r>
              <a:rPr lang="fr-FR" b="1" i="1" dirty="0" err="1">
                <a:solidFill>
                  <a:srgbClr val="FF0000"/>
                </a:solidFill>
              </a:rPr>
              <a:t>status</a:t>
            </a:r>
            <a:r>
              <a:rPr lang="fr-FR" b="1" i="1" dirty="0">
                <a:solidFill>
                  <a:srgbClr val="FF0000"/>
                </a:solidFill>
              </a:rPr>
              <a:t> </a:t>
            </a:r>
            <a:r>
              <a:rPr lang="fr-FR" dirty="0"/>
              <a:t>qui devrait vous indiquer que vous êtes sur la branche "master" et que le dépôt est vide (aucun fichier n'a été ajouté).</a:t>
            </a:r>
          </a:p>
          <a:p>
            <a:endParaRPr lang="fr-FR" dirty="0"/>
          </a:p>
        </p:txBody>
      </p:sp>
      <p:pic>
        <p:nvPicPr>
          <p:cNvPr id="16" name="Image 15">
            <a:extLst>
              <a:ext uri="{FF2B5EF4-FFF2-40B4-BE49-F238E27FC236}">
                <a16:creationId xmlns:a16="http://schemas.microsoft.com/office/drawing/2014/main" id="{666475F1-15EB-D175-3FCD-5D595231EC91}"/>
              </a:ext>
            </a:extLst>
          </p:cNvPr>
          <p:cNvPicPr>
            <a:picLocks noChangeAspect="1"/>
          </p:cNvPicPr>
          <p:nvPr/>
        </p:nvPicPr>
        <p:blipFill>
          <a:blip r:embed="rId2"/>
          <a:stretch>
            <a:fillRect/>
          </a:stretch>
        </p:blipFill>
        <p:spPr>
          <a:xfrm>
            <a:off x="677334" y="2166374"/>
            <a:ext cx="7493272" cy="1274366"/>
          </a:xfrm>
          <a:prstGeom prst="rect">
            <a:avLst/>
          </a:prstGeom>
        </p:spPr>
      </p:pic>
      <p:pic>
        <p:nvPicPr>
          <p:cNvPr id="18" name="Image 17">
            <a:extLst>
              <a:ext uri="{FF2B5EF4-FFF2-40B4-BE49-F238E27FC236}">
                <a16:creationId xmlns:a16="http://schemas.microsoft.com/office/drawing/2014/main" id="{0BD87FF4-3DB7-7502-CD57-01F388AE0DE2}"/>
              </a:ext>
            </a:extLst>
          </p:cNvPr>
          <p:cNvPicPr>
            <a:picLocks noChangeAspect="1"/>
          </p:cNvPicPr>
          <p:nvPr/>
        </p:nvPicPr>
        <p:blipFill>
          <a:blip r:embed="rId3"/>
          <a:stretch>
            <a:fillRect/>
          </a:stretch>
        </p:blipFill>
        <p:spPr>
          <a:xfrm>
            <a:off x="677334" y="3910313"/>
            <a:ext cx="7641270" cy="1348459"/>
          </a:xfrm>
          <a:prstGeom prst="rect">
            <a:avLst/>
          </a:prstGeom>
        </p:spPr>
      </p:pic>
    </p:spTree>
    <p:extLst>
      <p:ext uri="{BB962C8B-B14F-4D97-AF65-F5344CB8AC3E}">
        <p14:creationId xmlns:p14="http://schemas.microsoft.com/office/powerpoint/2010/main" val="2642716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1BC093-6692-9808-0D67-60C20BB3B8A3}"/>
              </a:ext>
            </a:extLst>
          </p:cNvPr>
          <p:cNvSpPr>
            <a:spLocks noGrp="1"/>
          </p:cNvSpPr>
          <p:nvPr>
            <p:ph type="title"/>
          </p:nvPr>
        </p:nvSpPr>
        <p:spPr/>
        <p:txBody>
          <a:bodyPr/>
          <a:lstStyle/>
          <a:p>
            <a:r>
              <a:rPr lang="fr-FR" dirty="0"/>
              <a:t>Ajout des fichiers</a:t>
            </a:r>
          </a:p>
        </p:txBody>
      </p:sp>
      <p:sp>
        <p:nvSpPr>
          <p:cNvPr id="4" name="Rectangle 1">
            <a:extLst>
              <a:ext uri="{FF2B5EF4-FFF2-40B4-BE49-F238E27FC236}">
                <a16:creationId xmlns:a16="http://schemas.microsoft.com/office/drawing/2014/main" id="{5399A8F2-AD4F-37A6-57C1-40E7BE73FFF5}"/>
              </a:ext>
            </a:extLst>
          </p:cNvPr>
          <p:cNvSpPr>
            <a:spLocks noGrp="1" noChangeArrowheads="1"/>
          </p:cNvSpPr>
          <p:nvPr>
            <p:ph idx="1"/>
          </p:nvPr>
        </p:nvSpPr>
        <p:spPr bwMode="auto">
          <a:xfrm>
            <a:off x="677334" y="1393062"/>
            <a:ext cx="8596668" cy="4071875"/>
          </a:xfrm>
          <a:prstGeom prst="rect">
            <a:avLst/>
          </a:prstGeom>
        </p:spPr>
        <p:txBody>
          <a:bodyPr vert="horz" lIns="91440" tIns="45720" rIns="91440" bIns="45720" rtlCol="0">
            <a:normAutofit fontScale="25000" lnSpcReduction="20000"/>
          </a:bodyPr>
          <a:lstStyle/>
          <a:p>
            <a:endParaRPr lang="fr-FR" altLang="fr-FR" sz="2000" dirty="0">
              <a:sym typeface="Arial" panose="020B0604020202020204" pitchFamily="34" charset="0"/>
            </a:endParaRPr>
          </a:p>
          <a:p>
            <a:r>
              <a:rPr lang="fr-FR" altLang="fr-FR" sz="11200" dirty="0">
                <a:sym typeface="Arial" panose="020B0604020202020204" pitchFamily="34" charset="0"/>
              </a:rPr>
              <a:t>Ajoutez les fichiers à votre dépôt avec votre éditeur de texte ou en les </a:t>
            </a:r>
            <a:r>
              <a:rPr lang="fr-FR" altLang="fr-FR" sz="11200" dirty="0" err="1">
                <a:sym typeface="Arial" panose="020B0604020202020204" pitchFamily="34" charset="0"/>
              </a:rPr>
              <a:t>copaint</a:t>
            </a:r>
            <a:r>
              <a:rPr lang="fr-FR" altLang="fr-FR" sz="11200" dirty="0">
                <a:sym typeface="Arial" panose="020B0604020202020204" pitchFamily="34" charset="0"/>
              </a:rPr>
              <a:t> dans votre dossier. Puis indexez les dans la configuration du repository  en utilisant la commande </a:t>
            </a:r>
            <a:r>
              <a:rPr lang="fr-FR" altLang="fr-FR" sz="11200" b="1" i="1" dirty="0">
                <a:solidFill>
                  <a:srgbClr val="FF0000"/>
                </a:solidFill>
                <a:sym typeface="Arial" panose="020B0604020202020204" pitchFamily="34" charset="0"/>
              </a:rPr>
              <a:t>git </a:t>
            </a:r>
            <a:r>
              <a:rPr lang="fr-FR" altLang="fr-FR" sz="11200" b="1" i="1" dirty="0" err="1">
                <a:solidFill>
                  <a:srgbClr val="FF0000"/>
                </a:solidFill>
                <a:sym typeface="Arial" panose="020B0604020202020204" pitchFamily="34" charset="0"/>
              </a:rPr>
              <a:t>add</a:t>
            </a:r>
            <a:r>
              <a:rPr lang="fr-FR" altLang="fr-FR" sz="11200" b="1" i="1" dirty="0">
                <a:solidFill>
                  <a:srgbClr val="FF0000"/>
                </a:solidFill>
                <a:sym typeface="Arial" panose="020B0604020202020204" pitchFamily="34" charset="0"/>
              </a:rPr>
              <a:t> </a:t>
            </a:r>
            <a:r>
              <a:rPr lang="fr-FR" altLang="fr-FR" sz="11200" dirty="0">
                <a:sym typeface="Arial" panose="020B0604020202020204" pitchFamily="34" charset="0"/>
              </a:rPr>
              <a:t>suivie du nom du fichier ou du répertoire : </a:t>
            </a:r>
          </a:p>
          <a:p>
            <a:endParaRPr lang="fr-FR" sz="11200" b="0" i="0" dirty="0">
              <a:solidFill>
                <a:srgbClr val="374151"/>
              </a:solidFill>
              <a:effectLst/>
              <a:latin typeface="Söhne"/>
              <a:sym typeface="Arial" panose="020B0604020202020204" pitchFamily="34" charset="0"/>
            </a:endParaRPr>
          </a:p>
          <a:p>
            <a:endParaRPr lang="fr-FR" sz="11200" dirty="0">
              <a:solidFill>
                <a:srgbClr val="374151"/>
              </a:solidFill>
              <a:latin typeface="Söhne"/>
              <a:sym typeface="Arial" panose="020B0604020202020204" pitchFamily="34" charset="0"/>
            </a:endParaRPr>
          </a:p>
          <a:p>
            <a:endParaRPr lang="fr-FR" sz="11200" b="0" i="0" dirty="0">
              <a:solidFill>
                <a:srgbClr val="374151"/>
              </a:solidFill>
              <a:effectLst/>
              <a:latin typeface="Söhne"/>
              <a:sym typeface="Arial" panose="020B0604020202020204" pitchFamily="34" charset="0"/>
            </a:endParaRPr>
          </a:p>
          <a:p>
            <a:endParaRPr lang="fr-FR" sz="11200" dirty="0">
              <a:solidFill>
                <a:srgbClr val="374151"/>
              </a:solidFill>
              <a:latin typeface="Söhne"/>
              <a:sym typeface="Arial" panose="020B0604020202020204" pitchFamily="34" charset="0"/>
            </a:endParaRPr>
          </a:p>
          <a:p>
            <a:r>
              <a:rPr lang="fr-FR" sz="11200" b="0" i="0" dirty="0">
                <a:solidFill>
                  <a:srgbClr val="374151"/>
                </a:solidFill>
                <a:effectLst/>
                <a:latin typeface="Söhne"/>
              </a:rPr>
              <a:t>Vous pouvez également ajouter tous les fichiers du répertoire en utilisant la commande</a:t>
            </a:r>
            <a:r>
              <a:rPr lang="fr-FR" altLang="fr-FR" sz="11200" b="1" i="1" dirty="0">
                <a:solidFill>
                  <a:srgbClr val="FF0000"/>
                </a:solidFill>
                <a:sym typeface="Arial" panose="020B0604020202020204" pitchFamily="34" charset="0"/>
              </a:rPr>
              <a:t> git </a:t>
            </a:r>
            <a:r>
              <a:rPr lang="fr-FR" altLang="fr-FR" sz="11200" b="1" i="1" dirty="0" err="1">
                <a:solidFill>
                  <a:srgbClr val="FF0000"/>
                </a:solidFill>
                <a:sym typeface="Arial" panose="020B0604020202020204" pitchFamily="34" charset="0"/>
              </a:rPr>
              <a:t>add</a:t>
            </a:r>
            <a:r>
              <a:rPr lang="fr-FR" altLang="fr-FR" sz="11200" b="1" i="1" dirty="0">
                <a:solidFill>
                  <a:srgbClr val="FF0000"/>
                </a:solidFill>
                <a:sym typeface="Arial" panose="020B0604020202020204" pitchFamily="34" charset="0"/>
              </a:rPr>
              <a:t> .</a:t>
            </a:r>
            <a:endParaRPr lang="fr-FR" altLang="fr-FR" sz="11200" dirty="0">
              <a:sym typeface="Arial" panose="020B0604020202020204" pitchFamily="34" charset="0"/>
            </a:endParaRPr>
          </a:p>
          <a:p>
            <a:endParaRPr lang="fr-FR" altLang="fr-FR" sz="2000" dirty="0">
              <a:sym typeface="Arial" panose="020B0604020202020204" pitchFamily="34" charset="0"/>
            </a:endParaRPr>
          </a:p>
          <a:p>
            <a:endParaRPr lang="fr-FR" altLang="fr-FR" sz="2000" dirty="0">
              <a:sym typeface="Arial" panose="020B0604020202020204" pitchFamily="34" charset="0"/>
            </a:endParaRPr>
          </a:p>
        </p:txBody>
      </p:sp>
      <p:pic>
        <p:nvPicPr>
          <p:cNvPr id="6" name="Image 5">
            <a:extLst>
              <a:ext uri="{FF2B5EF4-FFF2-40B4-BE49-F238E27FC236}">
                <a16:creationId xmlns:a16="http://schemas.microsoft.com/office/drawing/2014/main" id="{94C35082-2842-65F5-3B82-B3DE1F704CB6}"/>
              </a:ext>
            </a:extLst>
          </p:cNvPr>
          <p:cNvPicPr>
            <a:picLocks noChangeAspect="1"/>
          </p:cNvPicPr>
          <p:nvPr/>
        </p:nvPicPr>
        <p:blipFill>
          <a:blip r:embed="rId2"/>
          <a:stretch>
            <a:fillRect/>
          </a:stretch>
        </p:blipFill>
        <p:spPr>
          <a:xfrm>
            <a:off x="1090288" y="3506658"/>
            <a:ext cx="6864008" cy="1420943"/>
          </a:xfrm>
          <a:prstGeom prst="rect">
            <a:avLst/>
          </a:prstGeom>
        </p:spPr>
      </p:pic>
    </p:spTree>
    <p:extLst>
      <p:ext uri="{BB962C8B-B14F-4D97-AF65-F5344CB8AC3E}">
        <p14:creationId xmlns:p14="http://schemas.microsoft.com/office/powerpoint/2010/main" val="1777551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1052F4-E9C2-C435-644E-E7B088E93C81}"/>
              </a:ext>
            </a:extLst>
          </p:cNvPr>
          <p:cNvSpPr>
            <a:spLocks noGrp="1"/>
          </p:cNvSpPr>
          <p:nvPr>
            <p:ph type="title"/>
          </p:nvPr>
        </p:nvSpPr>
        <p:spPr/>
        <p:txBody>
          <a:bodyPr/>
          <a:lstStyle/>
          <a:p>
            <a:r>
              <a:rPr lang="fr-FR" dirty="0"/>
              <a:t>Différence entre </a:t>
            </a:r>
            <a:r>
              <a:rPr lang="fr-FR" dirty="0">
                <a:solidFill>
                  <a:srgbClr val="FF0000"/>
                </a:solidFill>
              </a:rPr>
              <a:t>git </a:t>
            </a:r>
            <a:r>
              <a:rPr lang="fr-FR" dirty="0" err="1">
                <a:solidFill>
                  <a:srgbClr val="FF0000"/>
                </a:solidFill>
              </a:rPr>
              <a:t>add</a:t>
            </a:r>
            <a:r>
              <a:rPr lang="fr-FR" dirty="0">
                <a:solidFill>
                  <a:srgbClr val="FF0000"/>
                </a:solidFill>
              </a:rPr>
              <a:t> -–all </a:t>
            </a:r>
            <a:r>
              <a:rPr lang="fr-FR" dirty="0"/>
              <a:t>et </a:t>
            </a:r>
            <a:r>
              <a:rPr lang="fr-FR" dirty="0">
                <a:solidFill>
                  <a:srgbClr val="FF0000"/>
                </a:solidFill>
              </a:rPr>
              <a:t>git </a:t>
            </a:r>
            <a:r>
              <a:rPr lang="fr-FR" dirty="0" err="1">
                <a:solidFill>
                  <a:srgbClr val="FF0000"/>
                </a:solidFill>
              </a:rPr>
              <a:t>add</a:t>
            </a:r>
            <a:r>
              <a:rPr lang="fr-FR" dirty="0">
                <a:solidFill>
                  <a:srgbClr val="FF0000"/>
                </a:solidFill>
              </a:rPr>
              <a:t> .</a:t>
            </a:r>
          </a:p>
        </p:txBody>
      </p:sp>
      <p:sp>
        <p:nvSpPr>
          <p:cNvPr id="4" name="Rectangle 1">
            <a:extLst>
              <a:ext uri="{FF2B5EF4-FFF2-40B4-BE49-F238E27FC236}">
                <a16:creationId xmlns:a16="http://schemas.microsoft.com/office/drawing/2014/main" id="{2CDF16AF-4E0D-6173-0E8A-F77646ED9653}"/>
              </a:ext>
            </a:extLst>
          </p:cNvPr>
          <p:cNvSpPr>
            <a:spLocks noGrp="1" noChangeArrowheads="1"/>
          </p:cNvSpPr>
          <p:nvPr>
            <p:ph idx="1"/>
          </p:nvPr>
        </p:nvSpPr>
        <p:spPr bwMode="auto">
          <a:xfrm>
            <a:off x="677334" y="1567543"/>
            <a:ext cx="8195361" cy="4994031"/>
          </a:xfrm>
          <a:prstGeom prst="rect">
            <a:avLst/>
          </a:prstGeom>
        </p:spPr>
        <p:txBody>
          <a:bodyPr vert="horz" lIns="91440" tIns="45720" rIns="91440" bIns="45720" rtlCol="0">
            <a:normAutofit lnSpcReduction="10000"/>
          </a:bodyPr>
          <a:lstStyle/>
          <a:p>
            <a:r>
              <a:rPr lang="fr-FR" altLang="fr-FR" sz="2400" dirty="0">
                <a:sym typeface="Arial" panose="020B0604020202020204" pitchFamily="34" charset="0"/>
              </a:rPr>
              <a:t>La commande </a:t>
            </a:r>
            <a:r>
              <a:rPr lang="fr-FR" altLang="fr-FR" sz="2400" dirty="0">
                <a:solidFill>
                  <a:srgbClr val="FF0000"/>
                </a:solidFill>
                <a:sym typeface="Arial" panose="020B0604020202020204" pitchFamily="34" charset="0"/>
              </a:rPr>
              <a:t>git </a:t>
            </a:r>
            <a:r>
              <a:rPr lang="fr-FR" altLang="fr-FR" sz="2400" dirty="0" err="1">
                <a:solidFill>
                  <a:srgbClr val="FF0000"/>
                </a:solidFill>
                <a:sym typeface="Arial" panose="020B0604020202020204" pitchFamily="34" charset="0"/>
              </a:rPr>
              <a:t>add</a:t>
            </a:r>
            <a:r>
              <a:rPr lang="fr-FR" altLang="fr-FR" sz="2400" dirty="0">
                <a:solidFill>
                  <a:srgbClr val="FF0000"/>
                </a:solidFill>
                <a:sym typeface="Arial" panose="020B0604020202020204" pitchFamily="34" charset="0"/>
              </a:rPr>
              <a:t> --all </a:t>
            </a:r>
            <a:r>
              <a:rPr lang="fr-FR" altLang="fr-FR" sz="2400" dirty="0">
                <a:sym typeface="Arial" panose="020B0604020202020204" pitchFamily="34" charset="0"/>
              </a:rPr>
              <a:t>permet d'ajouter tous les fichiers modifiés ou nouvellement créés dans le répertoire courant et ses sous-répertoires au prochain commit. Elle inclut également les fichiers qui ont été supprimés du répertoire et qui sont marqués pour suppression dans l'index GIT.</a:t>
            </a:r>
          </a:p>
          <a:p>
            <a:r>
              <a:rPr lang="fr-FR" altLang="fr-FR" sz="2400" dirty="0">
                <a:sym typeface="Arial" panose="020B0604020202020204" pitchFamily="34" charset="0"/>
              </a:rPr>
              <a:t>La commande </a:t>
            </a:r>
            <a:r>
              <a:rPr lang="fr-FR" altLang="fr-FR" sz="2400" dirty="0">
                <a:solidFill>
                  <a:srgbClr val="FF0000"/>
                </a:solidFill>
                <a:sym typeface="Arial" panose="020B0604020202020204" pitchFamily="34" charset="0"/>
              </a:rPr>
              <a:t>git </a:t>
            </a:r>
            <a:r>
              <a:rPr lang="fr-FR" altLang="fr-FR" sz="2400" dirty="0" err="1">
                <a:solidFill>
                  <a:srgbClr val="FF0000"/>
                </a:solidFill>
                <a:sym typeface="Arial" panose="020B0604020202020204" pitchFamily="34" charset="0"/>
              </a:rPr>
              <a:t>add</a:t>
            </a:r>
            <a:r>
              <a:rPr lang="fr-FR" altLang="fr-FR" sz="2400" dirty="0">
                <a:solidFill>
                  <a:srgbClr val="FF0000"/>
                </a:solidFill>
                <a:sym typeface="Arial" panose="020B0604020202020204" pitchFamily="34" charset="0"/>
              </a:rPr>
              <a:t> . </a:t>
            </a:r>
            <a:r>
              <a:rPr lang="fr-FR" altLang="fr-FR" sz="2400" dirty="0">
                <a:sym typeface="Arial" panose="020B0604020202020204" pitchFamily="34" charset="0"/>
              </a:rPr>
              <a:t>permet quant à elle d'ajouter tous les fichiers modifiés ou nouvellement créés dans le répertoire courant et ses sous-répertoires au prochain commit, (en version1)  elle exclut les fichiers qui ont été supprimés du répertoire et qui sont marqués pour suppression dans l'index GIT. </a:t>
            </a:r>
          </a:p>
          <a:p>
            <a:r>
              <a:rPr lang="fr-FR" altLang="fr-FR" sz="2400" dirty="0">
                <a:sym typeface="Arial" panose="020B0604020202020204" pitchFamily="34" charset="0"/>
              </a:rPr>
              <a:t>En version (2.x) les deux commandes sont pareille</a:t>
            </a:r>
          </a:p>
        </p:txBody>
      </p:sp>
    </p:spTree>
    <p:extLst>
      <p:ext uri="{BB962C8B-B14F-4D97-AF65-F5344CB8AC3E}">
        <p14:creationId xmlns:p14="http://schemas.microsoft.com/office/powerpoint/2010/main" val="1552727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A2FAC1-A321-DF19-EAE4-4C2588BE2E82}"/>
              </a:ext>
            </a:extLst>
          </p:cNvPr>
          <p:cNvSpPr>
            <a:spLocks noGrp="1"/>
          </p:cNvSpPr>
          <p:nvPr>
            <p:ph type="title"/>
          </p:nvPr>
        </p:nvSpPr>
        <p:spPr/>
        <p:txBody>
          <a:bodyPr/>
          <a:lstStyle/>
          <a:p>
            <a:r>
              <a:rPr lang="fr-FR" dirty="0"/>
              <a:t>Comment exclure des fichier et des dossier de l’indexation GIT ?</a:t>
            </a:r>
          </a:p>
        </p:txBody>
      </p:sp>
      <p:sp>
        <p:nvSpPr>
          <p:cNvPr id="3" name="Espace réservé du contenu 2">
            <a:extLst>
              <a:ext uri="{FF2B5EF4-FFF2-40B4-BE49-F238E27FC236}">
                <a16:creationId xmlns:a16="http://schemas.microsoft.com/office/drawing/2014/main" id="{13C9D51B-4CF5-5F2D-B9F8-2F9CFC4628DF}"/>
              </a:ext>
            </a:extLst>
          </p:cNvPr>
          <p:cNvSpPr>
            <a:spLocks noGrp="1"/>
          </p:cNvSpPr>
          <p:nvPr>
            <p:ph idx="1"/>
          </p:nvPr>
        </p:nvSpPr>
        <p:spPr/>
        <p:txBody>
          <a:bodyPr>
            <a:normAutofit fontScale="85000" lnSpcReduction="10000"/>
          </a:bodyPr>
          <a:lstStyle/>
          <a:p>
            <a:r>
              <a:rPr lang="fr-FR" sz="2400" dirty="0"/>
              <a:t>Le fichier </a:t>
            </a:r>
            <a:r>
              <a:rPr lang="fr-FR" sz="2400" dirty="0">
                <a:solidFill>
                  <a:srgbClr val="FF0000"/>
                </a:solidFill>
              </a:rPr>
              <a:t>.</a:t>
            </a:r>
            <a:r>
              <a:rPr lang="fr-FR" sz="2400" dirty="0" err="1">
                <a:solidFill>
                  <a:srgbClr val="FF0000"/>
                </a:solidFill>
              </a:rPr>
              <a:t>gitignore</a:t>
            </a:r>
            <a:r>
              <a:rPr lang="fr-FR" sz="2400" dirty="0">
                <a:solidFill>
                  <a:srgbClr val="FF0000"/>
                </a:solidFill>
              </a:rPr>
              <a:t> </a:t>
            </a:r>
            <a:r>
              <a:rPr lang="fr-FR" sz="2400" dirty="0"/>
              <a:t>est un fichier de configuration qui permet de spécifier les fichiers et répertoires que GIT doit ignorer lors de l'ajout de fichiers à l'index ou lors de la création de </a:t>
            </a:r>
            <a:r>
              <a:rPr lang="fr-FR" sz="2400" dirty="0" err="1"/>
              <a:t>commits</a:t>
            </a:r>
            <a:r>
              <a:rPr lang="fr-FR" sz="2400" dirty="0"/>
              <a:t>. Cela peut être utile pour exclure certains fichiers qui ne sont pas pertinents pour le projet (par exemple, les fichiers de configuration locaux ou les fichiers de </a:t>
            </a:r>
            <a:r>
              <a:rPr lang="fr-FR" sz="2400" dirty="0" err="1"/>
              <a:t>build</a:t>
            </a:r>
            <a:r>
              <a:rPr lang="fr-FR" sz="2400" dirty="0"/>
              <a:t> générés) ou qui ne doivent pas être partagés avec d'autres membres de l'équipe (par exemple, des fichiers contenant des mots de passe ou des informations sensibles).</a:t>
            </a:r>
          </a:p>
          <a:p>
            <a:r>
              <a:rPr lang="fr-FR" sz="2400" dirty="0"/>
              <a:t>Pour utiliser un fichier </a:t>
            </a:r>
            <a:r>
              <a:rPr lang="fr-FR" sz="2400" dirty="0">
                <a:solidFill>
                  <a:srgbClr val="FF0000"/>
                </a:solidFill>
              </a:rPr>
              <a:t>.</a:t>
            </a:r>
            <a:r>
              <a:rPr lang="fr-FR" sz="2400" dirty="0" err="1">
                <a:solidFill>
                  <a:srgbClr val="FF0000"/>
                </a:solidFill>
              </a:rPr>
              <a:t>gitignore</a:t>
            </a:r>
            <a:r>
              <a:rPr lang="fr-FR" sz="2400" dirty="0"/>
              <a:t>, vous devez créer un fichier nommé </a:t>
            </a:r>
            <a:r>
              <a:rPr lang="fr-FR" sz="2400" dirty="0">
                <a:solidFill>
                  <a:srgbClr val="FF0000"/>
                </a:solidFill>
              </a:rPr>
              <a:t>.</a:t>
            </a:r>
            <a:r>
              <a:rPr lang="fr-FR" sz="2400" dirty="0" err="1">
                <a:solidFill>
                  <a:srgbClr val="FF0000"/>
                </a:solidFill>
              </a:rPr>
              <a:t>gitignore</a:t>
            </a:r>
            <a:r>
              <a:rPr lang="fr-FR" sz="2400" dirty="0">
                <a:solidFill>
                  <a:srgbClr val="FF0000"/>
                </a:solidFill>
              </a:rPr>
              <a:t> </a:t>
            </a:r>
            <a:r>
              <a:rPr lang="fr-FR" sz="2400" dirty="0"/>
              <a:t>dans le répertoire racine de votre projet et y ajouter une liste des fichiers ou répertoires à ignorer, un par ligne. Vous pouvez utiliser des jokers (*) pour indiquer des motifs de fichiers ou de répertoires à ignorer.</a:t>
            </a:r>
          </a:p>
        </p:txBody>
      </p:sp>
    </p:spTree>
    <p:extLst>
      <p:ext uri="{BB962C8B-B14F-4D97-AF65-F5344CB8AC3E}">
        <p14:creationId xmlns:p14="http://schemas.microsoft.com/office/powerpoint/2010/main" val="1246961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3ECF33-85A2-E0D7-B271-6A3670A6C595}"/>
              </a:ext>
            </a:extLst>
          </p:cNvPr>
          <p:cNvSpPr>
            <a:spLocks noGrp="1"/>
          </p:cNvSpPr>
          <p:nvPr>
            <p:ph type="title"/>
          </p:nvPr>
        </p:nvSpPr>
        <p:spPr/>
        <p:txBody>
          <a:bodyPr/>
          <a:lstStyle/>
          <a:p>
            <a:r>
              <a:rPr lang="fr-FR" dirty="0"/>
              <a:t>Exemple du fichier .</a:t>
            </a:r>
            <a:r>
              <a:rPr lang="fr-FR" dirty="0" err="1"/>
              <a:t>gitignore</a:t>
            </a:r>
            <a:endParaRPr lang="fr-FR" dirty="0"/>
          </a:p>
        </p:txBody>
      </p:sp>
      <p:sp>
        <p:nvSpPr>
          <p:cNvPr id="3" name="Espace réservé du contenu 2">
            <a:extLst>
              <a:ext uri="{FF2B5EF4-FFF2-40B4-BE49-F238E27FC236}">
                <a16:creationId xmlns:a16="http://schemas.microsoft.com/office/drawing/2014/main" id="{4250A478-43F8-E7D2-ECEB-D8DC99F54CCC}"/>
              </a:ext>
            </a:extLst>
          </p:cNvPr>
          <p:cNvSpPr>
            <a:spLocks noGrp="1"/>
          </p:cNvSpPr>
          <p:nvPr>
            <p:ph idx="1"/>
          </p:nvPr>
        </p:nvSpPr>
        <p:spPr>
          <a:xfrm>
            <a:off x="677334" y="2160589"/>
            <a:ext cx="3518275" cy="3880773"/>
          </a:xfrm>
        </p:spPr>
        <p:txBody>
          <a:bodyPr>
            <a:normAutofit/>
          </a:bodyPr>
          <a:lstStyle/>
          <a:p>
            <a:r>
              <a:rPr lang="fr-FR" dirty="0"/>
              <a:t>Une fois que vous avez créé et configuré votre fichier .</a:t>
            </a:r>
            <a:r>
              <a:rPr lang="fr-FR" dirty="0" err="1"/>
              <a:t>gitignore</a:t>
            </a:r>
            <a:r>
              <a:rPr lang="fr-FR" dirty="0"/>
              <a:t>, vous pouvez l'ajouter à votre dépôt GIT en utilisant la commande </a:t>
            </a:r>
            <a:br>
              <a:rPr lang="fr-FR" dirty="0"/>
            </a:br>
            <a:br>
              <a:rPr lang="fr-FR" dirty="0"/>
            </a:br>
            <a:r>
              <a:rPr lang="fr-FR" sz="2000" b="1" dirty="0">
                <a:solidFill>
                  <a:srgbClr val="FF0000"/>
                </a:solidFill>
              </a:rPr>
              <a:t>git </a:t>
            </a:r>
            <a:r>
              <a:rPr lang="fr-FR" sz="2000" b="1" dirty="0" err="1">
                <a:solidFill>
                  <a:srgbClr val="FF0000"/>
                </a:solidFill>
              </a:rPr>
              <a:t>add</a:t>
            </a:r>
            <a:r>
              <a:rPr lang="fr-FR" sz="2000" b="1" dirty="0">
                <a:solidFill>
                  <a:srgbClr val="FF0000"/>
                </a:solidFill>
              </a:rPr>
              <a:t> .</a:t>
            </a:r>
            <a:r>
              <a:rPr lang="fr-FR" sz="2000" b="1" dirty="0" err="1">
                <a:solidFill>
                  <a:srgbClr val="FF0000"/>
                </a:solidFill>
              </a:rPr>
              <a:t>gitignore</a:t>
            </a:r>
            <a:r>
              <a:rPr lang="fr-FR" sz="2000" b="1" dirty="0">
                <a:solidFill>
                  <a:srgbClr val="FF0000"/>
                </a:solidFill>
              </a:rPr>
              <a:t> </a:t>
            </a:r>
            <a:br>
              <a:rPr lang="fr-FR" sz="2000" b="1" dirty="0">
                <a:solidFill>
                  <a:srgbClr val="FF0000"/>
                </a:solidFill>
              </a:rPr>
            </a:br>
            <a:br>
              <a:rPr lang="fr-FR" dirty="0"/>
            </a:br>
            <a:r>
              <a:rPr lang="fr-FR" dirty="0"/>
              <a:t>et faire un commit des modifications avec la commande git commit.</a:t>
            </a:r>
          </a:p>
        </p:txBody>
      </p:sp>
      <p:pic>
        <p:nvPicPr>
          <p:cNvPr id="7" name="Image 6">
            <a:extLst>
              <a:ext uri="{FF2B5EF4-FFF2-40B4-BE49-F238E27FC236}">
                <a16:creationId xmlns:a16="http://schemas.microsoft.com/office/drawing/2014/main" id="{EE8F663D-1936-7A25-2825-DFE85B3CDCC7}"/>
              </a:ext>
            </a:extLst>
          </p:cNvPr>
          <p:cNvPicPr>
            <a:picLocks noChangeAspect="1"/>
          </p:cNvPicPr>
          <p:nvPr/>
        </p:nvPicPr>
        <p:blipFill>
          <a:blip r:embed="rId2"/>
          <a:stretch>
            <a:fillRect/>
          </a:stretch>
        </p:blipFill>
        <p:spPr>
          <a:xfrm>
            <a:off x="4195609" y="2000712"/>
            <a:ext cx="7622635" cy="3880772"/>
          </a:xfrm>
          <a:prstGeom prst="rect">
            <a:avLst/>
          </a:prstGeom>
        </p:spPr>
      </p:pic>
    </p:spTree>
    <p:extLst>
      <p:ext uri="{BB962C8B-B14F-4D97-AF65-F5344CB8AC3E}">
        <p14:creationId xmlns:p14="http://schemas.microsoft.com/office/powerpoint/2010/main" val="3345353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12E8DF-6F51-D356-3824-30D68402A33B}"/>
              </a:ext>
            </a:extLst>
          </p:cNvPr>
          <p:cNvSpPr>
            <a:spLocks noGrp="1"/>
          </p:cNvSpPr>
          <p:nvPr>
            <p:ph type="title"/>
          </p:nvPr>
        </p:nvSpPr>
        <p:spPr/>
        <p:txBody>
          <a:bodyPr/>
          <a:lstStyle/>
          <a:p>
            <a:r>
              <a:rPr lang="fr-FR" dirty="0"/>
              <a:t>Valider les modifications et création d’une version</a:t>
            </a:r>
          </a:p>
        </p:txBody>
      </p:sp>
      <p:sp>
        <p:nvSpPr>
          <p:cNvPr id="3" name="Espace réservé du contenu 2">
            <a:extLst>
              <a:ext uri="{FF2B5EF4-FFF2-40B4-BE49-F238E27FC236}">
                <a16:creationId xmlns:a16="http://schemas.microsoft.com/office/drawing/2014/main" id="{A0E86794-00F5-AA41-99F1-5B072D8841E0}"/>
              </a:ext>
            </a:extLst>
          </p:cNvPr>
          <p:cNvSpPr>
            <a:spLocks noGrp="1"/>
          </p:cNvSpPr>
          <p:nvPr>
            <p:ph idx="1"/>
          </p:nvPr>
        </p:nvSpPr>
        <p:spPr/>
        <p:txBody>
          <a:bodyPr>
            <a:normAutofit fontScale="92500" lnSpcReduction="20000"/>
          </a:bodyPr>
          <a:lstStyle/>
          <a:p>
            <a:r>
              <a:rPr lang="fr-FR" sz="2000" b="0" i="0" dirty="0">
                <a:solidFill>
                  <a:srgbClr val="374151"/>
                </a:solidFill>
                <a:effectLst/>
                <a:latin typeface="Söhne"/>
              </a:rPr>
              <a:t>Faites un commit des fichiers ajoutés en utilisant la commande </a:t>
            </a:r>
            <a:r>
              <a:rPr lang="fr-FR" sz="2000" b="1" i="0" dirty="0">
                <a:solidFill>
                  <a:srgbClr val="FF0000"/>
                </a:solidFill>
                <a:effectLst/>
                <a:latin typeface="Söhne"/>
              </a:rPr>
              <a:t>git commit</a:t>
            </a:r>
          </a:p>
          <a:p>
            <a:endParaRPr lang="fr-FR" sz="2000" b="1" i="0" dirty="0">
              <a:solidFill>
                <a:srgbClr val="FF0000"/>
              </a:solidFill>
              <a:effectLst/>
              <a:latin typeface="Söhne"/>
            </a:endParaRPr>
          </a:p>
          <a:p>
            <a:endParaRPr lang="fr-FR" sz="2000" b="1" i="0" dirty="0">
              <a:solidFill>
                <a:srgbClr val="FF0000"/>
              </a:solidFill>
              <a:effectLst/>
              <a:latin typeface="Söhne"/>
            </a:endParaRPr>
          </a:p>
          <a:p>
            <a:endParaRPr lang="fr-FR" sz="2000" b="1" i="0" dirty="0">
              <a:solidFill>
                <a:srgbClr val="FF0000"/>
              </a:solidFill>
              <a:effectLst/>
              <a:latin typeface="Söhne"/>
            </a:endParaRPr>
          </a:p>
          <a:p>
            <a:endParaRPr lang="fr-FR" sz="2000" b="1" i="0" dirty="0">
              <a:solidFill>
                <a:srgbClr val="FF0000"/>
              </a:solidFill>
              <a:effectLst/>
              <a:latin typeface="Söhne"/>
            </a:endParaRPr>
          </a:p>
          <a:p>
            <a:endParaRPr lang="fr-FR" sz="2000" b="1" dirty="0">
              <a:solidFill>
                <a:srgbClr val="FF0000"/>
              </a:solidFill>
              <a:latin typeface="Söhne"/>
            </a:endParaRPr>
          </a:p>
          <a:p>
            <a:r>
              <a:rPr lang="fr-FR" sz="2000" b="0" i="0" dirty="0">
                <a:solidFill>
                  <a:srgbClr val="374151"/>
                </a:solidFill>
                <a:effectLst/>
                <a:latin typeface="Söhne"/>
              </a:rPr>
              <a:t>Le message entre guillemets ("Ajout des fichiers de base") est un commentaire qui décrit la modification apportée au dépôt. Assurez-vous de choisir un message clair et concis pour chaque commit afin de faciliter la compréhension de l'historique des modifications.</a:t>
            </a:r>
          </a:p>
          <a:p>
            <a:r>
              <a:rPr lang="fr-FR" sz="2000" dirty="0">
                <a:solidFill>
                  <a:srgbClr val="374151"/>
                </a:solidFill>
                <a:latin typeface="Söhne"/>
              </a:rPr>
              <a:t>Vous pouvez également faire git commit –a –m ’’Ajout des fichiers de base ’’ pour faire </a:t>
            </a:r>
            <a:r>
              <a:rPr lang="fr-FR" sz="2000" dirty="0" err="1">
                <a:solidFill>
                  <a:srgbClr val="374151"/>
                </a:solidFill>
                <a:latin typeface="Söhne"/>
              </a:rPr>
              <a:t>add</a:t>
            </a:r>
            <a:r>
              <a:rPr lang="fr-FR" sz="2000" dirty="0">
                <a:solidFill>
                  <a:srgbClr val="374151"/>
                </a:solidFill>
                <a:latin typeface="Söhne"/>
              </a:rPr>
              <a:t> et commit en même temps.</a:t>
            </a:r>
            <a:endParaRPr lang="fr-FR" sz="2000" b="1" dirty="0">
              <a:solidFill>
                <a:srgbClr val="FF0000"/>
              </a:solidFill>
            </a:endParaRPr>
          </a:p>
        </p:txBody>
      </p:sp>
      <p:pic>
        <p:nvPicPr>
          <p:cNvPr id="5" name="Image 4">
            <a:extLst>
              <a:ext uri="{FF2B5EF4-FFF2-40B4-BE49-F238E27FC236}">
                <a16:creationId xmlns:a16="http://schemas.microsoft.com/office/drawing/2014/main" id="{C5FB52CD-2B8C-E6EC-CDEF-7A5D515D4C85}"/>
              </a:ext>
            </a:extLst>
          </p:cNvPr>
          <p:cNvPicPr>
            <a:picLocks noChangeAspect="1"/>
          </p:cNvPicPr>
          <p:nvPr/>
        </p:nvPicPr>
        <p:blipFill>
          <a:blip r:embed="rId2"/>
          <a:stretch>
            <a:fillRect/>
          </a:stretch>
        </p:blipFill>
        <p:spPr>
          <a:xfrm>
            <a:off x="882477" y="2691275"/>
            <a:ext cx="8391525" cy="1409700"/>
          </a:xfrm>
          <a:prstGeom prst="rect">
            <a:avLst/>
          </a:prstGeom>
        </p:spPr>
      </p:pic>
    </p:spTree>
    <p:extLst>
      <p:ext uri="{BB962C8B-B14F-4D97-AF65-F5344CB8AC3E}">
        <p14:creationId xmlns:p14="http://schemas.microsoft.com/office/powerpoint/2010/main" val="3873093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66CE21-CDA1-66EC-8309-711DBD6847D2}"/>
              </a:ext>
            </a:extLst>
          </p:cNvPr>
          <p:cNvSpPr>
            <a:spLocks noGrp="1"/>
          </p:cNvSpPr>
          <p:nvPr>
            <p:ph type="title"/>
          </p:nvPr>
        </p:nvSpPr>
        <p:spPr/>
        <p:txBody>
          <a:bodyPr/>
          <a:lstStyle/>
          <a:p>
            <a:r>
              <a:rPr lang="fr-FR" dirty="0"/>
              <a:t>Test de git </a:t>
            </a:r>
            <a:r>
              <a:rPr lang="fr-FR" dirty="0" err="1"/>
              <a:t>status</a:t>
            </a:r>
            <a:endParaRPr lang="fr-FR" dirty="0"/>
          </a:p>
        </p:txBody>
      </p:sp>
      <p:sp>
        <p:nvSpPr>
          <p:cNvPr id="3" name="Espace réservé du contenu 2">
            <a:extLst>
              <a:ext uri="{FF2B5EF4-FFF2-40B4-BE49-F238E27FC236}">
                <a16:creationId xmlns:a16="http://schemas.microsoft.com/office/drawing/2014/main" id="{B187F4D1-F1AB-1CFE-69EF-FC677AE9C415}"/>
              </a:ext>
            </a:extLst>
          </p:cNvPr>
          <p:cNvSpPr>
            <a:spLocks noGrp="1"/>
          </p:cNvSpPr>
          <p:nvPr>
            <p:ph idx="1"/>
          </p:nvPr>
        </p:nvSpPr>
        <p:spPr/>
        <p:txBody>
          <a:bodyPr>
            <a:normAutofit fontScale="92500" lnSpcReduction="10000"/>
          </a:bodyPr>
          <a:lstStyle/>
          <a:p>
            <a:r>
              <a:rPr lang="fr-FR" sz="2800" dirty="0"/>
              <a:t>Ajoutez une nouveau fichier a votre dossier (fichier.txt).</a:t>
            </a:r>
          </a:p>
          <a:p>
            <a:r>
              <a:rPr lang="fr-FR" sz="2800" dirty="0"/>
              <a:t>Tapez </a:t>
            </a:r>
            <a:r>
              <a:rPr lang="fr-FR" sz="2800" b="1" dirty="0">
                <a:solidFill>
                  <a:srgbClr val="FF0000"/>
                </a:solidFill>
              </a:rPr>
              <a:t>git </a:t>
            </a:r>
            <a:r>
              <a:rPr lang="fr-FR" sz="2800" b="1" dirty="0" err="1">
                <a:solidFill>
                  <a:srgbClr val="FF0000"/>
                </a:solidFill>
              </a:rPr>
              <a:t>status</a:t>
            </a:r>
            <a:endParaRPr lang="fr-FR" sz="2800" b="1" dirty="0">
              <a:solidFill>
                <a:srgbClr val="FF0000"/>
              </a:solidFill>
            </a:endParaRPr>
          </a:p>
          <a:p>
            <a:r>
              <a:rPr lang="fr-FR" sz="2800" dirty="0"/>
              <a:t>Tapez </a:t>
            </a:r>
            <a:r>
              <a:rPr lang="fr-FR" sz="2800" b="1" dirty="0">
                <a:solidFill>
                  <a:srgbClr val="FF0000"/>
                </a:solidFill>
              </a:rPr>
              <a:t>git </a:t>
            </a:r>
            <a:r>
              <a:rPr lang="fr-FR" sz="2800" b="1" dirty="0" err="1">
                <a:solidFill>
                  <a:srgbClr val="FF0000"/>
                </a:solidFill>
              </a:rPr>
              <a:t>add</a:t>
            </a:r>
            <a:r>
              <a:rPr lang="fr-FR" sz="2800" b="1" dirty="0">
                <a:solidFill>
                  <a:srgbClr val="FF0000"/>
                </a:solidFill>
              </a:rPr>
              <a:t> --all</a:t>
            </a:r>
          </a:p>
          <a:p>
            <a:r>
              <a:rPr lang="fr-FR" sz="2800" dirty="0"/>
              <a:t>Tapez </a:t>
            </a:r>
            <a:r>
              <a:rPr lang="fr-FR" sz="2800" b="1" dirty="0">
                <a:solidFill>
                  <a:srgbClr val="FF0000"/>
                </a:solidFill>
              </a:rPr>
              <a:t>git </a:t>
            </a:r>
            <a:r>
              <a:rPr lang="fr-FR" sz="2800" b="1" dirty="0" err="1">
                <a:solidFill>
                  <a:srgbClr val="FF0000"/>
                </a:solidFill>
              </a:rPr>
              <a:t>status</a:t>
            </a:r>
            <a:endParaRPr lang="fr-FR" sz="2800" b="1" dirty="0">
              <a:solidFill>
                <a:srgbClr val="FF0000"/>
              </a:solidFill>
            </a:endParaRPr>
          </a:p>
          <a:p>
            <a:r>
              <a:rPr lang="fr-FR" sz="2800" dirty="0"/>
              <a:t>Tapez </a:t>
            </a:r>
            <a:r>
              <a:rPr lang="fr-FR" sz="2800" b="1" dirty="0">
                <a:solidFill>
                  <a:srgbClr val="FF0000"/>
                </a:solidFill>
              </a:rPr>
              <a:t>git commit –m « ajout du fichier.txt »</a:t>
            </a:r>
          </a:p>
          <a:p>
            <a:r>
              <a:rPr lang="fr-FR" sz="2800" dirty="0"/>
              <a:t>Tapez </a:t>
            </a:r>
            <a:r>
              <a:rPr lang="fr-FR" sz="2800" b="1" dirty="0">
                <a:solidFill>
                  <a:srgbClr val="FF0000"/>
                </a:solidFill>
              </a:rPr>
              <a:t>git </a:t>
            </a:r>
            <a:r>
              <a:rPr lang="fr-FR" sz="2800" b="1" dirty="0" err="1">
                <a:solidFill>
                  <a:srgbClr val="FF0000"/>
                </a:solidFill>
              </a:rPr>
              <a:t>status</a:t>
            </a:r>
            <a:endParaRPr lang="fr-FR" sz="2800" b="1" dirty="0">
              <a:solidFill>
                <a:srgbClr val="FF0000"/>
              </a:solidFill>
            </a:endParaRPr>
          </a:p>
          <a:p>
            <a:r>
              <a:rPr lang="fr-FR" sz="2800" dirty="0"/>
              <a:t>Tirez vos conclusions</a:t>
            </a:r>
          </a:p>
        </p:txBody>
      </p:sp>
    </p:spTree>
    <p:extLst>
      <p:ext uri="{BB962C8B-B14F-4D97-AF65-F5344CB8AC3E}">
        <p14:creationId xmlns:p14="http://schemas.microsoft.com/office/powerpoint/2010/main" val="3945702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ABAF6E-7C4A-F795-FFD7-AF27A59AB61E}"/>
              </a:ext>
            </a:extLst>
          </p:cNvPr>
          <p:cNvSpPr>
            <a:spLocks noGrp="1"/>
          </p:cNvSpPr>
          <p:nvPr>
            <p:ph type="title"/>
          </p:nvPr>
        </p:nvSpPr>
        <p:spPr/>
        <p:txBody>
          <a:bodyPr/>
          <a:lstStyle/>
          <a:p>
            <a:r>
              <a:rPr lang="ar-MA" dirty="0"/>
              <a:t> </a:t>
            </a:r>
            <a:r>
              <a:rPr lang="fr-FR" dirty="0"/>
              <a:t>Plan de cours</a:t>
            </a:r>
          </a:p>
        </p:txBody>
      </p:sp>
      <p:sp>
        <p:nvSpPr>
          <p:cNvPr id="3" name="Espace réservé du contenu 2">
            <a:extLst>
              <a:ext uri="{FF2B5EF4-FFF2-40B4-BE49-F238E27FC236}">
                <a16:creationId xmlns:a16="http://schemas.microsoft.com/office/drawing/2014/main" id="{D715B833-1522-D208-5CFE-B902F2C2255D}"/>
              </a:ext>
            </a:extLst>
          </p:cNvPr>
          <p:cNvSpPr>
            <a:spLocks noGrp="1"/>
          </p:cNvSpPr>
          <p:nvPr>
            <p:ph idx="1"/>
          </p:nvPr>
        </p:nvSpPr>
        <p:spPr/>
        <p:txBody>
          <a:bodyPr>
            <a:normAutofit/>
          </a:bodyPr>
          <a:lstStyle/>
          <a:p>
            <a:r>
              <a:rPr lang="fr-FR" sz="2800" dirty="0"/>
              <a:t>Présentation des logiciel de gestion des version</a:t>
            </a:r>
          </a:p>
          <a:p>
            <a:r>
              <a:rPr lang="fr-FR" sz="2800" dirty="0"/>
              <a:t>Initiation au repository local avec GIT</a:t>
            </a:r>
          </a:p>
          <a:p>
            <a:r>
              <a:rPr lang="fr-FR" sz="2800" dirty="0"/>
              <a:t>La gestion de l’historique des modifications</a:t>
            </a:r>
          </a:p>
          <a:p>
            <a:r>
              <a:rPr lang="fr-FR" sz="2800" dirty="0"/>
              <a:t>La gestion des branches</a:t>
            </a:r>
          </a:p>
          <a:p>
            <a:r>
              <a:rPr lang="fr-FR" sz="2800" dirty="0"/>
              <a:t>L’utilisation des dépôt distants</a:t>
            </a:r>
          </a:p>
          <a:p>
            <a:r>
              <a:rPr lang="fr-FR" sz="2800" dirty="0"/>
              <a:t>L’</a:t>
            </a:r>
            <a:r>
              <a:rPr lang="fr-FR" sz="2800" dirty="0" err="1"/>
              <a:t>interet</a:t>
            </a:r>
            <a:r>
              <a:rPr lang="fr-FR" sz="2800" dirty="0"/>
              <a:t> des </a:t>
            </a:r>
            <a:r>
              <a:rPr lang="fr-FR" sz="2800" dirty="0" err="1"/>
              <a:t>stashs</a:t>
            </a:r>
            <a:endParaRPr lang="fr-FR" sz="2800" dirty="0"/>
          </a:p>
          <a:p>
            <a:endParaRPr lang="fr-FR" sz="2800" dirty="0"/>
          </a:p>
          <a:p>
            <a:endParaRPr lang="fr-FR" sz="2800" dirty="0"/>
          </a:p>
        </p:txBody>
      </p:sp>
    </p:spTree>
    <p:extLst>
      <p:ext uri="{BB962C8B-B14F-4D97-AF65-F5344CB8AC3E}">
        <p14:creationId xmlns:p14="http://schemas.microsoft.com/office/powerpoint/2010/main" val="2692706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1A7A6A-3E0E-38D0-4912-787319F6B5CB}"/>
              </a:ext>
            </a:extLst>
          </p:cNvPr>
          <p:cNvSpPr>
            <a:spLocks noGrp="1"/>
          </p:cNvSpPr>
          <p:nvPr>
            <p:ph type="title"/>
          </p:nvPr>
        </p:nvSpPr>
        <p:spPr/>
        <p:txBody>
          <a:bodyPr/>
          <a:lstStyle/>
          <a:p>
            <a:r>
              <a:rPr lang="fr-FR" dirty="0"/>
              <a:t>Afficher l’historique des modifications</a:t>
            </a:r>
          </a:p>
        </p:txBody>
      </p:sp>
      <p:sp>
        <p:nvSpPr>
          <p:cNvPr id="3" name="Espace réservé du contenu 2">
            <a:extLst>
              <a:ext uri="{FF2B5EF4-FFF2-40B4-BE49-F238E27FC236}">
                <a16:creationId xmlns:a16="http://schemas.microsoft.com/office/drawing/2014/main" id="{33004C9E-02F2-4D59-08B0-8DDD00E51336}"/>
              </a:ext>
            </a:extLst>
          </p:cNvPr>
          <p:cNvSpPr>
            <a:spLocks noGrp="1"/>
          </p:cNvSpPr>
          <p:nvPr>
            <p:ph idx="1"/>
          </p:nvPr>
        </p:nvSpPr>
        <p:spPr/>
        <p:txBody>
          <a:bodyPr/>
          <a:lstStyle/>
          <a:p>
            <a:r>
              <a:rPr lang="fr-FR" dirty="0"/>
              <a:t>La commande git log permet de visualiser l'historique des </a:t>
            </a:r>
            <a:r>
              <a:rPr lang="fr-FR" dirty="0" err="1"/>
              <a:t>commits</a:t>
            </a:r>
            <a:r>
              <a:rPr lang="fr-FR" dirty="0"/>
              <a:t> d'un dépôt GIT. Elle affiche les détails de chaque commit, tels que l'identifiant unique (hash), l'auteur, la date et le message de commit.</a:t>
            </a:r>
          </a:p>
          <a:p>
            <a:r>
              <a:rPr lang="fr-FR" dirty="0"/>
              <a:t>git log</a:t>
            </a:r>
          </a:p>
          <a:p>
            <a:r>
              <a:rPr lang="fr-FR" dirty="0"/>
              <a:t>git log --</a:t>
            </a:r>
            <a:r>
              <a:rPr lang="fr-FR" dirty="0" err="1"/>
              <a:t>oneline</a:t>
            </a:r>
            <a:endParaRPr lang="fr-FR" dirty="0"/>
          </a:p>
          <a:p>
            <a:r>
              <a:rPr lang="fr-FR" dirty="0"/>
              <a:t>git log –n 2</a:t>
            </a:r>
          </a:p>
          <a:p>
            <a:r>
              <a:rPr lang="fr-FR" dirty="0"/>
              <a:t>git log --branches ma-branche</a:t>
            </a:r>
          </a:p>
          <a:p>
            <a:r>
              <a:rPr lang="fr-FR" dirty="0"/>
              <a:t>git log --</a:t>
            </a:r>
            <a:r>
              <a:rPr lang="fr-FR" dirty="0" err="1"/>
              <a:t>since</a:t>
            </a:r>
            <a:r>
              <a:rPr lang="fr-FR" dirty="0"/>
              <a:t>=« 2022-01-01 »</a:t>
            </a:r>
          </a:p>
          <a:p>
            <a:r>
              <a:rPr lang="fr-FR" dirty="0"/>
              <a:t>git log --help</a:t>
            </a:r>
          </a:p>
          <a:p>
            <a:r>
              <a:rPr lang="en-US" dirty="0"/>
              <a:t>git log --</a:t>
            </a:r>
            <a:r>
              <a:rPr lang="en-US" dirty="0" err="1"/>
              <a:t>oneline</a:t>
            </a:r>
            <a:r>
              <a:rPr lang="en-US" dirty="0"/>
              <a:t> --decorate --all --graph</a:t>
            </a:r>
            <a:endParaRPr lang="fr-FR" dirty="0"/>
          </a:p>
          <a:p>
            <a:endParaRPr lang="fr-FR" dirty="0"/>
          </a:p>
        </p:txBody>
      </p:sp>
    </p:spTree>
    <p:extLst>
      <p:ext uri="{BB962C8B-B14F-4D97-AF65-F5344CB8AC3E}">
        <p14:creationId xmlns:p14="http://schemas.microsoft.com/office/powerpoint/2010/main" val="1925565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247417-4416-68A4-7B1E-62C12CDB2C61}"/>
              </a:ext>
            </a:extLst>
          </p:cNvPr>
          <p:cNvSpPr>
            <a:spLocks noGrp="1"/>
          </p:cNvSpPr>
          <p:nvPr>
            <p:ph type="title"/>
          </p:nvPr>
        </p:nvSpPr>
        <p:spPr/>
        <p:txBody>
          <a:bodyPr/>
          <a:lstStyle/>
          <a:p>
            <a:r>
              <a:rPr lang="fr-FR" dirty="0"/>
              <a:t>Log d’un fichier spécifique</a:t>
            </a:r>
          </a:p>
        </p:txBody>
      </p:sp>
      <p:sp>
        <p:nvSpPr>
          <p:cNvPr id="3" name="Espace réservé du contenu 2">
            <a:extLst>
              <a:ext uri="{FF2B5EF4-FFF2-40B4-BE49-F238E27FC236}">
                <a16:creationId xmlns:a16="http://schemas.microsoft.com/office/drawing/2014/main" id="{5472FE41-3D28-5044-AA14-2DADEE0FB713}"/>
              </a:ext>
            </a:extLst>
          </p:cNvPr>
          <p:cNvSpPr>
            <a:spLocks noGrp="1"/>
          </p:cNvSpPr>
          <p:nvPr>
            <p:ph idx="1"/>
          </p:nvPr>
        </p:nvSpPr>
        <p:spPr/>
        <p:txBody>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log -p readme.md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log -n 2 -p readme.md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75667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4B9C5E-0C69-E5C5-7E5F-700671216930}"/>
              </a:ext>
            </a:extLst>
          </p:cNvPr>
          <p:cNvSpPr>
            <a:spLocks noGrp="1"/>
          </p:cNvSpPr>
          <p:nvPr>
            <p:ph type="title"/>
          </p:nvPr>
        </p:nvSpPr>
        <p:spPr/>
        <p:txBody>
          <a:bodyPr/>
          <a:lstStyle/>
          <a:p>
            <a:r>
              <a:rPr lang="fr-FR" dirty="0"/>
              <a:t>Voir la différence entre le dossier et l’index</a:t>
            </a:r>
          </a:p>
        </p:txBody>
      </p:sp>
      <p:sp>
        <p:nvSpPr>
          <p:cNvPr id="3" name="Espace réservé du contenu 2">
            <a:extLst>
              <a:ext uri="{FF2B5EF4-FFF2-40B4-BE49-F238E27FC236}">
                <a16:creationId xmlns:a16="http://schemas.microsoft.com/office/drawing/2014/main" id="{3845A908-7A20-8647-C5BF-B891A9081EE4}"/>
              </a:ext>
            </a:extLst>
          </p:cNvPr>
          <p:cNvSpPr>
            <a:spLocks noGrp="1"/>
          </p:cNvSpPr>
          <p:nvPr>
            <p:ph idx="1"/>
          </p:nvPr>
        </p:nvSpPr>
        <p:spPr/>
        <p:txBody>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diff</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diff -p readme.md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636263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45C20F-FB74-4649-CB8B-AF2347E06DDF}"/>
              </a:ext>
            </a:extLst>
          </p:cNvPr>
          <p:cNvSpPr>
            <a:spLocks noGrp="1"/>
          </p:cNvSpPr>
          <p:nvPr>
            <p:ph type="title"/>
          </p:nvPr>
        </p:nvSpPr>
        <p:spPr/>
        <p:txBody>
          <a:bodyPr/>
          <a:lstStyle/>
          <a:p>
            <a:r>
              <a:rPr lang="fr-FR" dirty="0"/>
              <a:t>Revenir en arrière</a:t>
            </a:r>
          </a:p>
        </p:txBody>
      </p:sp>
      <p:sp>
        <p:nvSpPr>
          <p:cNvPr id="3" name="Espace réservé du contenu 2">
            <a:extLst>
              <a:ext uri="{FF2B5EF4-FFF2-40B4-BE49-F238E27FC236}">
                <a16:creationId xmlns:a16="http://schemas.microsoft.com/office/drawing/2014/main" id="{13CEDB97-885D-4818-9F17-1E612CB162FF}"/>
              </a:ext>
            </a:extLst>
          </p:cNvPr>
          <p:cNvSpPr>
            <a:spLocks noGrp="1"/>
          </p:cNvSpPr>
          <p:nvPr>
            <p:ph idx="1"/>
          </p:nvPr>
        </p:nvSpPr>
        <p:spPr/>
        <p:txBody>
          <a:bodyPr>
            <a:normAutofit fontScale="92500"/>
          </a:bodyPr>
          <a:lstStyle/>
          <a:p>
            <a:r>
              <a:rPr lang="fr-FR" sz="2400" dirty="0"/>
              <a:t>La commande </a:t>
            </a:r>
            <a:r>
              <a:rPr lang="fr-FR" sz="2800" dirty="0">
                <a:solidFill>
                  <a:srgbClr val="FF0000"/>
                </a:solidFill>
              </a:rPr>
              <a:t>git </a:t>
            </a:r>
            <a:r>
              <a:rPr lang="fr-FR" sz="2800" dirty="0" err="1">
                <a:solidFill>
                  <a:srgbClr val="FF0000"/>
                </a:solidFill>
              </a:rPr>
              <a:t>checkout</a:t>
            </a:r>
            <a:r>
              <a:rPr lang="fr-FR" sz="2800" dirty="0">
                <a:solidFill>
                  <a:srgbClr val="FF0000"/>
                </a:solidFill>
              </a:rPr>
              <a:t> </a:t>
            </a:r>
            <a:r>
              <a:rPr lang="fr-FR" sz="2400" dirty="0"/>
              <a:t>est une commande utilisée pour naviguer entre les différentes branches de votre dépôt Git. </a:t>
            </a:r>
          </a:p>
          <a:p>
            <a:r>
              <a:rPr lang="fr-FR" sz="2400" dirty="0"/>
              <a:t>Pour basculer sur une autre branche existante, vous pouvez utiliser la commande </a:t>
            </a:r>
            <a:r>
              <a:rPr lang="fr-FR" sz="2400" b="1" dirty="0">
                <a:solidFill>
                  <a:srgbClr val="FF0000"/>
                </a:solidFill>
              </a:rPr>
              <a:t>git </a:t>
            </a:r>
            <a:r>
              <a:rPr lang="fr-FR" sz="2400" b="1" dirty="0" err="1">
                <a:solidFill>
                  <a:srgbClr val="FF0000"/>
                </a:solidFill>
              </a:rPr>
              <a:t>checkout</a:t>
            </a:r>
            <a:r>
              <a:rPr lang="fr-FR" sz="2400" b="1" dirty="0">
                <a:solidFill>
                  <a:srgbClr val="FF0000"/>
                </a:solidFill>
              </a:rPr>
              <a:t> &lt;nom-de-la-branche&gt;</a:t>
            </a:r>
            <a:r>
              <a:rPr lang="fr-FR" sz="2400" dirty="0"/>
              <a:t>.Ou </a:t>
            </a:r>
            <a:r>
              <a:rPr lang="fr-FR" sz="2200" b="1" dirty="0">
                <a:solidFill>
                  <a:srgbClr val="FF0000"/>
                </a:solidFill>
              </a:rPr>
              <a:t>git </a:t>
            </a:r>
            <a:r>
              <a:rPr lang="fr-FR" sz="2200" b="1" dirty="0" err="1">
                <a:solidFill>
                  <a:srgbClr val="FF0000"/>
                </a:solidFill>
              </a:rPr>
              <a:t>checkout</a:t>
            </a:r>
            <a:r>
              <a:rPr lang="fr-FR" sz="2200" b="1" dirty="0">
                <a:solidFill>
                  <a:srgbClr val="FF0000"/>
                </a:solidFill>
              </a:rPr>
              <a:t> &lt;num-de-commit&gt; </a:t>
            </a:r>
            <a:r>
              <a:rPr lang="fr-FR" sz="2400" dirty="0"/>
              <a:t>Cette commande va changer votre répertoire de travail pour refléter l'état de la branche spécifiée. Si vous avez des modifications non enregistrées dans votre répertoire de travail, vous devrez d'abord les enregistrer (en utilisant git </a:t>
            </a:r>
            <a:r>
              <a:rPr lang="fr-FR" sz="2400" dirty="0" err="1"/>
              <a:t>add</a:t>
            </a:r>
            <a:r>
              <a:rPr lang="fr-FR" sz="2400" dirty="0"/>
              <a:t> et git commit) ou les abandonner avant de pouvoir basculer sur une autre branche.</a:t>
            </a:r>
          </a:p>
        </p:txBody>
      </p:sp>
    </p:spTree>
    <p:extLst>
      <p:ext uri="{BB962C8B-B14F-4D97-AF65-F5344CB8AC3E}">
        <p14:creationId xmlns:p14="http://schemas.microsoft.com/office/powerpoint/2010/main" val="2182234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83463F-4D88-84D3-88C4-EF49A6B6BF98}"/>
              </a:ext>
            </a:extLst>
          </p:cNvPr>
          <p:cNvSpPr>
            <a:spLocks noGrp="1"/>
          </p:cNvSpPr>
          <p:nvPr>
            <p:ph type="title"/>
          </p:nvPr>
        </p:nvSpPr>
        <p:spPr/>
        <p:txBody>
          <a:bodyPr/>
          <a:lstStyle/>
          <a:p>
            <a:r>
              <a:rPr lang="fr-FR" dirty="0"/>
              <a:t>Utilisation de </a:t>
            </a:r>
            <a:r>
              <a:rPr lang="fr-FR" dirty="0" err="1"/>
              <a:t>checkout</a:t>
            </a:r>
            <a:endParaRPr lang="fr-FR" dirty="0"/>
          </a:p>
        </p:txBody>
      </p:sp>
      <p:sp>
        <p:nvSpPr>
          <p:cNvPr id="3" name="Espace réservé du contenu 2">
            <a:extLst>
              <a:ext uri="{FF2B5EF4-FFF2-40B4-BE49-F238E27FC236}">
                <a16:creationId xmlns:a16="http://schemas.microsoft.com/office/drawing/2014/main" id="{14053B91-8A33-D433-447F-21E7F482B1B0}"/>
              </a:ext>
            </a:extLst>
          </p:cNvPr>
          <p:cNvSpPr>
            <a:spLocks noGrp="1"/>
          </p:cNvSpPr>
          <p:nvPr>
            <p:ph idx="1"/>
          </p:nvPr>
        </p:nvSpPr>
        <p:spPr/>
        <p:txBody>
          <a:bodyPr/>
          <a:lstStyle/>
          <a:p>
            <a:r>
              <a:rPr lang="fr-FR" dirty="0"/>
              <a:t>Créez un nouveau fichier «</a:t>
            </a:r>
            <a:r>
              <a:rPr lang="fr-FR" b="1" dirty="0">
                <a:solidFill>
                  <a:srgbClr val="FF0000"/>
                </a:solidFill>
              </a:rPr>
              <a:t> </a:t>
            </a:r>
            <a:r>
              <a:rPr lang="fr-FR" b="1" dirty="0" err="1">
                <a:solidFill>
                  <a:srgbClr val="FF0000"/>
                </a:solidFill>
              </a:rPr>
              <a:t>produit.php</a:t>
            </a:r>
            <a:r>
              <a:rPr lang="fr-FR" b="1" dirty="0">
                <a:solidFill>
                  <a:srgbClr val="FF0000"/>
                </a:solidFill>
              </a:rPr>
              <a:t> </a:t>
            </a:r>
            <a:r>
              <a:rPr lang="fr-FR" dirty="0"/>
              <a:t>»</a:t>
            </a:r>
          </a:p>
          <a:p>
            <a:r>
              <a:rPr lang="fr-FR" dirty="0" err="1"/>
              <a:t>Ecriver</a:t>
            </a:r>
            <a:r>
              <a:rPr lang="fr-FR" dirty="0"/>
              <a:t> un code html dans ce projet et ajouter le avec git </a:t>
            </a:r>
            <a:r>
              <a:rPr lang="fr-FR" dirty="0" err="1"/>
              <a:t>add</a:t>
            </a:r>
            <a:r>
              <a:rPr lang="fr-FR" dirty="0"/>
              <a:t> et </a:t>
            </a:r>
            <a:r>
              <a:rPr lang="fr-FR" dirty="0" err="1"/>
              <a:t>commitez</a:t>
            </a:r>
            <a:r>
              <a:rPr lang="fr-FR" dirty="0"/>
              <a:t> le avec git commit</a:t>
            </a:r>
          </a:p>
          <a:p>
            <a:r>
              <a:rPr lang="fr-FR" dirty="0"/>
              <a:t>Faire 3 fois les modification et les </a:t>
            </a:r>
            <a:r>
              <a:rPr lang="fr-FR" dirty="0" err="1"/>
              <a:t>commits</a:t>
            </a:r>
            <a:endParaRPr lang="fr-FR" dirty="0"/>
          </a:p>
          <a:p>
            <a:r>
              <a:rPr lang="fr-FR" dirty="0"/>
              <a:t>Afficher votre log avec l’option </a:t>
            </a:r>
            <a:r>
              <a:rPr lang="fr-FR" dirty="0" err="1"/>
              <a:t>oneline</a:t>
            </a:r>
            <a:endParaRPr lang="fr-FR" dirty="0"/>
          </a:p>
          <a:p>
            <a:r>
              <a:rPr lang="fr-FR" dirty="0"/>
              <a:t>Vous souhaitez maintenant revenir à l’état de la deuxième modification</a:t>
            </a:r>
          </a:p>
          <a:p>
            <a:r>
              <a:rPr lang="fr-FR" dirty="0"/>
              <a:t>Tapez </a:t>
            </a:r>
            <a:r>
              <a:rPr lang="fr-FR" b="1" dirty="0">
                <a:solidFill>
                  <a:srgbClr val="FF0000"/>
                </a:solidFill>
              </a:rPr>
              <a:t>git </a:t>
            </a:r>
            <a:r>
              <a:rPr lang="fr-FR" b="1" dirty="0" err="1">
                <a:solidFill>
                  <a:srgbClr val="FF0000"/>
                </a:solidFill>
              </a:rPr>
              <a:t>checkout</a:t>
            </a:r>
            <a:r>
              <a:rPr lang="fr-FR" b="1" dirty="0">
                <a:solidFill>
                  <a:srgbClr val="FF0000"/>
                </a:solidFill>
              </a:rPr>
              <a:t> et le </a:t>
            </a:r>
            <a:r>
              <a:rPr lang="fr-FR" b="1" dirty="0" err="1">
                <a:solidFill>
                  <a:srgbClr val="FF0000"/>
                </a:solidFill>
              </a:rPr>
              <a:t>numero</a:t>
            </a:r>
            <a:r>
              <a:rPr lang="fr-FR" b="1" dirty="0">
                <a:solidFill>
                  <a:srgbClr val="FF0000"/>
                </a:solidFill>
              </a:rPr>
              <a:t> du commit</a:t>
            </a:r>
          </a:p>
          <a:p>
            <a:r>
              <a:rPr lang="fr-FR" dirty="0"/>
              <a:t>Regardez le contenu du fichier</a:t>
            </a:r>
          </a:p>
          <a:p>
            <a:r>
              <a:rPr lang="fr-FR" dirty="0"/>
              <a:t>Tapez </a:t>
            </a:r>
            <a:r>
              <a:rPr lang="fr-FR" b="1" dirty="0"/>
              <a:t>git </a:t>
            </a:r>
            <a:r>
              <a:rPr lang="fr-FR" b="1" dirty="0" err="1"/>
              <a:t>checkout</a:t>
            </a:r>
            <a:r>
              <a:rPr lang="fr-FR" b="1" dirty="0"/>
              <a:t> master </a:t>
            </a:r>
            <a:r>
              <a:rPr lang="fr-FR" dirty="0"/>
              <a:t>pour revenir à votre version courante</a:t>
            </a:r>
          </a:p>
          <a:p>
            <a:endParaRPr lang="fr-FR" dirty="0"/>
          </a:p>
          <a:p>
            <a:endParaRPr lang="fr-FR" dirty="0"/>
          </a:p>
        </p:txBody>
      </p:sp>
    </p:spTree>
    <p:extLst>
      <p:ext uri="{BB962C8B-B14F-4D97-AF65-F5344CB8AC3E}">
        <p14:creationId xmlns:p14="http://schemas.microsoft.com/office/powerpoint/2010/main" val="322734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13F4F5-25B1-1E93-19E6-DFEE517887A4}"/>
              </a:ext>
            </a:extLst>
          </p:cNvPr>
          <p:cNvSpPr>
            <a:spLocks noGrp="1"/>
          </p:cNvSpPr>
          <p:nvPr>
            <p:ph type="title"/>
          </p:nvPr>
        </p:nvSpPr>
        <p:spPr/>
        <p:txBody>
          <a:bodyPr/>
          <a:lstStyle/>
          <a:p>
            <a:r>
              <a:rPr lang="fr-FR" dirty="0"/>
              <a:t>Utilisation de </a:t>
            </a:r>
            <a:r>
              <a:rPr lang="fr-FR" dirty="0" err="1"/>
              <a:t>checkout</a:t>
            </a:r>
            <a:endParaRPr lang="fr-FR" dirty="0"/>
          </a:p>
        </p:txBody>
      </p:sp>
      <p:sp>
        <p:nvSpPr>
          <p:cNvPr id="3" name="Espace réservé du contenu 2">
            <a:extLst>
              <a:ext uri="{FF2B5EF4-FFF2-40B4-BE49-F238E27FC236}">
                <a16:creationId xmlns:a16="http://schemas.microsoft.com/office/drawing/2014/main" id="{75BEB21B-55C4-2B06-BFA4-C38F20D372C2}"/>
              </a:ext>
            </a:extLst>
          </p:cNvPr>
          <p:cNvSpPr>
            <a:spLocks noGrp="1"/>
          </p:cNvSpPr>
          <p:nvPr>
            <p:ph idx="1"/>
          </p:nvPr>
        </p:nvSpPr>
        <p:spPr/>
        <p:txBody>
          <a:bodyPr>
            <a:normAutofit/>
          </a:bodyPr>
          <a:lstStyle/>
          <a:p>
            <a:r>
              <a:rPr lang="fr-FR" sz="2400" dirty="0"/>
              <a:t>Si vous revenez à une version sur toute la branche avec </a:t>
            </a:r>
            <a:r>
              <a:rPr lang="fr-FR" sz="2400" b="1" dirty="0">
                <a:solidFill>
                  <a:srgbClr val="FF0000"/>
                </a:solidFill>
              </a:rPr>
              <a:t>git </a:t>
            </a:r>
            <a:r>
              <a:rPr lang="fr-FR" sz="2400" b="1" dirty="0" err="1">
                <a:solidFill>
                  <a:srgbClr val="FF0000"/>
                </a:solidFill>
              </a:rPr>
              <a:t>checkout</a:t>
            </a:r>
            <a:r>
              <a:rPr lang="fr-FR" sz="2400" b="1" dirty="0">
                <a:solidFill>
                  <a:srgbClr val="FF0000"/>
                </a:solidFill>
              </a:rPr>
              <a:t> e587754 </a:t>
            </a:r>
            <a:r>
              <a:rPr lang="fr-FR" sz="2400" dirty="0"/>
              <a:t>Vous ne pouvez pas faire des modification sur vos fichiers, toute modification sera perdu sur la branche </a:t>
            </a:r>
            <a:r>
              <a:rPr lang="fr-FR" sz="2400" dirty="0" err="1"/>
              <a:t>head</a:t>
            </a:r>
            <a:r>
              <a:rPr lang="fr-FR" sz="2400" dirty="0"/>
              <a:t>, il faut revenir sur un fichier bien précis avec </a:t>
            </a:r>
            <a:r>
              <a:rPr lang="fr-FR" sz="2400" b="1" dirty="0">
                <a:solidFill>
                  <a:srgbClr val="FF0000"/>
                </a:solidFill>
              </a:rPr>
              <a:t>git </a:t>
            </a:r>
            <a:r>
              <a:rPr lang="fr-FR" sz="2400" b="1" dirty="0" err="1">
                <a:solidFill>
                  <a:srgbClr val="FF0000"/>
                </a:solidFill>
              </a:rPr>
              <a:t>checkout</a:t>
            </a:r>
            <a:r>
              <a:rPr lang="fr-FR" sz="2400" b="1" dirty="0">
                <a:solidFill>
                  <a:srgbClr val="FF0000"/>
                </a:solidFill>
              </a:rPr>
              <a:t> e587754 </a:t>
            </a:r>
            <a:r>
              <a:rPr lang="fr-FR" sz="2400" b="1" dirty="0" err="1">
                <a:solidFill>
                  <a:srgbClr val="FF0000"/>
                </a:solidFill>
              </a:rPr>
              <a:t>service.php</a:t>
            </a:r>
            <a:r>
              <a:rPr lang="fr-FR" sz="2400" b="1" dirty="0">
                <a:solidFill>
                  <a:srgbClr val="FF0000"/>
                </a:solidFill>
              </a:rPr>
              <a:t> </a:t>
            </a:r>
            <a:r>
              <a:rPr lang="fr-FR" sz="2400" dirty="0"/>
              <a:t>puis faite votre commit normal et vous allez revenir à l’état du fichier dans le passé</a:t>
            </a:r>
          </a:p>
        </p:txBody>
      </p:sp>
    </p:spTree>
    <p:extLst>
      <p:ext uri="{BB962C8B-B14F-4D97-AF65-F5344CB8AC3E}">
        <p14:creationId xmlns:p14="http://schemas.microsoft.com/office/powerpoint/2010/main" val="2579340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D1EB7F-7C17-BEC5-590B-947D722FA746}"/>
              </a:ext>
            </a:extLst>
          </p:cNvPr>
          <p:cNvSpPr>
            <a:spLocks noGrp="1"/>
          </p:cNvSpPr>
          <p:nvPr>
            <p:ph type="title"/>
          </p:nvPr>
        </p:nvSpPr>
        <p:spPr/>
        <p:txBody>
          <a:bodyPr/>
          <a:lstStyle/>
          <a:p>
            <a:r>
              <a:rPr lang="fr-FR" dirty="0"/>
              <a:t>Utilisation de </a:t>
            </a:r>
            <a:r>
              <a:rPr lang="fr-FR" dirty="0" err="1"/>
              <a:t>revert</a:t>
            </a:r>
            <a:endParaRPr lang="fr-FR" dirty="0"/>
          </a:p>
        </p:txBody>
      </p:sp>
      <p:sp>
        <p:nvSpPr>
          <p:cNvPr id="3" name="Espace réservé du contenu 2">
            <a:extLst>
              <a:ext uri="{FF2B5EF4-FFF2-40B4-BE49-F238E27FC236}">
                <a16:creationId xmlns:a16="http://schemas.microsoft.com/office/drawing/2014/main" id="{60E1874D-7145-D410-3AAC-DA4EACE0C040}"/>
              </a:ext>
            </a:extLst>
          </p:cNvPr>
          <p:cNvSpPr>
            <a:spLocks noGrp="1"/>
          </p:cNvSpPr>
          <p:nvPr>
            <p:ph idx="1"/>
          </p:nvPr>
        </p:nvSpPr>
        <p:spPr/>
        <p:txBody>
          <a:bodyPr>
            <a:normAutofit/>
          </a:bodyPr>
          <a:lstStyle/>
          <a:p>
            <a:r>
              <a:rPr lang="fr-FR" sz="2800" dirty="0"/>
              <a:t>La commande </a:t>
            </a:r>
            <a:r>
              <a:rPr lang="fr-FR" sz="2800" dirty="0" err="1"/>
              <a:t>revert</a:t>
            </a:r>
            <a:r>
              <a:rPr lang="fr-FR" sz="2800" dirty="0"/>
              <a:t> de Git permet d’annuler des modifications en créant un nouveau commit qui annule les modifications apportées par un commit précédent. Cela peut être utile lorsque vous avez apporté des modifications à votre code et que vous souhaitez les annuler, mais que vous ne voulez pas perdre l'historique de ces modifications.</a:t>
            </a:r>
          </a:p>
        </p:txBody>
      </p:sp>
    </p:spTree>
    <p:extLst>
      <p:ext uri="{BB962C8B-B14F-4D97-AF65-F5344CB8AC3E}">
        <p14:creationId xmlns:p14="http://schemas.microsoft.com/office/powerpoint/2010/main" val="3415736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2C6ED3-D4D5-06F7-C4B3-E2E9E1C64587}"/>
              </a:ext>
            </a:extLst>
          </p:cNvPr>
          <p:cNvSpPr>
            <a:spLocks noGrp="1"/>
          </p:cNvSpPr>
          <p:nvPr>
            <p:ph type="title"/>
          </p:nvPr>
        </p:nvSpPr>
        <p:spPr/>
        <p:txBody>
          <a:bodyPr/>
          <a:lstStyle/>
          <a:p>
            <a:r>
              <a:rPr lang="fr-FR" dirty="0"/>
              <a:t>Utilisation de </a:t>
            </a:r>
            <a:r>
              <a:rPr lang="fr-FR" dirty="0" err="1"/>
              <a:t>revert</a:t>
            </a:r>
            <a:endParaRPr lang="fr-FR" dirty="0"/>
          </a:p>
        </p:txBody>
      </p:sp>
      <p:sp>
        <p:nvSpPr>
          <p:cNvPr id="3" name="Espace réservé du contenu 2">
            <a:extLst>
              <a:ext uri="{FF2B5EF4-FFF2-40B4-BE49-F238E27FC236}">
                <a16:creationId xmlns:a16="http://schemas.microsoft.com/office/drawing/2014/main" id="{B271603E-A6A0-289B-07A7-55F2A95F2B6C}"/>
              </a:ext>
            </a:extLst>
          </p:cNvPr>
          <p:cNvSpPr>
            <a:spLocks noGrp="1"/>
          </p:cNvSpPr>
          <p:nvPr>
            <p:ph idx="1"/>
          </p:nvPr>
        </p:nvSpPr>
        <p:spPr/>
        <p:txBody>
          <a:bodyPr>
            <a:normAutofit fontScale="92500" lnSpcReduction="20000"/>
          </a:bodyPr>
          <a:lstStyle/>
          <a:p>
            <a:r>
              <a:rPr lang="fr-FR" sz="2800" dirty="0"/>
              <a:t>Afficher votre log pour le fichier </a:t>
            </a:r>
            <a:r>
              <a:rPr lang="fr-FR" sz="2800" dirty="0" err="1"/>
              <a:t>produit.php</a:t>
            </a:r>
            <a:endParaRPr lang="fr-FR" sz="2800" dirty="0"/>
          </a:p>
          <a:p>
            <a:r>
              <a:rPr lang="fr-FR" sz="2800" dirty="0"/>
              <a:t>Annuler le dernier commit avec</a:t>
            </a:r>
            <a:br>
              <a:rPr lang="fr-FR" sz="2800" dirty="0"/>
            </a:br>
            <a:r>
              <a:rPr lang="fr-FR" sz="2800" dirty="0"/>
              <a:t> </a:t>
            </a:r>
            <a:r>
              <a:rPr lang="fr-FR" sz="2800" b="1" dirty="0">
                <a:solidFill>
                  <a:srgbClr val="FF0000"/>
                </a:solidFill>
              </a:rPr>
              <a:t>git </a:t>
            </a:r>
            <a:r>
              <a:rPr lang="fr-FR" sz="2800" b="1" dirty="0" err="1">
                <a:solidFill>
                  <a:srgbClr val="FF0000"/>
                </a:solidFill>
              </a:rPr>
              <a:t>revert</a:t>
            </a:r>
            <a:r>
              <a:rPr lang="fr-FR" sz="2800" b="1" dirty="0">
                <a:solidFill>
                  <a:srgbClr val="FF0000"/>
                </a:solidFill>
              </a:rPr>
              <a:t> &lt;num-de-commit&gt;</a:t>
            </a:r>
          </a:p>
          <a:p>
            <a:r>
              <a:rPr lang="fr-FR" sz="2800" dirty="0"/>
              <a:t>Changer le message et validez avec </a:t>
            </a:r>
            <a:r>
              <a:rPr lang="fr-FR" sz="2800" b="1" dirty="0">
                <a:solidFill>
                  <a:srgbClr val="FF0000"/>
                </a:solidFill>
              </a:rPr>
              <a:t>:</a:t>
            </a:r>
            <a:r>
              <a:rPr lang="fr-FR" sz="2800" b="1" dirty="0" err="1">
                <a:solidFill>
                  <a:srgbClr val="FF0000"/>
                </a:solidFill>
              </a:rPr>
              <a:t>wq</a:t>
            </a:r>
            <a:endParaRPr lang="fr-FR" sz="2800" b="1" dirty="0">
              <a:solidFill>
                <a:srgbClr val="FF0000"/>
              </a:solidFill>
            </a:endParaRPr>
          </a:p>
          <a:p>
            <a:r>
              <a:rPr lang="fr-FR" sz="2800" dirty="0"/>
              <a:t>Consultez votre fichier</a:t>
            </a:r>
          </a:p>
          <a:p>
            <a:r>
              <a:rPr lang="fr-FR" sz="2800" dirty="0"/>
              <a:t>Essayez de faire la même chose avec le </a:t>
            </a:r>
            <a:r>
              <a:rPr lang="fr-FR" sz="2800" dirty="0" err="1"/>
              <a:t>deuxièm</a:t>
            </a:r>
            <a:r>
              <a:rPr lang="fr-FR" sz="2800" dirty="0"/>
              <a:t> commit</a:t>
            </a:r>
          </a:p>
          <a:p>
            <a:r>
              <a:rPr lang="fr-FR" sz="2800" dirty="0"/>
              <a:t>Qu’est ce que vous remarquez.</a:t>
            </a:r>
          </a:p>
          <a:p>
            <a:r>
              <a:rPr lang="fr-FR" sz="2800" dirty="0"/>
              <a:t>Réglez le conflit et faites un commit</a:t>
            </a:r>
          </a:p>
        </p:txBody>
      </p:sp>
    </p:spTree>
    <p:extLst>
      <p:ext uri="{BB962C8B-B14F-4D97-AF65-F5344CB8AC3E}">
        <p14:creationId xmlns:p14="http://schemas.microsoft.com/office/powerpoint/2010/main" val="2974686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C14905-EC78-E07E-5A40-B82162746B2C}"/>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1C59B164-20F1-2E77-A7DB-969CCDEA4C16}"/>
              </a:ext>
            </a:extLst>
          </p:cNvPr>
          <p:cNvSpPr>
            <a:spLocks noGrp="1"/>
          </p:cNvSpPr>
          <p:nvPr>
            <p:ph idx="1"/>
          </p:nvPr>
        </p:nvSpPr>
        <p:spPr/>
        <p:txBody>
          <a:bodyPr>
            <a:normAutofit/>
          </a:bodyPr>
          <a:lstStyle/>
          <a:p>
            <a:r>
              <a:rPr lang="fr-FR" sz="3200" dirty="0">
                <a:solidFill>
                  <a:srgbClr val="FF0000"/>
                </a:solidFill>
              </a:rPr>
              <a:t>git reset </a:t>
            </a:r>
            <a:r>
              <a:rPr lang="fr-FR" sz="2800" dirty="0"/>
              <a:t>est une commande Git qui permet de remettre le référentiel local à un état précédent. Cela signifie qu'elle annule les </a:t>
            </a:r>
            <a:r>
              <a:rPr lang="fr-FR" sz="2800" dirty="0" err="1"/>
              <a:t>commits</a:t>
            </a:r>
            <a:r>
              <a:rPr lang="fr-FR" sz="2800" dirty="0"/>
              <a:t> et les fichiers passe en mode </a:t>
            </a:r>
            <a:r>
              <a:rPr lang="fr-FR" sz="2800" dirty="0" err="1"/>
              <a:t>unstage</a:t>
            </a:r>
            <a:r>
              <a:rPr lang="fr-FR" sz="2800" dirty="0"/>
              <a:t> dans leurs état actuel</a:t>
            </a:r>
          </a:p>
        </p:txBody>
      </p:sp>
    </p:spTree>
    <p:extLst>
      <p:ext uri="{BB962C8B-B14F-4D97-AF65-F5344CB8AC3E}">
        <p14:creationId xmlns:p14="http://schemas.microsoft.com/office/powerpoint/2010/main" val="918039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557634-05E0-1813-21EF-883EF7973788}"/>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850B7A3F-5FF3-18A2-6FED-2F4E87CDCC38}"/>
              </a:ext>
            </a:extLst>
          </p:cNvPr>
          <p:cNvSpPr>
            <a:spLocks noGrp="1"/>
          </p:cNvSpPr>
          <p:nvPr>
            <p:ph idx="1"/>
          </p:nvPr>
        </p:nvSpPr>
        <p:spPr/>
        <p:txBody>
          <a:bodyPr>
            <a:normAutofit/>
          </a:bodyPr>
          <a:lstStyle/>
          <a:p>
            <a:r>
              <a:rPr lang="fr-FR" sz="2400" dirty="0"/>
              <a:t>Afficher votre log pour le fichier </a:t>
            </a:r>
            <a:r>
              <a:rPr lang="fr-FR" sz="2400" dirty="0" err="1"/>
              <a:t>produit.php</a:t>
            </a:r>
            <a:endParaRPr lang="fr-FR" sz="2400" dirty="0"/>
          </a:p>
          <a:p>
            <a:r>
              <a:rPr lang="fr-FR" sz="2400" dirty="0"/>
              <a:t>Annuler le 2eme avant dernier commit avec</a:t>
            </a:r>
            <a:br>
              <a:rPr lang="fr-FR" sz="2400" dirty="0"/>
            </a:br>
            <a:r>
              <a:rPr lang="fr-FR" sz="2400" dirty="0"/>
              <a:t> </a:t>
            </a:r>
            <a:r>
              <a:rPr lang="fr-FR" sz="2400" b="1" dirty="0">
                <a:solidFill>
                  <a:srgbClr val="FF0000"/>
                </a:solidFill>
              </a:rPr>
              <a:t>git reset &lt;num-de-commit&gt;</a:t>
            </a:r>
          </a:p>
          <a:p>
            <a:r>
              <a:rPr lang="fr-FR" sz="2400" dirty="0"/>
              <a:t>Consultez votre fichier</a:t>
            </a:r>
          </a:p>
          <a:p>
            <a:r>
              <a:rPr lang="fr-FR" sz="2400" dirty="0"/>
              <a:t>Qu’est ce que vous remarquez.</a:t>
            </a:r>
          </a:p>
          <a:p>
            <a:r>
              <a:rPr lang="fr-FR" sz="2400" dirty="0" err="1"/>
              <a:t>Stager</a:t>
            </a:r>
            <a:r>
              <a:rPr lang="fr-FR" sz="2400" dirty="0"/>
              <a:t> votre modification avec </a:t>
            </a:r>
            <a:r>
              <a:rPr lang="fr-FR" sz="2400" dirty="0">
                <a:solidFill>
                  <a:srgbClr val="FF0000"/>
                </a:solidFill>
              </a:rPr>
              <a:t>git </a:t>
            </a:r>
            <a:r>
              <a:rPr lang="fr-FR" sz="2400" dirty="0" err="1">
                <a:solidFill>
                  <a:srgbClr val="FF0000"/>
                </a:solidFill>
              </a:rPr>
              <a:t>add</a:t>
            </a:r>
            <a:r>
              <a:rPr lang="fr-FR" sz="2400" dirty="0">
                <a:solidFill>
                  <a:srgbClr val="FF0000"/>
                </a:solidFill>
              </a:rPr>
              <a:t> . </a:t>
            </a:r>
            <a:r>
              <a:rPr lang="fr-FR" sz="2400" dirty="0"/>
              <a:t>Et faites votre commit</a:t>
            </a:r>
          </a:p>
        </p:txBody>
      </p:sp>
    </p:spTree>
    <p:extLst>
      <p:ext uri="{BB962C8B-B14F-4D97-AF65-F5344CB8AC3E}">
        <p14:creationId xmlns:p14="http://schemas.microsoft.com/office/powerpoint/2010/main" val="3048440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2B47CB-A99E-08C5-615B-2ED2FE34479B}"/>
              </a:ext>
            </a:extLst>
          </p:cNvPr>
          <p:cNvSpPr>
            <a:spLocks noGrp="1"/>
          </p:cNvSpPr>
          <p:nvPr>
            <p:ph type="title"/>
          </p:nvPr>
        </p:nvSpPr>
        <p:spPr/>
        <p:txBody>
          <a:bodyPr/>
          <a:lstStyle/>
          <a:p>
            <a:r>
              <a:rPr lang="fr-FR" dirty="0">
                <a:solidFill>
                  <a:srgbClr val="343541"/>
                </a:solidFill>
                <a:latin typeface="Söhne"/>
              </a:rPr>
              <a:t>P</a:t>
            </a:r>
            <a:r>
              <a:rPr lang="fr-FR" b="0" i="0" dirty="0">
                <a:solidFill>
                  <a:srgbClr val="343541"/>
                </a:solidFill>
                <a:effectLst/>
                <a:latin typeface="Söhne"/>
              </a:rPr>
              <a:t>ourquoi utiliser un logiciel de gestion des versions?</a:t>
            </a:r>
            <a:endParaRPr lang="fr-FR" dirty="0"/>
          </a:p>
        </p:txBody>
      </p:sp>
      <p:sp>
        <p:nvSpPr>
          <p:cNvPr id="3" name="Espace réservé du contenu 2">
            <a:extLst>
              <a:ext uri="{FF2B5EF4-FFF2-40B4-BE49-F238E27FC236}">
                <a16:creationId xmlns:a16="http://schemas.microsoft.com/office/drawing/2014/main" id="{2EEF057C-4592-B0A2-455E-89B9DE529311}"/>
              </a:ext>
            </a:extLst>
          </p:cNvPr>
          <p:cNvSpPr>
            <a:spLocks noGrp="1"/>
          </p:cNvSpPr>
          <p:nvPr>
            <p:ph idx="1"/>
          </p:nvPr>
        </p:nvSpPr>
        <p:spPr/>
        <p:txBody>
          <a:bodyPr>
            <a:normAutofit/>
          </a:bodyPr>
          <a:lstStyle/>
          <a:p>
            <a:pPr algn="l">
              <a:buFont typeface="Arial" panose="020B0604020202020204" pitchFamily="34" charset="0"/>
              <a:buChar char="•"/>
            </a:pPr>
            <a:r>
              <a:rPr lang="fr-FR" sz="2800" b="0" i="0" dirty="0">
                <a:solidFill>
                  <a:srgbClr val="374151"/>
                </a:solidFill>
                <a:effectLst/>
                <a:latin typeface="Söhne"/>
              </a:rPr>
              <a:t>Suivre les modifications apportées à un projet de manière précise.</a:t>
            </a:r>
          </a:p>
          <a:p>
            <a:pPr algn="l">
              <a:buFont typeface="Arial" panose="020B0604020202020204" pitchFamily="34" charset="0"/>
              <a:buChar char="•"/>
            </a:pPr>
            <a:r>
              <a:rPr lang="fr-FR" sz="2800" b="0" i="0" dirty="0">
                <a:solidFill>
                  <a:srgbClr val="374151"/>
                </a:solidFill>
                <a:effectLst/>
                <a:latin typeface="Söhne"/>
              </a:rPr>
              <a:t>Travailler en équipe sur un projet en permettant à plusieurs personnes de travailler sur le même code en parallèle, sans créer de conflits.</a:t>
            </a:r>
          </a:p>
          <a:p>
            <a:pPr algn="l">
              <a:buFont typeface="Arial" panose="020B0604020202020204" pitchFamily="34" charset="0"/>
              <a:buChar char="•"/>
            </a:pPr>
            <a:r>
              <a:rPr lang="fr-FR" sz="2800" b="0" i="0" dirty="0">
                <a:solidFill>
                  <a:srgbClr val="374151"/>
                </a:solidFill>
                <a:effectLst/>
                <a:latin typeface="Söhne"/>
              </a:rPr>
              <a:t>Faciliter la collaboration avec des développeurs distants en permettant de partager facilement le code et les modifications.</a:t>
            </a:r>
          </a:p>
          <a:p>
            <a:endParaRPr lang="fr-FR" sz="2800" dirty="0"/>
          </a:p>
        </p:txBody>
      </p:sp>
    </p:spTree>
    <p:extLst>
      <p:ext uri="{BB962C8B-B14F-4D97-AF65-F5344CB8AC3E}">
        <p14:creationId xmlns:p14="http://schemas.microsoft.com/office/powerpoint/2010/main" val="29342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55DE6F-3992-351F-26B1-46053330068F}"/>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BA4636E9-2235-09B3-72E5-9F835A09D591}"/>
              </a:ext>
            </a:extLst>
          </p:cNvPr>
          <p:cNvSpPr>
            <a:spLocks noGrp="1"/>
          </p:cNvSpPr>
          <p:nvPr>
            <p:ph idx="1"/>
          </p:nvPr>
        </p:nvSpPr>
        <p:spPr/>
        <p:txBody>
          <a:bodyPr>
            <a:normAutofit/>
          </a:bodyPr>
          <a:lstStyle/>
          <a:p>
            <a:r>
              <a:rPr lang="fr-FR" sz="2800" dirty="0"/>
              <a:t>Apportez une modification à votre fichier</a:t>
            </a:r>
          </a:p>
          <a:p>
            <a:r>
              <a:rPr lang="fr-FR" sz="2800" dirty="0"/>
              <a:t>Et </a:t>
            </a:r>
            <a:r>
              <a:rPr lang="fr-FR" sz="2800" dirty="0" err="1"/>
              <a:t>Stager</a:t>
            </a:r>
            <a:r>
              <a:rPr lang="fr-FR" sz="2800" dirty="0"/>
              <a:t> votre fichier avec git </a:t>
            </a:r>
            <a:r>
              <a:rPr lang="fr-FR" sz="2800" dirty="0" err="1"/>
              <a:t>add</a:t>
            </a:r>
            <a:r>
              <a:rPr lang="fr-FR" sz="2800" dirty="0"/>
              <a:t> .</a:t>
            </a:r>
          </a:p>
          <a:p>
            <a:r>
              <a:rPr lang="fr-FR" sz="2800" dirty="0"/>
              <a:t>Afficher le </a:t>
            </a:r>
            <a:r>
              <a:rPr lang="fr-FR" sz="2800" dirty="0" err="1"/>
              <a:t>status</a:t>
            </a:r>
            <a:endParaRPr lang="fr-FR" sz="2800" dirty="0"/>
          </a:p>
          <a:p>
            <a:r>
              <a:rPr lang="fr-FR" sz="2800" dirty="0"/>
              <a:t>Si maintenant vous souhaitez </a:t>
            </a:r>
            <a:r>
              <a:rPr lang="fr-FR" sz="2800" dirty="0" err="1"/>
              <a:t>unstager</a:t>
            </a:r>
            <a:r>
              <a:rPr lang="fr-FR" sz="2800" dirty="0"/>
              <a:t> le fichier utiliser</a:t>
            </a:r>
          </a:p>
          <a:p>
            <a:r>
              <a:rPr lang="fr-FR" sz="2800" b="1" dirty="0">
                <a:solidFill>
                  <a:srgbClr val="FF0000"/>
                </a:solidFill>
              </a:rPr>
              <a:t>git reset HEAD </a:t>
            </a:r>
            <a:r>
              <a:rPr lang="fr-FR" sz="2800" b="1" dirty="0" err="1">
                <a:solidFill>
                  <a:srgbClr val="FF0000"/>
                </a:solidFill>
              </a:rPr>
              <a:t>produit.php</a:t>
            </a:r>
            <a:endParaRPr lang="fr-FR" sz="2800" b="1" dirty="0">
              <a:solidFill>
                <a:srgbClr val="FF0000"/>
              </a:solidFill>
            </a:endParaRPr>
          </a:p>
        </p:txBody>
      </p:sp>
    </p:spTree>
    <p:extLst>
      <p:ext uri="{BB962C8B-B14F-4D97-AF65-F5344CB8AC3E}">
        <p14:creationId xmlns:p14="http://schemas.microsoft.com/office/powerpoint/2010/main" val="2289375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55DE6F-3992-351F-26B1-46053330068F}"/>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BA4636E9-2235-09B3-72E5-9F835A09D591}"/>
              </a:ext>
            </a:extLst>
          </p:cNvPr>
          <p:cNvSpPr>
            <a:spLocks noGrp="1"/>
          </p:cNvSpPr>
          <p:nvPr>
            <p:ph idx="1"/>
          </p:nvPr>
        </p:nvSpPr>
        <p:spPr/>
        <p:txBody>
          <a:bodyPr>
            <a:normAutofit/>
          </a:bodyPr>
          <a:lstStyle/>
          <a:p>
            <a:r>
              <a:rPr lang="fr-FR" sz="2800" b="1" dirty="0">
                <a:solidFill>
                  <a:schemeClr val="tx1"/>
                </a:solidFill>
              </a:rPr>
              <a:t>Si vous voulez annuler toutes les modifications et revenir à la dernière commit sur tous le dossier utilisez --hard</a:t>
            </a:r>
          </a:p>
          <a:p>
            <a:r>
              <a:rPr lang="fr-FR" sz="2800" b="1" dirty="0">
                <a:solidFill>
                  <a:srgbClr val="FF0000"/>
                </a:solidFill>
              </a:rPr>
              <a:t>git reset –-hard</a:t>
            </a:r>
          </a:p>
          <a:p>
            <a:r>
              <a:rPr lang="fr-FR" sz="2800" b="1" dirty="0">
                <a:solidFill>
                  <a:schemeClr val="tx1"/>
                </a:solidFill>
              </a:rPr>
              <a:t>Attention cette action est irréversible</a:t>
            </a:r>
          </a:p>
        </p:txBody>
      </p:sp>
    </p:spTree>
    <p:extLst>
      <p:ext uri="{BB962C8B-B14F-4D97-AF65-F5344CB8AC3E}">
        <p14:creationId xmlns:p14="http://schemas.microsoft.com/office/powerpoint/2010/main" val="3600084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B2F91F-0C75-004A-76C1-C789BBA9ADA9}"/>
              </a:ext>
            </a:extLst>
          </p:cNvPr>
          <p:cNvSpPr>
            <a:spLocks noGrp="1"/>
          </p:cNvSpPr>
          <p:nvPr>
            <p:ph type="title"/>
          </p:nvPr>
        </p:nvSpPr>
        <p:spPr/>
        <p:txBody>
          <a:bodyPr/>
          <a:lstStyle/>
          <a:p>
            <a:r>
              <a:rPr lang="fr-FR" dirty="0"/>
              <a:t>git reset HEAD^^ --soft</a:t>
            </a:r>
          </a:p>
        </p:txBody>
      </p:sp>
      <p:sp>
        <p:nvSpPr>
          <p:cNvPr id="3" name="Espace réservé du contenu 2">
            <a:extLst>
              <a:ext uri="{FF2B5EF4-FFF2-40B4-BE49-F238E27FC236}">
                <a16:creationId xmlns:a16="http://schemas.microsoft.com/office/drawing/2014/main" id="{5F54BE88-AEBE-FCD5-15C3-B075F3290AB4}"/>
              </a:ext>
            </a:extLst>
          </p:cNvPr>
          <p:cNvSpPr>
            <a:spLocks noGrp="1"/>
          </p:cNvSpPr>
          <p:nvPr>
            <p:ph idx="1"/>
          </p:nvPr>
        </p:nvSpPr>
        <p:spPr/>
        <p:txBody>
          <a:bodyPr>
            <a:normAutofit/>
          </a:bodyPr>
          <a:lstStyle/>
          <a:p>
            <a:r>
              <a:rPr lang="fr-FR" sz="2400" dirty="0"/>
              <a:t>Permet de revenir en arrière d’un commit (^^) chaque (^^^^) </a:t>
            </a:r>
            <a:r>
              <a:rPr lang="fr-FR" sz="2400" dirty="0" err="1"/>
              <a:t>designe</a:t>
            </a:r>
            <a:r>
              <a:rPr lang="fr-FR" sz="2400" dirty="0"/>
              <a:t> un commit </a:t>
            </a:r>
          </a:p>
          <a:p>
            <a:r>
              <a:rPr lang="fr-FR" sz="2400" dirty="0"/>
              <a:t>--soft pour dire comme quoi le retour sera en mode stage</a:t>
            </a:r>
          </a:p>
        </p:txBody>
      </p:sp>
    </p:spTree>
    <p:extLst>
      <p:ext uri="{BB962C8B-B14F-4D97-AF65-F5344CB8AC3E}">
        <p14:creationId xmlns:p14="http://schemas.microsoft.com/office/powerpoint/2010/main" val="18880173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0ACBA0-91E6-50FC-5575-7F3B10434D4F}"/>
              </a:ext>
            </a:extLst>
          </p:cNvPr>
          <p:cNvSpPr>
            <a:spLocks noGrp="1"/>
          </p:cNvSpPr>
          <p:nvPr>
            <p:ph type="title"/>
          </p:nvPr>
        </p:nvSpPr>
        <p:spPr/>
        <p:txBody>
          <a:bodyPr/>
          <a:lstStyle/>
          <a:p>
            <a:r>
              <a:rPr lang="fr-FR" dirty="0"/>
              <a:t>git reset HEAD^^ --mixed</a:t>
            </a:r>
          </a:p>
        </p:txBody>
      </p:sp>
      <p:sp>
        <p:nvSpPr>
          <p:cNvPr id="3" name="Espace réservé du contenu 2">
            <a:extLst>
              <a:ext uri="{FF2B5EF4-FFF2-40B4-BE49-F238E27FC236}">
                <a16:creationId xmlns:a16="http://schemas.microsoft.com/office/drawing/2014/main" id="{A7187E81-9F0D-4B7B-A69F-F0571C6AA6F2}"/>
              </a:ext>
            </a:extLst>
          </p:cNvPr>
          <p:cNvSpPr>
            <a:spLocks noGrp="1"/>
          </p:cNvSpPr>
          <p:nvPr>
            <p:ph idx="1"/>
          </p:nvPr>
        </p:nvSpPr>
        <p:spPr/>
        <p:txBody>
          <a:bodyPr>
            <a:normAutofit/>
          </a:bodyPr>
          <a:lstStyle/>
          <a:p>
            <a:r>
              <a:rPr lang="fr-FR" sz="2800" dirty="0"/>
              <a:t>--mixed c’est le mode par défaut le résultat du retour sera </a:t>
            </a:r>
            <a:r>
              <a:rPr lang="fr-FR" sz="2800" dirty="0" err="1"/>
              <a:t>unstaged</a:t>
            </a:r>
            <a:endParaRPr lang="fr-FR" sz="2800" dirty="0"/>
          </a:p>
          <a:p>
            <a:endParaRPr lang="fr-FR" sz="2800" dirty="0"/>
          </a:p>
        </p:txBody>
      </p:sp>
    </p:spTree>
    <p:extLst>
      <p:ext uri="{BB962C8B-B14F-4D97-AF65-F5344CB8AC3E}">
        <p14:creationId xmlns:p14="http://schemas.microsoft.com/office/powerpoint/2010/main" val="2385529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C43DF2-D8AE-A0F2-970F-8DFCD7930F5C}"/>
              </a:ext>
            </a:extLst>
          </p:cNvPr>
          <p:cNvSpPr>
            <a:spLocks noGrp="1"/>
          </p:cNvSpPr>
          <p:nvPr>
            <p:ph type="title"/>
          </p:nvPr>
        </p:nvSpPr>
        <p:spPr/>
        <p:txBody>
          <a:bodyPr/>
          <a:lstStyle/>
          <a:p>
            <a:r>
              <a:rPr lang="fr-FR" dirty="0"/>
              <a:t>git reset HEAD^^ --hard</a:t>
            </a:r>
          </a:p>
        </p:txBody>
      </p:sp>
      <p:sp>
        <p:nvSpPr>
          <p:cNvPr id="3" name="Espace réservé du contenu 2">
            <a:extLst>
              <a:ext uri="{FF2B5EF4-FFF2-40B4-BE49-F238E27FC236}">
                <a16:creationId xmlns:a16="http://schemas.microsoft.com/office/drawing/2014/main" id="{855CC17A-74BC-899B-F10C-6A30D81BD270}"/>
              </a:ext>
            </a:extLst>
          </p:cNvPr>
          <p:cNvSpPr>
            <a:spLocks noGrp="1"/>
          </p:cNvSpPr>
          <p:nvPr>
            <p:ph idx="1"/>
          </p:nvPr>
        </p:nvSpPr>
        <p:spPr/>
        <p:txBody>
          <a:bodyPr/>
          <a:lstStyle/>
          <a:p>
            <a:r>
              <a:rPr lang="fr-FR" dirty="0"/>
              <a:t>--hard comme en l’a vu revient à la commit en question selon le nombre des (^) et efface les </a:t>
            </a:r>
            <a:r>
              <a:rPr lang="fr-FR" dirty="0" err="1"/>
              <a:t>modif</a:t>
            </a:r>
            <a:r>
              <a:rPr lang="fr-FR" dirty="0"/>
              <a:t> sur les fichiers.</a:t>
            </a:r>
          </a:p>
        </p:txBody>
      </p:sp>
    </p:spTree>
    <p:extLst>
      <p:ext uri="{BB962C8B-B14F-4D97-AF65-F5344CB8AC3E}">
        <p14:creationId xmlns:p14="http://schemas.microsoft.com/office/powerpoint/2010/main" val="3817383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F39964-60B4-F2D0-FE2B-F1048E7C0B3B}"/>
              </a:ext>
            </a:extLst>
          </p:cNvPr>
          <p:cNvSpPr>
            <a:spLocks noGrp="1"/>
          </p:cNvSpPr>
          <p:nvPr>
            <p:ph type="title"/>
          </p:nvPr>
        </p:nvSpPr>
        <p:spPr/>
        <p:txBody>
          <a:bodyPr/>
          <a:lstStyle/>
          <a:p>
            <a:r>
              <a:rPr lang="fr-FR" dirty="0"/>
              <a:t>Utilisation de restore</a:t>
            </a:r>
          </a:p>
        </p:txBody>
      </p:sp>
      <p:sp>
        <p:nvSpPr>
          <p:cNvPr id="3" name="Espace réservé du contenu 2">
            <a:extLst>
              <a:ext uri="{FF2B5EF4-FFF2-40B4-BE49-F238E27FC236}">
                <a16:creationId xmlns:a16="http://schemas.microsoft.com/office/drawing/2014/main" id="{6F0428B0-5FFB-6E99-CA50-6DE3774A3661}"/>
              </a:ext>
            </a:extLst>
          </p:cNvPr>
          <p:cNvSpPr>
            <a:spLocks noGrp="1"/>
          </p:cNvSpPr>
          <p:nvPr>
            <p:ph idx="1"/>
          </p:nvPr>
        </p:nvSpPr>
        <p:spPr/>
        <p:txBody>
          <a:bodyPr/>
          <a:lstStyle/>
          <a:p>
            <a:r>
              <a:rPr lang="fr-FR" b="1" dirty="0">
                <a:solidFill>
                  <a:srgbClr val="FF0000"/>
                </a:solidFill>
              </a:rPr>
              <a:t>reset</a:t>
            </a:r>
            <a:r>
              <a:rPr lang="fr-FR" dirty="0"/>
              <a:t> et </a:t>
            </a:r>
            <a:r>
              <a:rPr lang="fr-FR" b="1" dirty="0">
                <a:solidFill>
                  <a:srgbClr val="FF0000"/>
                </a:solidFill>
              </a:rPr>
              <a:t>restore</a:t>
            </a:r>
            <a:r>
              <a:rPr lang="fr-FR" dirty="0"/>
              <a:t> permettent tous deux de annuler des modifications, mais ils agissent à des niveaux différents dans le flux de travail Git. reset le travaille avec les </a:t>
            </a:r>
            <a:r>
              <a:rPr lang="fr-FR" dirty="0" err="1"/>
              <a:t>commits</a:t>
            </a:r>
            <a:r>
              <a:rPr lang="fr-FR" dirty="0"/>
              <a:t> et le pointeur de branche, tandis que restore travaille avec les modifications du répertoire de travail.</a:t>
            </a:r>
          </a:p>
          <a:p>
            <a:r>
              <a:rPr lang="fr-FR" b="1" dirty="0">
                <a:solidFill>
                  <a:srgbClr val="FF0000"/>
                </a:solidFill>
              </a:rPr>
              <a:t>git reset </a:t>
            </a:r>
            <a:r>
              <a:rPr lang="fr-FR" dirty="0"/>
              <a:t>est utilisé pour annuler les </a:t>
            </a:r>
            <a:r>
              <a:rPr lang="fr-FR" dirty="0" err="1"/>
              <a:t>commits</a:t>
            </a:r>
            <a:r>
              <a:rPr lang="fr-FR" dirty="0"/>
              <a:t>, en déplaçant le pointeur de branche sur un commit précédent et en détruisant tous les </a:t>
            </a:r>
            <a:r>
              <a:rPr lang="fr-FR" dirty="0" err="1"/>
              <a:t>commits</a:t>
            </a:r>
            <a:r>
              <a:rPr lang="fr-FR" dirty="0"/>
              <a:t> qui ont suivi. Il peut également être utilisé pour supprimer les modifications de la zone de </a:t>
            </a:r>
            <a:r>
              <a:rPr lang="fr-FR" dirty="0" err="1"/>
              <a:t>staging</a:t>
            </a:r>
            <a:r>
              <a:rPr lang="fr-FR" dirty="0"/>
              <a:t>, en les renvoyant au répertoire de travail.</a:t>
            </a:r>
          </a:p>
          <a:p>
            <a:r>
              <a:rPr lang="fr-FR" b="1" dirty="0">
                <a:solidFill>
                  <a:srgbClr val="FF0000"/>
                </a:solidFill>
              </a:rPr>
              <a:t>git restore </a:t>
            </a:r>
            <a:r>
              <a:rPr lang="fr-FR" dirty="0"/>
              <a:t>est utilisé pour annuler les modifications qui ont été apportées au répertoire de travail. Il peut être utilisé pour restaurer les fichiers modifiés ou supprimés à leur état précédent.</a:t>
            </a:r>
          </a:p>
        </p:txBody>
      </p:sp>
    </p:spTree>
    <p:extLst>
      <p:ext uri="{BB962C8B-B14F-4D97-AF65-F5344CB8AC3E}">
        <p14:creationId xmlns:p14="http://schemas.microsoft.com/office/powerpoint/2010/main" val="13832122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5A73E4-1DEB-C632-AEC7-CC965E0A9D16}"/>
              </a:ext>
            </a:extLst>
          </p:cNvPr>
          <p:cNvSpPr>
            <a:spLocks noGrp="1"/>
          </p:cNvSpPr>
          <p:nvPr>
            <p:ph type="title"/>
          </p:nvPr>
        </p:nvSpPr>
        <p:spPr/>
        <p:txBody>
          <a:bodyPr/>
          <a:lstStyle/>
          <a:p>
            <a:r>
              <a:rPr lang="fr-FR" dirty="0"/>
              <a:t>Utilisation de restore</a:t>
            </a:r>
          </a:p>
        </p:txBody>
      </p:sp>
      <p:sp>
        <p:nvSpPr>
          <p:cNvPr id="3" name="Espace réservé du contenu 2">
            <a:extLst>
              <a:ext uri="{FF2B5EF4-FFF2-40B4-BE49-F238E27FC236}">
                <a16:creationId xmlns:a16="http://schemas.microsoft.com/office/drawing/2014/main" id="{8ACA1FBF-A322-15E2-7846-C57DE9BCB12F}"/>
              </a:ext>
            </a:extLst>
          </p:cNvPr>
          <p:cNvSpPr>
            <a:spLocks noGrp="1"/>
          </p:cNvSpPr>
          <p:nvPr>
            <p:ph idx="1"/>
          </p:nvPr>
        </p:nvSpPr>
        <p:spPr>
          <a:xfrm>
            <a:off x="677334" y="2160589"/>
            <a:ext cx="5182692" cy="3880773"/>
          </a:xfrm>
        </p:spPr>
        <p:txBody>
          <a:bodyPr>
            <a:normAutofit/>
          </a:bodyPr>
          <a:lstStyle/>
          <a:p>
            <a:r>
              <a:rPr lang="fr-FR" dirty="0"/>
              <a:t>Apportez des modifications a votre fichier</a:t>
            </a:r>
          </a:p>
          <a:p>
            <a:r>
              <a:rPr lang="fr-FR" dirty="0" err="1"/>
              <a:t>Stagez</a:t>
            </a:r>
            <a:r>
              <a:rPr lang="fr-FR" dirty="0"/>
              <a:t> le avec </a:t>
            </a:r>
            <a:r>
              <a:rPr lang="fr-FR" b="1" dirty="0">
                <a:solidFill>
                  <a:srgbClr val="FF0000"/>
                </a:solidFill>
              </a:rPr>
              <a:t>git </a:t>
            </a:r>
            <a:r>
              <a:rPr lang="fr-FR" b="1" dirty="0" err="1">
                <a:solidFill>
                  <a:srgbClr val="FF0000"/>
                </a:solidFill>
              </a:rPr>
              <a:t>add</a:t>
            </a:r>
            <a:r>
              <a:rPr lang="fr-FR" b="1" dirty="0">
                <a:solidFill>
                  <a:srgbClr val="FF0000"/>
                </a:solidFill>
              </a:rPr>
              <a:t> .</a:t>
            </a:r>
          </a:p>
          <a:p>
            <a:r>
              <a:rPr lang="fr-FR" dirty="0"/>
              <a:t>Consultez le </a:t>
            </a:r>
            <a:r>
              <a:rPr lang="fr-FR" dirty="0" err="1"/>
              <a:t>status</a:t>
            </a:r>
            <a:r>
              <a:rPr lang="fr-FR" dirty="0"/>
              <a:t> de votre repo</a:t>
            </a:r>
          </a:p>
          <a:p>
            <a:r>
              <a:rPr lang="fr-FR" dirty="0"/>
              <a:t>Tapez </a:t>
            </a:r>
            <a:r>
              <a:rPr lang="fr-FR" b="1" dirty="0">
                <a:solidFill>
                  <a:srgbClr val="FF0000"/>
                </a:solidFill>
              </a:rPr>
              <a:t>git restore –-</a:t>
            </a:r>
            <a:r>
              <a:rPr lang="fr-FR" b="1" dirty="0" err="1">
                <a:solidFill>
                  <a:srgbClr val="FF0000"/>
                </a:solidFill>
              </a:rPr>
              <a:t>staged</a:t>
            </a:r>
            <a:r>
              <a:rPr lang="fr-FR" b="1" dirty="0">
                <a:solidFill>
                  <a:srgbClr val="FF0000"/>
                </a:solidFill>
              </a:rPr>
              <a:t> </a:t>
            </a:r>
            <a:r>
              <a:rPr lang="fr-FR" b="1" dirty="0" err="1">
                <a:solidFill>
                  <a:srgbClr val="FF0000"/>
                </a:solidFill>
              </a:rPr>
              <a:t>produit.php</a:t>
            </a:r>
            <a:endParaRPr lang="fr-FR" b="1" dirty="0">
              <a:solidFill>
                <a:srgbClr val="FF0000"/>
              </a:solidFill>
            </a:endParaRPr>
          </a:p>
          <a:p>
            <a:r>
              <a:rPr lang="fr-FR" dirty="0"/>
              <a:t>Consultez votre fichier</a:t>
            </a:r>
          </a:p>
          <a:p>
            <a:endParaRPr lang="fr-FR" dirty="0"/>
          </a:p>
        </p:txBody>
      </p:sp>
      <p:sp>
        <p:nvSpPr>
          <p:cNvPr id="4" name="Espace réservé du contenu 2">
            <a:extLst>
              <a:ext uri="{FF2B5EF4-FFF2-40B4-BE49-F238E27FC236}">
                <a16:creationId xmlns:a16="http://schemas.microsoft.com/office/drawing/2014/main" id="{3EDB16C4-2400-E692-788B-E3B2CB987DDF}"/>
              </a:ext>
            </a:extLst>
          </p:cNvPr>
          <p:cNvSpPr txBox="1">
            <a:spLocks/>
          </p:cNvSpPr>
          <p:nvPr/>
        </p:nvSpPr>
        <p:spPr>
          <a:xfrm>
            <a:off x="6502946" y="2162998"/>
            <a:ext cx="447968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sz="1600" dirty="0"/>
              <a:t>Supprimer votre fichier</a:t>
            </a:r>
          </a:p>
          <a:p>
            <a:r>
              <a:rPr lang="fr-FR" sz="1600" dirty="0" err="1"/>
              <a:t>Stagez</a:t>
            </a:r>
            <a:r>
              <a:rPr lang="fr-FR" sz="1600" dirty="0"/>
              <a:t> la </a:t>
            </a:r>
            <a:r>
              <a:rPr lang="fr-FR" sz="1600" dirty="0" err="1"/>
              <a:t>modif</a:t>
            </a:r>
            <a:r>
              <a:rPr lang="fr-FR" sz="1600" dirty="0"/>
              <a:t> avec </a:t>
            </a:r>
            <a:r>
              <a:rPr lang="fr-FR" sz="1600" b="1" dirty="0">
                <a:solidFill>
                  <a:srgbClr val="FF0000"/>
                </a:solidFill>
              </a:rPr>
              <a:t>git </a:t>
            </a:r>
            <a:r>
              <a:rPr lang="fr-FR" sz="1600" b="1" dirty="0" err="1">
                <a:solidFill>
                  <a:srgbClr val="FF0000"/>
                </a:solidFill>
              </a:rPr>
              <a:t>add</a:t>
            </a:r>
            <a:r>
              <a:rPr lang="fr-FR" sz="1600" b="1" dirty="0">
                <a:solidFill>
                  <a:srgbClr val="FF0000"/>
                </a:solidFill>
              </a:rPr>
              <a:t> –all</a:t>
            </a:r>
          </a:p>
          <a:p>
            <a:r>
              <a:rPr lang="fr-FR" sz="1600" dirty="0"/>
              <a:t>Cherchez votre fichier</a:t>
            </a:r>
          </a:p>
          <a:p>
            <a:r>
              <a:rPr lang="fr-FR" sz="1600" dirty="0"/>
              <a:t>Tapez </a:t>
            </a:r>
            <a:r>
              <a:rPr lang="fr-FR" sz="1600" b="1" dirty="0">
                <a:solidFill>
                  <a:srgbClr val="FF0000"/>
                </a:solidFill>
              </a:rPr>
              <a:t>git restore –-</a:t>
            </a:r>
            <a:r>
              <a:rPr lang="fr-FR" sz="1600" b="1" dirty="0" err="1">
                <a:solidFill>
                  <a:srgbClr val="FF0000"/>
                </a:solidFill>
              </a:rPr>
              <a:t>staged</a:t>
            </a:r>
            <a:r>
              <a:rPr lang="fr-FR" sz="1600" b="1" dirty="0">
                <a:solidFill>
                  <a:srgbClr val="FF0000"/>
                </a:solidFill>
              </a:rPr>
              <a:t> </a:t>
            </a:r>
            <a:r>
              <a:rPr lang="fr-FR" sz="1600" b="1" dirty="0" err="1">
                <a:solidFill>
                  <a:srgbClr val="FF0000"/>
                </a:solidFill>
              </a:rPr>
              <a:t>produit.php</a:t>
            </a:r>
            <a:endParaRPr lang="fr-FR" sz="1600" b="1" dirty="0">
              <a:solidFill>
                <a:srgbClr val="FF0000"/>
              </a:solidFill>
            </a:endParaRPr>
          </a:p>
          <a:p>
            <a:r>
              <a:rPr lang="fr-FR" sz="1600" dirty="0"/>
              <a:t>Tapez </a:t>
            </a:r>
            <a:r>
              <a:rPr lang="fr-FR" sz="1600" b="1" dirty="0">
                <a:solidFill>
                  <a:srgbClr val="FF0000"/>
                </a:solidFill>
              </a:rPr>
              <a:t>git restore </a:t>
            </a:r>
            <a:r>
              <a:rPr lang="fr-FR" sz="1600" b="1" dirty="0" err="1">
                <a:solidFill>
                  <a:srgbClr val="FF0000"/>
                </a:solidFill>
              </a:rPr>
              <a:t>produit.php</a:t>
            </a:r>
            <a:endParaRPr lang="fr-FR" sz="1600" b="1" dirty="0">
              <a:solidFill>
                <a:srgbClr val="FF0000"/>
              </a:solidFill>
            </a:endParaRPr>
          </a:p>
          <a:p>
            <a:r>
              <a:rPr lang="fr-FR" sz="1600" dirty="0"/>
              <a:t>Cherchez votre fichier</a:t>
            </a:r>
          </a:p>
          <a:p>
            <a:r>
              <a:rPr lang="fr-FR" sz="1600" dirty="0"/>
              <a:t>Consultez votre fichier</a:t>
            </a:r>
          </a:p>
        </p:txBody>
      </p:sp>
    </p:spTree>
    <p:extLst>
      <p:ext uri="{BB962C8B-B14F-4D97-AF65-F5344CB8AC3E}">
        <p14:creationId xmlns:p14="http://schemas.microsoft.com/office/powerpoint/2010/main" val="526831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85922-65A9-E0CD-06A6-23D64C03AE20}"/>
              </a:ext>
            </a:extLst>
          </p:cNvPr>
          <p:cNvSpPr>
            <a:spLocks noGrp="1"/>
          </p:cNvSpPr>
          <p:nvPr>
            <p:ph type="title"/>
          </p:nvPr>
        </p:nvSpPr>
        <p:spPr/>
        <p:txBody>
          <a:bodyPr/>
          <a:lstStyle/>
          <a:p>
            <a:r>
              <a:rPr lang="fr-FR" dirty="0"/>
              <a:t>Création d’une branche</a:t>
            </a:r>
          </a:p>
        </p:txBody>
      </p:sp>
      <p:sp>
        <p:nvSpPr>
          <p:cNvPr id="3" name="Espace réservé du contenu 2">
            <a:extLst>
              <a:ext uri="{FF2B5EF4-FFF2-40B4-BE49-F238E27FC236}">
                <a16:creationId xmlns:a16="http://schemas.microsoft.com/office/drawing/2014/main" id="{C81246B3-FA05-474B-3B40-C77881FFD83B}"/>
              </a:ext>
            </a:extLst>
          </p:cNvPr>
          <p:cNvSpPr>
            <a:spLocks noGrp="1"/>
          </p:cNvSpPr>
          <p:nvPr>
            <p:ph idx="1"/>
          </p:nvPr>
        </p:nvSpPr>
        <p:spPr/>
        <p:txBody>
          <a:bodyPr>
            <a:normAutofit/>
          </a:bodyPr>
          <a:lstStyle/>
          <a:p>
            <a:r>
              <a:rPr lang="fr-FR" sz="2800" dirty="0"/>
              <a:t>Pour créer une nouvelle branche utilisez la commande </a:t>
            </a:r>
          </a:p>
          <a:p>
            <a:r>
              <a:rPr lang="fr-FR" sz="2800" b="1" dirty="0">
                <a:solidFill>
                  <a:srgbClr val="FF0000"/>
                </a:solidFill>
              </a:rPr>
              <a:t>git </a:t>
            </a:r>
            <a:r>
              <a:rPr lang="fr-FR" sz="2800" b="1" dirty="0" err="1">
                <a:solidFill>
                  <a:srgbClr val="FF0000"/>
                </a:solidFill>
              </a:rPr>
              <a:t>branch</a:t>
            </a:r>
            <a:r>
              <a:rPr lang="fr-FR" sz="2800" b="1" dirty="0">
                <a:solidFill>
                  <a:srgbClr val="FF0000"/>
                </a:solidFill>
              </a:rPr>
              <a:t> &lt;nom de la branche&gt;</a:t>
            </a:r>
          </a:p>
        </p:txBody>
      </p:sp>
    </p:spTree>
    <p:extLst>
      <p:ext uri="{BB962C8B-B14F-4D97-AF65-F5344CB8AC3E}">
        <p14:creationId xmlns:p14="http://schemas.microsoft.com/office/powerpoint/2010/main" val="30922343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E0C207-3A70-2F3C-C2BB-B0EB5EBB99AE}"/>
              </a:ext>
            </a:extLst>
          </p:cNvPr>
          <p:cNvSpPr>
            <a:spLocks noGrp="1"/>
          </p:cNvSpPr>
          <p:nvPr>
            <p:ph type="title"/>
          </p:nvPr>
        </p:nvSpPr>
        <p:spPr/>
        <p:txBody>
          <a:bodyPr/>
          <a:lstStyle/>
          <a:p>
            <a:r>
              <a:rPr lang="fr-FR" dirty="0"/>
              <a:t>Utilisation de </a:t>
            </a:r>
            <a:r>
              <a:rPr lang="fr-FR" dirty="0" err="1"/>
              <a:t>ungit</a:t>
            </a:r>
            <a:endParaRPr lang="fr-FR" dirty="0"/>
          </a:p>
        </p:txBody>
      </p:sp>
      <p:sp>
        <p:nvSpPr>
          <p:cNvPr id="3" name="Espace réservé du contenu 2">
            <a:extLst>
              <a:ext uri="{FF2B5EF4-FFF2-40B4-BE49-F238E27FC236}">
                <a16:creationId xmlns:a16="http://schemas.microsoft.com/office/drawing/2014/main" id="{6374CC55-376A-FF2A-0589-5506CE39AE08}"/>
              </a:ext>
            </a:extLst>
          </p:cNvPr>
          <p:cNvSpPr>
            <a:spLocks noGrp="1"/>
          </p:cNvSpPr>
          <p:nvPr>
            <p:ph idx="1"/>
          </p:nvPr>
        </p:nvSpPr>
        <p:spPr>
          <a:xfrm>
            <a:off x="677334" y="1600200"/>
            <a:ext cx="4278124" cy="4957916"/>
          </a:xfrm>
        </p:spPr>
        <p:txBody>
          <a:bodyPr>
            <a:normAutofit/>
          </a:bodyPr>
          <a:lstStyle/>
          <a:p>
            <a:r>
              <a:rPr lang="fr-FR" sz="2000" dirty="0" err="1"/>
              <a:t>Ungit</a:t>
            </a:r>
            <a:r>
              <a:rPr lang="fr-FR" sz="2000" dirty="0"/>
              <a:t> est repository </a:t>
            </a:r>
            <a:r>
              <a:rPr lang="fr-FR" sz="2000" b="1" dirty="0">
                <a:solidFill>
                  <a:srgbClr val="FF0000"/>
                </a:solidFill>
              </a:rPr>
              <a:t>node.js </a:t>
            </a:r>
            <a:r>
              <a:rPr lang="fr-FR" sz="2000" dirty="0"/>
              <a:t>qui permet de visualiser d’une façon graphique l’état actuel du </a:t>
            </a:r>
            <a:r>
              <a:rPr lang="fr-FR" sz="2000" dirty="0" err="1"/>
              <a:t>répository</a:t>
            </a:r>
            <a:endParaRPr lang="fr-FR" sz="2000" dirty="0"/>
          </a:p>
          <a:p>
            <a:r>
              <a:rPr lang="fr-FR" sz="2000" dirty="0"/>
              <a:t>Pour l’installer il faut tout d’abord installer node.js</a:t>
            </a:r>
          </a:p>
          <a:p>
            <a:r>
              <a:rPr lang="fr-FR" sz="2000" dirty="0"/>
              <a:t>Puis lancez la commande </a:t>
            </a:r>
            <a:br>
              <a:rPr lang="fr-FR" sz="2000" dirty="0"/>
            </a:br>
            <a:r>
              <a:rPr lang="fr-FR" sz="2000" b="1" dirty="0" err="1">
                <a:solidFill>
                  <a:srgbClr val="FF0000"/>
                </a:solidFill>
              </a:rPr>
              <a:t>npm</a:t>
            </a:r>
            <a:r>
              <a:rPr lang="fr-FR" sz="2000" b="1" dirty="0">
                <a:solidFill>
                  <a:srgbClr val="FF0000"/>
                </a:solidFill>
              </a:rPr>
              <a:t> </a:t>
            </a:r>
            <a:r>
              <a:rPr lang="fr-FR" sz="2000" b="1" dirty="0" err="1">
                <a:solidFill>
                  <a:srgbClr val="FF0000"/>
                </a:solidFill>
              </a:rPr>
              <a:t>install</a:t>
            </a:r>
            <a:r>
              <a:rPr lang="fr-FR" sz="2000" b="1" dirty="0">
                <a:solidFill>
                  <a:srgbClr val="FF0000"/>
                </a:solidFill>
              </a:rPr>
              <a:t> –g </a:t>
            </a:r>
            <a:r>
              <a:rPr lang="fr-FR" sz="2000" b="1" dirty="0" err="1">
                <a:solidFill>
                  <a:srgbClr val="FF0000"/>
                </a:solidFill>
              </a:rPr>
              <a:t>ungit</a:t>
            </a:r>
            <a:endParaRPr lang="fr-FR" sz="2000" b="1" dirty="0">
              <a:solidFill>
                <a:srgbClr val="FF0000"/>
              </a:solidFill>
            </a:endParaRPr>
          </a:p>
          <a:p>
            <a:r>
              <a:rPr lang="fr-FR" sz="2000" dirty="0"/>
              <a:t>Entrez dans votre dossier puis tapez la commande </a:t>
            </a:r>
            <a:r>
              <a:rPr lang="fr-FR" sz="2000" b="1" dirty="0" err="1">
                <a:solidFill>
                  <a:srgbClr val="FF0000"/>
                </a:solidFill>
              </a:rPr>
              <a:t>ungit</a:t>
            </a:r>
            <a:endParaRPr lang="fr-FR" sz="2000" b="1" dirty="0">
              <a:solidFill>
                <a:srgbClr val="FF0000"/>
              </a:solidFill>
            </a:endParaRPr>
          </a:p>
          <a:p>
            <a:r>
              <a:rPr lang="fr-FR" sz="2000" dirty="0"/>
              <a:t>Un serveur web </a:t>
            </a:r>
            <a:r>
              <a:rPr lang="fr-FR" sz="2000" b="1" dirty="0">
                <a:solidFill>
                  <a:srgbClr val="FF0000"/>
                </a:solidFill>
              </a:rPr>
              <a:t>local</a:t>
            </a:r>
            <a:r>
              <a:rPr lang="fr-FR" sz="2000" dirty="0"/>
              <a:t> sera lancé sur le port 8448 et vous pouvez travaillez ou observer d’une façon visuelle votre index</a:t>
            </a:r>
          </a:p>
        </p:txBody>
      </p:sp>
      <p:pic>
        <p:nvPicPr>
          <p:cNvPr id="5" name="Image 4">
            <a:extLst>
              <a:ext uri="{FF2B5EF4-FFF2-40B4-BE49-F238E27FC236}">
                <a16:creationId xmlns:a16="http://schemas.microsoft.com/office/drawing/2014/main" id="{62CE3771-E68F-3044-7A67-54C91F54D408}"/>
              </a:ext>
            </a:extLst>
          </p:cNvPr>
          <p:cNvPicPr>
            <a:picLocks noChangeAspect="1"/>
          </p:cNvPicPr>
          <p:nvPr/>
        </p:nvPicPr>
        <p:blipFill>
          <a:blip r:embed="rId2"/>
          <a:stretch>
            <a:fillRect/>
          </a:stretch>
        </p:blipFill>
        <p:spPr>
          <a:xfrm>
            <a:off x="4975668" y="1816508"/>
            <a:ext cx="7083596" cy="3984523"/>
          </a:xfrm>
          <a:prstGeom prst="rect">
            <a:avLst/>
          </a:prstGeom>
        </p:spPr>
      </p:pic>
    </p:spTree>
    <p:extLst>
      <p:ext uri="{BB962C8B-B14F-4D97-AF65-F5344CB8AC3E}">
        <p14:creationId xmlns:p14="http://schemas.microsoft.com/office/powerpoint/2010/main" val="6804434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E3BC65-3C13-6D51-A7F2-E4C8D8CF42FC}"/>
              </a:ext>
            </a:extLst>
          </p:cNvPr>
          <p:cNvSpPr>
            <a:spLocks noGrp="1"/>
          </p:cNvSpPr>
          <p:nvPr>
            <p:ph type="title"/>
          </p:nvPr>
        </p:nvSpPr>
        <p:spPr/>
        <p:txBody>
          <a:bodyPr/>
          <a:lstStyle/>
          <a:p>
            <a:r>
              <a:rPr lang="fr-FR" dirty="0"/>
              <a:t>Changement de branche en cours</a:t>
            </a:r>
          </a:p>
        </p:txBody>
      </p:sp>
      <p:sp>
        <p:nvSpPr>
          <p:cNvPr id="3" name="Espace réservé du contenu 2">
            <a:extLst>
              <a:ext uri="{FF2B5EF4-FFF2-40B4-BE49-F238E27FC236}">
                <a16:creationId xmlns:a16="http://schemas.microsoft.com/office/drawing/2014/main" id="{E16A599C-3425-55EC-E74A-73F72D658914}"/>
              </a:ext>
            </a:extLst>
          </p:cNvPr>
          <p:cNvSpPr>
            <a:spLocks noGrp="1"/>
          </p:cNvSpPr>
          <p:nvPr>
            <p:ph idx="1"/>
          </p:nvPr>
        </p:nvSpPr>
        <p:spPr/>
        <p:txBody>
          <a:bodyPr/>
          <a:lstStyle/>
          <a:p>
            <a:r>
              <a:rPr lang="fr-FR" dirty="0"/>
              <a:t>Vous pouvez changer votre branche actuelle en utilisant la commande </a:t>
            </a:r>
            <a:r>
              <a:rPr lang="fr-FR" dirty="0" err="1"/>
              <a:t>checkout</a:t>
            </a:r>
            <a:endParaRPr lang="fr-FR" dirty="0"/>
          </a:p>
          <a:p>
            <a:r>
              <a:rPr lang="fr-FR" b="1" dirty="0">
                <a:solidFill>
                  <a:srgbClr val="FF0000"/>
                </a:solidFill>
              </a:rPr>
              <a:t>git </a:t>
            </a:r>
            <a:r>
              <a:rPr lang="fr-FR" b="1" dirty="0" err="1">
                <a:solidFill>
                  <a:srgbClr val="FF0000"/>
                </a:solidFill>
              </a:rPr>
              <a:t>checkout</a:t>
            </a:r>
            <a:r>
              <a:rPr lang="fr-FR" b="1" dirty="0">
                <a:solidFill>
                  <a:srgbClr val="FF0000"/>
                </a:solidFill>
              </a:rPr>
              <a:t> &lt;nom de la branche&gt; </a:t>
            </a:r>
          </a:p>
        </p:txBody>
      </p:sp>
    </p:spTree>
    <p:extLst>
      <p:ext uri="{BB962C8B-B14F-4D97-AF65-F5344CB8AC3E}">
        <p14:creationId xmlns:p14="http://schemas.microsoft.com/office/powerpoint/2010/main" val="738345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B2623B-9E83-5512-805E-5B458B082A0D}"/>
              </a:ext>
            </a:extLst>
          </p:cNvPr>
          <p:cNvSpPr>
            <a:spLocks noGrp="1"/>
          </p:cNvSpPr>
          <p:nvPr>
            <p:ph type="title"/>
          </p:nvPr>
        </p:nvSpPr>
        <p:spPr/>
        <p:txBody>
          <a:bodyPr/>
          <a:lstStyle/>
          <a:p>
            <a:r>
              <a:rPr lang="fr-FR" dirty="0"/>
              <a:t>Qu’est ce que GIT</a:t>
            </a:r>
          </a:p>
        </p:txBody>
      </p:sp>
      <p:sp>
        <p:nvSpPr>
          <p:cNvPr id="3" name="Espace réservé du contenu 2">
            <a:extLst>
              <a:ext uri="{FF2B5EF4-FFF2-40B4-BE49-F238E27FC236}">
                <a16:creationId xmlns:a16="http://schemas.microsoft.com/office/drawing/2014/main" id="{A069F475-8E39-D3DF-3AD7-176D3F7253BA}"/>
              </a:ext>
            </a:extLst>
          </p:cNvPr>
          <p:cNvSpPr>
            <a:spLocks noGrp="1"/>
          </p:cNvSpPr>
          <p:nvPr>
            <p:ph idx="1"/>
          </p:nvPr>
        </p:nvSpPr>
        <p:spPr>
          <a:xfrm>
            <a:off x="677334" y="1661653"/>
            <a:ext cx="9548214" cy="4379710"/>
          </a:xfrm>
        </p:spPr>
        <p:txBody>
          <a:bodyPr>
            <a:normAutofit fontScale="85000" lnSpcReduction="10000"/>
          </a:bodyPr>
          <a:lstStyle/>
          <a:p>
            <a:r>
              <a:rPr lang="fr-FR" sz="3200" b="0" i="0" dirty="0">
                <a:solidFill>
                  <a:srgbClr val="374151"/>
                </a:solidFill>
                <a:effectLst/>
                <a:latin typeface="Söhne"/>
              </a:rPr>
              <a:t>GIT est un logiciel de gestion de versions open source qui permet de suivre l'historique des modifications apportées à un projet de manière efficace et organisée. GIT a été initialement développé par Linus </a:t>
            </a:r>
            <a:r>
              <a:rPr lang="fr-FR" sz="3200" b="0" i="0" dirty="0" err="1">
                <a:solidFill>
                  <a:srgbClr val="374151"/>
                </a:solidFill>
                <a:effectLst/>
                <a:latin typeface="Söhne"/>
              </a:rPr>
              <a:t>Torvalds</a:t>
            </a:r>
            <a:r>
              <a:rPr lang="fr-FR" sz="3200" b="0" i="0" dirty="0">
                <a:solidFill>
                  <a:srgbClr val="374151"/>
                </a:solidFill>
                <a:effectLst/>
                <a:latin typeface="Söhne"/>
              </a:rPr>
              <a:t>, le créateur du noyau Linux, en 2005.</a:t>
            </a:r>
          </a:p>
          <a:p>
            <a:r>
              <a:rPr lang="fr-FR" sz="3200" b="0" i="0" dirty="0">
                <a:solidFill>
                  <a:srgbClr val="374151"/>
                </a:solidFill>
                <a:effectLst/>
                <a:latin typeface="Söhne"/>
              </a:rPr>
              <a:t>GIT est utilisé dans de nombreux projets de développement de logiciels, mais il peut également être utilisé pour suivre les modifications de tout type de fichier (texte, images, vidéos, etc.). GIT est souvent utilisé conjointement avec des outils en ligne tels que GitHub, </a:t>
            </a:r>
            <a:r>
              <a:rPr lang="fr-FR" sz="3200" b="0" i="0" dirty="0" err="1">
                <a:solidFill>
                  <a:srgbClr val="374151"/>
                </a:solidFill>
                <a:effectLst/>
                <a:latin typeface="Söhne"/>
              </a:rPr>
              <a:t>GitLab</a:t>
            </a:r>
            <a:r>
              <a:rPr lang="fr-FR" sz="3200" b="0" i="0" dirty="0">
                <a:solidFill>
                  <a:srgbClr val="374151"/>
                </a:solidFill>
                <a:effectLst/>
                <a:latin typeface="Söhne"/>
              </a:rPr>
              <a:t> ou </a:t>
            </a:r>
            <a:r>
              <a:rPr lang="fr-FR" sz="3200" b="0" i="0" dirty="0" err="1">
                <a:solidFill>
                  <a:srgbClr val="374151"/>
                </a:solidFill>
                <a:effectLst/>
                <a:latin typeface="Söhne"/>
              </a:rPr>
              <a:t>Bitbucket</a:t>
            </a:r>
            <a:r>
              <a:rPr lang="fr-FR" sz="3200" b="0" i="0" dirty="0">
                <a:solidFill>
                  <a:srgbClr val="374151"/>
                </a:solidFill>
                <a:effectLst/>
                <a:latin typeface="Söhne"/>
              </a:rPr>
              <a:t> pour faciliter la collaboration et le partage de code.</a:t>
            </a:r>
            <a:endParaRPr lang="fr-FR" sz="3200" dirty="0"/>
          </a:p>
        </p:txBody>
      </p:sp>
    </p:spTree>
    <p:extLst>
      <p:ext uri="{BB962C8B-B14F-4D97-AF65-F5344CB8AC3E}">
        <p14:creationId xmlns:p14="http://schemas.microsoft.com/office/powerpoint/2010/main" val="21427626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334145-9E37-34B2-C577-6B48CEC876C0}"/>
              </a:ext>
            </a:extLst>
          </p:cNvPr>
          <p:cNvSpPr>
            <a:spLocks noGrp="1"/>
          </p:cNvSpPr>
          <p:nvPr>
            <p:ph type="title"/>
          </p:nvPr>
        </p:nvSpPr>
        <p:spPr/>
        <p:txBody>
          <a:bodyPr/>
          <a:lstStyle/>
          <a:p>
            <a:r>
              <a:rPr lang="fr-FR" dirty="0"/>
              <a:t>Un peu de pratique</a:t>
            </a:r>
          </a:p>
        </p:txBody>
      </p:sp>
      <p:sp>
        <p:nvSpPr>
          <p:cNvPr id="3" name="Espace réservé du contenu 2">
            <a:extLst>
              <a:ext uri="{FF2B5EF4-FFF2-40B4-BE49-F238E27FC236}">
                <a16:creationId xmlns:a16="http://schemas.microsoft.com/office/drawing/2014/main" id="{07EA066A-0548-0CCE-738B-22457CADF4C1}"/>
              </a:ext>
            </a:extLst>
          </p:cNvPr>
          <p:cNvSpPr>
            <a:spLocks noGrp="1"/>
          </p:cNvSpPr>
          <p:nvPr>
            <p:ph idx="1"/>
          </p:nvPr>
        </p:nvSpPr>
        <p:spPr>
          <a:xfrm>
            <a:off x="677333" y="1199535"/>
            <a:ext cx="10324963" cy="5658465"/>
          </a:xfrm>
        </p:spPr>
        <p:txBody>
          <a:bodyPr>
            <a:normAutofit/>
          </a:bodyPr>
          <a:lstStyle/>
          <a:p>
            <a:r>
              <a:rPr lang="fr-FR" sz="1600" dirty="0"/>
              <a:t>Créez une nouvelle branche qui s’appel </a:t>
            </a:r>
            <a:r>
              <a:rPr lang="fr-FR" sz="1600" b="1" dirty="0" err="1">
                <a:solidFill>
                  <a:srgbClr val="FF0000"/>
                </a:solidFill>
              </a:rPr>
              <a:t>gestionClients</a:t>
            </a:r>
            <a:r>
              <a:rPr lang="fr-FR" sz="1600" dirty="0"/>
              <a:t> </a:t>
            </a:r>
            <a:br>
              <a:rPr lang="fr-FR" sz="1600" dirty="0"/>
            </a:br>
            <a:r>
              <a:rPr lang="fr-FR" sz="1600" b="1" dirty="0">
                <a:solidFill>
                  <a:srgbClr val="FF0000"/>
                </a:solidFill>
              </a:rPr>
              <a:t>git </a:t>
            </a:r>
            <a:r>
              <a:rPr lang="fr-FR" sz="1600" b="1" dirty="0" err="1">
                <a:solidFill>
                  <a:srgbClr val="FF0000"/>
                </a:solidFill>
              </a:rPr>
              <a:t>branch</a:t>
            </a:r>
            <a:r>
              <a:rPr lang="fr-FR" sz="1600" b="1" dirty="0">
                <a:solidFill>
                  <a:srgbClr val="FF0000"/>
                </a:solidFill>
              </a:rPr>
              <a:t> </a:t>
            </a:r>
            <a:r>
              <a:rPr lang="fr-FR" sz="1600" b="1" dirty="0" err="1">
                <a:solidFill>
                  <a:srgbClr val="FF0000"/>
                </a:solidFill>
              </a:rPr>
              <a:t>gestionClients</a:t>
            </a:r>
            <a:endParaRPr lang="fr-FR" sz="1600" b="1" dirty="0">
              <a:solidFill>
                <a:srgbClr val="FF0000"/>
              </a:solidFill>
            </a:endParaRPr>
          </a:p>
          <a:p>
            <a:r>
              <a:rPr lang="fr-FR" sz="1600" dirty="0"/>
              <a:t>Regardez sur </a:t>
            </a:r>
            <a:r>
              <a:rPr lang="fr-FR" sz="1600" b="1" dirty="0" err="1">
                <a:solidFill>
                  <a:srgbClr val="FF0000"/>
                </a:solidFill>
              </a:rPr>
              <a:t>ungit</a:t>
            </a:r>
            <a:r>
              <a:rPr lang="fr-FR" sz="1600" dirty="0"/>
              <a:t> c’est la branche master qui est sélectionnée</a:t>
            </a:r>
          </a:p>
          <a:p>
            <a:r>
              <a:rPr lang="fr-FR" sz="1600" dirty="0"/>
              <a:t>Passez sur la branche </a:t>
            </a:r>
            <a:r>
              <a:rPr lang="fr-FR" sz="1600" b="1" dirty="0" err="1">
                <a:solidFill>
                  <a:srgbClr val="FF0000"/>
                </a:solidFill>
              </a:rPr>
              <a:t>gestionClients</a:t>
            </a:r>
            <a:endParaRPr lang="fr-FR" sz="1600" b="1" dirty="0">
              <a:solidFill>
                <a:srgbClr val="FF0000"/>
              </a:solidFill>
            </a:endParaRPr>
          </a:p>
          <a:p>
            <a:r>
              <a:rPr lang="fr-FR" sz="1600" b="1" dirty="0">
                <a:solidFill>
                  <a:srgbClr val="FF0000"/>
                </a:solidFill>
              </a:rPr>
              <a:t>Git </a:t>
            </a:r>
            <a:r>
              <a:rPr lang="fr-FR" sz="1600" b="1" dirty="0" err="1">
                <a:solidFill>
                  <a:srgbClr val="FF0000"/>
                </a:solidFill>
              </a:rPr>
              <a:t>checkout</a:t>
            </a:r>
            <a:r>
              <a:rPr lang="fr-FR" sz="1600" b="1" dirty="0">
                <a:solidFill>
                  <a:srgbClr val="FF0000"/>
                </a:solidFill>
              </a:rPr>
              <a:t> </a:t>
            </a:r>
            <a:r>
              <a:rPr lang="fr-FR" sz="1600" b="1" dirty="0" err="1">
                <a:solidFill>
                  <a:srgbClr val="FF0000"/>
                </a:solidFill>
              </a:rPr>
              <a:t>gestionClients</a:t>
            </a:r>
            <a:endParaRPr lang="fr-FR" sz="1600" b="1" dirty="0">
              <a:solidFill>
                <a:srgbClr val="FF0000"/>
              </a:solidFill>
            </a:endParaRPr>
          </a:p>
          <a:p>
            <a:r>
              <a:rPr lang="fr-FR" sz="1600" dirty="0"/>
              <a:t>Regardez sur </a:t>
            </a:r>
            <a:r>
              <a:rPr lang="fr-FR" sz="1600" dirty="0" err="1"/>
              <a:t>ungit</a:t>
            </a:r>
            <a:r>
              <a:rPr lang="fr-FR" sz="1600" dirty="0"/>
              <a:t> que c’est la branche </a:t>
            </a:r>
            <a:r>
              <a:rPr lang="fr-FR" sz="1600" dirty="0" err="1"/>
              <a:t>gestionClients</a:t>
            </a:r>
            <a:r>
              <a:rPr lang="fr-FR" sz="1600" dirty="0"/>
              <a:t> qui est sélectionnée</a:t>
            </a:r>
          </a:p>
          <a:p>
            <a:r>
              <a:rPr lang="fr-FR" sz="1600" dirty="0"/>
              <a:t>Ajoutez le fichier </a:t>
            </a:r>
            <a:r>
              <a:rPr lang="fr-FR" sz="1600" b="1" dirty="0" err="1">
                <a:solidFill>
                  <a:srgbClr val="FF0000"/>
                </a:solidFill>
              </a:rPr>
              <a:t>client.php</a:t>
            </a:r>
            <a:r>
              <a:rPr lang="fr-FR" sz="1600" dirty="0"/>
              <a:t> et remplissez le avec qlq ligne, ajoutez le à l’index avec </a:t>
            </a:r>
            <a:r>
              <a:rPr lang="fr-FR" sz="1600" b="1" dirty="0" err="1">
                <a:solidFill>
                  <a:srgbClr val="FF0000"/>
                </a:solidFill>
              </a:rPr>
              <a:t>add</a:t>
            </a:r>
            <a:r>
              <a:rPr lang="fr-FR" sz="1600" dirty="0"/>
              <a:t> et faites un </a:t>
            </a:r>
            <a:r>
              <a:rPr lang="fr-FR" sz="1600" b="1" dirty="0">
                <a:solidFill>
                  <a:srgbClr val="FF0000"/>
                </a:solidFill>
              </a:rPr>
              <a:t>commit</a:t>
            </a:r>
          </a:p>
          <a:p>
            <a:r>
              <a:rPr lang="fr-FR" sz="1600" dirty="0"/>
              <a:t>Ajoutez d’autres lignes et faites la commande </a:t>
            </a:r>
            <a:r>
              <a:rPr lang="fr-FR" sz="1600" b="1" dirty="0">
                <a:solidFill>
                  <a:srgbClr val="FF0000"/>
                </a:solidFill>
              </a:rPr>
              <a:t>commit</a:t>
            </a:r>
            <a:r>
              <a:rPr lang="fr-FR" sz="1600" dirty="0"/>
              <a:t> avec </a:t>
            </a:r>
            <a:r>
              <a:rPr lang="fr-FR" sz="1600" b="1" dirty="0">
                <a:solidFill>
                  <a:srgbClr val="FF0000"/>
                </a:solidFill>
              </a:rPr>
              <a:t>–a</a:t>
            </a:r>
            <a:r>
              <a:rPr lang="fr-FR" sz="1600" dirty="0"/>
              <a:t> et </a:t>
            </a:r>
            <a:r>
              <a:rPr lang="fr-FR" sz="1600" b="1" dirty="0">
                <a:solidFill>
                  <a:srgbClr val="FF0000"/>
                </a:solidFill>
              </a:rPr>
              <a:t>–m</a:t>
            </a:r>
          </a:p>
          <a:p>
            <a:r>
              <a:rPr lang="fr-FR" sz="1600" dirty="0"/>
              <a:t>Regardez maintenant </a:t>
            </a:r>
            <a:r>
              <a:rPr lang="fr-FR" sz="1600" b="1" dirty="0" err="1">
                <a:solidFill>
                  <a:srgbClr val="FF0000"/>
                </a:solidFill>
              </a:rPr>
              <a:t>ungit</a:t>
            </a:r>
            <a:r>
              <a:rPr lang="fr-FR" sz="1600" dirty="0"/>
              <a:t>. Qu’est ce que vous constatez</a:t>
            </a:r>
          </a:p>
          <a:p>
            <a:r>
              <a:rPr lang="fr-FR" sz="1600" dirty="0"/>
              <a:t>Passez sur la branche </a:t>
            </a:r>
            <a:r>
              <a:rPr lang="fr-FR" sz="1600" b="1" dirty="0">
                <a:solidFill>
                  <a:srgbClr val="FF0000"/>
                </a:solidFill>
              </a:rPr>
              <a:t>master</a:t>
            </a:r>
          </a:p>
          <a:p>
            <a:r>
              <a:rPr lang="fr-FR" sz="1600" dirty="0"/>
              <a:t>Lister les fichiers du dossier</a:t>
            </a:r>
          </a:p>
          <a:p>
            <a:r>
              <a:rPr lang="fr-FR" sz="1600" dirty="0"/>
              <a:t>Est-ce que le fichier </a:t>
            </a:r>
            <a:r>
              <a:rPr lang="fr-FR" sz="1600" b="1" dirty="0" err="1">
                <a:solidFill>
                  <a:srgbClr val="FF0000"/>
                </a:solidFill>
              </a:rPr>
              <a:t>client.php</a:t>
            </a:r>
            <a:r>
              <a:rPr lang="fr-FR" sz="1600" b="1" dirty="0">
                <a:solidFill>
                  <a:srgbClr val="FF0000"/>
                </a:solidFill>
              </a:rPr>
              <a:t> </a:t>
            </a:r>
            <a:r>
              <a:rPr lang="fr-FR" sz="1600" dirty="0"/>
              <a:t>existe? Pourquoi?</a:t>
            </a:r>
          </a:p>
          <a:p>
            <a:r>
              <a:rPr lang="fr-FR" sz="1600" dirty="0"/>
              <a:t>Revenez sur la branche </a:t>
            </a:r>
            <a:r>
              <a:rPr lang="fr-FR" sz="1600" b="1" dirty="0" err="1">
                <a:solidFill>
                  <a:srgbClr val="FF0000"/>
                </a:solidFill>
              </a:rPr>
              <a:t>gestionClients</a:t>
            </a:r>
            <a:endParaRPr lang="fr-FR" sz="1600" b="1" dirty="0">
              <a:solidFill>
                <a:srgbClr val="FF0000"/>
              </a:solidFill>
            </a:endParaRPr>
          </a:p>
          <a:p>
            <a:r>
              <a:rPr lang="fr-FR" sz="1600" dirty="0"/>
              <a:t>Ajoutez une feuille de style </a:t>
            </a:r>
            <a:r>
              <a:rPr lang="fr-FR" sz="1600" b="1" dirty="0">
                <a:solidFill>
                  <a:srgbClr val="FF0000"/>
                </a:solidFill>
              </a:rPr>
              <a:t>style.css </a:t>
            </a:r>
            <a:r>
              <a:rPr lang="fr-FR" sz="1600" dirty="0"/>
              <a:t>et </a:t>
            </a:r>
            <a:r>
              <a:rPr lang="fr-FR" sz="1600" dirty="0" err="1"/>
              <a:t>assosiez</a:t>
            </a:r>
            <a:r>
              <a:rPr lang="fr-FR" sz="1600" dirty="0"/>
              <a:t> la avec la balise </a:t>
            </a:r>
            <a:r>
              <a:rPr lang="fr-FR" sz="1600" b="1" dirty="0" err="1">
                <a:solidFill>
                  <a:srgbClr val="FF0000"/>
                </a:solidFill>
              </a:rPr>
              <a:t>link</a:t>
            </a:r>
            <a:r>
              <a:rPr lang="fr-FR" sz="1600" dirty="0"/>
              <a:t> a votre fichier </a:t>
            </a:r>
            <a:r>
              <a:rPr lang="fr-FR" sz="1600" b="1" dirty="0" err="1">
                <a:solidFill>
                  <a:srgbClr val="FF0000"/>
                </a:solidFill>
              </a:rPr>
              <a:t>client.php</a:t>
            </a:r>
            <a:endParaRPr lang="fr-FR" sz="1600" b="1" dirty="0">
              <a:solidFill>
                <a:srgbClr val="FF0000"/>
              </a:solidFill>
            </a:endParaRPr>
          </a:p>
          <a:p>
            <a:r>
              <a:rPr lang="fr-FR" sz="1600" dirty="0" err="1"/>
              <a:t>Commitez</a:t>
            </a:r>
            <a:r>
              <a:rPr lang="fr-FR" sz="1600" dirty="0"/>
              <a:t> le tous et revenez sur la branche </a:t>
            </a:r>
            <a:r>
              <a:rPr lang="fr-FR" sz="1600" b="1" dirty="0">
                <a:solidFill>
                  <a:srgbClr val="FF0000"/>
                </a:solidFill>
              </a:rPr>
              <a:t>master</a:t>
            </a:r>
          </a:p>
          <a:p>
            <a:endParaRPr lang="fr-FR" sz="1600" dirty="0"/>
          </a:p>
        </p:txBody>
      </p:sp>
    </p:spTree>
    <p:extLst>
      <p:ext uri="{BB962C8B-B14F-4D97-AF65-F5344CB8AC3E}">
        <p14:creationId xmlns:p14="http://schemas.microsoft.com/office/powerpoint/2010/main" val="30450640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501C9C-7081-8688-06B9-E5491E763EF3}"/>
              </a:ext>
            </a:extLst>
          </p:cNvPr>
          <p:cNvSpPr>
            <a:spLocks noGrp="1"/>
          </p:cNvSpPr>
          <p:nvPr>
            <p:ph type="title"/>
          </p:nvPr>
        </p:nvSpPr>
        <p:spPr/>
        <p:txBody>
          <a:bodyPr/>
          <a:lstStyle/>
          <a:p>
            <a:r>
              <a:rPr lang="fr-FR" dirty="0"/>
              <a:t>Un peu de pratique</a:t>
            </a:r>
          </a:p>
        </p:txBody>
      </p:sp>
      <p:sp>
        <p:nvSpPr>
          <p:cNvPr id="3" name="Espace réservé du contenu 2">
            <a:extLst>
              <a:ext uri="{FF2B5EF4-FFF2-40B4-BE49-F238E27FC236}">
                <a16:creationId xmlns:a16="http://schemas.microsoft.com/office/drawing/2014/main" id="{4065E0C7-441E-3C5B-37AB-17271991ACA7}"/>
              </a:ext>
            </a:extLst>
          </p:cNvPr>
          <p:cNvSpPr>
            <a:spLocks noGrp="1"/>
          </p:cNvSpPr>
          <p:nvPr>
            <p:ph idx="1"/>
          </p:nvPr>
        </p:nvSpPr>
        <p:spPr>
          <a:xfrm>
            <a:off x="677334" y="1356853"/>
            <a:ext cx="8596668" cy="4684510"/>
          </a:xfrm>
        </p:spPr>
        <p:txBody>
          <a:bodyPr/>
          <a:lstStyle/>
          <a:p>
            <a:r>
              <a:rPr lang="fr-FR" dirty="0" err="1"/>
              <a:t>Creez</a:t>
            </a:r>
            <a:r>
              <a:rPr lang="fr-FR" dirty="0"/>
              <a:t> une autre branche qui s’appel </a:t>
            </a:r>
            <a:r>
              <a:rPr lang="fr-FR" b="1" dirty="0" err="1">
                <a:solidFill>
                  <a:srgbClr val="FF0000"/>
                </a:solidFill>
              </a:rPr>
              <a:t>gestionFournisseurs</a:t>
            </a:r>
            <a:endParaRPr lang="fr-FR" b="1" dirty="0">
              <a:solidFill>
                <a:srgbClr val="FF0000"/>
              </a:solidFill>
            </a:endParaRPr>
          </a:p>
          <a:p>
            <a:r>
              <a:rPr lang="fr-FR" dirty="0"/>
              <a:t>Passez sur cette branche</a:t>
            </a:r>
          </a:p>
          <a:p>
            <a:r>
              <a:rPr lang="fr-FR" dirty="0" err="1"/>
              <a:t>Creez</a:t>
            </a:r>
            <a:r>
              <a:rPr lang="fr-FR" dirty="0"/>
              <a:t> le fichier </a:t>
            </a:r>
            <a:r>
              <a:rPr lang="fr-FR" b="1" dirty="0" err="1">
                <a:solidFill>
                  <a:srgbClr val="FF0000"/>
                </a:solidFill>
              </a:rPr>
              <a:t>fournisseur</a:t>
            </a:r>
            <a:r>
              <a:rPr lang="fr-FR" dirty="0" err="1"/>
              <a:t>.</a:t>
            </a:r>
            <a:r>
              <a:rPr lang="fr-FR" b="1" dirty="0" err="1">
                <a:solidFill>
                  <a:srgbClr val="FF0000"/>
                </a:solidFill>
              </a:rPr>
              <a:t>php</a:t>
            </a:r>
            <a:endParaRPr lang="fr-FR" b="1" dirty="0">
              <a:solidFill>
                <a:srgbClr val="FF0000"/>
              </a:solidFill>
            </a:endParaRPr>
          </a:p>
          <a:p>
            <a:r>
              <a:rPr lang="fr-FR" dirty="0"/>
              <a:t>Ajouter le corps html de la page</a:t>
            </a:r>
          </a:p>
          <a:p>
            <a:r>
              <a:rPr lang="fr-FR" dirty="0"/>
              <a:t>Ajoutez le fichier </a:t>
            </a:r>
            <a:r>
              <a:rPr lang="fr-FR" b="1" dirty="0">
                <a:solidFill>
                  <a:srgbClr val="FF0000"/>
                </a:solidFill>
              </a:rPr>
              <a:t>style.css </a:t>
            </a:r>
            <a:r>
              <a:rPr lang="fr-FR" dirty="0"/>
              <a:t>(puisqu’il n’existe pas sur cette branche)</a:t>
            </a:r>
          </a:p>
          <a:p>
            <a:r>
              <a:rPr lang="fr-FR" dirty="0"/>
              <a:t>Ajoutez le code suivant dans la feuille de style</a:t>
            </a:r>
          </a:p>
          <a:p>
            <a:r>
              <a:rPr lang="fr-FR" dirty="0"/>
              <a:t>Ajoutez le tout a votre index de la branche</a:t>
            </a:r>
          </a:p>
          <a:p>
            <a:r>
              <a:rPr lang="fr-FR" dirty="0" err="1"/>
              <a:t>Commitez</a:t>
            </a:r>
            <a:r>
              <a:rPr lang="fr-FR" dirty="0"/>
              <a:t> la version</a:t>
            </a:r>
          </a:p>
          <a:p>
            <a:r>
              <a:rPr lang="fr-FR" dirty="0"/>
              <a:t>Regardez votre log avec l’option </a:t>
            </a:r>
            <a:r>
              <a:rPr lang="fr-FR" b="1" dirty="0" err="1">
                <a:solidFill>
                  <a:srgbClr val="FF0000"/>
                </a:solidFill>
              </a:rPr>
              <a:t>oneline</a:t>
            </a:r>
            <a:endParaRPr lang="fr-FR" b="1" dirty="0">
              <a:solidFill>
                <a:srgbClr val="FF0000"/>
              </a:solidFill>
            </a:endParaRPr>
          </a:p>
          <a:p>
            <a:r>
              <a:rPr lang="fr-FR" dirty="0"/>
              <a:t>Passez sur la branche </a:t>
            </a:r>
            <a:r>
              <a:rPr lang="fr-FR" b="1" dirty="0">
                <a:solidFill>
                  <a:srgbClr val="FF0000"/>
                </a:solidFill>
              </a:rPr>
              <a:t>master</a:t>
            </a:r>
          </a:p>
          <a:p>
            <a:r>
              <a:rPr lang="fr-FR" dirty="0"/>
              <a:t>Biensur tous les fichiers des autres branches n’existent pas quand vous tapez la commande </a:t>
            </a:r>
            <a:r>
              <a:rPr lang="fr-FR" b="1" dirty="0" err="1">
                <a:solidFill>
                  <a:srgbClr val="FF0000"/>
                </a:solidFill>
              </a:rPr>
              <a:t>dir</a:t>
            </a:r>
            <a:endParaRPr lang="fr-FR" b="1" dirty="0">
              <a:solidFill>
                <a:srgbClr val="FF0000"/>
              </a:solidFill>
            </a:endParaRPr>
          </a:p>
        </p:txBody>
      </p:sp>
      <p:pic>
        <p:nvPicPr>
          <p:cNvPr id="5" name="Image 4">
            <a:extLst>
              <a:ext uri="{FF2B5EF4-FFF2-40B4-BE49-F238E27FC236}">
                <a16:creationId xmlns:a16="http://schemas.microsoft.com/office/drawing/2014/main" id="{8C2DEE08-3AC8-D33D-0C0F-5DB24B3320B9}"/>
              </a:ext>
            </a:extLst>
          </p:cNvPr>
          <p:cNvPicPr>
            <a:picLocks noChangeAspect="1"/>
          </p:cNvPicPr>
          <p:nvPr/>
        </p:nvPicPr>
        <p:blipFill rotWithShape="1">
          <a:blip r:embed="rId2"/>
          <a:srcRect l="29271" t="14114" r="37849" b="69348"/>
          <a:stretch/>
        </p:blipFill>
        <p:spPr>
          <a:xfrm>
            <a:off x="6292645" y="3376283"/>
            <a:ext cx="4031226" cy="1140541"/>
          </a:xfrm>
          <a:prstGeom prst="rect">
            <a:avLst/>
          </a:prstGeom>
        </p:spPr>
      </p:pic>
    </p:spTree>
    <p:extLst>
      <p:ext uri="{BB962C8B-B14F-4D97-AF65-F5344CB8AC3E}">
        <p14:creationId xmlns:p14="http://schemas.microsoft.com/office/powerpoint/2010/main" val="39167459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93F207-3BF1-67CD-AF6E-DE60EFDB2FAE}"/>
              </a:ext>
            </a:extLst>
          </p:cNvPr>
          <p:cNvSpPr>
            <a:spLocks noGrp="1"/>
          </p:cNvSpPr>
          <p:nvPr>
            <p:ph type="title"/>
          </p:nvPr>
        </p:nvSpPr>
        <p:spPr/>
        <p:txBody>
          <a:bodyPr/>
          <a:lstStyle/>
          <a:p>
            <a:r>
              <a:rPr lang="fr-FR" dirty="0" err="1"/>
              <a:t>Fusioner</a:t>
            </a:r>
            <a:r>
              <a:rPr lang="fr-FR" dirty="0"/>
              <a:t> les branche</a:t>
            </a:r>
          </a:p>
        </p:txBody>
      </p:sp>
      <p:sp>
        <p:nvSpPr>
          <p:cNvPr id="3" name="Espace réservé du contenu 2">
            <a:extLst>
              <a:ext uri="{FF2B5EF4-FFF2-40B4-BE49-F238E27FC236}">
                <a16:creationId xmlns:a16="http://schemas.microsoft.com/office/drawing/2014/main" id="{31E2DF3D-394C-3F8B-CD24-5C74FFD6E897}"/>
              </a:ext>
            </a:extLst>
          </p:cNvPr>
          <p:cNvSpPr>
            <a:spLocks noGrp="1"/>
          </p:cNvSpPr>
          <p:nvPr>
            <p:ph idx="1"/>
          </p:nvPr>
        </p:nvSpPr>
        <p:spPr/>
        <p:txBody>
          <a:bodyPr/>
          <a:lstStyle/>
          <a:p>
            <a:r>
              <a:rPr lang="fr-FR" dirty="0"/>
              <a:t>Pour </a:t>
            </a:r>
            <a:r>
              <a:rPr lang="fr-FR" dirty="0" err="1"/>
              <a:t>fusionez</a:t>
            </a:r>
            <a:r>
              <a:rPr lang="fr-FR" dirty="0"/>
              <a:t> deux branche</a:t>
            </a:r>
          </a:p>
          <a:p>
            <a:r>
              <a:rPr lang="fr-FR" dirty="0"/>
              <a:t>1 – Placez vous sur la branche qui va recevoir les modifs</a:t>
            </a:r>
          </a:p>
          <a:p>
            <a:r>
              <a:rPr lang="fr-FR" dirty="0"/>
              <a:t>2 – tapez </a:t>
            </a:r>
            <a:r>
              <a:rPr lang="fr-FR" dirty="0">
                <a:solidFill>
                  <a:srgbClr val="FF0000"/>
                </a:solidFill>
              </a:rPr>
              <a:t>git merge &lt;nom de la branche&gt;</a:t>
            </a:r>
          </a:p>
        </p:txBody>
      </p:sp>
    </p:spTree>
    <p:extLst>
      <p:ext uri="{BB962C8B-B14F-4D97-AF65-F5344CB8AC3E}">
        <p14:creationId xmlns:p14="http://schemas.microsoft.com/office/powerpoint/2010/main" val="27107299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786CE7-A2DD-9521-27B3-4F70208839F2}"/>
              </a:ext>
            </a:extLst>
          </p:cNvPr>
          <p:cNvSpPr>
            <a:spLocks noGrp="1"/>
          </p:cNvSpPr>
          <p:nvPr>
            <p:ph type="title"/>
          </p:nvPr>
        </p:nvSpPr>
        <p:spPr/>
        <p:txBody>
          <a:bodyPr/>
          <a:lstStyle/>
          <a:p>
            <a:r>
              <a:rPr lang="fr-FR" dirty="0"/>
              <a:t>Fusion en pratique</a:t>
            </a:r>
          </a:p>
        </p:txBody>
      </p:sp>
      <p:sp>
        <p:nvSpPr>
          <p:cNvPr id="3" name="Espace réservé du contenu 2">
            <a:extLst>
              <a:ext uri="{FF2B5EF4-FFF2-40B4-BE49-F238E27FC236}">
                <a16:creationId xmlns:a16="http://schemas.microsoft.com/office/drawing/2014/main" id="{2C297041-69E3-15CF-E7FF-5039E49B2BEF}"/>
              </a:ext>
            </a:extLst>
          </p:cNvPr>
          <p:cNvSpPr>
            <a:spLocks noGrp="1"/>
          </p:cNvSpPr>
          <p:nvPr>
            <p:ph idx="1"/>
          </p:nvPr>
        </p:nvSpPr>
        <p:spPr/>
        <p:txBody>
          <a:bodyPr>
            <a:normAutofit/>
          </a:bodyPr>
          <a:lstStyle/>
          <a:p>
            <a:r>
              <a:rPr lang="fr-FR" sz="2400" dirty="0"/>
              <a:t>Placez vous sur </a:t>
            </a:r>
            <a:r>
              <a:rPr lang="fr-FR" sz="2400" dirty="0">
                <a:solidFill>
                  <a:srgbClr val="FF0000"/>
                </a:solidFill>
              </a:rPr>
              <a:t>master</a:t>
            </a:r>
          </a:p>
          <a:p>
            <a:r>
              <a:rPr lang="fr-FR" sz="2400" dirty="0"/>
              <a:t>Tapez la commande git merge </a:t>
            </a:r>
            <a:r>
              <a:rPr lang="fr-FR" sz="2400" dirty="0" err="1">
                <a:solidFill>
                  <a:srgbClr val="FF0000"/>
                </a:solidFill>
              </a:rPr>
              <a:t>gestionClients</a:t>
            </a:r>
            <a:endParaRPr lang="fr-FR" sz="2400" dirty="0">
              <a:solidFill>
                <a:srgbClr val="FF0000"/>
              </a:solidFill>
            </a:endParaRPr>
          </a:p>
          <a:p>
            <a:r>
              <a:rPr lang="fr-FR" sz="2400" dirty="0"/>
              <a:t>Regardez sur </a:t>
            </a:r>
            <a:r>
              <a:rPr lang="fr-FR" sz="2400" dirty="0" err="1">
                <a:solidFill>
                  <a:srgbClr val="FF0000"/>
                </a:solidFill>
              </a:rPr>
              <a:t>ungit</a:t>
            </a:r>
            <a:r>
              <a:rPr lang="fr-FR" sz="2400" dirty="0"/>
              <a:t>. Qu’est ce que vous constatez?</a:t>
            </a:r>
          </a:p>
          <a:p>
            <a:r>
              <a:rPr lang="fr-FR" sz="2400" dirty="0"/>
              <a:t>Lister les fichiers de votre dossier. Est-ce que les deux fichiers </a:t>
            </a:r>
            <a:r>
              <a:rPr lang="fr-FR" sz="2400" dirty="0" err="1">
                <a:solidFill>
                  <a:srgbClr val="FF0000"/>
                </a:solidFill>
              </a:rPr>
              <a:t>client.php</a:t>
            </a:r>
            <a:r>
              <a:rPr lang="fr-FR" sz="2400" dirty="0">
                <a:solidFill>
                  <a:srgbClr val="FF0000"/>
                </a:solidFill>
              </a:rPr>
              <a:t> </a:t>
            </a:r>
            <a:r>
              <a:rPr lang="fr-FR" sz="2400" dirty="0"/>
              <a:t>et </a:t>
            </a:r>
            <a:r>
              <a:rPr lang="fr-FR" sz="2400" dirty="0">
                <a:solidFill>
                  <a:srgbClr val="FF0000"/>
                </a:solidFill>
              </a:rPr>
              <a:t>syle.css </a:t>
            </a:r>
            <a:r>
              <a:rPr lang="fr-FR" sz="2400" dirty="0"/>
              <a:t>existent?</a:t>
            </a:r>
          </a:p>
        </p:txBody>
      </p:sp>
    </p:spTree>
    <p:extLst>
      <p:ext uri="{BB962C8B-B14F-4D97-AF65-F5344CB8AC3E}">
        <p14:creationId xmlns:p14="http://schemas.microsoft.com/office/powerpoint/2010/main" val="25008951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06AA7B-0A4E-E76E-2D33-2DADFFDEB6F3}"/>
              </a:ext>
            </a:extLst>
          </p:cNvPr>
          <p:cNvSpPr>
            <a:spLocks noGrp="1"/>
          </p:cNvSpPr>
          <p:nvPr>
            <p:ph type="title"/>
          </p:nvPr>
        </p:nvSpPr>
        <p:spPr/>
        <p:txBody>
          <a:bodyPr/>
          <a:lstStyle/>
          <a:p>
            <a:r>
              <a:rPr lang="fr-FR" dirty="0"/>
              <a:t>Supprimer une branche déjà fusionnée</a:t>
            </a:r>
          </a:p>
        </p:txBody>
      </p:sp>
      <p:sp>
        <p:nvSpPr>
          <p:cNvPr id="3" name="Espace réservé du contenu 2">
            <a:extLst>
              <a:ext uri="{FF2B5EF4-FFF2-40B4-BE49-F238E27FC236}">
                <a16:creationId xmlns:a16="http://schemas.microsoft.com/office/drawing/2014/main" id="{157D7945-E649-A57E-192A-C9C334F3F7B1}"/>
              </a:ext>
            </a:extLst>
          </p:cNvPr>
          <p:cNvSpPr>
            <a:spLocks noGrp="1"/>
          </p:cNvSpPr>
          <p:nvPr>
            <p:ph idx="1"/>
          </p:nvPr>
        </p:nvSpPr>
        <p:spPr/>
        <p:txBody>
          <a:bodyPr>
            <a:normAutofit/>
          </a:bodyPr>
          <a:lstStyle/>
          <a:p>
            <a:r>
              <a:rPr lang="fr-FR" sz="2400" dirty="0"/>
              <a:t>Pour supprimez une branche que vous avez fusionné assurez vous que toutes les modifications sont déjà comité et qu’ils sont fusionnée puis tapez la commande</a:t>
            </a:r>
          </a:p>
          <a:p>
            <a:r>
              <a:rPr lang="fr-FR" sz="2400" b="1" dirty="0">
                <a:solidFill>
                  <a:srgbClr val="FF0000"/>
                </a:solidFill>
              </a:rPr>
              <a:t>git </a:t>
            </a:r>
            <a:r>
              <a:rPr lang="fr-FR" sz="2400" b="1" dirty="0" err="1">
                <a:solidFill>
                  <a:srgbClr val="FF0000"/>
                </a:solidFill>
              </a:rPr>
              <a:t>branch</a:t>
            </a:r>
            <a:r>
              <a:rPr lang="fr-FR" sz="2400" b="1" dirty="0">
                <a:solidFill>
                  <a:srgbClr val="FF0000"/>
                </a:solidFill>
              </a:rPr>
              <a:t> –d &lt;nom de la branche&gt;</a:t>
            </a:r>
          </a:p>
        </p:txBody>
      </p:sp>
    </p:spTree>
    <p:extLst>
      <p:ext uri="{BB962C8B-B14F-4D97-AF65-F5344CB8AC3E}">
        <p14:creationId xmlns:p14="http://schemas.microsoft.com/office/powerpoint/2010/main" val="39785036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A13B1C-D712-97C1-D294-6147281EEB66}"/>
              </a:ext>
            </a:extLst>
          </p:cNvPr>
          <p:cNvSpPr>
            <a:spLocks noGrp="1"/>
          </p:cNvSpPr>
          <p:nvPr>
            <p:ph type="title"/>
          </p:nvPr>
        </p:nvSpPr>
        <p:spPr/>
        <p:txBody>
          <a:bodyPr/>
          <a:lstStyle/>
          <a:p>
            <a:r>
              <a:rPr lang="fr-FR" dirty="0"/>
              <a:t>Testez la suppression de la branche </a:t>
            </a:r>
            <a:r>
              <a:rPr lang="fr-FR" dirty="0" err="1"/>
              <a:t>gestionClients</a:t>
            </a:r>
            <a:endParaRPr lang="fr-FR" dirty="0"/>
          </a:p>
        </p:txBody>
      </p:sp>
      <p:sp>
        <p:nvSpPr>
          <p:cNvPr id="3" name="Espace réservé du contenu 2">
            <a:extLst>
              <a:ext uri="{FF2B5EF4-FFF2-40B4-BE49-F238E27FC236}">
                <a16:creationId xmlns:a16="http://schemas.microsoft.com/office/drawing/2014/main" id="{3B18B9C9-5E59-CA2F-97AD-04F379D503FB}"/>
              </a:ext>
            </a:extLst>
          </p:cNvPr>
          <p:cNvSpPr>
            <a:spLocks noGrp="1"/>
          </p:cNvSpPr>
          <p:nvPr>
            <p:ph idx="1"/>
          </p:nvPr>
        </p:nvSpPr>
        <p:spPr/>
        <p:txBody>
          <a:bodyPr/>
          <a:lstStyle/>
          <a:p>
            <a:r>
              <a:rPr lang="fr-FR" dirty="0"/>
              <a:t>Tapez la commande </a:t>
            </a:r>
          </a:p>
          <a:p>
            <a:r>
              <a:rPr lang="fr-FR" b="1" dirty="0">
                <a:solidFill>
                  <a:srgbClr val="FF0000"/>
                </a:solidFill>
              </a:rPr>
              <a:t>git </a:t>
            </a:r>
            <a:r>
              <a:rPr lang="fr-FR" b="1" dirty="0" err="1">
                <a:solidFill>
                  <a:srgbClr val="FF0000"/>
                </a:solidFill>
              </a:rPr>
              <a:t>branch</a:t>
            </a:r>
            <a:r>
              <a:rPr lang="fr-FR" b="1" dirty="0">
                <a:solidFill>
                  <a:srgbClr val="FF0000"/>
                </a:solidFill>
              </a:rPr>
              <a:t> –d </a:t>
            </a:r>
            <a:r>
              <a:rPr lang="fr-FR" b="1" dirty="0" err="1">
                <a:solidFill>
                  <a:srgbClr val="FF0000"/>
                </a:solidFill>
              </a:rPr>
              <a:t>gestionClients</a:t>
            </a:r>
            <a:endParaRPr lang="fr-FR" b="1" dirty="0">
              <a:solidFill>
                <a:srgbClr val="FF0000"/>
              </a:solidFill>
            </a:endParaRPr>
          </a:p>
          <a:p>
            <a:r>
              <a:rPr lang="fr-FR" dirty="0"/>
              <a:t>Regardez </a:t>
            </a:r>
            <a:r>
              <a:rPr lang="fr-FR" dirty="0" err="1"/>
              <a:t>ungit</a:t>
            </a:r>
            <a:endParaRPr lang="fr-FR" dirty="0"/>
          </a:p>
          <a:p>
            <a:r>
              <a:rPr lang="fr-FR" dirty="0"/>
              <a:t>Essayez de passer sur cette branche. Qu’est ce que vous constatez?</a:t>
            </a:r>
          </a:p>
        </p:txBody>
      </p:sp>
    </p:spTree>
    <p:extLst>
      <p:ext uri="{BB962C8B-B14F-4D97-AF65-F5344CB8AC3E}">
        <p14:creationId xmlns:p14="http://schemas.microsoft.com/office/powerpoint/2010/main" val="4150857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1F109D-0E15-0942-545B-B119A08F5E71}"/>
              </a:ext>
            </a:extLst>
          </p:cNvPr>
          <p:cNvSpPr>
            <a:spLocks noGrp="1"/>
          </p:cNvSpPr>
          <p:nvPr>
            <p:ph type="title"/>
          </p:nvPr>
        </p:nvSpPr>
        <p:spPr/>
        <p:txBody>
          <a:bodyPr/>
          <a:lstStyle/>
          <a:p>
            <a:r>
              <a:rPr lang="fr-FR" dirty="0"/>
              <a:t>Gestion des conflits</a:t>
            </a:r>
          </a:p>
        </p:txBody>
      </p:sp>
      <p:sp>
        <p:nvSpPr>
          <p:cNvPr id="3" name="Espace réservé du contenu 2">
            <a:extLst>
              <a:ext uri="{FF2B5EF4-FFF2-40B4-BE49-F238E27FC236}">
                <a16:creationId xmlns:a16="http://schemas.microsoft.com/office/drawing/2014/main" id="{1AC48850-DFE8-4DEC-D0DF-25CFB3DC208A}"/>
              </a:ext>
            </a:extLst>
          </p:cNvPr>
          <p:cNvSpPr>
            <a:spLocks noGrp="1"/>
          </p:cNvSpPr>
          <p:nvPr>
            <p:ph idx="1"/>
          </p:nvPr>
        </p:nvSpPr>
        <p:spPr>
          <a:xfrm>
            <a:off x="677334" y="1179871"/>
            <a:ext cx="11514666" cy="4861491"/>
          </a:xfrm>
        </p:spPr>
        <p:txBody>
          <a:bodyPr>
            <a:normAutofit fontScale="92500" lnSpcReduction="20000"/>
          </a:bodyPr>
          <a:lstStyle/>
          <a:p>
            <a:r>
              <a:rPr lang="fr-FR" sz="2000" dirty="0"/>
              <a:t>Essayez de merger la branche </a:t>
            </a:r>
            <a:r>
              <a:rPr lang="fr-FR" sz="2000" b="1" dirty="0" err="1">
                <a:solidFill>
                  <a:srgbClr val="FF0000"/>
                </a:solidFill>
              </a:rPr>
              <a:t>gestionFrounisseurs</a:t>
            </a:r>
            <a:r>
              <a:rPr lang="fr-FR" sz="2000" dirty="0"/>
              <a:t> dans la branche master</a:t>
            </a:r>
          </a:p>
          <a:p>
            <a:r>
              <a:rPr lang="fr-FR" sz="2000" b="1" dirty="0">
                <a:solidFill>
                  <a:srgbClr val="FF0000"/>
                </a:solidFill>
              </a:rPr>
              <a:t>git </a:t>
            </a:r>
            <a:r>
              <a:rPr lang="fr-FR" sz="2000" b="1" dirty="0" err="1">
                <a:solidFill>
                  <a:srgbClr val="FF0000"/>
                </a:solidFill>
              </a:rPr>
              <a:t>checkout</a:t>
            </a:r>
            <a:r>
              <a:rPr lang="fr-FR" sz="2000" b="1" dirty="0">
                <a:solidFill>
                  <a:srgbClr val="FF0000"/>
                </a:solidFill>
              </a:rPr>
              <a:t> master</a:t>
            </a:r>
          </a:p>
          <a:p>
            <a:r>
              <a:rPr lang="fr-FR" sz="2100" b="1" dirty="0">
                <a:solidFill>
                  <a:srgbClr val="FF0000"/>
                </a:solidFill>
              </a:rPr>
              <a:t>git merge </a:t>
            </a:r>
            <a:r>
              <a:rPr lang="fr-FR" sz="2100" b="1" dirty="0" err="1">
                <a:solidFill>
                  <a:srgbClr val="FF0000"/>
                </a:solidFill>
              </a:rPr>
              <a:t>gestionFournisseurs</a:t>
            </a:r>
            <a:endParaRPr lang="fr-FR" sz="2100" b="1" dirty="0">
              <a:solidFill>
                <a:srgbClr val="FF0000"/>
              </a:solidFill>
            </a:endParaRPr>
          </a:p>
          <a:p>
            <a:endParaRPr lang="fr-FR" sz="2000" dirty="0"/>
          </a:p>
          <a:p>
            <a:endParaRPr lang="fr-FR" sz="2000" dirty="0"/>
          </a:p>
          <a:p>
            <a:endParaRPr lang="fr-FR" sz="2000" dirty="0"/>
          </a:p>
          <a:p>
            <a:endParaRPr lang="fr-FR" sz="2000" dirty="0"/>
          </a:p>
          <a:p>
            <a:r>
              <a:rPr lang="fr-FR" sz="2000" dirty="0"/>
              <a:t>Vous allez avoir un problème de conflit puisque le fichier </a:t>
            </a:r>
            <a:r>
              <a:rPr lang="fr-FR" sz="2100" b="1" dirty="0">
                <a:solidFill>
                  <a:srgbClr val="FF0000"/>
                </a:solidFill>
              </a:rPr>
              <a:t>style.css</a:t>
            </a:r>
            <a:r>
              <a:rPr lang="fr-FR" sz="2000" dirty="0"/>
              <a:t> existe déjà et qu’il y a des modifs  dans la nouvelle branche</a:t>
            </a:r>
          </a:p>
          <a:p>
            <a:r>
              <a:rPr lang="fr-FR" sz="2000" dirty="0"/>
              <a:t>Ouvrez le fichier </a:t>
            </a:r>
            <a:r>
              <a:rPr lang="fr-FR" sz="2100" b="1" dirty="0">
                <a:solidFill>
                  <a:srgbClr val="FF0000"/>
                </a:solidFill>
              </a:rPr>
              <a:t>style.css </a:t>
            </a:r>
            <a:r>
              <a:rPr lang="fr-FR" sz="2000" dirty="0"/>
              <a:t>dans votre éditeur de texte habituel</a:t>
            </a:r>
          </a:p>
          <a:p>
            <a:r>
              <a:rPr lang="fr-FR" sz="2000" dirty="0"/>
              <a:t>Réglez les conflits en supprimant les commentaires du git</a:t>
            </a:r>
          </a:p>
          <a:p>
            <a:r>
              <a:rPr lang="fr-FR" sz="2000" dirty="0" err="1"/>
              <a:t>Stagez</a:t>
            </a:r>
            <a:r>
              <a:rPr lang="fr-FR" sz="2000" dirty="0"/>
              <a:t> vos modifs avec </a:t>
            </a:r>
            <a:r>
              <a:rPr lang="fr-FR" sz="2100" b="1" dirty="0">
                <a:solidFill>
                  <a:srgbClr val="FF0000"/>
                </a:solidFill>
              </a:rPr>
              <a:t>git </a:t>
            </a:r>
            <a:r>
              <a:rPr lang="fr-FR" sz="2100" b="1" dirty="0" err="1">
                <a:solidFill>
                  <a:srgbClr val="FF0000"/>
                </a:solidFill>
              </a:rPr>
              <a:t>add</a:t>
            </a:r>
            <a:r>
              <a:rPr lang="fr-FR" sz="2100" b="1" dirty="0">
                <a:solidFill>
                  <a:srgbClr val="FF0000"/>
                </a:solidFill>
              </a:rPr>
              <a:t> –all</a:t>
            </a:r>
          </a:p>
          <a:p>
            <a:r>
              <a:rPr lang="fr-FR" sz="2000" dirty="0" err="1"/>
              <a:t>Commitez</a:t>
            </a:r>
            <a:r>
              <a:rPr lang="fr-FR" sz="2000" dirty="0"/>
              <a:t> vos modifs avec </a:t>
            </a:r>
            <a:r>
              <a:rPr lang="fr-FR" sz="2100" b="1" dirty="0">
                <a:solidFill>
                  <a:srgbClr val="FF0000"/>
                </a:solidFill>
              </a:rPr>
              <a:t>git commit –m ‘</a:t>
            </a:r>
            <a:r>
              <a:rPr lang="fr-FR" sz="2100" b="1" dirty="0" err="1">
                <a:solidFill>
                  <a:srgbClr val="FF0000"/>
                </a:solidFill>
              </a:rPr>
              <a:t>resolutions</a:t>
            </a:r>
            <a:r>
              <a:rPr lang="fr-FR" sz="2100" b="1" dirty="0">
                <a:solidFill>
                  <a:srgbClr val="FF0000"/>
                </a:solidFill>
              </a:rPr>
              <a:t> des conflits style.css’</a:t>
            </a:r>
          </a:p>
          <a:p>
            <a:endParaRPr lang="fr-FR" sz="2000" dirty="0"/>
          </a:p>
        </p:txBody>
      </p:sp>
      <p:pic>
        <p:nvPicPr>
          <p:cNvPr id="5" name="Image 4">
            <a:extLst>
              <a:ext uri="{FF2B5EF4-FFF2-40B4-BE49-F238E27FC236}">
                <a16:creationId xmlns:a16="http://schemas.microsoft.com/office/drawing/2014/main" id="{E41C9746-47B0-D2BC-E2D1-51C66FA6E712}"/>
              </a:ext>
            </a:extLst>
          </p:cNvPr>
          <p:cNvPicPr>
            <a:picLocks noChangeAspect="1"/>
          </p:cNvPicPr>
          <p:nvPr/>
        </p:nvPicPr>
        <p:blipFill rotWithShape="1">
          <a:blip r:embed="rId2"/>
          <a:srcRect t="34031" r="45484" b="50000"/>
          <a:stretch/>
        </p:blipFill>
        <p:spPr>
          <a:xfrm>
            <a:off x="3313472" y="2290918"/>
            <a:ext cx="6646606" cy="1039761"/>
          </a:xfrm>
          <a:prstGeom prst="rect">
            <a:avLst/>
          </a:prstGeom>
        </p:spPr>
      </p:pic>
    </p:spTree>
    <p:extLst>
      <p:ext uri="{BB962C8B-B14F-4D97-AF65-F5344CB8AC3E}">
        <p14:creationId xmlns:p14="http://schemas.microsoft.com/office/powerpoint/2010/main" val="4006819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9F3C91-B767-EAAA-A8AA-38EBDD80386A}"/>
              </a:ext>
            </a:extLst>
          </p:cNvPr>
          <p:cNvSpPr>
            <a:spLocks noGrp="1"/>
          </p:cNvSpPr>
          <p:nvPr>
            <p:ph type="title"/>
          </p:nvPr>
        </p:nvSpPr>
        <p:spPr/>
        <p:txBody>
          <a:bodyPr/>
          <a:lstStyle/>
          <a:p>
            <a:r>
              <a:rPr lang="fr-FR" dirty="0"/>
              <a:t>fast-</a:t>
            </a:r>
            <a:r>
              <a:rPr lang="fr-FR" dirty="0" err="1"/>
              <a:t>forward</a:t>
            </a:r>
            <a:endParaRPr lang="fr-FR" dirty="0"/>
          </a:p>
        </p:txBody>
      </p:sp>
      <p:sp>
        <p:nvSpPr>
          <p:cNvPr id="3" name="Espace réservé du contenu 2">
            <a:extLst>
              <a:ext uri="{FF2B5EF4-FFF2-40B4-BE49-F238E27FC236}">
                <a16:creationId xmlns:a16="http://schemas.microsoft.com/office/drawing/2014/main" id="{D36ED889-FAD8-8C36-3254-B655CF4B3AFC}"/>
              </a:ext>
            </a:extLst>
          </p:cNvPr>
          <p:cNvSpPr>
            <a:spLocks noGrp="1"/>
          </p:cNvSpPr>
          <p:nvPr>
            <p:ph idx="1"/>
          </p:nvPr>
        </p:nvSpPr>
        <p:spPr>
          <a:xfrm>
            <a:off x="1218108" y="1336318"/>
            <a:ext cx="8596668" cy="3880773"/>
          </a:xfrm>
        </p:spPr>
        <p:txBody>
          <a:bodyPr>
            <a:normAutofit/>
          </a:bodyPr>
          <a:lstStyle/>
          <a:p>
            <a:r>
              <a:rPr lang="fr-FR" sz="2400" b="1" dirty="0"/>
              <a:t>Lors de de la fusion fast-</a:t>
            </a:r>
            <a:r>
              <a:rPr lang="fr-FR" sz="2400" b="1" dirty="0" err="1"/>
              <a:t>forward</a:t>
            </a:r>
            <a:r>
              <a:rPr lang="fr-FR" sz="2400" b="1" dirty="0"/>
              <a:t> l’historique des modifs  de l’ancienne branche sera supprimé alors que si vous le faites en -–no-</a:t>
            </a:r>
            <a:r>
              <a:rPr lang="fr-FR" sz="2400" b="1" dirty="0" err="1"/>
              <a:t>ff</a:t>
            </a:r>
            <a:r>
              <a:rPr lang="fr-FR" sz="2400" b="1" dirty="0"/>
              <a:t> il sera conservé</a:t>
            </a:r>
          </a:p>
          <a:p>
            <a:r>
              <a:rPr lang="fr-FR" sz="2400" b="1" dirty="0"/>
              <a:t>Par défaut il est -–no-</a:t>
            </a:r>
            <a:r>
              <a:rPr lang="fr-FR" sz="2400" b="1" dirty="0" err="1"/>
              <a:t>ff</a:t>
            </a:r>
            <a:r>
              <a:rPr lang="fr-FR" sz="2400" b="1" dirty="0"/>
              <a:t> lorsqu’il s’agit d’une fusion local</a:t>
            </a:r>
          </a:p>
        </p:txBody>
      </p:sp>
      <p:pic>
        <p:nvPicPr>
          <p:cNvPr id="9" name="Image 8">
            <a:extLst>
              <a:ext uri="{FF2B5EF4-FFF2-40B4-BE49-F238E27FC236}">
                <a16:creationId xmlns:a16="http://schemas.microsoft.com/office/drawing/2014/main" id="{60A4A824-6FCE-F66D-45D7-AA8735005920}"/>
              </a:ext>
            </a:extLst>
          </p:cNvPr>
          <p:cNvPicPr>
            <a:picLocks noChangeAspect="1"/>
          </p:cNvPicPr>
          <p:nvPr/>
        </p:nvPicPr>
        <p:blipFill>
          <a:blip r:embed="rId2"/>
          <a:stretch>
            <a:fillRect/>
          </a:stretch>
        </p:blipFill>
        <p:spPr>
          <a:xfrm>
            <a:off x="3698465" y="3276704"/>
            <a:ext cx="4095750" cy="2933700"/>
          </a:xfrm>
          <a:prstGeom prst="rect">
            <a:avLst/>
          </a:prstGeom>
        </p:spPr>
      </p:pic>
    </p:spTree>
    <p:extLst>
      <p:ext uri="{BB962C8B-B14F-4D97-AF65-F5344CB8AC3E}">
        <p14:creationId xmlns:p14="http://schemas.microsoft.com/office/powerpoint/2010/main" val="30826635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B22023-5F26-C9FB-3BB9-C4CBB745709B}"/>
              </a:ext>
            </a:extLst>
          </p:cNvPr>
          <p:cNvSpPr>
            <a:spLocks noGrp="1"/>
          </p:cNvSpPr>
          <p:nvPr>
            <p:ph type="title"/>
          </p:nvPr>
        </p:nvSpPr>
        <p:spPr/>
        <p:txBody>
          <a:bodyPr/>
          <a:lstStyle/>
          <a:p>
            <a:r>
              <a:rPr lang="fr-FR" dirty="0"/>
              <a:t>Dépôt distant</a:t>
            </a:r>
          </a:p>
        </p:txBody>
      </p:sp>
      <p:sp>
        <p:nvSpPr>
          <p:cNvPr id="3" name="Espace réservé du contenu 2">
            <a:extLst>
              <a:ext uri="{FF2B5EF4-FFF2-40B4-BE49-F238E27FC236}">
                <a16:creationId xmlns:a16="http://schemas.microsoft.com/office/drawing/2014/main" id="{A729E6E9-5376-FBBF-C46C-294057BB4ED6}"/>
              </a:ext>
            </a:extLst>
          </p:cNvPr>
          <p:cNvSpPr>
            <a:spLocks noGrp="1"/>
          </p:cNvSpPr>
          <p:nvPr>
            <p:ph idx="1"/>
          </p:nvPr>
        </p:nvSpPr>
        <p:spPr/>
        <p:txBody>
          <a:bodyPr>
            <a:normAutofit fontScale="92500"/>
          </a:bodyPr>
          <a:lstStyle/>
          <a:p>
            <a:r>
              <a:rPr lang="fr-FR" sz="2400" dirty="0"/>
              <a:t>Un dépôt distant est un dossier sur une machine réseau/cloud qui va accueil l’index git et qui sera synchroniser par les membres de l’équipe de développement.</a:t>
            </a:r>
          </a:p>
          <a:p>
            <a:r>
              <a:rPr lang="fr-FR" sz="2400" dirty="0"/>
              <a:t>Pour initialiser un dépôt Distant, il faut créer un dossier sur le serveur et taper la commande</a:t>
            </a:r>
          </a:p>
          <a:p>
            <a:r>
              <a:rPr lang="fr-FR" sz="2400" dirty="0">
                <a:solidFill>
                  <a:srgbClr val="FF0000"/>
                </a:solidFill>
              </a:rPr>
              <a:t>git init -–</a:t>
            </a:r>
            <a:r>
              <a:rPr lang="fr-FR" sz="2400" dirty="0" err="1">
                <a:solidFill>
                  <a:srgbClr val="FF0000"/>
                </a:solidFill>
              </a:rPr>
              <a:t>bare</a:t>
            </a:r>
            <a:endParaRPr lang="fr-FR" sz="2400" dirty="0">
              <a:solidFill>
                <a:srgbClr val="FF0000"/>
              </a:solidFill>
            </a:endParaRPr>
          </a:p>
          <a:p>
            <a:r>
              <a:rPr lang="fr-FR" sz="2400" dirty="0"/>
              <a:t>Si vous regardez le contenu du dossier vous aller trouver directement les fichiers de l’index, ce </a:t>
            </a:r>
            <a:r>
              <a:rPr lang="fr-FR" sz="2400" dirty="0" err="1"/>
              <a:t>répository</a:t>
            </a:r>
            <a:r>
              <a:rPr lang="fr-FR" sz="2400" dirty="0"/>
              <a:t> ne va pas contenir les fichiers du projet mais seulement les informations du </a:t>
            </a:r>
            <a:r>
              <a:rPr lang="fr-FR" sz="2400" dirty="0" err="1"/>
              <a:t>tracking</a:t>
            </a:r>
            <a:r>
              <a:rPr lang="fr-FR" sz="2400" dirty="0"/>
              <a:t> avec lesquelles il peut reconstituer le projet.</a:t>
            </a:r>
          </a:p>
        </p:txBody>
      </p:sp>
    </p:spTree>
    <p:extLst>
      <p:ext uri="{BB962C8B-B14F-4D97-AF65-F5344CB8AC3E}">
        <p14:creationId xmlns:p14="http://schemas.microsoft.com/office/powerpoint/2010/main" val="29402567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5461E-D841-778C-DB94-4ED9D5B75417}"/>
              </a:ext>
            </a:extLst>
          </p:cNvPr>
          <p:cNvSpPr>
            <a:spLocks noGrp="1"/>
          </p:cNvSpPr>
          <p:nvPr>
            <p:ph type="title"/>
          </p:nvPr>
        </p:nvSpPr>
        <p:spPr/>
        <p:txBody>
          <a:bodyPr/>
          <a:lstStyle/>
          <a:p>
            <a:r>
              <a:rPr lang="fr-FR" dirty="0"/>
              <a:t>La commande clone</a:t>
            </a:r>
          </a:p>
        </p:txBody>
      </p:sp>
      <p:sp>
        <p:nvSpPr>
          <p:cNvPr id="3" name="Espace réservé du contenu 2">
            <a:extLst>
              <a:ext uri="{FF2B5EF4-FFF2-40B4-BE49-F238E27FC236}">
                <a16:creationId xmlns:a16="http://schemas.microsoft.com/office/drawing/2014/main" id="{B0752BCF-0905-7C8A-C23A-9C9AE249BBA7}"/>
              </a:ext>
            </a:extLst>
          </p:cNvPr>
          <p:cNvSpPr>
            <a:spLocks noGrp="1"/>
          </p:cNvSpPr>
          <p:nvPr>
            <p:ph idx="1"/>
          </p:nvPr>
        </p:nvSpPr>
        <p:spPr/>
        <p:txBody>
          <a:bodyPr>
            <a:normAutofit/>
          </a:bodyPr>
          <a:lstStyle/>
          <a:p>
            <a:r>
              <a:rPr lang="fr-FR" sz="2400" dirty="0"/>
              <a:t>La commande clone permet de cloner un </a:t>
            </a:r>
            <a:r>
              <a:rPr lang="fr-FR" sz="2400" dirty="0" err="1"/>
              <a:t>depot</a:t>
            </a:r>
            <a:r>
              <a:rPr lang="fr-FR" sz="2400" dirty="0"/>
              <a:t> distant sur un </a:t>
            </a:r>
            <a:r>
              <a:rPr lang="fr-FR" sz="2400" dirty="0" err="1"/>
              <a:t>depot</a:t>
            </a:r>
            <a:r>
              <a:rPr lang="fr-FR" sz="2400" dirty="0"/>
              <a:t> local</a:t>
            </a:r>
          </a:p>
          <a:p>
            <a:r>
              <a:rPr lang="fr-FR" sz="2400" dirty="0">
                <a:solidFill>
                  <a:srgbClr val="FF0000"/>
                </a:solidFill>
              </a:rPr>
              <a:t>git clone d:\depotDistant </a:t>
            </a:r>
            <a:r>
              <a:rPr lang="fr-FR" sz="2400" dirty="0" err="1">
                <a:solidFill>
                  <a:srgbClr val="FF0000"/>
                </a:solidFill>
              </a:rPr>
              <a:t>depotLocal</a:t>
            </a:r>
            <a:endParaRPr lang="fr-FR" sz="2400" dirty="0">
              <a:solidFill>
                <a:srgbClr val="FF0000"/>
              </a:solidFill>
            </a:endParaRPr>
          </a:p>
          <a:p>
            <a:r>
              <a:rPr lang="fr-FR" sz="2400" dirty="0"/>
              <a:t>Normalement il faut remplacer d:\depotDistant par le </a:t>
            </a:r>
            <a:r>
              <a:rPr lang="fr-FR" sz="2400" dirty="0" err="1"/>
              <a:t>chemain</a:t>
            </a:r>
            <a:r>
              <a:rPr lang="fr-FR" sz="2400" dirty="0"/>
              <a:t> réseau ou l’url internet du repository distant</a:t>
            </a:r>
          </a:p>
          <a:p>
            <a:r>
              <a:rPr lang="fr-FR" sz="2400" dirty="0"/>
              <a:t>Regardez le contenu du </a:t>
            </a:r>
            <a:r>
              <a:rPr lang="fr-FR" sz="2400" dirty="0" err="1"/>
              <a:t>depotLocal</a:t>
            </a:r>
            <a:r>
              <a:rPr lang="fr-FR" sz="2400" dirty="0"/>
              <a:t> vous allez trouver le fameux dossier de l’index .git</a:t>
            </a:r>
          </a:p>
          <a:p>
            <a:endParaRPr lang="fr-FR" sz="2400" dirty="0"/>
          </a:p>
        </p:txBody>
      </p:sp>
    </p:spTree>
    <p:extLst>
      <p:ext uri="{BB962C8B-B14F-4D97-AF65-F5344CB8AC3E}">
        <p14:creationId xmlns:p14="http://schemas.microsoft.com/office/powerpoint/2010/main" val="980544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863B0C-9F27-3D9F-AF82-79F17B33C59A}"/>
              </a:ext>
            </a:extLst>
          </p:cNvPr>
          <p:cNvSpPr>
            <a:spLocks noGrp="1"/>
          </p:cNvSpPr>
          <p:nvPr>
            <p:ph type="title"/>
          </p:nvPr>
        </p:nvSpPr>
        <p:spPr/>
        <p:txBody>
          <a:bodyPr/>
          <a:lstStyle/>
          <a:p>
            <a:r>
              <a:rPr lang="fr-FR" dirty="0"/>
              <a:t>Concepts de base GIT</a:t>
            </a:r>
            <a:br>
              <a:rPr lang="fr-FR" dirty="0"/>
            </a:br>
            <a:r>
              <a:rPr lang="fr-FR" dirty="0"/>
              <a:t>1 – Repository (dépôt)</a:t>
            </a:r>
          </a:p>
        </p:txBody>
      </p:sp>
      <p:sp>
        <p:nvSpPr>
          <p:cNvPr id="3" name="Espace réservé du contenu 2">
            <a:extLst>
              <a:ext uri="{FF2B5EF4-FFF2-40B4-BE49-F238E27FC236}">
                <a16:creationId xmlns:a16="http://schemas.microsoft.com/office/drawing/2014/main" id="{C4D4BD0A-1907-7B98-BAE3-2049C4978000}"/>
              </a:ext>
            </a:extLst>
          </p:cNvPr>
          <p:cNvSpPr>
            <a:spLocks noGrp="1"/>
          </p:cNvSpPr>
          <p:nvPr>
            <p:ph idx="1"/>
          </p:nvPr>
        </p:nvSpPr>
        <p:spPr/>
        <p:txBody>
          <a:bodyPr>
            <a:normAutofit/>
          </a:bodyPr>
          <a:lstStyle/>
          <a:p>
            <a:r>
              <a:rPr lang="fr-FR" sz="3600" b="0" i="0" dirty="0">
                <a:solidFill>
                  <a:srgbClr val="374151"/>
                </a:solidFill>
                <a:effectLst/>
                <a:latin typeface="Söhne"/>
              </a:rPr>
              <a:t>un dépôt GIT est un emplacement où sont stockées les informations sur les </a:t>
            </a:r>
            <a:r>
              <a:rPr lang="fr-FR" sz="3600" b="0" i="0" dirty="0" err="1">
                <a:solidFill>
                  <a:srgbClr val="374151"/>
                </a:solidFill>
                <a:effectLst/>
                <a:latin typeface="Söhne"/>
              </a:rPr>
              <a:t>commits</a:t>
            </a:r>
            <a:r>
              <a:rPr lang="fr-FR" sz="3600" b="0" i="0" dirty="0">
                <a:solidFill>
                  <a:srgbClr val="374151"/>
                </a:solidFill>
                <a:effectLst/>
                <a:latin typeface="Söhne"/>
              </a:rPr>
              <a:t>, les branches et les fichiers du projet. Un dépôt peut être local (sur votre ordinateur) ou distant (hébergé sur un serveur).</a:t>
            </a:r>
            <a:endParaRPr lang="fr-FR" sz="3600" dirty="0"/>
          </a:p>
        </p:txBody>
      </p:sp>
    </p:spTree>
    <p:extLst>
      <p:ext uri="{BB962C8B-B14F-4D97-AF65-F5344CB8AC3E}">
        <p14:creationId xmlns:p14="http://schemas.microsoft.com/office/powerpoint/2010/main" val="12305084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1DF322-88CE-01BA-1A25-65BAEC014027}"/>
              </a:ext>
            </a:extLst>
          </p:cNvPr>
          <p:cNvSpPr>
            <a:spLocks noGrp="1"/>
          </p:cNvSpPr>
          <p:nvPr>
            <p:ph type="title"/>
          </p:nvPr>
        </p:nvSpPr>
        <p:spPr/>
        <p:txBody>
          <a:bodyPr/>
          <a:lstStyle/>
          <a:p>
            <a:r>
              <a:rPr lang="fr-FR" dirty="0"/>
              <a:t>La commande </a:t>
            </a:r>
            <a:r>
              <a:rPr lang="fr-FR" dirty="0" err="1"/>
              <a:t>remote</a:t>
            </a:r>
            <a:endParaRPr lang="fr-FR" dirty="0"/>
          </a:p>
        </p:txBody>
      </p:sp>
      <p:sp>
        <p:nvSpPr>
          <p:cNvPr id="3" name="Espace réservé du contenu 2">
            <a:extLst>
              <a:ext uri="{FF2B5EF4-FFF2-40B4-BE49-F238E27FC236}">
                <a16:creationId xmlns:a16="http://schemas.microsoft.com/office/drawing/2014/main" id="{39860BF5-A8A7-998C-B31F-7E93E135C99D}"/>
              </a:ext>
            </a:extLst>
          </p:cNvPr>
          <p:cNvSpPr>
            <a:spLocks noGrp="1"/>
          </p:cNvSpPr>
          <p:nvPr>
            <p:ph idx="1"/>
          </p:nvPr>
        </p:nvSpPr>
        <p:spPr/>
        <p:txBody>
          <a:bodyPr/>
          <a:lstStyle/>
          <a:p>
            <a:r>
              <a:rPr lang="fr-FR" dirty="0"/>
              <a:t>Il autre façon de connecter un repository local avec un repository distant, c’est avec l’utilisation de la commande </a:t>
            </a:r>
            <a:r>
              <a:rPr lang="fr-FR" dirty="0" err="1"/>
              <a:t>remote</a:t>
            </a:r>
            <a:endParaRPr lang="fr-FR" dirty="0"/>
          </a:p>
          <a:p>
            <a:r>
              <a:rPr lang="fr-FR" dirty="0"/>
              <a:t>Créez un dossier local </a:t>
            </a:r>
            <a:r>
              <a:rPr lang="fr-FR" dirty="0" err="1"/>
              <a:t>nomez</a:t>
            </a:r>
            <a:r>
              <a:rPr lang="fr-FR" dirty="0"/>
              <a:t> le par exemple </a:t>
            </a:r>
            <a:r>
              <a:rPr lang="fr-FR" dirty="0" err="1"/>
              <a:t>depotLocal</a:t>
            </a:r>
            <a:r>
              <a:rPr lang="fr-FR" dirty="0"/>
              <a:t> entrer dans ce dossier et initialiser le avec la commande git init, puis tapez la commande</a:t>
            </a:r>
          </a:p>
          <a:p>
            <a:r>
              <a:rPr lang="fr-FR" b="1" dirty="0">
                <a:solidFill>
                  <a:srgbClr val="FF0000"/>
                </a:solidFill>
              </a:rPr>
              <a:t>git </a:t>
            </a:r>
            <a:r>
              <a:rPr lang="fr-FR" b="1" dirty="0" err="1">
                <a:solidFill>
                  <a:srgbClr val="FF0000"/>
                </a:solidFill>
              </a:rPr>
              <a:t>remote</a:t>
            </a:r>
            <a:r>
              <a:rPr lang="fr-FR" b="1" dirty="0">
                <a:solidFill>
                  <a:srgbClr val="FF0000"/>
                </a:solidFill>
              </a:rPr>
              <a:t> </a:t>
            </a:r>
            <a:r>
              <a:rPr lang="fr-FR" b="1" dirty="0" err="1">
                <a:solidFill>
                  <a:srgbClr val="FF0000"/>
                </a:solidFill>
              </a:rPr>
              <a:t>add</a:t>
            </a:r>
            <a:r>
              <a:rPr lang="fr-FR" b="1" dirty="0">
                <a:solidFill>
                  <a:srgbClr val="FF0000"/>
                </a:solidFill>
              </a:rPr>
              <a:t> </a:t>
            </a:r>
            <a:r>
              <a:rPr lang="fr-FR" b="1" dirty="0" err="1">
                <a:solidFill>
                  <a:srgbClr val="FF0000"/>
                </a:solidFill>
              </a:rPr>
              <a:t>origin</a:t>
            </a:r>
            <a:r>
              <a:rPr lang="fr-FR" b="1" dirty="0">
                <a:solidFill>
                  <a:srgbClr val="FF0000"/>
                </a:solidFill>
              </a:rPr>
              <a:t> d:\depotdistant</a:t>
            </a:r>
          </a:p>
          <a:p>
            <a:r>
              <a:rPr lang="fr-FR" dirty="0"/>
              <a:t>Origin représente le nom de la branche distante</a:t>
            </a:r>
          </a:p>
          <a:p>
            <a:r>
              <a:rPr lang="fr-FR" dirty="0"/>
              <a:t>D:\depotdistant doit être remplacé par le chemin réseau ou l’url internet</a:t>
            </a:r>
          </a:p>
          <a:p>
            <a:r>
              <a:rPr lang="fr-FR" dirty="0"/>
              <a:t>Tapez maintenant </a:t>
            </a:r>
            <a:r>
              <a:rPr lang="fr-FR" b="1" dirty="0">
                <a:solidFill>
                  <a:srgbClr val="FF0000"/>
                </a:solidFill>
              </a:rPr>
              <a:t>git </a:t>
            </a:r>
            <a:r>
              <a:rPr lang="fr-FR" b="1" dirty="0" err="1">
                <a:solidFill>
                  <a:srgbClr val="FF0000"/>
                </a:solidFill>
              </a:rPr>
              <a:t>remote</a:t>
            </a:r>
            <a:r>
              <a:rPr lang="fr-FR" b="1" dirty="0">
                <a:solidFill>
                  <a:srgbClr val="FF0000"/>
                </a:solidFill>
              </a:rPr>
              <a:t> –v</a:t>
            </a:r>
          </a:p>
          <a:p>
            <a:r>
              <a:rPr lang="fr-FR" dirty="0"/>
              <a:t>Vous allez voir que le dossier local est lié au dossier distant</a:t>
            </a:r>
          </a:p>
          <a:p>
            <a:endParaRPr lang="fr-FR" dirty="0"/>
          </a:p>
        </p:txBody>
      </p:sp>
    </p:spTree>
    <p:extLst>
      <p:ext uri="{BB962C8B-B14F-4D97-AF65-F5344CB8AC3E}">
        <p14:creationId xmlns:p14="http://schemas.microsoft.com/office/powerpoint/2010/main" val="36830082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898DE-6FB3-5610-DC1B-A6ECA5A7C9D2}"/>
              </a:ext>
            </a:extLst>
          </p:cNvPr>
          <p:cNvSpPr>
            <a:spLocks noGrp="1"/>
          </p:cNvSpPr>
          <p:nvPr>
            <p:ph type="title"/>
          </p:nvPr>
        </p:nvSpPr>
        <p:spPr/>
        <p:txBody>
          <a:bodyPr/>
          <a:lstStyle/>
          <a:p>
            <a:r>
              <a:rPr lang="fr-FR" dirty="0"/>
              <a:t>Changer l’alias du dépôt distant</a:t>
            </a:r>
          </a:p>
        </p:txBody>
      </p:sp>
      <p:sp>
        <p:nvSpPr>
          <p:cNvPr id="3" name="Espace réservé du contenu 2">
            <a:extLst>
              <a:ext uri="{FF2B5EF4-FFF2-40B4-BE49-F238E27FC236}">
                <a16:creationId xmlns:a16="http://schemas.microsoft.com/office/drawing/2014/main" id="{E51686FD-9465-C395-6025-286EB4901E0F}"/>
              </a:ext>
            </a:extLst>
          </p:cNvPr>
          <p:cNvSpPr>
            <a:spLocks noGrp="1"/>
          </p:cNvSpPr>
          <p:nvPr>
            <p:ph idx="1"/>
          </p:nvPr>
        </p:nvSpPr>
        <p:spPr/>
        <p:txBody>
          <a:bodyPr/>
          <a:lstStyle/>
          <a:p>
            <a:r>
              <a:rPr lang="fr-FR" dirty="0"/>
              <a:t>Pour renommer le nom que tu as désigner pour appeler ton dépôt distant « </a:t>
            </a:r>
            <a:r>
              <a:rPr lang="fr-FR" dirty="0" err="1"/>
              <a:t>origin</a:t>
            </a:r>
            <a:r>
              <a:rPr lang="fr-FR" dirty="0"/>
              <a:t> » en général il suffit de faire la commande</a:t>
            </a:r>
          </a:p>
          <a:p>
            <a:r>
              <a:rPr lang="fr-FR" b="1" dirty="0">
                <a:solidFill>
                  <a:srgbClr val="FF0000"/>
                </a:solidFill>
              </a:rPr>
              <a:t>git </a:t>
            </a:r>
            <a:r>
              <a:rPr lang="fr-FR" b="1" dirty="0" err="1">
                <a:solidFill>
                  <a:srgbClr val="FF0000"/>
                </a:solidFill>
              </a:rPr>
              <a:t>remote</a:t>
            </a:r>
            <a:r>
              <a:rPr lang="fr-FR" b="1" dirty="0">
                <a:solidFill>
                  <a:srgbClr val="FF0000"/>
                </a:solidFill>
              </a:rPr>
              <a:t> </a:t>
            </a:r>
            <a:r>
              <a:rPr lang="fr-FR" b="1" dirty="0" err="1">
                <a:solidFill>
                  <a:srgbClr val="FF0000"/>
                </a:solidFill>
              </a:rPr>
              <a:t>rename</a:t>
            </a:r>
            <a:r>
              <a:rPr lang="fr-FR" b="1" dirty="0">
                <a:solidFill>
                  <a:srgbClr val="FF0000"/>
                </a:solidFill>
              </a:rPr>
              <a:t> </a:t>
            </a:r>
            <a:r>
              <a:rPr lang="fr-FR" b="1" dirty="0" err="1">
                <a:solidFill>
                  <a:srgbClr val="FF0000"/>
                </a:solidFill>
              </a:rPr>
              <a:t>origin</a:t>
            </a:r>
            <a:r>
              <a:rPr lang="fr-FR" b="1" dirty="0">
                <a:solidFill>
                  <a:srgbClr val="FF0000"/>
                </a:solidFill>
              </a:rPr>
              <a:t> test</a:t>
            </a:r>
          </a:p>
          <a:p>
            <a:endParaRPr lang="fr-FR" dirty="0"/>
          </a:p>
          <a:p>
            <a:r>
              <a:rPr lang="fr-FR" dirty="0"/>
              <a:t>Pour visualiser le nouveau nom</a:t>
            </a:r>
          </a:p>
          <a:p>
            <a:r>
              <a:rPr lang="fr-FR" b="1" dirty="0">
                <a:solidFill>
                  <a:srgbClr val="FF0000"/>
                </a:solidFill>
              </a:rPr>
              <a:t>git </a:t>
            </a:r>
            <a:r>
              <a:rPr lang="fr-FR" b="1" dirty="0" err="1">
                <a:solidFill>
                  <a:srgbClr val="FF0000"/>
                </a:solidFill>
              </a:rPr>
              <a:t>remote</a:t>
            </a:r>
            <a:r>
              <a:rPr lang="fr-FR" b="1" dirty="0">
                <a:solidFill>
                  <a:srgbClr val="FF0000"/>
                </a:solidFill>
              </a:rPr>
              <a:t> -v</a:t>
            </a:r>
          </a:p>
          <a:p>
            <a:r>
              <a:rPr lang="fr-FR" dirty="0"/>
              <a:t>  </a:t>
            </a:r>
          </a:p>
        </p:txBody>
      </p:sp>
    </p:spTree>
    <p:extLst>
      <p:ext uri="{BB962C8B-B14F-4D97-AF65-F5344CB8AC3E}">
        <p14:creationId xmlns:p14="http://schemas.microsoft.com/office/powerpoint/2010/main" val="39276505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85CC16-A242-9985-27BD-85BACA4834B3}"/>
              </a:ext>
            </a:extLst>
          </p:cNvPr>
          <p:cNvSpPr>
            <a:spLocks noGrp="1"/>
          </p:cNvSpPr>
          <p:nvPr>
            <p:ph type="title"/>
          </p:nvPr>
        </p:nvSpPr>
        <p:spPr/>
        <p:txBody>
          <a:bodyPr/>
          <a:lstStyle/>
          <a:p>
            <a:r>
              <a:rPr lang="fr-FR" dirty="0"/>
              <a:t>Supprimer l’alias du dépôt distant</a:t>
            </a:r>
          </a:p>
        </p:txBody>
      </p:sp>
      <p:sp>
        <p:nvSpPr>
          <p:cNvPr id="3" name="Espace réservé du contenu 2">
            <a:extLst>
              <a:ext uri="{FF2B5EF4-FFF2-40B4-BE49-F238E27FC236}">
                <a16:creationId xmlns:a16="http://schemas.microsoft.com/office/drawing/2014/main" id="{0802AEC5-049C-6CCB-F9A9-DD5F04A48C01}"/>
              </a:ext>
            </a:extLst>
          </p:cNvPr>
          <p:cNvSpPr>
            <a:spLocks noGrp="1"/>
          </p:cNvSpPr>
          <p:nvPr>
            <p:ph idx="1"/>
          </p:nvPr>
        </p:nvSpPr>
        <p:spPr/>
        <p:txBody>
          <a:bodyPr/>
          <a:lstStyle/>
          <a:p>
            <a:r>
              <a:rPr lang="fr-FR" dirty="0"/>
              <a:t>Pour supprimer l’alias du dépôt distant il suffit de faire la commande</a:t>
            </a:r>
          </a:p>
          <a:p>
            <a:endParaRPr lang="fr-FR" dirty="0"/>
          </a:p>
          <a:p>
            <a:r>
              <a:rPr lang="fr-FR" b="1" dirty="0">
                <a:solidFill>
                  <a:srgbClr val="FF0000"/>
                </a:solidFill>
              </a:rPr>
              <a:t>git </a:t>
            </a:r>
            <a:r>
              <a:rPr lang="fr-FR" b="1" dirty="0" err="1">
                <a:solidFill>
                  <a:srgbClr val="FF0000"/>
                </a:solidFill>
              </a:rPr>
              <a:t>remote</a:t>
            </a:r>
            <a:r>
              <a:rPr lang="fr-FR" b="1" dirty="0">
                <a:solidFill>
                  <a:srgbClr val="FF0000"/>
                </a:solidFill>
              </a:rPr>
              <a:t> </a:t>
            </a:r>
            <a:r>
              <a:rPr lang="fr-FR" b="1" dirty="0" err="1">
                <a:solidFill>
                  <a:srgbClr val="FF0000"/>
                </a:solidFill>
              </a:rPr>
              <a:t>remove</a:t>
            </a:r>
            <a:r>
              <a:rPr lang="fr-FR" b="1" dirty="0">
                <a:solidFill>
                  <a:srgbClr val="FF0000"/>
                </a:solidFill>
              </a:rPr>
              <a:t> </a:t>
            </a:r>
            <a:r>
              <a:rPr lang="fr-FR" b="1" dirty="0" err="1">
                <a:solidFill>
                  <a:srgbClr val="FF0000"/>
                </a:solidFill>
              </a:rPr>
              <a:t>origin</a:t>
            </a:r>
            <a:endParaRPr lang="fr-FR" b="1" dirty="0">
              <a:solidFill>
                <a:srgbClr val="FF0000"/>
              </a:solidFill>
            </a:endParaRPr>
          </a:p>
          <a:p>
            <a:endParaRPr lang="fr-FR" dirty="0"/>
          </a:p>
          <a:p>
            <a:r>
              <a:rPr lang="fr-FR" dirty="0"/>
              <a:t>Visualiser la liste des dépôts distant avec</a:t>
            </a:r>
          </a:p>
          <a:p>
            <a:r>
              <a:rPr lang="fr-FR" b="1" dirty="0">
                <a:solidFill>
                  <a:srgbClr val="FF0000"/>
                </a:solidFill>
              </a:rPr>
              <a:t>git </a:t>
            </a:r>
            <a:r>
              <a:rPr lang="fr-FR" b="1" dirty="0" err="1">
                <a:solidFill>
                  <a:srgbClr val="FF0000"/>
                </a:solidFill>
              </a:rPr>
              <a:t>remote</a:t>
            </a:r>
            <a:r>
              <a:rPr lang="fr-FR" b="1" dirty="0">
                <a:solidFill>
                  <a:srgbClr val="FF0000"/>
                </a:solidFill>
              </a:rPr>
              <a:t> –v</a:t>
            </a:r>
          </a:p>
          <a:p>
            <a:r>
              <a:rPr lang="fr-FR" dirty="0"/>
              <a:t>  </a:t>
            </a:r>
          </a:p>
        </p:txBody>
      </p:sp>
    </p:spTree>
    <p:extLst>
      <p:ext uri="{BB962C8B-B14F-4D97-AF65-F5344CB8AC3E}">
        <p14:creationId xmlns:p14="http://schemas.microsoft.com/office/powerpoint/2010/main" val="42372487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10FC1F-6CC3-040F-4228-200202C7631D}"/>
              </a:ext>
            </a:extLst>
          </p:cNvPr>
          <p:cNvSpPr>
            <a:spLocks noGrp="1"/>
          </p:cNvSpPr>
          <p:nvPr>
            <p:ph type="title"/>
          </p:nvPr>
        </p:nvSpPr>
        <p:spPr/>
        <p:txBody>
          <a:bodyPr/>
          <a:lstStyle/>
          <a:p>
            <a:r>
              <a:rPr lang="fr-FR" dirty="0"/>
              <a:t>Récupération des modifications au dépôt distant</a:t>
            </a:r>
          </a:p>
        </p:txBody>
      </p:sp>
      <p:sp>
        <p:nvSpPr>
          <p:cNvPr id="3" name="Espace réservé du contenu 2">
            <a:extLst>
              <a:ext uri="{FF2B5EF4-FFF2-40B4-BE49-F238E27FC236}">
                <a16:creationId xmlns:a16="http://schemas.microsoft.com/office/drawing/2014/main" id="{AA620A0C-564D-EEAE-2E1C-BFB2090D1291}"/>
              </a:ext>
            </a:extLst>
          </p:cNvPr>
          <p:cNvSpPr>
            <a:spLocks noGrp="1"/>
          </p:cNvSpPr>
          <p:nvPr>
            <p:ph idx="1"/>
          </p:nvPr>
        </p:nvSpPr>
        <p:spPr/>
        <p:txBody>
          <a:bodyPr/>
          <a:lstStyle/>
          <a:p>
            <a:r>
              <a:rPr lang="fr-FR" dirty="0"/>
              <a:t>Pour récupérer la dernière version (commit) du dépôt distant il suffit d’utiliser la commande </a:t>
            </a:r>
            <a:r>
              <a:rPr lang="fr-FR" b="1" dirty="0">
                <a:solidFill>
                  <a:srgbClr val="FF0000"/>
                </a:solidFill>
              </a:rPr>
              <a:t>git pull, </a:t>
            </a:r>
            <a:r>
              <a:rPr lang="fr-FR" dirty="0"/>
              <a:t>git va vous demander de préciser le nom du </a:t>
            </a:r>
            <a:r>
              <a:rPr lang="fr-FR" dirty="0" err="1"/>
              <a:t>depot</a:t>
            </a:r>
            <a:r>
              <a:rPr lang="fr-FR" dirty="0"/>
              <a:t> distant et le nom de la branche  et il faut écrire</a:t>
            </a:r>
          </a:p>
          <a:p>
            <a:r>
              <a:rPr lang="fr-FR" b="1" dirty="0">
                <a:solidFill>
                  <a:srgbClr val="FF0000"/>
                </a:solidFill>
              </a:rPr>
              <a:t>git pull </a:t>
            </a:r>
            <a:r>
              <a:rPr lang="fr-FR" b="1" dirty="0" err="1">
                <a:solidFill>
                  <a:srgbClr val="FF0000"/>
                </a:solidFill>
              </a:rPr>
              <a:t>origin</a:t>
            </a:r>
            <a:r>
              <a:rPr lang="fr-FR" b="1" dirty="0">
                <a:solidFill>
                  <a:srgbClr val="FF0000"/>
                </a:solidFill>
              </a:rPr>
              <a:t> master</a:t>
            </a:r>
            <a:r>
              <a:rPr lang="fr-FR" dirty="0"/>
              <a:t> </a:t>
            </a:r>
          </a:p>
          <a:p>
            <a:r>
              <a:rPr lang="fr-FR" dirty="0"/>
              <a:t>Pour éviter d’écrire l’alias du dépôt distant et le nom de la branche il faut dans un premier temps faire</a:t>
            </a:r>
          </a:p>
          <a:p>
            <a:r>
              <a:rPr lang="fr-FR" b="1" dirty="0">
                <a:solidFill>
                  <a:srgbClr val="FF0000"/>
                </a:solidFill>
              </a:rPr>
              <a:t>Git pull -–set-</a:t>
            </a:r>
            <a:r>
              <a:rPr lang="fr-FR" b="1" dirty="0" err="1">
                <a:solidFill>
                  <a:srgbClr val="FF0000"/>
                </a:solidFill>
              </a:rPr>
              <a:t>upstream</a:t>
            </a:r>
            <a:r>
              <a:rPr lang="fr-FR" b="1" dirty="0">
                <a:solidFill>
                  <a:srgbClr val="FF0000"/>
                </a:solidFill>
              </a:rPr>
              <a:t> </a:t>
            </a:r>
            <a:r>
              <a:rPr lang="fr-FR" b="1" dirty="0" err="1">
                <a:solidFill>
                  <a:srgbClr val="FF0000"/>
                </a:solidFill>
              </a:rPr>
              <a:t>origin</a:t>
            </a:r>
            <a:r>
              <a:rPr lang="fr-FR" b="1" dirty="0">
                <a:solidFill>
                  <a:srgbClr val="FF0000"/>
                </a:solidFill>
              </a:rPr>
              <a:t> master</a:t>
            </a:r>
          </a:p>
          <a:p>
            <a:r>
              <a:rPr lang="fr-FR" dirty="0"/>
              <a:t>Et puis dans les prochaines récupération tapez </a:t>
            </a:r>
            <a:r>
              <a:rPr lang="fr-FR" dirty="0" err="1"/>
              <a:t>just</a:t>
            </a:r>
            <a:r>
              <a:rPr lang="fr-FR" dirty="0"/>
              <a:t> </a:t>
            </a:r>
            <a:r>
              <a:rPr lang="fr-FR" b="1" dirty="0">
                <a:solidFill>
                  <a:srgbClr val="FF0000"/>
                </a:solidFill>
              </a:rPr>
              <a:t>git pull </a:t>
            </a:r>
          </a:p>
        </p:txBody>
      </p:sp>
    </p:spTree>
    <p:extLst>
      <p:ext uri="{BB962C8B-B14F-4D97-AF65-F5344CB8AC3E}">
        <p14:creationId xmlns:p14="http://schemas.microsoft.com/office/powerpoint/2010/main" val="16094734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9A789B-E24B-6079-1C69-6E2F9E6D2E06}"/>
              </a:ext>
            </a:extLst>
          </p:cNvPr>
          <p:cNvSpPr>
            <a:spLocks noGrp="1"/>
          </p:cNvSpPr>
          <p:nvPr>
            <p:ph type="title"/>
          </p:nvPr>
        </p:nvSpPr>
        <p:spPr/>
        <p:txBody>
          <a:bodyPr/>
          <a:lstStyle/>
          <a:p>
            <a:r>
              <a:rPr lang="fr-FR" dirty="0"/>
              <a:t>Envoi  des modifications au dépôt distant</a:t>
            </a:r>
          </a:p>
        </p:txBody>
      </p:sp>
      <p:sp>
        <p:nvSpPr>
          <p:cNvPr id="3" name="Espace réservé du contenu 2">
            <a:extLst>
              <a:ext uri="{FF2B5EF4-FFF2-40B4-BE49-F238E27FC236}">
                <a16:creationId xmlns:a16="http://schemas.microsoft.com/office/drawing/2014/main" id="{C6E9CB68-5FA8-86D9-892C-2206A437082A}"/>
              </a:ext>
            </a:extLst>
          </p:cNvPr>
          <p:cNvSpPr>
            <a:spLocks noGrp="1"/>
          </p:cNvSpPr>
          <p:nvPr>
            <p:ph idx="1"/>
          </p:nvPr>
        </p:nvSpPr>
        <p:spPr/>
        <p:txBody>
          <a:bodyPr>
            <a:normAutofit/>
          </a:bodyPr>
          <a:lstStyle/>
          <a:p>
            <a:r>
              <a:rPr lang="fr-FR" sz="2400" dirty="0"/>
              <a:t>Pour Envoyer les modifications apportés sur votre dépôt local au </a:t>
            </a:r>
            <a:r>
              <a:rPr lang="fr-FR" sz="2400" dirty="0" err="1"/>
              <a:t>dépot</a:t>
            </a:r>
            <a:r>
              <a:rPr lang="fr-FR" sz="2400" dirty="0"/>
              <a:t> distant faut utiliser </a:t>
            </a:r>
            <a:r>
              <a:rPr lang="fr-FR" sz="2400" b="1" dirty="0">
                <a:solidFill>
                  <a:srgbClr val="FF0000"/>
                </a:solidFill>
              </a:rPr>
              <a:t>git push</a:t>
            </a:r>
            <a:r>
              <a:rPr lang="fr-FR" sz="2400" dirty="0"/>
              <a:t>, si vous n’avez pas indiquer </a:t>
            </a:r>
            <a:br>
              <a:rPr lang="fr-FR" sz="2400" dirty="0"/>
            </a:br>
            <a:r>
              <a:rPr lang="fr-FR" sz="2400" b="1" dirty="0">
                <a:solidFill>
                  <a:srgbClr val="FF0000"/>
                </a:solidFill>
              </a:rPr>
              <a:t>–-set-</a:t>
            </a:r>
            <a:r>
              <a:rPr lang="fr-FR" sz="2400" b="1" dirty="0" err="1">
                <a:solidFill>
                  <a:srgbClr val="FF0000"/>
                </a:solidFill>
              </a:rPr>
              <a:t>upstream</a:t>
            </a:r>
            <a:r>
              <a:rPr lang="fr-FR" sz="2400" b="1" dirty="0">
                <a:solidFill>
                  <a:srgbClr val="FF0000"/>
                </a:solidFill>
              </a:rPr>
              <a:t> </a:t>
            </a:r>
            <a:r>
              <a:rPr lang="fr-FR" sz="2400" dirty="0"/>
              <a:t>comme ce qu’on a fait pour pull  tapez </a:t>
            </a:r>
            <a:br>
              <a:rPr lang="fr-FR" sz="2400" dirty="0"/>
            </a:br>
            <a:r>
              <a:rPr lang="fr-FR" sz="2400" b="1" dirty="0">
                <a:solidFill>
                  <a:srgbClr val="FF0000"/>
                </a:solidFill>
              </a:rPr>
              <a:t>git push --set-</a:t>
            </a:r>
            <a:r>
              <a:rPr lang="fr-FR" sz="2400" b="1" dirty="0" err="1">
                <a:solidFill>
                  <a:srgbClr val="FF0000"/>
                </a:solidFill>
              </a:rPr>
              <a:t>upstream</a:t>
            </a:r>
            <a:r>
              <a:rPr lang="fr-FR" sz="2400" b="1" dirty="0">
                <a:solidFill>
                  <a:srgbClr val="FF0000"/>
                </a:solidFill>
              </a:rPr>
              <a:t> </a:t>
            </a:r>
            <a:r>
              <a:rPr lang="fr-FR" sz="2400" b="1" dirty="0" err="1">
                <a:solidFill>
                  <a:srgbClr val="FF0000"/>
                </a:solidFill>
              </a:rPr>
              <a:t>origin</a:t>
            </a:r>
            <a:r>
              <a:rPr lang="fr-FR" sz="2400" b="1" dirty="0">
                <a:solidFill>
                  <a:srgbClr val="FF0000"/>
                </a:solidFill>
              </a:rPr>
              <a:t> master</a:t>
            </a:r>
            <a:r>
              <a:rPr lang="fr-FR" sz="2400" dirty="0"/>
              <a:t> pour la première fois et puis continuer a taper juste </a:t>
            </a:r>
            <a:r>
              <a:rPr lang="fr-FR" sz="2400" b="1" dirty="0">
                <a:solidFill>
                  <a:srgbClr val="FF0000"/>
                </a:solidFill>
              </a:rPr>
              <a:t>git push</a:t>
            </a:r>
          </a:p>
        </p:txBody>
      </p:sp>
    </p:spTree>
    <p:extLst>
      <p:ext uri="{BB962C8B-B14F-4D97-AF65-F5344CB8AC3E}">
        <p14:creationId xmlns:p14="http://schemas.microsoft.com/office/powerpoint/2010/main" val="37527462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4782D1-C5CA-BDC7-451B-C2EAE7E80914}"/>
              </a:ext>
            </a:extLst>
          </p:cNvPr>
          <p:cNvSpPr>
            <a:spLocks noGrp="1"/>
          </p:cNvSpPr>
          <p:nvPr>
            <p:ph type="title"/>
          </p:nvPr>
        </p:nvSpPr>
        <p:spPr/>
        <p:txBody>
          <a:bodyPr/>
          <a:lstStyle/>
          <a:p>
            <a:r>
              <a:rPr lang="fr-FR" dirty="0"/>
              <a:t>Conflits lors des push</a:t>
            </a:r>
          </a:p>
        </p:txBody>
      </p:sp>
      <p:sp>
        <p:nvSpPr>
          <p:cNvPr id="3" name="Espace réservé du contenu 2">
            <a:extLst>
              <a:ext uri="{FF2B5EF4-FFF2-40B4-BE49-F238E27FC236}">
                <a16:creationId xmlns:a16="http://schemas.microsoft.com/office/drawing/2014/main" id="{A9831C6F-5DE5-BA09-DBDF-AADED3E1F143}"/>
              </a:ext>
            </a:extLst>
          </p:cNvPr>
          <p:cNvSpPr>
            <a:spLocks noGrp="1"/>
          </p:cNvSpPr>
          <p:nvPr>
            <p:ph idx="1"/>
          </p:nvPr>
        </p:nvSpPr>
        <p:spPr/>
        <p:txBody>
          <a:bodyPr>
            <a:normAutofit/>
          </a:bodyPr>
          <a:lstStyle/>
          <a:p>
            <a:r>
              <a:rPr lang="fr-FR" sz="2400" dirty="0"/>
              <a:t>Si vous souhaitez faire des push alors que vous n’avez pas encore apporté toutes les </a:t>
            </a:r>
            <a:r>
              <a:rPr lang="fr-FR" sz="2400" dirty="0" err="1"/>
              <a:t>commits</a:t>
            </a:r>
            <a:r>
              <a:rPr lang="fr-FR" sz="2400" dirty="0"/>
              <a:t> effectué sur la même branche du serveur vous devez faire un pull avant de faire le push. Et cela va faire un merge de la branche du serveur avec votre branche et ça ne fais pas très </a:t>
            </a:r>
            <a:r>
              <a:rPr lang="fr-FR" sz="2400" dirty="0" err="1"/>
              <a:t>propore</a:t>
            </a:r>
            <a:r>
              <a:rPr lang="fr-FR" sz="2400" dirty="0"/>
              <a:t> pour la gestion de notre historique, c’est pour cela qu’il plus approprié d’utiliser </a:t>
            </a:r>
            <a:br>
              <a:rPr lang="fr-FR" sz="2400" dirty="0"/>
            </a:br>
            <a:r>
              <a:rPr lang="fr-FR" sz="2400" b="1" dirty="0">
                <a:solidFill>
                  <a:srgbClr val="FF0000"/>
                </a:solidFill>
              </a:rPr>
              <a:t>git pull –-rebase  </a:t>
            </a:r>
            <a:r>
              <a:rPr lang="fr-FR" sz="2400" dirty="0"/>
              <a:t>au lieu </a:t>
            </a:r>
            <a:r>
              <a:rPr lang="fr-FR" sz="2400" b="1" dirty="0">
                <a:solidFill>
                  <a:srgbClr val="FF0000"/>
                </a:solidFill>
              </a:rPr>
              <a:t>de git pull </a:t>
            </a:r>
            <a:r>
              <a:rPr lang="fr-FR" sz="2400" dirty="0"/>
              <a:t>pour récupérer la dernière version et faire la fusion sans laisser de traces et puis faites votre push sans problèmes</a:t>
            </a:r>
          </a:p>
          <a:p>
            <a:endParaRPr lang="fr-FR" sz="2400" dirty="0"/>
          </a:p>
        </p:txBody>
      </p:sp>
    </p:spTree>
    <p:extLst>
      <p:ext uri="{BB962C8B-B14F-4D97-AF65-F5344CB8AC3E}">
        <p14:creationId xmlns:p14="http://schemas.microsoft.com/office/powerpoint/2010/main" val="4253152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DBE133-78F7-CE83-C9F4-A9DEE64BCBD0}"/>
              </a:ext>
            </a:extLst>
          </p:cNvPr>
          <p:cNvSpPr>
            <a:spLocks noGrp="1"/>
          </p:cNvSpPr>
          <p:nvPr>
            <p:ph type="title"/>
          </p:nvPr>
        </p:nvSpPr>
        <p:spPr/>
        <p:txBody>
          <a:bodyPr/>
          <a:lstStyle/>
          <a:p>
            <a:r>
              <a:rPr lang="fr-FR" dirty="0"/>
              <a:t>Travailler avec les branches distants</a:t>
            </a:r>
          </a:p>
        </p:txBody>
      </p:sp>
      <p:sp>
        <p:nvSpPr>
          <p:cNvPr id="3" name="Espace réservé du contenu 2">
            <a:extLst>
              <a:ext uri="{FF2B5EF4-FFF2-40B4-BE49-F238E27FC236}">
                <a16:creationId xmlns:a16="http://schemas.microsoft.com/office/drawing/2014/main" id="{EEF84AC9-29F3-30E9-1995-97B0BDE51BCA}"/>
              </a:ext>
            </a:extLst>
          </p:cNvPr>
          <p:cNvSpPr>
            <a:spLocks noGrp="1"/>
          </p:cNvSpPr>
          <p:nvPr>
            <p:ph idx="1"/>
          </p:nvPr>
        </p:nvSpPr>
        <p:spPr>
          <a:xfrm>
            <a:off x="677334" y="1494503"/>
            <a:ext cx="8596668" cy="4546859"/>
          </a:xfrm>
        </p:spPr>
        <p:txBody>
          <a:bodyPr>
            <a:normAutofit lnSpcReduction="10000"/>
          </a:bodyPr>
          <a:lstStyle/>
          <a:p>
            <a:r>
              <a:rPr lang="en-US" dirty="0" err="1"/>
              <a:t>Créez</a:t>
            </a:r>
            <a:r>
              <a:rPr lang="en-US" dirty="0"/>
              <a:t> </a:t>
            </a:r>
            <a:r>
              <a:rPr lang="en-US" dirty="0" err="1"/>
              <a:t>une</a:t>
            </a:r>
            <a:r>
              <a:rPr lang="en-US" dirty="0"/>
              <a:t> </a:t>
            </a:r>
            <a:r>
              <a:rPr lang="en-US" dirty="0" err="1"/>
              <a:t>branche</a:t>
            </a:r>
            <a:r>
              <a:rPr lang="en-US" dirty="0"/>
              <a:t> locale et </a:t>
            </a:r>
            <a:r>
              <a:rPr lang="en-US" dirty="0" err="1"/>
              <a:t>nommez</a:t>
            </a:r>
            <a:r>
              <a:rPr lang="en-US" dirty="0"/>
              <a:t> la par </a:t>
            </a:r>
            <a:r>
              <a:rPr lang="en-US" dirty="0" err="1"/>
              <a:t>exemple</a:t>
            </a:r>
            <a:r>
              <a:rPr lang="en-US" dirty="0"/>
              <a:t> branche2</a:t>
            </a:r>
          </a:p>
          <a:p>
            <a:r>
              <a:rPr lang="en-US" b="1" dirty="0">
                <a:solidFill>
                  <a:srgbClr val="FF0000"/>
                </a:solidFill>
              </a:rPr>
              <a:t>git branch branche2</a:t>
            </a:r>
          </a:p>
          <a:p>
            <a:r>
              <a:rPr lang="en-US" dirty="0" err="1"/>
              <a:t>Passez</a:t>
            </a:r>
            <a:r>
              <a:rPr lang="en-US" dirty="0"/>
              <a:t> dans </a:t>
            </a:r>
            <a:r>
              <a:rPr lang="en-US" dirty="0" err="1"/>
              <a:t>cette</a:t>
            </a:r>
            <a:r>
              <a:rPr lang="en-US" dirty="0"/>
              <a:t> </a:t>
            </a:r>
            <a:r>
              <a:rPr lang="en-US" dirty="0" err="1"/>
              <a:t>branche</a:t>
            </a:r>
            <a:r>
              <a:rPr lang="en-US" dirty="0"/>
              <a:t> avec checkout et </a:t>
            </a:r>
            <a:r>
              <a:rPr lang="en-US" dirty="0" err="1"/>
              <a:t>apportez</a:t>
            </a:r>
            <a:r>
              <a:rPr lang="en-US" dirty="0"/>
              <a:t> des </a:t>
            </a:r>
            <a:r>
              <a:rPr lang="en-US" dirty="0" err="1"/>
              <a:t>modifs</a:t>
            </a:r>
            <a:r>
              <a:rPr lang="en-US" dirty="0"/>
              <a:t> et </a:t>
            </a:r>
            <a:r>
              <a:rPr lang="en-US" dirty="0" err="1"/>
              <a:t>faites</a:t>
            </a:r>
            <a:r>
              <a:rPr lang="en-US" dirty="0"/>
              <a:t> </a:t>
            </a:r>
            <a:r>
              <a:rPr lang="en-US" dirty="0" err="1"/>
              <a:t>vos</a:t>
            </a:r>
            <a:r>
              <a:rPr lang="en-US" dirty="0"/>
              <a:t> commits.</a:t>
            </a:r>
          </a:p>
          <a:p>
            <a:r>
              <a:rPr lang="en-US" dirty="0" err="1"/>
              <a:t>Envoyez</a:t>
            </a:r>
            <a:r>
              <a:rPr lang="en-US" dirty="0"/>
              <a:t> </a:t>
            </a:r>
            <a:r>
              <a:rPr lang="en-US" dirty="0" err="1"/>
              <a:t>vos</a:t>
            </a:r>
            <a:r>
              <a:rPr lang="en-US" dirty="0"/>
              <a:t> modifications au depot distant sous la meme </a:t>
            </a:r>
            <a:r>
              <a:rPr lang="en-US" dirty="0" err="1"/>
              <a:t>branche</a:t>
            </a:r>
            <a:r>
              <a:rPr lang="en-US" dirty="0"/>
              <a:t> </a:t>
            </a:r>
          </a:p>
          <a:p>
            <a:r>
              <a:rPr lang="en-US" b="1" dirty="0">
                <a:solidFill>
                  <a:srgbClr val="FF0000"/>
                </a:solidFill>
              </a:rPr>
              <a:t>git push origin branche2</a:t>
            </a:r>
          </a:p>
          <a:p>
            <a:r>
              <a:rPr lang="en-US" dirty="0" err="1"/>
              <a:t>Afficher</a:t>
            </a:r>
            <a:r>
              <a:rPr lang="en-US" dirty="0"/>
              <a:t> la </a:t>
            </a:r>
            <a:r>
              <a:rPr lang="en-US" dirty="0" err="1"/>
              <a:t>liste</a:t>
            </a:r>
            <a:r>
              <a:rPr lang="en-US" dirty="0"/>
              <a:t> des branches </a:t>
            </a:r>
            <a:r>
              <a:rPr lang="en-US" dirty="0" err="1"/>
              <a:t>distants</a:t>
            </a:r>
            <a:endParaRPr lang="en-US" dirty="0"/>
          </a:p>
          <a:p>
            <a:r>
              <a:rPr lang="en-US" b="1" dirty="0">
                <a:solidFill>
                  <a:srgbClr val="FF0000"/>
                </a:solidFill>
              </a:rPr>
              <a:t>git </a:t>
            </a:r>
            <a:r>
              <a:rPr lang="en-US" b="1" dirty="0" err="1">
                <a:solidFill>
                  <a:srgbClr val="FF0000"/>
                </a:solidFill>
              </a:rPr>
              <a:t>branche</a:t>
            </a:r>
            <a:r>
              <a:rPr lang="en-US" b="1" dirty="0">
                <a:solidFill>
                  <a:srgbClr val="FF0000"/>
                </a:solidFill>
              </a:rPr>
              <a:t>  –r</a:t>
            </a:r>
          </a:p>
          <a:p>
            <a:r>
              <a:rPr lang="en-US" dirty="0" err="1"/>
              <a:t>Supprimer</a:t>
            </a:r>
            <a:r>
              <a:rPr lang="en-US" dirty="0"/>
              <a:t> la </a:t>
            </a:r>
            <a:r>
              <a:rPr lang="en-US" dirty="0" err="1"/>
              <a:t>branche</a:t>
            </a:r>
            <a:r>
              <a:rPr lang="en-US" dirty="0"/>
              <a:t> de </a:t>
            </a:r>
            <a:r>
              <a:rPr lang="en-US" dirty="0" err="1"/>
              <a:t>votre</a:t>
            </a:r>
            <a:r>
              <a:rPr lang="en-US" dirty="0"/>
              <a:t> depot local</a:t>
            </a:r>
          </a:p>
          <a:p>
            <a:r>
              <a:rPr lang="en-US" b="1" dirty="0">
                <a:solidFill>
                  <a:srgbClr val="FF0000"/>
                </a:solidFill>
              </a:rPr>
              <a:t>git branch  -d branche2</a:t>
            </a:r>
          </a:p>
          <a:p>
            <a:r>
              <a:rPr lang="en-US" dirty="0" err="1"/>
              <a:t>Supprimer</a:t>
            </a:r>
            <a:r>
              <a:rPr lang="en-US" dirty="0"/>
              <a:t> la </a:t>
            </a:r>
            <a:r>
              <a:rPr lang="en-US" dirty="0" err="1"/>
              <a:t>branche</a:t>
            </a:r>
            <a:r>
              <a:rPr lang="en-US" dirty="0"/>
              <a:t> du deport distant</a:t>
            </a:r>
          </a:p>
          <a:p>
            <a:r>
              <a:rPr lang="en-US" b="1" dirty="0">
                <a:solidFill>
                  <a:srgbClr val="FF0000"/>
                </a:solidFill>
              </a:rPr>
              <a:t>git push –-delete branche2</a:t>
            </a:r>
          </a:p>
          <a:p>
            <a:endParaRPr lang="fr-FR" dirty="0"/>
          </a:p>
        </p:txBody>
      </p:sp>
    </p:spTree>
    <p:extLst>
      <p:ext uri="{BB962C8B-B14F-4D97-AF65-F5344CB8AC3E}">
        <p14:creationId xmlns:p14="http://schemas.microsoft.com/office/powerpoint/2010/main" val="19548149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Planquer les travaux en cours -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b="0" i="0" dirty="0">
                <a:solidFill>
                  <a:srgbClr val="374151"/>
                </a:solidFill>
                <a:effectLst/>
                <a:latin typeface="Söhne"/>
              </a:rPr>
              <a:t>Le </a:t>
            </a:r>
            <a:r>
              <a:rPr lang="fr-FR" b="0" i="0" dirty="0" err="1">
                <a:solidFill>
                  <a:srgbClr val="374151"/>
                </a:solidFill>
                <a:effectLst/>
                <a:latin typeface="Söhne"/>
              </a:rPr>
              <a:t>stash</a:t>
            </a:r>
            <a:r>
              <a:rPr lang="fr-FR" b="0" i="0" dirty="0">
                <a:solidFill>
                  <a:srgbClr val="374151"/>
                </a:solidFill>
                <a:effectLst/>
                <a:latin typeface="Söhne"/>
              </a:rPr>
              <a:t> en Git est un emplacement temporaire où vous pouvez stocker des modifications de votre dépôt qui ne sont pas encore prêtes à être </a:t>
            </a:r>
            <a:r>
              <a:rPr lang="fr-FR" b="0" i="0" dirty="0" err="1">
                <a:solidFill>
                  <a:srgbClr val="374151"/>
                </a:solidFill>
                <a:effectLst/>
                <a:latin typeface="Söhne"/>
              </a:rPr>
              <a:t>commitées</a:t>
            </a:r>
            <a:r>
              <a:rPr lang="fr-FR" b="0" i="0" dirty="0">
                <a:solidFill>
                  <a:srgbClr val="374151"/>
                </a:solidFill>
                <a:effectLst/>
                <a:latin typeface="Söhne"/>
              </a:rPr>
              <a:t>. Le </a:t>
            </a:r>
            <a:r>
              <a:rPr lang="fr-FR" b="0" i="0" dirty="0" err="1">
                <a:solidFill>
                  <a:srgbClr val="374151"/>
                </a:solidFill>
                <a:effectLst/>
                <a:latin typeface="Söhne"/>
              </a:rPr>
              <a:t>stash</a:t>
            </a:r>
            <a:r>
              <a:rPr lang="fr-FR" b="0" i="0" dirty="0">
                <a:solidFill>
                  <a:srgbClr val="374151"/>
                </a:solidFill>
                <a:effectLst/>
                <a:latin typeface="Söhne"/>
              </a:rPr>
              <a:t> est utile lorsque vous avez des modifications en cours et que vous devez passer à un autre travail qui nécessite de changer de branche ou de récupérer une version antérieure de votre dépôt.</a:t>
            </a:r>
          </a:p>
          <a:p>
            <a:r>
              <a:rPr lang="fr-FR" dirty="0">
                <a:solidFill>
                  <a:srgbClr val="374151"/>
                </a:solidFill>
                <a:latin typeface="Söhne"/>
              </a:rPr>
              <a:t>Si vous tapez </a:t>
            </a:r>
            <a:r>
              <a:rPr lang="fr-FR" b="1" dirty="0">
                <a:solidFill>
                  <a:srgbClr val="FF0000"/>
                </a:solidFill>
                <a:latin typeface="Söhne"/>
              </a:rPr>
              <a:t>git </a:t>
            </a:r>
            <a:r>
              <a:rPr lang="fr-FR" b="1" dirty="0" err="1">
                <a:solidFill>
                  <a:srgbClr val="FF0000"/>
                </a:solidFill>
                <a:latin typeface="Söhne"/>
              </a:rPr>
              <a:t>stash</a:t>
            </a:r>
            <a:r>
              <a:rPr lang="fr-FR" b="1" dirty="0">
                <a:solidFill>
                  <a:srgbClr val="FF0000"/>
                </a:solidFill>
                <a:latin typeface="Söhne"/>
              </a:rPr>
              <a:t> </a:t>
            </a:r>
            <a:r>
              <a:rPr lang="fr-FR" dirty="0">
                <a:solidFill>
                  <a:srgbClr val="374151"/>
                </a:solidFill>
                <a:latin typeface="Söhne"/>
              </a:rPr>
              <a:t>tous les travaux effectuées après le dernier commit seront supprimé et stocké dans un brouillon (ou planque ou même mémoire temporaire) pour les rappeler au moment </a:t>
            </a:r>
            <a:r>
              <a:rPr lang="fr-FR" dirty="0" err="1">
                <a:solidFill>
                  <a:srgbClr val="374151"/>
                </a:solidFill>
                <a:latin typeface="Söhne"/>
              </a:rPr>
              <a:t>volue</a:t>
            </a:r>
            <a:r>
              <a:rPr lang="fr-FR" dirty="0">
                <a:solidFill>
                  <a:srgbClr val="374151"/>
                </a:solidFill>
                <a:latin typeface="Söhne"/>
              </a:rPr>
              <a:t> </a:t>
            </a:r>
            <a:endParaRPr lang="fr-FR" dirty="0"/>
          </a:p>
        </p:txBody>
      </p:sp>
    </p:spTree>
    <p:extLst>
      <p:ext uri="{BB962C8B-B14F-4D97-AF65-F5344CB8AC3E}">
        <p14:creationId xmlns:p14="http://schemas.microsoft.com/office/powerpoint/2010/main" val="25387516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Lister les travaux en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dirty="0"/>
              <a:t>Pour voir la liste des travaux en </a:t>
            </a:r>
            <a:r>
              <a:rPr lang="fr-FR" dirty="0" err="1"/>
              <a:t>stashe</a:t>
            </a:r>
            <a:r>
              <a:rPr lang="fr-FR" dirty="0"/>
              <a:t> tapez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list</a:t>
            </a:r>
            <a:endParaRPr lang="fr-FR" b="1" dirty="0">
              <a:solidFill>
                <a:srgbClr val="FF0000"/>
              </a:solidFill>
            </a:endParaRPr>
          </a:p>
          <a:p>
            <a:endParaRPr lang="fr-FR" dirty="0"/>
          </a:p>
          <a:p>
            <a:r>
              <a:rPr lang="fr-FR" dirty="0"/>
              <a:t>Au moment de l’enregistrement du </a:t>
            </a:r>
            <a:r>
              <a:rPr lang="fr-FR" dirty="0" err="1"/>
              <a:t>stash</a:t>
            </a:r>
            <a:r>
              <a:rPr lang="fr-FR" dirty="0"/>
              <a:t> vous pouvez taper votre propre nom de stage avec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save</a:t>
            </a:r>
            <a:r>
              <a:rPr lang="fr-FR" b="1" dirty="0">
                <a:solidFill>
                  <a:srgbClr val="FF0000"/>
                </a:solidFill>
              </a:rPr>
              <a:t> message du </a:t>
            </a:r>
            <a:r>
              <a:rPr lang="fr-FR" b="1" dirty="0" err="1">
                <a:solidFill>
                  <a:srgbClr val="FF0000"/>
                </a:solidFill>
              </a:rPr>
              <a:t>stash</a:t>
            </a:r>
            <a:endParaRPr lang="fr-FR" b="1" dirty="0">
              <a:solidFill>
                <a:srgbClr val="FF0000"/>
              </a:solidFill>
            </a:endParaRPr>
          </a:p>
          <a:p>
            <a:endParaRPr lang="fr-FR" dirty="0"/>
          </a:p>
          <a:p>
            <a:endParaRPr lang="fr-FR" dirty="0"/>
          </a:p>
        </p:txBody>
      </p:sp>
    </p:spTree>
    <p:extLst>
      <p:ext uri="{BB962C8B-B14F-4D97-AF65-F5344CB8AC3E}">
        <p14:creationId xmlns:p14="http://schemas.microsoft.com/office/powerpoint/2010/main" val="24386078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err="1"/>
              <a:t>Re-appliquer</a:t>
            </a:r>
            <a:r>
              <a:rPr lang="fr-FR" dirty="0"/>
              <a:t> les modifs stockés dans le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dirty="0"/>
              <a:t>Apply applique le contenu du dernier </a:t>
            </a:r>
            <a:r>
              <a:rPr lang="fr-FR" dirty="0" err="1"/>
              <a:t>stash</a:t>
            </a:r>
            <a:r>
              <a:rPr lang="fr-FR" dirty="0"/>
              <a:t> sans le supprimer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apply</a:t>
            </a:r>
            <a:endParaRPr lang="fr-FR" b="1" dirty="0">
              <a:solidFill>
                <a:srgbClr val="FF0000"/>
              </a:solidFill>
            </a:endParaRPr>
          </a:p>
          <a:p>
            <a:r>
              <a:rPr lang="fr-FR" dirty="0"/>
              <a:t>Vous pouvez appliquer juste une entrée du stage sans la supprimer avec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apply</a:t>
            </a:r>
            <a:r>
              <a:rPr lang="fr-FR" b="1" dirty="0">
                <a:solidFill>
                  <a:srgbClr val="FF0000"/>
                </a:solidFill>
              </a:rPr>
              <a:t> </a:t>
            </a:r>
            <a:r>
              <a:rPr lang="fr-FR" b="1" dirty="0" err="1">
                <a:solidFill>
                  <a:srgbClr val="FF0000"/>
                </a:solidFill>
              </a:rPr>
              <a:t>stash</a:t>
            </a:r>
            <a:r>
              <a:rPr lang="fr-FR" b="1" dirty="0">
                <a:solidFill>
                  <a:srgbClr val="FF0000"/>
                </a:solidFill>
              </a:rPr>
              <a:t>@{1}</a:t>
            </a:r>
          </a:p>
          <a:p>
            <a:r>
              <a:rPr lang="fr-FR" dirty="0"/>
              <a:t>Pop applique tous le contenu du dernier </a:t>
            </a:r>
            <a:r>
              <a:rPr lang="fr-FR" dirty="0" err="1"/>
              <a:t>stash</a:t>
            </a:r>
            <a:r>
              <a:rPr lang="fr-FR" dirty="0"/>
              <a:t> et le supprime de la </a:t>
            </a:r>
            <a:r>
              <a:rPr lang="fr-FR" dirty="0" err="1"/>
              <a:t>list</a:t>
            </a:r>
            <a:endParaRPr lang="fr-FR" dirty="0"/>
          </a:p>
          <a:p>
            <a:r>
              <a:rPr lang="fr-FR" b="1" dirty="0">
                <a:solidFill>
                  <a:srgbClr val="FF0000"/>
                </a:solidFill>
              </a:rPr>
              <a:t>git </a:t>
            </a:r>
            <a:r>
              <a:rPr lang="fr-FR" b="1" dirty="0" err="1">
                <a:solidFill>
                  <a:srgbClr val="FF0000"/>
                </a:solidFill>
              </a:rPr>
              <a:t>stash</a:t>
            </a:r>
            <a:r>
              <a:rPr lang="fr-FR" b="1" dirty="0">
                <a:solidFill>
                  <a:srgbClr val="FF0000"/>
                </a:solidFill>
              </a:rPr>
              <a:t> pop</a:t>
            </a:r>
          </a:p>
          <a:p>
            <a:r>
              <a:rPr lang="fr-FR" dirty="0"/>
              <a:t>Vous pouvez appliquer juste une entrée du stage et la supprimer du </a:t>
            </a:r>
            <a:r>
              <a:rPr lang="fr-FR" dirty="0" err="1"/>
              <a:t>stash</a:t>
            </a:r>
            <a:r>
              <a:rPr lang="fr-FR" dirty="0"/>
              <a:t> avec</a:t>
            </a:r>
          </a:p>
          <a:p>
            <a:r>
              <a:rPr lang="fr-FR" b="1" dirty="0">
                <a:solidFill>
                  <a:srgbClr val="FF0000"/>
                </a:solidFill>
              </a:rPr>
              <a:t>git </a:t>
            </a:r>
            <a:r>
              <a:rPr lang="fr-FR" b="1" dirty="0" err="1">
                <a:solidFill>
                  <a:srgbClr val="FF0000"/>
                </a:solidFill>
              </a:rPr>
              <a:t>stash</a:t>
            </a:r>
            <a:r>
              <a:rPr lang="fr-FR" b="1" dirty="0">
                <a:solidFill>
                  <a:srgbClr val="FF0000"/>
                </a:solidFill>
              </a:rPr>
              <a:t> pop </a:t>
            </a:r>
            <a:r>
              <a:rPr lang="fr-FR" b="1" dirty="0" err="1">
                <a:solidFill>
                  <a:srgbClr val="FF0000"/>
                </a:solidFill>
              </a:rPr>
              <a:t>stash</a:t>
            </a:r>
            <a:r>
              <a:rPr lang="fr-FR" b="1" dirty="0">
                <a:solidFill>
                  <a:srgbClr val="FF0000"/>
                </a:solidFill>
              </a:rPr>
              <a:t>@{1}</a:t>
            </a:r>
          </a:p>
          <a:p>
            <a:endParaRPr lang="fr-FR" dirty="0"/>
          </a:p>
          <a:p>
            <a:endParaRPr lang="fr-FR" dirty="0"/>
          </a:p>
        </p:txBody>
      </p:sp>
    </p:spTree>
    <p:extLst>
      <p:ext uri="{BB962C8B-B14F-4D97-AF65-F5344CB8AC3E}">
        <p14:creationId xmlns:p14="http://schemas.microsoft.com/office/powerpoint/2010/main" val="2068894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7FC840-86CE-F51D-8FD1-293602660A76}"/>
              </a:ext>
            </a:extLst>
          </p:cNvPr>
          <p:cNvSpPr>
            <a:spLocks noGrp="1"/>
          </p:cNvSpPr>
          <p:nvPr>
            <p:ph type="title"/>
          </p:nvPr>
        </p:nvSpPr>
        <p:spPr/>
        <p:txBody>
          <a:bodyPr/>
          <a:lstStyle/>
          <a:p>
            <a:r>
              <a:rPr lang="fr-FR" dirty="0"/>
              <a:t>Concepts de base GIT</a:t>
            </a:r>
            <a:br>
              <a:rPr lang="fr-FR" dirty="0"/>
            </a:br>
            <a:r>
              <a:rPr lang="fr-FR" dirty="0"/>
              <a:t>2 – </a:t>
            </a:r>
            <a:r>
              <a:rPr lang="fr-FR" dirty="0" err="1"/>
              <a:t>Remote</a:t>
            </a:r>
            <a:r>
              <a:rPr lang="fr-FR" dirty="0"/>
              <a:t> (dépôt distant) </a:t>
            </a:r>
          </a:p>
        </p:txBody>
      </p:sp>
      <p:sp>
        <p:nvSpPr>
          <p:cNvPr id="3" name="Espace réservé du contenu 2">
            <a:extLst>
              <a:ext uri="{FF2B5EF4-FFF2-40B4-BE49-F238E27FC236}">
                <a16:creationId xmlns:a16="http://schemas.microsoft.com/office/drawing/2014/main" id="{E5B854E9-3C9D-16F5-BBA5-2768303707EE}"/>
              </a:ext>
            </a:extLst>
          </p:cNvPr>
          <p:cNvSpPr>
            <a:spLocks noGrp="1"/>
          </p:cNvSpPr>
          <p:nvPr>
            <p:ph idx="1"/>
          </p:nvPr>
        </p:nvSpPr>
        <p:spPr/>
        <p:txBody>
          <a:bodyPr>
            <a:normAutofit/>
          </a:bodyPr>
          <a:lstStyle/>
          <a:p>
            <a:r>
              <a:rPr lang="fr-FR" sz="3600" b="0" i="0" dirty="0">
                <a:solidFill>
                  <a:srgbClr val="374151"/>
                </a:solidFill>
                <a:effectLst/>
                <a:latin typeface="Söhne"/>
              </a:rPr>
              <a:t>Un dépôt distant est un dépôt GIT hébergé sur un serveur et accessible à distance. Vous pouvez utiliser un dépôt distant pour partager votre code avec d'autres personnes ou pour travailler en équipe sur un projet.</a:t>
            </a:r>
          </a:p>
          <a:p>
            <a:endParaRPr lang="fr-FR" sz="3600" dirty="0"/>
          </a:p>
        </p:txBody>
      </p:sp>
    </p:spTree>
    <p:extLst>
      <p:ext uri="{BB962C8B-B14F-4D97-AF65-F5344CB8AC3E}">
        <p14:creationId xmlns:p14="http://schemas.microsoft.com/office/powerpoint/2010/main" val="17464243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Vider le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sz="2400" dirty="0"/>
              <a:t>Pour supprimer le dernier </a:t>
            </a:r>
            <a:r>
              <a:rPr lang="fr-FR" sz="2400" dirty="0" err="1"/>
              <a:t>stash</a:t>
            </a:r>
            <a:r>
              <a:rPr lang="fr-FR" sz="2400" dirty="0"/>
              <a:t> il suffit de taper</a:t>
            </a:r>
          </a:p>
          <a:p>
            <a:r>
              <a:rPr lang="fr-FR" sz="2400" b="1" dirty="0">
                <a:solidFill>
                  <a:srgbClr val="FF0000"/>
                </a:solidFill>
              </a:rPr>
              <a:t>git </a:t>
            </a:r>
            <a:r>
              <a:rPr lang="fr-FR" sz="2400" b="1" dirty="0" err="1">
                <a:solidFill>
                  <a:srgbClr val="FF0000"/>
                </a:solidFill>
              </a:rPr>
              <a:t>stash</a:t>
            </a:r>
            <a:r>
              <a:rPr lang="fr-FR" sz="2400" b="1" dirty="0">
                <a:solidFill>
                  <a:srgbClr val="FF0000"/>
                </a:solidFill>
              </a:rPr>
              <a:t> drop</a:t>
            </a:r>
          </a:p>
          <a:p>
            <a:r>
              <a:rPr lang="fr-FR" sz="2400" dirty="0"/>
              <a:t>Pour supprimer tous le contenu du </a:t>
            </a:r>
            <a:r>
              <a:rPr lang="fr-FR" sz="2400" dirty="0" err="1"/>
              <a:t>stash</a:t>
            </a:r>
            <a:endParaRPr lang="fr-FR" sz="2400" dirty="0"/>
          </a:p>
          <a:p>
            <a:r>
              <a:rPr lang="fr-FR" sz="2400" b="1" dirty="0">
                <a:solidFill>
                  <a:srgbClr val="FF0000"/>
                </a:solidFill>
              </a:rPr>
              <a:t>git </a:t>
            </a:r>
            <a:r>
              <a:rPr lang="fr-FR" sz="2400" b="1" dirty="0" err="1">
                <a:solidFill>
                  <a:srgbClr val="FF0000"/>
                </a:solidFill>
              </a:rPr>
              <a:t>stash</a:t>
            </a:r>
            <a:r>
              <a:rPr lang="fr-FR" sz="2400" b="1" dirty="0">
                <a:solidFill>
                  <a:srgbClr val="FF0000"/>
                </a:solidFill>
              </a:rPr>
              <a:t> </a:t>
            </a:r>
            <a:r>
              <a:rPr lang="fr-FR" sz="2400" b="1" dirty="0" err="1">
                <a:solidFill>
                  <a:srgbClr val="FF0000"/>
                </a:solidFill>
              </a:rPr>
              <a:t>clear</a:t>
            </a:r>
            <a:endParaRPr lang="fr-FR" sz="2400" b="1" dirty="0">
              <a:solidFill>
                <a:srgbClr val="FF0000"/>
              </a:solidFill>
            </a:endParaRPr>
          </a:p>
          <a:p>
            <a:endParaRPr lang="fr-FR" sz="2400" dirty="0"/>
          </a:p>
          <a:p>
            <a:endParaRPr lang="fr-FR" sz="2400" dirty="0"/>
          </a:p>
        </p:txBody>
      </p:sp>
    </p:spTree>
    <p:extLst>
      <p:ext uri="{BB962C8B-B14F-4D97-AF65-F5344CB8AC3E}">
        <p14:creationId xmlns:p14="http://schemas.microsoft.com/office/powerpoint/2010/main" val="13148616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Visualiser le contenu d’une entrée du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dirty="0"/>
              <a:t>Pour visualiser le contenu d’une entrée du </a:t>
            </a:r>
            <a:r>
              <a:rPr lang="fr-FR" dirty="0" err="1"/>
              <a:t>stash</a:t>
            </a:r>
            <a:r>
              <a:rPr lang="fr-FR" dirty="0"/>
              <a:t> tapez</a:t>
            </a:r>
          </a:p>
          <a:p>
            <a:r>
              <a:rPr lang="fr-FR" dirty="0"/>
              <a:t>Git </a:t>
            </a:r>
            <a:r>
              <a:rPr lang="fr-FR" dirty="0" err="1"/>
              <a:t>stash</a:t>
            </a:r>
            <a:r>
              <a:rPr lang="fr-FR" dirty="0"/>
              <a:t> show </a:t>
            </a:r>
            <a:r>
              <a:rPr lang="fr-FR" dirty="0" err="1"/>
              <a:t>stash</a:t>
            </a:r>
            <a:r>
              <a:rPr lang="fr-FR" dirty="0"/>
              <a:t>@{1}</a:t>
            </a:r>
          </a:p>
          <a:p>
            <a:r>
              <a:rPr lang="fr-FR" dirty="0"/>
              <a:t>Pour avoir plus de </a:t>
            </a:r>
            <a:r>
              <a:rPr lang="fr-FR" dirty="0" err="1"/>
              <a:t>details</a:t>
            </a:r>
            <a:r>
              <a:rPr lang="fr-FR" dirty="0"/>
              <a:t> tapez </a:t>
            </a:r>
          </a:p>
          <a:p>
            <a:r>
              <a:rPr lang="fr-FR" dirty="0"/>
              <a:t>Git </a:t>
            </a:r>
            <a:r>
              <a:rPr lang="fr-FR" dirty="0" err="1"/>
              <a:t>stash</a:t>
            </a:r>
            <a:r>
              <a:rPr lang="fr-FR" dirty="0"/>
              <a:t> show </a:t>
            </a:r>
            <a:r>
              <a:rPr lang="fr-FR" dirty="0" err="1"/>
              <a:t>stash</a:t>
            </a:r>
            <a:r>
              <a:rPr lang="fr-FR" dirty="0"/>
              <a:t>@{1} –p</a:t>
            </a:r>
          </a:p>
          <a:p>
            <a:endParaRPr lang="fr-FR" dirty="0"/>
          </a:p>
          <a:p>
            <a:endParaRPr lang="fr-FR" dirty="0"/>
          </a:p>
        </p:txBody>
      </p:sp>
    </p:spTree>
    <p:extLst>
      <p:ext uri="{BB962C8B-B14F-4D97-AF65-F5344CB8AC3E}">
        <p14:creationId xmlns:p14="http://schemas.microsoft.com/office/powerpoint/2010/main" val="34206782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Appliquer le </a:t>
            </a:r>
            <a:r>
              <a:rPr lang="fr-FR" dirty="0" err="1"/>
              <a:t>stash</a:t>
            </a:r>
            <a:r>
              <a:rPr lang="fr-FR" dirty="0"/>
              <a:t> dans une nouvelle branche</a:t>
            </a:r>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b="1" dirty="0">
                <a:solidFill>
                  <a:schemeClr val="tx1"/>
                </a:solidFill>
              </a:rPr>
              <a:t>Si vous souhaitez valider et passez les modifs que vous êtres entrains de faire sur la branche encours dans une nouvelle branche, vous n’avez qu’a les </a:t>
            </a:r>
            <a:r>
              <a:rPr lang="fr-FR" b="1" dirty="0" err="1">
                <a:solidFill>
                  <a:schemeClr val="tx1"/>
                </a:solidFill>
              </a:rPr>
              <a:t>stasher</a:t>
            </a:r>
            <a:r>
              <a:rPr lang="fr-FR" b="1" dirty="0">
                <a:solidFill>
                  <a:schemeClr val="tx1"/>
                </a:solidFill>
              </a:rPr>
              <a:t> dans une nouvelle branche comme suit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branch</a:t>
            </a:r>
            <a:r>
              <a:rPr lang="fr-FR" b="1" dirty="0">
                <a:solidFill>
                  <a:srgbClr val="FF0000"/>
                </a:solidFill>
              </a:rPr>
              <a:t> </a:t>
            </a:r>
            <a:r>
              <a:rPr lang="fr-FR" b="1" dirty="0" err="1">
                <a:solidFill>
                  <a:srgbClr val="FF0000"/>
                </a:solidFill>
              </a:rPr>
              <a:t>demo</a:t>
            </a:r>
            <a:endParaRPr lang="fr-FR" b="1" dirty="0">
              <a:solidFill>
                <a:srgbClr val="FF0000"/>
              </a:solidFill>
            </a:endParaRPr>
          </a:p>
          <a:p>
            <a:endParaRPr lang="fr-FR" dirty="0"/>
          </a:p>
          <a:p>
            <a:endParaRPr lang="fr-FR" dirty="0"/>
          </a:p>
        </p:txBody>
      </p:sp>
    </p:spTree>
    <p:extLst>
      <p:ext uri="{BB962C8B-B14F-4D97-AF65-F5344CB8AC3E}">
        <p14:creationId xmlns:p14="http://schemas.microsoft.com/office/powerpoint/2010/main" val="6510318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D5BE1D-7C5B-F6AC-7A73-57B11FD6D453}"/>
              </a:ext>
            </a:extLst>
          </p:cNvPr>
          <p:cNvSpPr>
            <a:spLocks noGrp="1"/>
          </p:cNvSpPr>
          <p:nvPr>
            <p:ph type="title"/>
          </p:nvPr>
        </p:nvSpPr>
        <p:spPr/>
        <p:txBody>
          <a:bodyPr/>
          <a:lstStyle/>
          <a:p>
            <a:r>
              <a:rPr lang="fr-FR" dirty="0"/>
              <a:t>Intégrer les fichiers non suivis</a:t>
            </a:r>
          </a:p>
        </p:txBody>
      </p:sp>
      <p:sp>
        <p:nvSpPr>
          <p:cNvPr id="3" name="Espace réservé du contenu 2">
            <a:extLst>
              <a:ext uri="{FF2B5EF4-FFF2-40B4-BE49-F238E27FC236}">
                <a16:creationId xmlns:a16="http://schemas.microsoft.com/office/drawing/2014/main" id="{B62F7033-9839-2EE7-95C9-965EA984DB82}"/>
              </a:ext>
            </a:extLst>
          </p:cNvPr>
          <p:cNvSpPr>
            <a:spLocks noGrp="1"/>
          </p:cNvSpPr>
          <p:nvPr>
            <p:ph idx="1"/>
          </p:nvPr>
        </p:nvSpPr>
        <p:spPr/>
        <p:txBody>
          <a:bodyPr/>
          <a:lstStyle/>
          <a:p>
            <a:endParaRPr lang="fr-FR" dirty="0"/>
          </a:p>
          <a:p>
            <a:r>
              <a:rPr lang="fr-FR" dirty="0"/>
              <a:t>La commande </a:t>
            </a:r>
            <a:r>
              <a:rPr lang="fr-FR" dirty="0" err="1"/>
              <a:t>stash</a:t>
            </a:r>
            <a:r>
              <a:rPr lang="fr-FR" dirty="0"/>
              <a:t> n’</a:t>
            </a:r>
            <a:r>
              <a:rPr lang="fr-FR" dirty="0" err="1"/>
              <a:t>intégre</a:t>
            </a:r>
            <a:r>
              <a:rPr lang="fr-FR" dirty="0"/>
              <a:t> pas </a:t>
            </a:r>
            <a:r>
              <a:rPr lang="fr-FR" dirty="0" err="1"/>
              <a:t>autormatiquement</a:t>
            </a:r>
            <a:r>
              <a:rPr lang="fr-FR" dirty="0"/>
              <a:t> les fichier </a:t>
            </a:r>
            <a:r>
              <a:rPr lang="fr-FR" dirty="0" err="1"/>
              <a:t>untracked</a:t>
            </a:r>
            <a:r>
              <a:rPr lang="fr-FR" dirty="0"/>
              <a:t> pour cela vous n’avez pas besoin de faire git </a:t>
            </a:r>
            <a:r>
              <a:rPr lang="fr-FR" dirty="0" err="1"/>
              <a:t>add</a:t>
            </a:r>
            <a:r>
              <a:rPr lang="fr-FR" dirty="0"/>
              <a:t> –all, il suffit de faire </a:t>
            </a:r>
          </a:p>
          <a:p>
            <a:r>
              <a:rPr lang="fr-FR" b="1" dirty="0">
                <a:solidFill>
                  <a:srgbClr val="FF0000"/>
                </a:solidFill>
              </a:rPr>
              <a:t>git </a:t>
            </a:r>
            <a:r>
              <a:rPr lang="fr-FR" b="1" dirty="0" err="1">
                <a:solidFill>
                  <a:srgbClr val="FF0000"/>
                </a:solidFill>
              </a:rPr>
              <a:t>stash</a:t>
            </a:r>
            <a:r>
              <a:rPr lang="fr-FR" b="1" dirty="0">
                <a:solidFill>
                  <a:srgbClr val="FF0000"/>
                </a:solidFill>
              </a:rPr>
              <a:t> –u </a:t>
            </a:r>
            <a:r>
              <a:rPr lang="fr-FR" dirty="0"/>
              <a:t>//--</a:t>
            </a:r>
            <a:r>
              <a:rPr lang="fr-FR" dirty="0" err="1"/>
              <a:t>include-untracked</a:t>
            </a:r>
            <a:endParaRPr lang="fr-FR" dirty="0"/>
          </a:p>
          <a:p>
            <a:endParaRPr lang="fr-FR" dirty="0"/>
          </a:p>
        </p:txBody>
      </p:sp>
    </p:spTree>
    <p:extLst>
      <p:ext uri="{BB962C8B-B14F-4D97-AF65-F5344CB8AC3E}">
        <p14:creationId xmlns:p14="http://schemas.microsoft.com/office/powerpoint/2010/main" val="36013711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BE5D5-D6E8-501D-D74D-7A821B5DCBBD}"/>
              </a:ext>
            </a:extLst>
          </p:cNvPr>
          <p:cNvSpPr>
            <a:spLocks noGrp="1"/>
          </p:cNvSpPr>
          <p:nvPr>
            <p:ph type="title"/>
          </p:nvPr>
        </p:nvSpPr>
        <p:spPr/>
        <p:txBody>
          <a:bodyPr/>
          <a:lstStyle/>
          <a:p>
            <a:r>
              <a:rPr lang="fr-FR" dirty="0"/>
              <a:t>Comment se connecter à </a:t>
            </a:r>
            <a:r>
              <a:rPr lang="fr-FR" dirty="0" err="1"/>
              <a:t>GitLab</a:t>
            </a:r>
            <a:r>
              <a:rPr lang="fr-FR" dirty="0"/>
              <a:t> avec une clé </a:t>
            </a:r>
            <a:r>
              <a:rPr lang="fr-FR" dirty="0" err="1"/>
              <a:t>ssh</a:t>
            </a:r>
            <a:endParaRPr lang="fr-FR" dirty="0"/>
          </a:p>
        </p:txBody>
      </p:sp>
      <p:sp>
        <p:nvSpPr>
          <p:cNvPr id="3" name="Espace réservé du contenu 2">
            <a:extLst>
              <a:ext uri="{FF2B5EF4-FFF2-40B4-BE49-F238E27FC236}">
                <a16:creationId xmlns:a16="http://schemas.microsoft.com/office/drawing/2014/main" id="{7EEE9C17-30CA-9764-0449-EAD665B4A7B0}"/>
              </a:ext>
            </a:extLst>
          </p:cNvPr>
          <p:cNvSpPr>
            <a:spLocks noGrp="1"/>
          </p:cNvSpPr>
          <p:nvPr>
            <p:ph idx="1"/>
          </p:nvPr>
        </p:nvSpPr>
        <p:spPr>
          <a:xfrm>
            <a:off x="69682" y="2031536"/>
            <a:ext cx="4905986" cy="3880773"/>
          </a:xfrm>
        </p:spPr>
        <p:txBody>
          <a:bodyPr>
            <a:normAutofit/>
          </a:bodyPr>
          <a:lstStyle/>
          <a:p>
            <a:r>
              <a:rPr lang="de-DE" sz="2800" b="1" dirty="0"/>
              <a:t>Comment </a:t>
            </a:r>
            <a:r>
              <a:rPr lang="de-DE" sz="2800" b="1" dirty="0" err="1"/>
              <a:t>créer</a:t>
            </a:r>
            <a:r>
              <a:rPr lang="de-DE" sz="2800" b="1" dirty="0"/>
              <a:t> la </a:t>
            </a:r>
            <a:r>
              <a:rPr lang="de-DE" sz="2800" b="1" dirty="0" err="1"/>
              <a:t>Clé</a:t>
            </a:r>
            <a:r>
              <a:rPr lang="de-DE" sz="2800" b="1" dirty="0"/>
              <a:t> </a:t>
            </a:r>
            <a:r>
              <a:rPr lang="de-DE" sz="2800" b="1" dirty="0" err="1"/>
              <a:t>ssh</a:t>
            </a:r>
            <a:endParaRPr lang="de-DE" sz="2800" b="1" dirty="0"/>
          </a:p>
          <a:p>
            <a:r>
              <a:rPr lang="de-DE" dirty="0"/>
              <a:t>Pour </a:t>
            </a:r>
            <a:r>
              <a:rPr lang="de-DE" dirty="0" err="1"/>
              <a:t>sécuriser</a:t>
            </a:r>
            <a:r>
              <a:rPr lang="de-DE" dirty="0"/>
              <a:t> </a:t>
            </a:r>
            <a:r>
              <a:rPr lang="de-DE" dirty="0" err="1"/>
              <a:t>votre</a:t>
            </a:r>
            <a:r>
              <a:rPr lang="de-DE" dirty="0"/>
              <a:t> </a:t>
            </a:r>
            <a:r>
              <a:rPr lang="de-DE" dirty="0" err="1"/>
              <a:t>repository</a:t>
            </a:r>
            <a:r>
              <a:rPr lang="de-DE" dirty="0"/>
              <a:t> et </a:t>
            </a:r>
            <a:r>
              <a:rPr lang="de-DE" dirty="0" err="1"/>
              <a:t>éviter</a:t>
            </a:r>
            <a:r>
              <a:rPr lang="de-DE" dirty="0"/>
              <a:t> à </a:t>
            </a:r>
            <a:r>
              <a:rPr lang="de-DE" dirty="0" err="1"/>
              <a:t>chaque</a:t>
            </a:r>
            <a:r>
              <a:rPr lang="de-DE" dirty="0"/>
              <a:t> </a:t>
            </a:r>
            <a:r>
              <a:rPr lang="de-DE" dirty="0" err="1"/>
              <a:t>fois</a:t>
            </a:r>
            <a:r>
              <a:rPr lang="de-DE" dirty="0"/>
              <a:t> de </a:t>
            </a:r>
            <a:r>
              <a:rPr lang="de-DE" dirty="0" err="1"/>
              <a:t>tapez</a:t>
            </a:r>
            <a:r>
              <a:rPr lang="de-DE" dirty="0"/>
              <a:t> </a:t>
            </a:r>
            <a:r>
              <a:rPr lang="de-DE" dirty="0" err="1"/>
              <a:t>les</a:t>
            </a:r>
            <a:r>
              <a:rPr lang="de-DE" dirty="0"/>
              <a:t> </a:t>
            </a:r>
            <a:r>
              <a:rPr lang="de-DE" dirty="0" err="1"/>
              <a:t>identifiants</a:t>
            </a:r>
            <a:r>
              <a:rPr lang="de-DE" dirty="0"/>
              <a:t> </a:t>
            </a:r>
            <a:r>
              <a:rPr lang="de-DE" dirty="0" err="1"/>
              <a:t>pour</a:t>
            </a:r>
            <a:r>
              <a:rPr lang="de-DE" dirty="0"/>
              <a:t> </a:t>
            </a:r>
            <a:r>
              <a:rPr lang="de-DE" dirty="0" err="1"/>
              <a:t>les</a:t>
            </a:r>
            <a:r>
              <a:rPr lang="de-DE" dirty="0"/>
              <a:t> </a:t>
            </a:r>
            <a:r>
              <a:rPr lang="de-DE" dirty="0" err="1"/>
              <a:t>dépot</a:t>
            </a:r>
            <a:r>
              <a:rPr lang="de-DE" dirty="0"/>
              <a:t> </a:t>
            </a:r>
            <a:r>
              <a:rPr lang="de-DE" dirty="0" err="1"/>
              <a:t>distants</a:t>
            </a:r>
            <a:r>
              <a:rPr lang="de-DE" dirty="0"/>
              <a:t> </a:t>
            </a:r>
            <a:r>
              <a:rPr lang="de-DE" dirty="0" err="1"/>
              <a:t>privé</a:t>
            </a:r>
            <a:r>
              <a:rPr lang="de-DE" dirty="0"/>
              <a:t>, </a:t>
            </a:r>
            <a:r>
              <a:rPr lang="de-DE" dirty="0" err="1"/>
              <a:t>vous</a:t>
            </a:r>
            <a:r>
              <a:rPr lang="de-DE" dirty="0"/>
              <a:t> </a:t>
            </a:r>
            <a:r>
              <a:rPr lang="de-DE" dirty="0" err="1"/>
              <a:t>devez</a:t>
            </a:r>
            <a:r>
              <a:rPr lang="de-DE" dirty="0"/>
              <a:t> </a:t>
            </a:r>
            <a:r>
              <a:rPr lang="de-DE" dirty="0" err="1"/>
              <a:t>générer</a:t>
            </a:r>
            <a:r>
              <a:rPr lang="de-DE" dirty="0"/>
              <a:t> </a:t>
            </a:r>
            <a:r>
              <a:rPr lang="de-DE" dirty="0" err="1"/>
              <a:t>une</a:t>
            </a:r>
            <a:r>
              <a:rPr lang="de-DE" dirty="0"/>
              <a:t> </a:t>
            </a:r>
            <a:r>
              <a:rPr lang="de-DE" dirty="0" err="1"/>
              <a:t>clé</a:t>
            </a:r>
            <a:r>
              <a:rPr lang="de-DE" dirty="0"/>
              <a:t> </a:t>
            </a:r>
            <a:r>
              <a:rPr lang="de-DE" dirty="0" err="1"/>
              <a:t>ssh</a:t>
            </a:r>
            <a:r>
              <a:rPr lang="de-DE" dirty="0"/>
              <a:t> et </a:t>
            </a:r>
            <a:r>
              <a:rPr lang="de-DE" dirty="0" err="1"/>
              <a:t>l‘ajouter</a:t>
            </a:r>
            <a:r>
              <a:rPr lang="de-DE" dirty="0"/>
              <a:t> à </a:t>
            </a:r>
            <a:r>
              <a:rPr lang="de-DE" dirty="0" err="1"/>
              <a:t>votre</a:t>
            </a:r>
            <a:r>
              <a:rPr lang="de-DE" dirty="0"/>
              <a:t> </a:t>
            </a:r>
            <a:r>
              <a:rPr lang="de-DE" dirty="0" err="1"/>
              <a:t>profil</a:t>
            </a:r>
            <a:r>
              <a:rPr lang="de-DE" dirty="0"/>
              <a:t> </a:t>
            </a:r>
            <a:r>
              <a:rPr lang="de-DE" dirty="0" err="1"/>
              <a:t>git</a:t>
            </a:r>
            <a:r>
              <a:rPr lang="de-DE" dirty="0"/>
              <a:t> lab</a:t>
            </a:r>
          </a:p>
          <a:p>
            <a:r>
              <a:rPr lang="de-DE" dirty="0" err="1"/>
              <a:t>Tapez</a:t>
            </a:r>
            <a:r>
              <a:rPr lang="de-DE" dirty="0"/>
              <a:t> la </a:t>
            </a:r>
            <a:r>
              <a:rPr lang="de-DE" dirty="0" err="1"/>
              <a:t>commande</a:t>
            </a:r>
            <a:r>
              <a:rPr lang="de-DE" dirty="0"/>
              <a:t>   </a:t>
            </a:r>
            <a:r>
              <a:rPr lang="de-DE" b="1" dirty="0" err="1">
                <a:solidFill>
                  <a:srgbClr val="FF0000"/>
                </a:solidFill>
              </a:rPr>
              <a:t>ssh-keygen</a:t>
            </a:r>
            <a:endParaRPr lang="de-DE" b="1" dirty="0">
              <a:solidFill>
                <a:srgbClr val="FF0000"/>
              </a:solidFill>
            </a:endParaRPr>
          </a:p>
          <a:p>
            <a:endParaRPr lang="fr-FR" dirty="0"/>
          </a:p>
        </p:txBody>
      </p:sp>
      <p:pic>
        <p:nvPicPr>
          <p:cNvPr id="7" name="Image 6">
            <a:extLst>
              <a:ext uri="{FF2B5EF4-FFF2-40B4-BE49-F238E27FC236}">
                <a16:creationId xmlns:a16="http://schemas.microsoft.com/office/drawing/2014/main" id="{33396C9B-64E6-D98F-FB29-1E45CBAABFAD}"/>
              </a:ext>
            </a:extLst>
          </p:cNvPr>
          <p:cNvPicPr>
            <a:picLocks noChangeAspect="1"/>
          </p:cNvPicPr>
          <p:nvPr/>
        </p:nvPicPr>
        <p:blipFill>
          <a:blip r:embed="rId2"/>
          <a:stretch>
            <a:fillRect/>
          </a:stretch>
        </p:blipFill>
        <p:spPr>
          <a:xfrm>
            <a:off x="4975668" y="1921973"/>
            <a:ext cx="6983050" cy="4099897"/>
          </a:xfrm>
          <a:prstGeom prst="rect">
            <a:avLst/>
          </a:prstGeom>
        </p:spPr>
      </p:pic>
    </p:spTree>
    <p:extLst>
      <p:ext uri="{BB962C8B-B14F-4D97-AF65-F5344CB8AC3E}">
        <p14:creationId xmlns:p14="http://schemas.microsoft.com/office/powerpoint/2010/main" val="30706704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BE5D5-D6E8-501D-D74D-7A821B5DCBBD}"/>
              </a:ext>
            </a:extLst>
          </p:cNvPr>
          <p:cNvSpPr>
            <a:spLocks noGrp="1"/>
          </p:cNvSpPr>
          <p:nvPr>
            <p:ph type="title"/>
          </p:nvPr>
        </p:nvSpPr>
        <p:spPr/>
        <p:txBody>
          <a:bodyPr/>
          <a:lstStyle/>
          <a:p>
            <a:r>
              <a:rPr lang="fr-FR" dirty="0"/>
              <a:t>Comment se connecter à </a:t>
            </a:r>
            <a:r>
              <a:rPr lang="fr-FR" dirty="0" err="1"/>
              <a:t>GitLab</a:t>
            </a:r>
            <a:r>
              <a:rPr lang="fr-FR" dirty="0"/>
              <a:t> avec une clé </a:t>
            </a:r>
            <a:r>
              <a:rPr lang="fr-FR" dirty="0" err="1"/>
              <a:t>ssh</a:t>
            </a:r>
            <a:endParaRPr lang="fr-FR" dirty="0"/>
          </a:p>
        </p:txBody>
      </p:sp>
      <p:sp>
        <p:nvSpPr>
          <p:cNvPr id="3" name="Espace réservé du contenu 2">
            <a:extLst>
              <a:ext uri="{FF2B5EF4-FFF2-40B4-BE49-F238E27FC236}">
                <a16:creationId xmlns:a16="http://schemas.microsoft.com/office/drawing/2014/main" id="{7EEE9C17-30CA-9764-0449-EAD665B4A7B0}"/>
              </a:ext>
            </a:extLst>
          </p:cNvPr>
          <p:cNvSpPr>
            <a:spLocks noGrp="1"/>
          </p:cNvSpPr>
          <p:nvPr>
            <p:ph idx="1"/>
          </p:nvPr>
        </p:nvSpPr>
        <p:spPr>
          <a:xfrm>
            <a:off x="69682" y="2031536"/>
            <a:ext cx="4905986" cy="3880773"/>
          </a:xfrm>
        </p:spPr>
        <p:txBody>
          <a:bodyPr>
            <a:normAutofit/>
          </a:bodyPr>
          <a:lstStyle/>
          <a:p>
            <a:r>
              <a:rPr lang="de-DE" sz="2800" b="1" dirty="0"/>
              <a:t>Comment </a:t>
            </a:r>
            <a:r>
              <a:rPr lang="de-DE" sz="2800" b="1" dirty="0" err="1"/>
              <a:t>Configurer</a:t>
            </a:r>
            <a:r>
              <a:rPr lang="de-DE" sz="2800" b="1" dirty="0"/>
              <a:t> le </a:t>
            </a:r>
            <a:r>
              <a:rPr lang="de-DE" sz="2800" b="1" dirty="0" err="1"/>
              <a:t>profil</a:t>
            </a:r>
            <a:r>
              <a:rPr lang="de-DE" sz="2800" b="1" dirty="0"/>
              <a:t> </a:t>
            </a:r>
            <a:r>
              <a:rPr lang="de-DE" sz="2800" b="1" dirty="0" err="1"/>
              <a:t>Gitlab</a:t>
            </a:r>
            <a:endParaRPr lang="de-DE" sz="2800" b="1" dirty="0"/>
          </a:p>
          <a:p>
            <a:endParaRPr lang="de-DE" dirty="0"/>
          </a:p>
          <a:p>
            <a:endParaRPr lang="fr-FR" dirty="0"/>
          </a:p>
        </p:txBody>
      </p:sp>
      <p:pic>
        <p:nvPicPr>
          <p:cNvPr id="5" name="Image 4">
            <a:extLst>
              <a:ext uri="{FF2B5EF4-FFF2-40B4-BE49-F238E27FC236}">
                <a16:creationId xmlns:a16="http://schemas.microsoft.com/office/drawing/2014/main" id="{A67D2241-EAF4-F49E-E518-A2A65E2ABC45}"/>
              </a:ext>
            </a:extLst>
          </p:cNvPr>
          <p:cNvPicPr>
            <a:picLocks noChangeAspect="1"/>
          </p:cNvPicPr>
          <p:nvPr/>
        </p:nvPicPr>
        <p:blipFill>
          <a:blip r:embed="rId2"/>
          <a:stretch>
            <a:fillRect/>
          </a:stretch>
        </p:blipFill>
        <p:spPr>
          <a:xfrm>
            <a:off x="3724625" y="2797892"/>
            <a:ext cx="3057525" cy="3676650"/>
          </a:xfrm>
          <a:prstGeom prst="rect">
            <a:avLst/>
          </a:prstGeom>
        </p:spPr>
      </p:pic>
      <p:pic>
        <p:nvPicPr>
          <p:cNvPr id="8" name="Image 7">
            <a:extLst>
              <a:ext uri="{FF2B5EF4-FFF2-40B4-BE49-F238E27FC236}">
                <a16:creationId xmlns:a16="http://schemas.microsoft.com/office/drawing/2014/main" id="{9710BF0C-32E2-672C-3FD6-00877AA1F4AC}"/>
              </a:ext>
            </a:extLst>
          </p:cNvPr>
          <p:cNvPicPr>
            <a:picLocks noChangeAspect="1"/>
          </p:cNvPicPr>
          <p:nvPr/>
        </p:nvPicPr>
        <p:blipFill rotWithShape="1">
          <a:blip r:embed="rId3"/>
          <a:srcRect t="12601" r="83933" b="22867"/>
          <a:stretch/>
        </p:blipFill>
        <p:spPr>
          <a:xfrm>
            <a:off x="8588634" y="1822803"/>
            <a:ext cx="1958890" cy="4425597"/>
          </a:xfrm>
          <a:prstGeom prst="rect">
            <a:avLst/>
          </a:prstGeom>
        </p:spPr>
      </p:pic>
      <p:sp>
        <p:nvSpPr>
          <p:cNvPr id="9" name="Rectangle 8">
            <a:extLst>
              <a:ext uri="{FF2B5EF4-FFF2-40B4-BE49-F238E27FC236}">
                <a16:creationId xmlns:a16="http://schemas.microsoft.com/office/drawing/2014/main" id="{BD22C90E-38EA-7820-07EE-FB520BAF261F}"/>
              </a:ext>
            </a:extLst>
          </p:cNvPr>
          <p:cNvSpPr/>
          <p:nvPr/>
        </p:nvSpPr>
        <p:spPr>
          <a:xfrm>
            <a:off x="3972232" y="5368413"/>
            <a:ext cx="1622323" cy="4129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E1D6896D-58DE-7C81-7BD7-FD62D332143E}"/>
              </a:ext>
            </a:extLst>
          </p:cNvPr>
          <p:cNvSpPr/>
          <p:nvPr/>
        </p:nvSpPr>
        <p:spPr>
          <a:xfrm>
            <a:off x="8630611" y="4499898"/>
            <a:ext cx="1622323" cy="4129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 name="Connecteur droit avec flèche 11">
            <a:extLst>
              <a:ext uri="{FF2B5EF4-FFF2-40B4-BE49-F238E27FC236}">
                <a16:creationId xmlns:a16="http://schemas.microsoft.com/office/drawing/2014/main" id="{78BEBA86-0B33-9285-5869-F54694EFB5F9}"/>
              </a:ext>
            </a:extLst>
          </p:cNvPr>
          <p:cNvCxnSpPr>
            <a:stCxn id="9" idx="3"/>
            <a:endCxn id="10" idx="1"/>
          </p:cNvCxnSpPr>
          <p:nvPr/>
        </p:nvCxnSpPr>
        <p:spPr>
          <a:xfrm flipV="1">
            <a:off x="5594555" y="4706376"/>
            <a:ext cx="3036056" cy="86851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2480577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BE5D5-D6E8-501D-D74D-7A821B5DCBBD}"/>
              </a:ext>
            </a:extLst>
          </p:cNvPr>
          <p:cNvSpPr>
            <a:spLocks noGrp="1"/>
          </p:cNvSpPr>
          <p:nvPr>
            <p:ph type="title"/>
          </p:nvPr>
        </p:nvSpPr>
        <p:spPr>
          <a:xfrm>
            <a:off x="677334" y="609600"/>
            <a:ext cx="8596668" cy="812083"/>
          </a:xfrm>
        </p:spPr>
        <p:txBody>
          <a:bodyPr/>
          <a:lstStyle/>
          <a:p>
            <a:r>
              <a:rPr lang="de-DE" sz="3600" b="1" dirty="0"/>
              <a:t>Comment </a:t>
            </a:r>
            <a:r>
              <a:rPr lang="de-DE" sz="3600" b="1" dirty="0" err="1"/>
              <a:t>Configurer</a:t>
            </a:r>
            <a:r>
              <a:rPr lang="de-DE" sz="3600" b="1" dirty="0"/>
              <a:t> le </a:t>
            </a:r>
            <a:r>
              <a:rPr lang="de-DE" sz="3600" b="1" dirty="0" err="1"/>
              <a:t>profil</a:t>
            </a:r>
            <a:r>
              <a:rPr lang="de-DE" sz="3600" b="1" dirty="0"/>
              <a:t> </a:t>
            </a:r>
            <a:r>
              <a:rPr lang="de-DE" sz="3600" b="1" dirty="0" err="1"/>
              <a:t>Gitlab</a:t>
            </a:r>
            <a:endParaRPr lang="de-DE" sz="3600" b="1" dirty="0"/>
          </a:p>
        </p:txBody>
      </p:sp>
      <p:pic>
        <p:nvPicPr>
          <p:cNvPr id="6" name="Image 5">
            <a:extLst>
              <a:ext uri="{FF2B5EF4-FFF2-40B4-BE49-F238E27FC236}">
                <a16:creationId xmlns:a16="http://schemas.microsoft.com/office/drawing/2014/main" id="{7375A308-0F65-D0D5-D2D3-E1398101D30D}"/>
              </a:ext>
            </a:extLst>
          </p:cNvPr>
          <p:cNvPicPr>
            <a:picLocks noChangeAspect="1"/>
          </p:cNvPicPr>
          <p:nvPr/>
        </p:nvPicPr>
        <p:blipFill rotWithShape="1">
          <a:blip r:embed="rId2"/>
          <a:srcRect l="572" t="4444" r="51936" b="59140"/>
          <a:stretch/>
        </p:blipFill>
        <p:spPr>
          <a:xfrm>
            <a:off x="401136" y="1479755"/>
            <a:ext cx="5790344" cy="2497394"/>
          </a:xfrm>
          <a:prstGeom prst="rect">
            <a:avLst/>
          </a:prstGeom>
        </p:spPr>
      </p:pic>
      <p:pic>
        <p:nvPicPr>
          <p:cNvPr id="11" name="Image 10">
            <a:extLst>
              <a:ext uri="{FF2B5EF4-FFF2-40B4-BE49-F238E27FC236}">
                <a16:creationId xmlns:a16="http://schemas.microsoft.com/office/drawing/2014/main" id="{BE953663-B548-8B69-AC93-FE3BD79B2516}"/>
              </a:ext>
            </a:extLst>
          </p:cNvPr>
          <p:cNvPicPr>
            <a:picLocks noChangeAspect="1"/>
          </p:cNvPicPr>
          <p:nvPr/>
        </p:nvPicPr>
        <p:blipFill>
          <a:blip r:embed="rId3"/>
          <a:stretch>
            <a:fillRect/>
          </a:stretch>
        </p:blipFill>
        <p:spPr>
          <a:xfrm>
            <a:off x="677334" y="4351696"/>
            <a:ext cx="3705225" cy="2343150"/>
          </a:xfrm>
          <a:prstGeom prst="rect">
            <a:avLst/>
          </a:prstGeom>
        </p:spPr>
      </p:pic>
      <p:cxnSp>
        <p:nvCxnSpPr>
          <p:cNvPr id="14" name="Connecteur droit avec flèche 13">
            <a:extLst>
              <a:ext uri="{FF2B5EF4-FFF2-40B4-BE49-F238E27FC236}">
                <a16:creationId xmlns:a16="http://schemas.microsoft.com/office/drawing/2014/main" id="{699702F3-2A1A-E3D7-4004-8BAC09C5D696}"/>
              </a:ext>
            </a:extLst>
          </p:cNvPr>
          <p:cNvCxnSpPr>
            <a:cxnSpLocks/>
          </p:cNvCxnSpPr>
          <p:nvPr/>
        </p:nvCxnSpPr>
        <p:spPr>
          <a:xfrm flipH="1">
            <a:off x="3038168" y="2921820"/>
            <a:ext cx="98322" cy="245642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pic>
        <p:nvPicPr>
          <p:cNvPr id="16" name="Image 15">
            <a:extLst>
              <a:ext uri="{FF2B5EF4-FFF2-40B4-BE49-F238E27FC236}">
                <a16:creationId xmlns:a16="http://schemas.microsoft.com/office/drawing/2014/main" id="{AC811845-81ED-74E0-2E8B-7A3B26C382BB}"/>
              </a:ext>
            </a:extLst>
          </p:cNvPr>
          <p:cNvPicPr>
            <a:picLocks noChangeAspect="1"/>
          </p:cNvPicPr>
          <p:nvPr/>
        </p:nvPicPr>
        <p:blipFill rotWithShape="1">
          <a:blip r:embed="rId4"/>
          <a:srcRect l="46210" t="13585" r="9274" b="10968"/>
          <a:stretch/>
        </p:blipFill>
        <p:spPr>
          <a:xfrm>
            <a:off x="6487540" y="1304004"/>
            <a:ext cx="5427406" cy="5174226"/>
          </a:xfrm>
          <a:prstGeom prst="rect">
            <a:avLst/>
          </a:prstGeom>
        </p:spPr>
      </p:pic>
      <p:cxnSp>
        <p:nvCxnSpPr>
          <p:cNvPr id="20" name="Connecteur droit avec flèche 19">
            <a:extLst>
              <a:ext uri="{FF2B5EF4-FFF2-40B4-BE49-F238E27FC236}">
                <a16:creationId xmlns:a16="http://schemas.microsoft.com/office/drawing/2014/main" id="{56188BD0-5DCA-9DEF-7504-192E638B164F}"/>
              </a:ext>
            </a:extLst>
          </p:cNvPr>
          <p:cNvCxnSpPr>
            <a:cxnSpLocks/>
          </p:cNvCxnSpPr>
          <p:nvPr/>
        </p:nvCxnSpPr>
        <p:spPr>
          <a:xfrm flipV="1">
            <a:off x="3429542" y="2536723"/>
            <a:ext cx="3865993" cy="298654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23" name="Rectangle 22">
            <a:extLst>
              <a:ext uri="{FF2B5EF4-FFF2-40B4-BE49-F238E27FC236}">
                <a16:creationId xmlns:a16="http://schemas.microsoft.com/office/drawing/2014/main" id="{D0B94666-EF61-D157-7816-279003495B00}"/>
              </a:ext>
            </a:extLst>
          </p:cNvPr>
          <p:cNvSpPr/>
          <p:nvPr/>
        </p:nvSpPr>
        <p:spPr>
          <a:xfrm>
            <a:off x="6646606" y="6105832"/>
            <a:ext cx="875071" cy="3723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219302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84DAA1-5684-1917-5E97-CE24957D0744}"/>
              </a:ext>
            </a:extLst>
          </p:cNvPr>
          <p:cNvSpPr>
            <a:spLocks noGrp="1"/>
          </p:cNvSpPr>
          <p:nvPr>
            <p:ph type="title"/>
          </p:nvPr>
        </p:nvSpPr>
        <p:spPr/>
        <p:txBody>
          <a:bodyPr/>
          <a:lstStyle/>
          <a:p>
            <a:r>
              <a:rPr lang="fr-FR" dirty="0"/>
              <a:t>Comment se connecter à </a:t>
            </a:r>
            <a:r>
              <a:rPr lang="fr-FR" dirty="0" err="1"/>
              <a:t>GitLab</a:t>
            </a:r>
            <a:r>
              <a:rPr lang="fr-FR" dirty="0"/>
              <a:t> avec une clé </a:t>
            </a:r>
            <a:r>
              <a:rPr lang="fr-FR" dirty="0" err="1"/>
              <a:t>ssh</a:t>
            </a:r>
            <a:endParaRPr lang="fr-FR" dirty="0"/>
          </a:p>
        </p:txBody>
      </p:sp>
      <p:sp>
        <p:nvSpPr>
          <p:cNvPr id="3" name="Espace réservé du contenu 2">
            <a:extLst>
              <a:ext uri="{FF2B5EF4-FFF2-40B4-BE49-F238E27FC236}">
                <a16:creationId xmlns:a16="http://schemas.microsoft.com/office/drawing/2014/main" id="{6457B3FE-B62C-B737-F3BC-832785CC7E64}"/>
              </a:ext>
            </a:extLst>
          </p:cNvPr>
          <p:cNvSpPr>
            <a:spLocks noGrp="1"/>
          </p:cNvSpPr>
          <p:nvPr>
            <p:ph idx="1"/>
          </p:nvPr>
        </p:nvSpPr>
        <p:spPr/>
        <p:txBody>
          <a:bodyPr/>
          <a:lstStyle/>
          <a:p>
            <a:r>
              <a:rPr lang="fr-FR" dirty="0"/>
              <a:t>Ouvrez le fichier id_rsa.pub dans bloc notes puis copiez son contenu en entier et colle le dans l’éditeur des clé </a:t>
            </a:r>
            <a:r>
              <a:rPr lang="fr-FR" dirty="0" err="1"/>
              <a:t>ssh</a:t>
            </a:r>
            <a:r>
              <a:rPr lang="fr-FR" dirty="0"/>
              <a:t> de </a:t>
            </a:r>
            <a:r>
              <a:rPr lang="fr-FR" dirty="0" err="1"/>
              <a:t>gitlab</a:t>
            </a:r>
            <a:r>
              <a:rPr lang="fr-FR" dirty="0"/>
              <a:t> et cliquez sur </a:t>
            </a:r>
            <a:r>
              <a:rPr lang="fr-FR" dirty="0" err="1"/>
              <a:t>addkey</a:t>
            </a:r>
            <a:endParaRPr lang="fr-FR" dirty="0"/>
          </a:p>
          <a:p>
            <a:r>
              <a:rPr lang="de-DE" dirty="0" err="1">
                <a:solidFill>
                  <a:schemeClr val="tx1">
                    <a:lumMod val="65000"/>
                    <a:lumOff val="35000"/>
                  </a:schemeClr>
                </a:solidFill>
              </a:rPr>
              <a:t>Sur</a:t>
            </a:r>
            <a:r>
              <a:rPr lang="de-DE" dirty="0">
                <a:solidFill>
                  <a:schemeClr val="tx1">
                    <a:lumMod val="65000"/>
                    <a:lumOff val="35000"/>
                  </a:schemeClr>
                </a:solidFill>
              </a:rPr>
              <a:t> </a:t>
            </a:r>
            <a:r>
              <a:rPr lang="de-DE" dirty="0" err="1">
                <a:solidFill>
                  <a:schemeClr val="tx1">
                    <a:lumMod val="65000"/>
                    <a:lumOff val="35000"/>
                  </a:schemeClr>
                </a:solidFill>
              </a:rPr>
              <a:t>votre</a:t>
            </a:r>
            <a:r>
              <a:rPr lang="de-DE" dirty="0">
                <a:solidFill>
                  <a:schemeClr val="tx1">
                    <a:lumMod val="65000"/>
                    <a:lumOff val="35000"/>
                  </a:schemeClr>
                </a:solidFill>
              </a:rPr>
              <a:t> </a:t>
            </a:r>
            <a:r>
              <a:rPr lang="de-DE" dirty="0" err="1">
                <a:solidFill>
                  <a:schemeClr val="tx1">
                    <a:lumMod val="65000"/>
                    <a:lumOff val="35000"/>
                  </a:schemeClr>
                </a:solidFill>
              </a:rPr>
              <a:t>pc</a:t>
            </a:r>
            <a:r>
              <a:rPr lang="de-DE" dirty="0">
                <a:solidFill>
                  <a:schemeClr val="tx1">
                    <a:lumMod val="65000"/>
                    <a:lumOff val="35000"/>
                  </a:schemeClr>
                </a:solidFill>
              </a:rPr>
              <a:t> </a:t>
            </a:r>
            <a:r>
              <a:rPr lang="de-DE" dirty="0" err="1">
                <a:solidFill>
                  <a:schemeClr val="tx1">
                    <a:lumMod val="65000"/>
                    <a:lumOff val="35000"/>
                  </a:schemeClr>
                </a:solidFill>
              </a:rPr>
              <a:t>local</a:t>
            </a:r>
            <a:r>
              <a:rPr lang="de-DE" dirty="0">
                <a:solidFill>
                  <a:schemeClr val="tx1">
                    <a:lumMod val="65000"/>
                    <a:lumOff val="35000"/>
                  </a:schemeClr>
                </a:solidFill>
              </a:rPr>
              <a:t> </a:t>
            </a:r>
            <a:r>
              <a:rPr lang="de-DE" dirty="0" err="1">
                <a:solidFill>
                  <a:schemeClr val="tx1">
                    <a:lumMod val="65000"/>
                    <a:lumOff val="35000"/>
                  </a:schemeClr>
                </a:solidFill>
              </a:rPr>
              <a:t>tapez</a:t>
            </a:r>
            <a:r>
              <a:rPr lang="de-DE" dirty="0">
                <a:solidFill>
                  <a:schemeClr val="tx1">
                    <a:lumMod val="65000"/>
                    <a:lumOff val="35000"/>
                  </a:schemeClr>
                </a:solidFill>
              </a:rPr>
              <a:t> la </a:t>
            </a:r>
            <a:r>
              <a:rPr lang="de-DE" dirty="0" err="1">
                <a:solidFill>
                  <a:schemeClr val="tx1">
                    <a:lumMod val="65000"/>
                    <a:lumOff val="35000"/>
                  </a:schemeClr>
                </a:solidFill>
              </a:rPr>
              <a:t>commande</a:t>
            </a:r>
            <a:r>
              <a:rPr lang="de-DE" dirty="0">
                <a:solidFill>
                  <a:schemeClr val="tx1">
                    <a:lumMod val="65000"/>
                    <a:lumOff val="35000"/>
                  </a:schemeClr>
                </a:solidFill>
              </a:rPr>
              <a:t> </a:t>
            </a:r>
            <a:br>
              <a:rPr lang="de-DE" b="1" dirty="0">
                <a:solidFill>
                  <a:srgbClr val="FF0000"/>
                </a:solidFill>
              </a:rPr>
            </a:br>
            <a:r>
              <a:rPr lang="de-DE" b="1" dirty="0" err="1">
                <a:solidFill>
                  <a:srgbClr val="FF0000"/>
                </a:solidFill>
              </a:rPr>
              <a:t>ssh</a:t>
            </a:r>
            <a:r>
              <a:rPr lang="de-DE" b="1" dirty="0">
                <a:solidFill>
                  <a:srgbClr val="FF0000"/>
                </a:solidFill>
              </a:rPr>
              <a:t> -T </a:t>
            </a:r>
            <a:r>
              <a:rPr lang="de-DE" b="1" dirty="0">
                <a:solidFill>
                  <a:srgbClr val="FF0000"/>
                </a:solidFill>
                <a:hlinkClick r:id="rId2"/>
              </a:rPr>
              <a:t>git@gitlab.com</a:t>
            </a:r>
            <a:endParaRPr lang="de-DE" b="1" dirty="0">
              <a:solidFill>
                <a:srgbClr val="FF0000"/>
              </a:solidFill>
            </a:endParaRPr>
          </a:p>
          <a:p>
            <a:endParaRPr lang="de-DE" b="1" dirty="0">
              <a:solidFill>
                <a:srgbClr val="FF0000"/>
              </a:solidFill>
            </a:endParaRPr>
          </a:p>
          <a:p>
            <a:endParaRPr lang="de-DE" b="1" dirty="0">
              <a:solidFill>
                <a:srgbClr val="FF0000"/>
              </a:solidFill>
            </a:endParaRPr>
          </a:p>
          <a:p>
            <a:endParaRPr lang="de-DE" b="1" dirty="0">
              <a:solidFill>
                <a:srgbClr val="FF0000"/>
              </a:solidFill>
            </a:endParaRPr>
          </a:p>
          <a:p>
            <a:r>
              <a:rPr lang="de-DE" dirty="0" err="1">
                <a:solidFill>
                  <a:schemeClr val="tx1">
                    <a:lumMod val="65000"/>
                    <a:lumOff val="35000"/>
                  </a:schemeClr>
                </a:solidFill>
              </a:rPr>
              <a:t>Félicitations</a:t>
            </a:r>
            <a:r>
              <a:rPr lang="de-DE" dirty="0">
                <a:solidFill>
                  <a:schemeClr val="tx1">
                    <a:lumMod val="65000"/>
                    <a:lumOff val="35000"/>
                  </a:schemeClr>
                </a:solidFill>
              </a:rPr>
              <a:t> </a:t>
            </a:r>
            <a:r>
              <a:rPr lang="de-DE" dirty="0" err="1">
                <a:solidFill>
                  <a:schemeClr val="tx1">
                    <a:lumMod val="65000"/>
                    <a:lumOff val="35000"/>
                  </a:schemeClr>
                </a:solidFill>
              </a:rPr>
              <a:t>vous</a:t>
            </a:r>
            <a:r>
              <a:rPr lang="de-DE" dirty="0">
                <a:solidFill>
                  <a:schemeClr val="tx1">
                    <a:lumMod val="65000"/>
                    <a:lumOff val="35000"/>
                  </a:schemeClr>
                </a:solidFill>
              </a:rPr>
              <a:t> </a:t>
            </a:r>
            <a:r>
              <a:rPr lang="de-DE" dirty="0" err="1">
                <a:solidFill>
                  <a:schemeClr val="tx1">
                    <a:lumMod val="65000"/>
                    <a:lumOff val="35000"/>
                  </a:schemeClr>
                </a:solidFill>
              </a:rPr>
              <a:t>pouvez</a:t>
            </a:r>
            <a:r>
              <a:rPr lang="de-DE" dirty="0">
                <a:solidFill>
                  <a:schemeClr val="tx1">
                    <a:lumMod val="65000"/>
                    <a:lumOff val="35000"/>
                  </a:schemeClr>
                </a:solidFill>
              </a:rPr>
              <a:t> </a:t>
            </a:r>
            <a:r>
              <a:rPr lang="de-DE" dirty="0" err="1">
                <a:solidFill>
                  <a:schemeClr val="tx1">
                    <a:lumMod val="65000"/>
                    <a:lumOff val="35000"/>
                  </a:schemeClr>
                </a:solidFill>
              </a:rPr>
              <a:t>désormais</a:t>
            </a:r>
            <a:r>
              <a:rPr lang="de-DE" dirty="0">
                <a:solidFill>
                  <a:schemeClr val="tx1">
                    <a:lumMod val="65000"/>
                    <a:lumOff val="35000"/>
                  </a:schemeClr>
                </a:solidFill>
              </a:rPr>
              <a:t> </a:t>
            </a:r>
            <a:r>
              <a:rPr lang="de-DE" dirty="0" err="1">
                <a:solidFill>
                  <a:schemeClr val="tx1">
                    <a:lumMod val="65000"/>
                    <a:lumOff val="35000"/>
                  </a:schemeClr>
                </a:solidFill>
              </a:rPr>
              <a:t>intéragir</a:t>
            </a:r>
            <a:r>
              <a:rPr lang="de-DE" dirty="0">
                <a:solidFill>
                  <a:schemeClr val="tx1">
                    <a:lumMod val="65000"/>
                    <a:lumOff val="35000"/>
                  </a:schemeClr>
                </a:solidFill>
              </a:rPr>
              <a:t> </a:t>
            </a:r>
            <a:r>
              <a:rPr lang="de-DE" dirty="0" err="1">
                <a:solidFill>
                  <a:schemeClr val="tx1">
                    <a:lumMod val="65000"/>
                    <a:lumOff val="35000"/>
                  </a:schemeClr>
                </a:solidFill>
              </a:rPr>
              <a:t>avec</a:t>
            </a:r>
            <a:r>
              <a:rPr lang="de-DE" dirty="0">
                <a:solidFill>
                  <a:schemeClr val="tx1">
                    <a:lumMod val="65000"/>
                    <a:lumOff val="35000"/>
                  </a:schemeClr>
                </a:solidFill>
              </a:rPr>
              <a:t> </a:t>
            </a:r>
            <a:r>
              <a:rPr lang="de-DE" dirty="0" err="1">
                <a:solidFill>
                  <a:schemeClr val="tx1">
                    <a:lumMod val="65000"/>
                    <a:lumOff val="35000"/>
                  </a:schemeClr>
                </a:solidFill>
              </a:rPr>
              <a:t>votre</a:t>
            </a:r>
            <a:r>
              <a:rPr lang="de-DE" dirty="0">
                <a:solidFill>
                  <a:schemeClr val="tx1">
                    <a:lumMod val="65000"/>
                    <a:lumOff val="35000"/>
                  </a:schemeClr>
                </a:solidFill>
              </a:rPr>
              <a:t> </a:t>
            </a:r>
            <a:r>
              <a:rPr lang="de-DE" dirty="0" err="1">
                <a:solidFill>
                  <a:schemeClr val="tx1">
                    <a:lumMod val="65000"/>
                    <a:lumOff val="35000"/>
                  </a:schemeClr>
                </a:solidFill>
              </a:rPr>
              <a:t>répository</a:t>
            </a:r>
            <a:r>
              <a:rPr lang="de-DE" dirty="0">
                <a:solidFill>
                  <a:schemeClr val="tx1">
                    <a:lumMod val="65000"/>
                    <a:lumOff val="35000"/>
                  </a:schemeClr>
                </a:solidFill>
              </a:rPr>
              <a:t> </a:t>
            </a:r>
            <a:r>
              <a:rPr lang="de-DE" dirty="0" err="1">
                <a:solidFill>
                  <a:schemeClr val="tx1">
                    <a:lumMod val="65000"/>
                    <a:lumOff val="35000"/>
                  </a:schemeClr>
                </a:solidFill>
              </a:rPr>
              <a:t>distant</a:t>
            </a:r>
            <a:endParaRPr lang="de-DE" dirty="0">
              <a:solidFill>
                <a:schemeClr val="tx1">
                  <a:lumMod val="65000"/>
                  <a:lumOff val="35000"/>
                </a:schemeClr>
              </a:solidFill>
            </a:endParaRPr>
          </a:p>
          <a:p>
            <a:r>
              <a:rPr lang="de-DE" dirty="0" err="1">
                <a:solidFill>
                  <a:schemeClr val="tx1">
                    <a:lumMod val="65000"/>
                    <a:lumOff val="35000"/>
                  </a:schemeClr>
                </a:solidFill>
              </a:rPr>
              <a:t>Vous</a:t>
            </a:r>
            <a:r>
              <a:rPr lang="de-DE" dirty="0">
                <a:solidFill>
                  <a:schemeClr val="tx1">
                    <a:lumMod val="65000"/>
                    <a:lumOff val="35000"/>
                  </a:schemeClr>
                </a:solidFill>
              </a:rPr>
              <a:t> </a:t>
            </a:r>
            <a:r>
              <a:rPr lang="de-DE" dirty="0" err="1">
                <a:solidFill>
                  <a:schemeClr val="tx1">
                    <a:lumMod val="65000"/>
                    <a:lumOff val="35000"/>
                  </a:schemeClr>
                </a:solidFill>
              </a:rPr>
              <a:t>pouvez</a:t>
            </a:r>
            <a:r>
              <a:rPr lang="de-DE" dirty="0">
                <a:solidFill>
                  <a:schemeClr val="tx1">
                    <a:lumMod val="65000"/>
                    <a:lumOff val="35000"/>
                  </a:schemeClr>
                </a:solidFill>
              </a:rPr>
              <a:t> </a:t>
            </a:r>
            <a:r>
              <a:rPr lang="de-DE" dirty="0" err="1">
                <a:solidFill>
                  <a:schemeClr val="tx1">
                    <a:lumMod val="65000"/>
                    <a:lumOff val="35000"/>
                  </a:schemeClr>
                </a:solidFill>
              </a:rPr>
              <a:t>créer</a:t>
            </a:r>
            <a:r>
              <a:rPr lang="de-DE" dirty="0">
                <a:solidFill>
                  <a:schemeClr val="tx1">
                    <a:lumMod val="65000"/>
                    <a:lumOff val="35000"/>
                  </a:schemeClr>
                </a:solidFill>
              </a:rPr>
              <a:t> </a:t>
            </a:r>
            <a:r>
              <a:rPr lang="de-DE" dirty="0" err="1">
                <a:solidFill>
                  <a:schemeClr val="tx1">
                    <a:lumMod val="65000"/>
                    <a:lumOff val="35000"/>
                  </a:schemeClr>
                </a:solidFill>
              </a:rPr>
              <a:t>un</a:t>
            </a:r>
            <a:r>
              <a:rPr lang="de-DE" dirty="0">
                <a:solidFill>
                  <a:schemeClr val="tx1">
                    <a:lumMod val="65000"/>
                    <a:lumOff val="35000"/>
                  </a:schemeClr>
                </a:solidFill>
              </a:rPr>
              <a:t> </a:t>
            </a:r>
            <a:r>
              <a:rPr lang="de-DE" dirty="0" err="1">
                <a:solidFill>
                  <a:schemeClr val="tx1">
                    <a:lumMod val="65000"/>
                    <a:lumOff val="35000"/>
                  </a:schemeClr>
                </a:solidFill>
              </a:rPr>
              <a:t>repo</a:t>
            </a:r>
            <a:r>
              <a:rPr lang="de-DE" dirty="0">
                <a:solidFill>
                  <a:schemeClr val="tx1">
                    <a:lumMod val="65000"/>
                    <a:lumOff val="35000"/>
                  </a:schemeClr>
                </a:solidFill>
              </a:rPr>
              <a:t> </a:t>
            </a:r>
            <a:r>
              <a:rPr lang="de-DE" dirty="0" err="1">
                <a:solidFill>
                  <a:schemeClr val="tx1">
                    <a:lumMod val="65000"/>
                    <a:lumOff val="35000"/>
                  </a:schemeClr>
                </a:solidFill>
              </a:rPr>
              <a:t>distant</a:t>
            </a:r>
            <a:r>
              <a:rPr lang="de-DE" dirty="0">
                <a:solidFill>
                  <a:schemeClr val="tx1">
                    <a:lumMod val="65000"/>
                    <a:lumOff val="35000"/>
                  </a:schemeClr>
                </a:solidFill>
              </a:rPr>
              <a:t> et le </a:t>
            </a:r>
            <a:r>
              <a:rPr lang="de-DE" dirty="0" err="1">
                <a:solidFill>
                  <a:schemeClr val="tx1">
                    <a:lumMod val="65000"/>
                    <a:lumOff val="35000"/>
                  </a:schemeClr>
                </a:solidFill>
              </a:rPr>
              <a:t>cloner</a:t>
            </a:r>
            <a:r>
              <a:rPr lang="de-DE" dirty="0">
                <a:solidFill>
                  <a:schemeClr val="tx1">
                    <a:lumMod val="65000"/>
                    <a:lumOff val="35000"/>
                  </a:schemeClr>
                </a:solidFill>
              </a:rPr>
              <a:t> et </a:t>
            </a:r>
            <a:r>
              <a:rPr lang="de-DE" dirty="0" err="1">
                <a:solidFill>
                  <a:schemeClr val="tx1">
                    <a:lumMod val="65000"/>
                    <a:lumOff val="35000"/>
                  </a:schemeClr>
                </a:solidFill>
              </a:rPr>
              <a:t>l‘associer</a:t>
            </a:r>
            <a:r>
              <a:rPr lang="de-DE" dirty="0">
                <a:solidFill>
                  <a:schemeClr val="tx1">
                    <a:lumMod val="65000"/>
                    <a:lumOff val="35000"/>
                  </a:schemeClr>
                </a:solidFill>
              </a:rPr>
              <a:t> à </a:t>
            </a:r>
            <a:r>
              <a:rPr lang="de-DE" dirty="0" err="1">
                <a:solidFill>
                  <a:schemeClr val="tx1">
                    <a:lumMod val="65000"/>
                    <a:lumOff val="35000"/>
                  </a:schemeClr>
                </a:solidFill>
              </a:rPr>
              <a:t>un</a:t>
            </a:r>
            <a:r>
              <a:rPr lang="de-DE" dirty="0">
                <a:solidFill>
                  <a:schemeClr val="tx1">
                    <a:lumMod val="65000"/>
                    <a:lumOff val="35000"/>
                  </a:schemeClr>
                </a:solidFill>
              </a:rPr>
              <a:t> </a:t>
            </a:r>
            <a:r>
              <a:rPr lang="de-DE" dirty="0" err="1">
                <a:solidFill>
                  <a:schemeClr val="tx1">
                    <a:lumMod val="65000"/>
                    <a:lumOff val="35000"/>
                  </a:schemeClr>
                </a:solidFill>
              </a:rPr>
              <a:t>depot</a:t>
            </a:r>
            <a:r>
              <a:rPr lang="de-DE" dirty="0">
                <a:solidFill>
                  <a:schemeClr val="tx1">
                    <a:lumMod val="65000"/>
                    <a:lumOff val="35000"/>
                  </a:schemeClr>
                </a:solidFill>
              </a:rPr>
              <a:t> </a:t>
            </a:r>
            <a:r>
              <a:rPr lang="de-DE" dirty="0" err="1">
                <a:solidFill>
                  <a:schemeClr val="tx1">
                    <a:lumMod val="65000"/>
                    <a:lumOff val="35000"/>
                  </a:schemeClr>
                </a:solidFill>
              </a:rPr>
              <a:t>local</a:t>
            </a:r>
            <a:r>
              <a:rPr lang="de-DE" dirty="0">
                <a:solidFill>
                  <a:schemeClr val="tx1">
                    <a:lumMod val="65000"/>
                    <a:lumOff val="35000"/>
                  </a:schemeClr>
                </a:solidFill>
              </a:rPr>
              <a:t> </a:t>
            </a:r>
            <a:r>
              <a:rPr lang="de-DE" dirty="0" err="1">
                <a:solidFill>
                  <a:schemeClr val="tx1">
                    <a:lumMod val="65000"/>
                    <a:lumOff val="35000"/>
                  </a:schemeClr>
                </a:solidFill>
              </a:rPr>
              <a:t>déjà</a:t>
            </a:r>
            <a:r>
              <a:rPr lang="de-DE" dirty="0">
                <a:solidFill>
                  <a:schemeClr val="tx1">
                    <a:lumMod val="65000"/>
                    <a:lumOff val="35000"/>
                  </a:schemeClr>
                </a:solidFill>
              </a:rPr>
              <a:t> </a:t>
            </a:r>
            <a:r>
              <a:rPr lang="de-DE" dirty="0" err="1">
                <a:solidFill>
                  <a:schemeClr val="tx1">
                    <a:lumMod val="65000"/>
                    <a:lumOff val="35000"/>
                  </a:schemeClr>
                </a:solidFill>
              </a:rPr>
              <a:t>crée</a:t>
            </a:r>
            <a:r>
              <a:rPr lang="de-DE" dirty="0">
                <a:solidFill>
                  <a:schemeClr val="tx1">
                    <a:lumMod val="65000"/>
                    <a:lumOff val="35000"/>
                  </a:schemeClr>
                </a:solidFill>
              </a:rPr>
              <a:t>.</a:t>
            </a:r>
            <a:endParaRPr lang="fr-FR" dirty="0">
              <a:solidFill>
                <a:schemeClr val="tx1">
                  <a:lumMod val="65000"/>
                  <a:lumOff val="35000"/>
                </a:schemeClr>
              </a:solidFill>
            </a:endParaRPr>
          </a:p>
        </p:txBody>
      </p:sp>
      <p:pic>
        <p:nvPicPr>
          <p:cNvPr id="5" name="Image 4">
            <a:extLst>
              <a:ext uri="{FF2B5EF4-FFF2-40B4-BE49-F238E27FC236}">
                <a16:creationId xmlns:a16="http://schemas.microsoft.com/office/drawing/2014/main" id="{7E1700D7-DB36-D356-E55C-BD5877511046}"/>
              </a:ext>
            </a:extLst>
          </p:cNvPr>
          <p:cNvPicPr>
            <a:picLocks noChangeAspect="1"/>
          </p:cNvPicPr>
          <p:nvPr/>
        </p:nvPicPr>
        <p:blipFill rotWithShape="1">
          <a:blip r:embed="rId3"/>
          <a:srcRect t="89319" r="68518"/>
          <a:stretch/>
        </p:blipFill>
        <p:spPr>
          <a:xfrm>
            <a:off x="3244549" y="3823213"/>
            <a:ext cx="3677460" cy="732503"/>
          </a:xfrm>
          <a:prstGeom prst="rect">
            <a:avLst/>
          </a:prstGeom>
        </p:spPr>
      </p:pic>
    </p:spTree>
    <p:extLst>
      <p:ext uri="{BB962C8B-B14F-4D97-AF65-F5344CB8AC3E}">
        <p14:creationId xmlns:p14="http://schemas.microsoft.com/office/powerpoint/2010/main" val="2642577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ED9ABA-8D50-13D4-3AAA-84B446B3BE31}"/>
              </a:ext>
            </a:extLst>
          </p:cNvPr>
          <p:cNvSpPr>
            <a:spLocks noGrp="1"/>
          </p:cNvSpPr>
          <p:nvPr>
            <p:ph type="title"/>
          </p:nvPr>
        </p:nvSpPr>
        <p:spPr/>
        <p:txBody>
          <a:bodyPr/>
          <a:lstStyle/>
          <a:p>
            <a:r>
              <a:rPr lang="fr-FR" dirty="0"/>
              <a:t>Concepts de base GIT</a:t>
            </a:r>
            <a:br>
              <a:rPr lang="fr-FR" dirty="0"/>
            </a:br>
            <a:r>
              <a:rPr lang="fr-FR" dirty="0"/>
              <a:t>3 – Commit (version) </a:t>
            </a:r>
          </a:p>
        </p:txBody>
      </p:sp>
      <p:sp>
        <p:nvSpPr>
          <p:cNvPr id="3" name="Espace réservé du contenu 2">
            <a:extLst>
              <a:ext uri="{FF2B5EF4-FFF2-40B4-BE49-F238E27FC236}">
                <a16:creationId xmlns:a16="http://schemas.microsoft.com/office/drawing/2014/main" id="{88439821-2873-5CF4-59F8-980394AA2151}"/>
              </a:ext>
            </a:extLst>
          </p:cNvPr>
          <p:cNvSpPr>
            <a:spLocks noGrp="1"/>
          </p:cNvSpPr>
          <p:nvPr>
            <p:ph idx="1"/>
          </p:nvPr>
        </p:nvSpPr>
        <p:spPr/>
        <p:txBody>
          <a:bodyPr>
            <a:normAutofit fontScale="92500"/>
          </a:bodyPr>
          <a:lstStyle/>
          <a:p>
            <a:r>
              <a:rPr lang="fr-FR" sz="3600" b="0" i="0" dirty="0">
                <a:solidFill>
                  <a:srgbClr val="374151"/>
                </a:solidFill>
                <a:effectLst/>
                <a:latin typeface="Söhne"/>
              </a:rPr>
              <a:t>Commit : un commit est une modification apportée à un projet qui est enregistrée dans l'historique de GIT. Un commit peut être vu comme une "version" du projet à un instant donné. Chaque commit est identifié par un identifiant unique (hash) qui permet de le retrouver et de le visualiser facilement.</a:t>
            </a:r>
          </a:p>
          <a:p>
            <a:endParaRPr lang="fr-FR" sz="3600" dirty="0"/>
          </a:p>
        </p:txBody>
      </p:sp>
    </p:spTree>
    <p:extLst>
      <p:ext uri="{BB962C8B-B14F-4D97-AF65-F5344CB8AC3E}">
        <p14:creationId xmlns:p14="http://schemas.microsoft.com/office/powerpoint/2010/main" val="2012402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ADEE52-521D-83E6-4467-61549D7D1B54}"/>
              </a:ext>
            </a:extLst>
          </p:cNvPr>
          <p:cNvSpPr>
            <a:spLocks noGrp="1"/>
          </p:cNvSpPr>
          <p:nvPr>
            <p:ph type="title"/>
          </p:nvPr>
        </p:nvSpPr>
        <p:spPr/>
        <p:txBody>
          <a:bodyPr/>
          <a:lstStyle/>
          <a:p>
            <a:r>
              <a:rPr lang="fr-FR" dirty="0"/>
              <a:t>Concepts de base GIT</a:t>
            </a:r>
            <a:br>
              <a:rPr lang="fr-FR" dirty="0"/>
            </a:br>
            <a:r>
              <a:rPr lang="fr-FR" dirty="0"/>
              <a:t>4 – Branch (branche) </a:t>
            </a:r>
          </a:p>
        </p:txBody>
      </p:sp>
      <p:sp>
        <p:nvSpPr>
          <p:cNvPr id="3" name="Espace réservé du contenu 2">
            <a:extLst>
              <a:ext uri="{FF2B5EF4-FFF2-40B4-BE49-F238E27FC236}">
                <a16:creationId xmlns:a16="http://schemas.microsoft.com/office/drawing/2014/main" id="{5F9947E2-3FBA-2B41-C6C4-F28C818CDA17}"/>
              </a:ext>
            </a:extLst>
          </p:cNvPr>
          <p:cNvSpPr>
            <a:spLocks noGrp="1"/>
          </p:cNvSpPr>
          <p:nvPr>
            <p:ph idx="1"/>
          </p:nvPr>
        </p:nvSpPr>
        <p:spPr/>
        <p:txBody>
          <a:bodyPr>
            <a:normAutofit fontScale="92500" lnSpcReduction="10000"/>
          </a:bodyPr>
          <a:lstStyle/>
          <a:p>
            <a:r>
              <a:rPr lang="fr-FR" sz="3600" b="0" i="0" dirty="0">
                <a:solidFill>
                  <a:srgbClr val="374151"/>
                </a:solidFill>
                <a:effectLst/>
                <a:latin typeface="Söhne"/>
              </a:rPr>
              <a:t>Une branche est une copie indépendante du projet qui permet de travailler sur de nouvelles fonctionnalités ou de corriger des bugs sans affecter la version principale du projet (la branche "master/main"). Une fois que les modifications apportées à la branche sont terminées, elles peuvent être fusionnées (</a:t>
            </a:r>
            <a:r>
              <a:rPr lang="fr-FR" sz="3600" b="0" i="0" dirty="0" err="1">
                <a:solidFill>
                  <a:srgbClr val="374151"/>
                </a:solidFill>
                <a:effectLst/>
                <a:latin typeface="Söhne"/>
              </a:rPr>
              <a:t>merged</a:t>
            </a:r>
            <a:r>
              <a:rPr lang="fr-FR" sz="3600" b="0" i="0" dirty="0">
                <a:solidFill>
                  <a:srgbClr val="374151"/>
                </a:solidFill>
                <a:effectLst/>
                <a:latin typeface="Söhne"/>
              </a:rPr>
              <a:t>) dans la branche principale.</a:t>
            </a:r>
          </a:p>
          <a:p>
            <a:endParaRPr lang="fr-FR" sz="3600" dirty="0"/>
          </a:p>
        </p:txBody>
      </p:sp>
    </p:spTree>
    <p:extLst>
      <p:ext uri="{BB962C8B-B14F-4D97-AF65-F5344CB8AC3E}">
        <p14:creationId xmlns:p14="http://schemas.microsoft.com/office/powerpoint/2010/main" val="4127353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A8C18E-90A0-9EA4-A4C5-97256E426B78}"/>
              </a:ext>
            </a:extLst>
          </p:cNvPr>
          <p:cNvSpPr>
            <a:spLocks noGrp="1"/>
          </p:cNvSpPr>
          <p:nvPr>
            <p:ph type="title"/>
          </p:nvPr>
        </p:nvSpPr>
        <p:spPr/>
        <p:txBody>
          <a:bodyPr/>
          <a:lstStyle/>
          <a:p>
            <a:r>
              <a:rPr lang="fr-FR" dirty="0"/>
              <a:t>Concepts de base GIT</a:t>
            </a:r>
            <a:br>
              <a:rPr lang="fr-FR" dirty="0"/>
            </a:br>
            <a:r>
              <a:rPr lang="fr-FR" dirty="0"/>
              <a:t>R – Merge (fusion) </a:t>
            </a:r>
          </a:p>
        </p:txBody>
      </p:sp>
      <p:sp>
        <p:nvSpPr>
          <p:cNvPr id="3" name="Espace réservé du contenu 2">
            <a:extLst>
              <a:ext uri="{FF2B5EF4-FFF2-40B4-BE49-F238E27FC236}">
                <a16:creationId xmlns:a16="http://schemas.microsoft.com/office/drawing/2014/main" id="{DF42D158-CD5F-71A2-4440-C262883A8D14}"/>
              </a:ext>
            </a:extLst>
          </p:cNvPr>
          <p:cNvSpPr>
            <a:spLocks noGrp="1"/>
          </p:cNvSpPr>
          <p:nvPr>
            <p:ph idx="1"/>
          </p:nvPr>
        </p:nvSpPr>
        <p:spPr/>
        <p:txBody>
          <a:bodyPr>
            <a:normAutofit fontScale="92500"/>
          </a:bodyPr>
          <a:lstStyle/>
          <a:p>
            <a:r>
              <a:rPr lang="fr-FR" sz="3600" b="0" i="0" dirty="0">
                <a:solidFill>
                  <a:srgbClr val="374151"/>
                </a:solidFill>
                <a:effectLst/>
                <a:latin typeface="Söhne"/>
              </a:rPr>
              <a:t>Le merge consiste à combiner les modifications apportées à une branche avec une autre branche. Par exemple, si vous avez travaillé sur une nouvelle fonctionnalité dans une branche "</a:t>
            </a:r>
            <a:r>
              <a:rPr lang="fr-FR" sz="3600" b="0" i="0" dirty="0" err="1">
                <a:solidFill>
                  <a:srgbClr val="374151"/>
                </a:solidFill>
                <a:effectLst/>
                <a:latin typeface="Söhne"/>
              </a:rPr>
              <a:t>feature</a:t>
            </a:r>
            <a:r>
              <a:rPr lang="fr-FR" sz="3600" b="0" i="0" dirty="0">
                <a:solidFill>
                  <a:srgbClr val="374151"/>
                </a:solidFill>
                <a:effectLst/>
                <a:latin typeface="Söhne"/>
              </a:rPr>
              <a:t>", vous pouvez la fusionner dans la branche principale (la branche "master") une fois que les modifications sont terminées.</a:t>
            </a:r>
          </a:p>
          <a:p>
            <a:endParaRPr lang="fr-FR" sz="3600" dirty="0"/>
          </a:p>
        </p:txBody>
      </p:sp>
    </p:spTree>
    <p:extLst>
      <p:ext uri="{BB962C8B-B14F-4D97-AF65-F5344CB8AC3E}">
        <p14:creationId xmlns:p14="http://schemas.microsoft.com/office/powerpoint/2010/main" val="2516139544"/>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17506</TotalTime>
  <Words>4016</Words>
  <Application>Microsoft Office PowerPoint</Application>
  <PresentationFormat>Grand écran</PresentationFormat>
  <Paragraphs>343</Paragraphs>
  <Slides>67</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67</vt:i4>
      </vt:variant>
    </vt:vector>
  </HeadingPairs>
  <TitlesOfParts>
    <vt:vector size="73" baseType="lpstr">
      <vt:lpstr>Arial</vt:lpstr>
      <vt:lpstr>Calibri</vt:lpstr>
      <vt:lpstr>Söhne</vt:lpstr>
      <vt:lpstr>Trebuchet MS</vt:lpstr>
      <vt:lpstr>Wingdings 3</vt:lpstr>
      <vt:lpstr>Facette</vt:lpstr>
      <vt:lpstr>Gestion des versions avec GIT</vt:lpstr>
      <vt:lpstr> Plan de cours</vt:lpstr>
      <vt:lpstr>Pourquoi utiliser un logiciel de gestion des versions?</vt:lpstr>
      <vt:lpstr>Qu’est ce que GIT</vt:lpstr>
      <vt:lpstr>Concepts de base GIT 1 – Repository (dépôt)</vt:lpstr>
      <vt:lpstr>Concepts de base GIT 2 – Remote (dépôt distant) </vt:lpstr>
      <vt:lpstr>Concepts de base GIT 3 – Commit (version) </vt:lpstr>
      <vt:lpstr>Concepts de base GIT 4 – Branch (branche) </vt:lpstr>
      <vt:lpstr>Concepts de base GIT R – Merge (fusion) </vt:lpstr>
      <vt:lpstr>Comment installer git sur mon ordinateur?</vt:lpstr>
      <vt:lpstr>Configuration de Git</vt:lpstr>
      <vt:lpstr>Comment créer un nouveau dépôt GIT 1 – Créez le dossier</vt:lpstr>
      <vt:lpstr>Comment créer un nouveau dépôt GIT 2 – Initialisez le dossier</vt:lpstr>
      <vt:lpstr>Ajout des fichiers</vt:lpstr>
      <vt:lpstr>Différence entre git add -–all et git add .</vt:lpstr>
      <vt:lpstr>Comment exclure des fichier et des dossier de l’indexation GIT ?</vt:lpstr>
      <vt:lpstr>Exemple du fichier .gitignore</vt:lpstr>
      <vt:lpstr>Valider les modifications et création d’une version</vt:lpstr>
      <vt:lpstr>Test de git status</vt:lpstr>
      <vt:lpstr>Afficher l’historique des modifications</vt:lpstr>
      <vt:lpstr>Log d’un fichier spécifique</vt:lpstr>
      <vt:lpstr>Voir la différence entre le dossier et l’index</vt:lpstr>
      <vt:lpstr>Revenir en arrière</vt:lpstr>
      <vt:lpstr>Utilisation de checkout</vt:lpstr>
      <vt:lpstr>Utilisation de checkout</vt:lpstr>
      <vt:lpstr>Utilisation de revert</vt:lpstr>
      <vt:lpstr>Utilisation de revert</vt:lpstr>
      <vt:lpstr>Utilisation de reset</vt:lpstr>
      <vt:lpstr>Utilisation de reset</vt:lpstr>
      <vt:lpstr>Utilisation de reset</vt:lpstr>
      <vt:lpstr>Utilisation de reset</vt:lpstr>
      <vt:lpstr>git reset HEAD^^ --soft</vt:lpstr>
      <vt:lpstr>git reset HEAD^^ --mixed</vt:lpstr>
      <vt:lpstr>git reset HEAD^^ --hard</vt:lpstr>
      <vt:lpstr>Utilisation de restore</vt:lpstr>
      <vt:lpstr>Utilisation de restore</vt:lpstr>
      <vt:lpstr>Création d’une branche</vt:lpstr>
      <vt:lpstr>Utilisation de ungit</vt:lpstr>
      <vt:lpstr>Changement de branche en cours</vt:lpstr>
      <vt:lpstr>Un peu de pratique</vt:lpstr>
      <vt:lpstr>Un peu de pratique</vt:lpstr>
      <vt:lpstr>Fusioner les branche</vt:lpstr>
      <vt:lpstr>Fusion en pratique</vt:lpstr>
      <vt:lpstr>Supprimer une branche déjà fusionnée</vt:lpstr>
      <vt:lpstr>Testez la suppression de la branche gestionClients</vt:lpstr>
      <vt:lpstr>Gestion des conflits</vt:lpstr>
      <vt:lpstr>fast-forward</vt:lpstr>
      <vt:lpstr>Dépôt distant</vt:lpstr>
      <vt:lpstr>La commande clone</vt:lpstr>
      <vt:lpstr>La commande remote</vt:lpstr>
      <vt:lpstr>Changer l’alias du dépôt distant</vt:lpstr>
      <vt:lpstr>Supprimer l’alias du dépôt distant</vt:lpstr>
      <vt:lpstr>Récupération des modifications au dépôt distant</vt:lpstr>
      <vt:lpstr>Envoi  des modifications au dépôt distant</vt:lpstr>
      <vt:lpstr>Conflits lors des push</vt:lpstr>
      <vt:lpstr>Travailler avec les branches distants</vt:lpstr>
      <vt:lpstr>Planquer les travaux en cours - Stash</vt:lpstr>
      <vt:lpstr>Lister les travaux en stash</vt:lpstr>
      <vt:lpstr>Re-appliquer les modifs stockés dans le stash</vt:lpstr>
      <vt:lpstr>Vider le stash</vt:lpstr>
      <vt:lpstr>Visualiser le contenu d’une entrée du stash</vt:lpstr>
      <vt:lpstr>Appliquer le stash dans une nouvelle branche</vt:lpstr>
      <vt:lpstr>Intégrer les fichiers non suivis</vt:lpstr>
      <vt:lpstr>Comment se connecter à GitLab avec une clé ssh</vt:lpstr>
      <vt:lpstr>Comment se connecter à GitLab avec une clé ssh</vt:lpstr>
      <vt:lpstr>Comment Configurer le profil Gitlab</vt:lpstr>
      <vt:lpstr>Comment se connecter à GitLab avec une clé ssh</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Enregistrer une présentation</dc:title>
  <dc:subject>Enregistrer une présentation</dc:subject>
  <dc:creator>Enregistrer une présentation</dc:creator>
  <cp:keywords>Enregistrer une présentation</cp:keywords>
  <dc:description>Enregistrer une présentation</dc:description>
  <cp:lastModifiedBy>OUSSAMA RAHMOUNI</cp:lastModifiedBy>
  <cp:revision>63</cp:revision>
  <dcterms:modified xsi:type="dcterms:W3CDTF">2024-01-30T08:09:47Z</dcterms:modified>
  <cp:category>Enregistrer une présentation</cp:category>
</cp:coreProperties>
</file>