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59" r:id="rId4"/>
    <p:sldId id="282" r:id="rId5"/>
    <p:sldId id="283" r:id="rId6"/>
    <p:sldId id="260" r:id="rId7"/>
    <p:sldId id="284" r:id="rId8"/>
    <p:sldId id="267" r:id="rId9"/>
    <p:sldId id="285" r:id="rId10"/>
    <p:sldId id="288" r:id="rId11"/>
    <p:sldId id="287" r:id="rId12"/>
    <p:sldId id="286" r:id="rId13"/>
    <p:sldId id="271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Bebas Neue" panose="020B0604020202020204" charset="0"/>
      <p:regular r:id="rId17"/>
    </p:embeddedFont>
    <p:embeddedFont>
      <p:font typeface="Karla" pitchFamily="2" charset="0"/>
      <p:regular r:id="rId18"/>
      <p:bold r:id="rId19"/>
      <p:italic r:id="rId20"/>
      <p:boldItalic r:id="rId21"/>
    </p:embeddedFont>
    <p:embeddedFont>
      <p:font typeface="Rubik Black" panose="020B0604020202020204" charset="-79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1D6A8B-2B69-4985-8E64-354BC0D880A4}">
  <a:tblStyle styleId="{231D6A8B-2B69-4985-8E64-354BC0D880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2E9502-209E-4779-B83E-31CFE84BA7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83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88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14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0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45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03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2" r:id="rId7"/>
    <p:sldLayoutId id="2147483665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L’utilisation de MongoDB avec Python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Ici commence notre présentation.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9"/>
          <p:cNvSpPr txBox="1">
            <a:spLocks noGrp="1"/>
          </p:cNvSpPr>
          <p:nvPr>
            <p:ph type="subTitle" idx="1"/>
          </p:nvPr>
        </p:nvSpPr>
        <p:spPr>
          <a:xfrm>
            <a:off x="463699" y="786808"/>
            <a:ext cx="5076501" cy="2824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try: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# </a:t>
            </a:r>
            <a:r>
              <a:rPr lang="en-US" dirty="0" err="1"/>
              <a:t>Connexion</a:t>
            </a:r>
            <a:r>
              <a:rPr lang="en-US" dirty="0"/>
              <a:t> à MongoDB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client =</a:t>
            </a:r>
            <a:r>
              <a:rPr lang="en-US" dirty="0" err="1"/>
              <a:t>MongoClient</a:t>
            </a:r>
            <a:r>
              <a:rPr lang="en-US" dirty="0"/>
              <a:t>('</a:t>
            </a:r>
            <a:r>
              <a:rPr lang="en-US" dirty="0" err="1"/>
              <a:t>mongodb</a:t>
            </a:r>
            <a:r>
              <a:rPr lang="en-US" dirty="0"/>
              <a:t>://localhost:27017/’)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= client['</a:t>
            </a:r>
            <a:r>
              <a:rPr lang="en-US" dirty="0" err="1"/>
              <a:t>nom_de_votre_base_de_donnees</a:t>
            </a:r>
            <a:r>
              <a:rPr lang="en-US" dirty="0"/>
              <a:t>’]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collection = </a:t>
            </a:r>
            <a:r>
              <a:rPr lang="en-US" dirty="0" err="1"/>
              <a:t>db</a:t>
            </a:r>
            <a:r>
              <a:rPr lang="en-US" dirty="0"/>
              <a:t>['</a:t>
            </a:r>
            <a:r>
              <a:rPr lang="en-US" dirty="0" err="1"/>
              <a:t>nom_de_votre_collection</a:t>
            </a:r>
            <a:r>
              <a:rPr lang="en-US" dirty="0"/>
              <a:t>’]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except</a:t>
            </a:r>
            <a:r>
              <a:rPr lang="en-US" dirty="0"/>
              <a:t> </a:t>
            </a:r>
            <a:r>
              <a:rPr lang="en-US" dirty="0" err="1"/>
              <a:t>pymongo.errors.Connection</a:t>
            </a:r>
            <a:r>
              <a:rPr lang="en-US" dirty="0"/>
              <a:t> as 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print(</a:t>
            </a:r>
            <a:r>
              <a:rPr lang="en-US" dirty="0" err="1"/>
              <a:t>f"Erreur</a:t>
            </a:r>
            <a:r>
              <a:rPr lang="en-US" dirty="0"/>
              <a:t> de </a:t>
            </a:r>
            <a:r>
              <a:rPr lang="en-US" dirty="0" err="1"/>
              <a:t>connexion</a:t>
            </a:r>
            <a:r>
              <a:rPr lang="en-US" dirty="0"/>
              <a:t> à MongoDB : {e}")</a:t>
            </a:r>
          </a:p>
        </p:txBody>
      </p: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49"/>
          <p:cNvGrpSpPr/>
          <p:nvPr/>
        </p:nvGrpSpPr>
        <p:grpSpPr>
          <a:xfrm>
            <a:off x="5541546" y="1754797"/>
            <a:ext cx="3116910" cy="326318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108" name="Google Shape;1108;p49"/>
          <p:cNvGrpSpPr/>
          <p:nvPr/>
        </p:nvGrpSpPr>
        <p:grpSpPr>
          <a:xfrm>
            <a:off x="5775882" y="2425336"/>
            <a:ext cx="2574817" cy="2147203"/>
            <a:chOff x="4992012" y="1988941"/>
            <a:chExt cx="3200400" cy="2519574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3" name="Google Shape;1113;p49"/>
          <p:cNvPicPr preferRelativeResize="0"/>
          <p:nvPr/>
        </p:nvPicPr>
        <p:blipFill rotWithShape="1">
          <a:blip r:embed="rId3">
            <a:alphaModFix/>
          </a:blip>
          <a:srcRect t="327" b="337"/>
          <a:stretch/>
        </p:blipFill>
        <p:spPr>
          <a:xfrm>
            <a:off x="5916646" y="2570544"/>
            <a:ext cx="2293580" cy="13553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3658378" y="3550475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2A7897-B27D-46EA-8027-34AA7AD6084C}"/>
              </a:ext>
            </a:extLst>
          </p:cNvPr>
          <p:cNvSpPr txBox="1"/>
          <p:nvPr/>
        </p:nvSpPr>
        <p:spPr>
          <a:xfrm>
            <a:off x="6435576" y="2868127"/>
            <a:ext cx="1283661" cy="707886"/>
          </a:xfrm>
          <a:prstGeom prst="rect">
            <a:avLst/>
          </a:prstGeom>
          <a:solidFill>
            <a:srgbClr val="F8F4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 Black" panose="020B0A04020102020204" pitchFamily="34" charset="0"/>
              </a:rPr>
              <a:t>notre</a:t>
            </a:r>
          </a:p>
          <a:p>
            <a:pPr algn="ctr"/>
            <a:r>
              <a:rPr lang="fr-FR" sz="2000" b="1" dirty="0">
                <a:latin typeface="Arial Black" panose="020B0A04020102020204" pitchFamily="34" charset="0"/>
              </a:rPr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1466428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9"/>
          <p:cNvSpPr txBox="1">
            <a:spLocks noGrp="1"/>
          </p:cNvSpPr>
          <p:nvPr>
            <p:ph type="subTitle" idx="1"/>
          </p:nvPr>
        </p:nvSpPr>
        <p:spPr>
          <a:xfrm>
            <a:off x="463699" y="786808"/>
            <a:ext cx="5076501" cy="2824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try: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# </a:t>
            </a:r>
            <a:r>
              <a:rPr lang="en-US" dirty="0" err="1"/>
              <a:t>Connexion</a:t>
            </a:r>
            <a:r>
              <a:rPr lang="en-US" dirty="0"/>
              <a:t> à MongoDB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client =</a:t>
            </a:r>
            <a:r>
              <a:rPr lang="en-US" dirty="0" err="1"/>
              <a:t>MongoClient</a:t>
            </a:r>
            <a:r>
              <a:rPr lang="en-US" dirty="0"/>
              <a:t>('</a:t>
            </a:r>
            <a:r>
              <a:rPr lang="en-US" dirty="0" err="1"/>
              <a:t>mongodb</a:t>
            </a:r>
            <a:r>
              <a:rPr lang="en-US" dirty="0"/>
              <a:t>://localhost:27017/’)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= client['</a:t>
            </a:r>
            <a:r>
              <a:rPr lang="en-US" dirty="0" err="1"/>
              <a:t>nom_de_votre_base_de_donnees</a:t>
            </a:r>
            <a:r>
              <a:rPr lang="en-US" dirty="0"/>
              <a:t>’]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collection = </a:t>
            </a:r>
            <a:r>
              <a:rPr lang="en-US" dirty="0" err="1"/>
              <a:t>db</a:t>
            </a:r>
            <a:r>
              <a:rPr lang="en-US" dirty="0"/>
              <a:t>['</a:t>
            </a:r>
            <a:r>
              <a:rPr lang="en-US" dirty="0" err="1"/>
              <a:t>nom_de_votre_collection</a:t>
            </a:r>
            <a:r>
              <a:rPr lang="en-US" dirty="0"/>
              <a:t>’]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except</a:t>
            </a:r>
            <a:r>
              <a:rPr lang="en-US" dirty="0"/>
              <a:t> </a:t>
            </a:r>
            <a:r>
              <a:rPr lang="en-US" dirty="0" err="1"/>
              <a:t>pymongo.errors.Connection</a:t>
            </a:r>
            <a:r>
              <a:rPr lang="en-US" dirty="0"/>
              <a:t> as 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print(</a:t>
            </a:r>
            <a:r>
              <a:rPr lang="en-US" dirty="0" err="1"/>
              <a:t>f"Erreur</a:t>
            </a:r>
            <a:r>
              <a:rPr lang="en-US" dirty="0"/>
              <a:t> de </a:t>
            </a:r>
            <a:r>
              <a:rPr lang="en-US" dirty="0" err="1"/>
              <a:t>connexion</a:t>
            </a:r>
            <a:r>
              <a:rPr lang="en-US" dirty="0"/>
              <a:t> à MongoDB : {e}")</a:t>
            </a:r>
          </a:p>
        </p:txBody>
      </p: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49"/>
          <p:cNvGrpSpPr/>
          <p:nvPr/>
        </p:nvGrpSpPr>
        <p:grpSpPr>
          <a:xfrm>
            <a:off x="5541546" y="1754797"/>
            <a:ext cx="3116910" cy="326318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108" name="Google Shape;1108;p49"/>
          <p:cNvGrpSpPr/>
          <p:nvPr/>
        </p:nvGrpSpPr>
        <p:grpSpPr>
          <a:xfrm>
            <a:off x="5775882" y="2425336"/>
            <a:ext cx="2574817" cy="2147203"/>
            <a:chOff x="4992012" y="1988941"/>
            <a:chExt cx="3200400" cy="2519574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3" name="Google Shape;1113;p49"/>
          <p:cNvPicPr preferRelativeResize="0"/>
          <p:nvPr/>
        </p:nvPicPr>
        <p:blipFill rotWithShape="1">
          <a:blip r:embed="rId3">
            <a:alphaModFix/>
          </a:blip>
          <a:srcRect t="327" b="337"/>
          <a:stretch/>
        </p:blipFill>
        <p:spPr>
          <a:xfrm>
            <a:off x="5916646" y="2570544"/>
            <a:ext cx="2293580" cy="13553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6338123" y="3614031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2A7897-B27D-46EA-8027-34AA7AD6084C}"/>
              </a:ext>
            </a:extLst>
          </p:cNvPr>
          <p:cNvSpPr txBox="1"/>
          <p:nvPr/>
        </p:nvSpPr>
        <p:spPr>
          <a:xfrm>
            <a:off x="6435576" y="2868127"/>
            <a:ext cx="1283661" cy="707886"/>
          </a:xfrm>
          <a:prstGeom prst="rect">
            <a:avLst/>
          </a:prstGeom>
          <a:solidFill>
            <a:srgbClr val="F8F4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 Black" panose="020B0A04020102020204" pitchFamily="34" charset="0"/>
              </a:rPr>
              <a:t>notre</a:t>
            </a:r>
          </a:p>
          <a:p>
            <a:pPr algn="ctr"/>
            <a:r>
              <a:rPr lang="fr-FR" sz="2000" b="1" dirty="0">
                <a:latin typeface="Arial Black" panose="020B0A04020102020204" pitchFamily="34" charset="0"/>
              </a:rPr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2400708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06</a:t>
            </a:r>
            <a:endParaRPr sz="60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167689" y="3595960"/>
            <a:ext cx="4982330" cy="1019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1600" dirty="0">
                <a:solidFill>
                  <a:schemeClr val="tx1"/>
                </a:solidFill>
              </a:rPr>
              <a:t>La connexion Python-MongoDB rend facile de stocker et gérer des données sans règles strictes, ce qui les rend adaptables et évolutives pour les applications qui changent souvent.</a:t>
            </a:r>
            <a:endParaRPr sz="1600" dirty="0">
              <a:solidFill>
                <a:schemeClr val="tx1"/>
              </a:solidFill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105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Merci!</a:t>
            </a:r>
            <a:endParaRPr dirty="0"/>
          </a:p>
        </p:txBody>
      </p:sp>
      <p:grpSp>
        <p:nvGrpSpPr>
          <p:cNvPr id="954" name="Google Shape;954;p44"/>
          <p:cNvGrpSpPr/>
          <p:nvPr/>
        </p:nvGrpSpPr>
        <p:grpSpPr>
          <a:xfrm>
            <a:off x="549081" y="2116147"/>
            <a:ext cx="2458299" cy="1947356"/>
            <a:chOff x="715067" y="1600275"/>
            <a:chExt cx="3763405" cy="2916165"/>
          </a:xfrm>
        </p:grpSpPr>
        <p:sp>
          <p:nvSpPr>
            <p:cNvPr id="955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957" name="Google Shape;957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58" name="Google Shape;958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959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61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63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967" name="Google Shape;967;p44"/>
          <p:cNvPicPr preferRelativeResize="0"/>
          <p:nvPr/>
        </p:nvPicPr>
        <p:blipFill>
          <a:blip r:embed="rId3"/>
          <a:srcRect t="10244" b="10244"/>
          <a:stretch/>
        </p:blipFill>
        <p:spPr>
          <a:xfrm>
            <a:off x="668624" y="2481773"/>
            <a:ext cx="1020854" cy="104362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2" name="Google Shape;972;p44"/>
          <p:cNvSpPr txBox="1"/>
          <p:nvPr/>
        </p:nvSpPr>
        <p:spPr>
          <a:xfrm>
            <a:off x="2052983" y="3641885"/>
            <a:ext cx="776407" cy="24420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6" name="Google Shape;976;p44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954;p44">
            <a:extLst>
              <a:ext uri="{FF2B5EF4-FFF2-40B4-BE49-F238E27FC236}">
                <a16:creationId xmlns:a16="http://schemas.microsoft.com/office/drawing/2014/main" id="{86731AAC-2804-4436-AC35-4C799EE5C8B0}"/>
              </a:ext>
            </a:extLst>
          </p:cNvPr>
          <p:cNvGrpSpPr/>
          <p:nvPr/>
        </p:nvGrpSpPr>
        <p:grpSpPr>
          <a:xfrm>
            <a:off x="3369057" y="1767969"/>
            <a:ext cx="2458299" cy="1947356"/>
            <a:chOff x="715067" y="1600275"/>
            <a:chExt cx="3763405" cy="2916165"/>
          </a:xfrm>
        </p:grpSpPr>
        <p:sp>
          <p:nvSpPr>
            <p:cNvPr id="47" name="Google Shape;955;p44">
              <a:extLst>
                <a:ext uri="{FF2B5EF4-FFF2-40B4-BE49-F238E27FC236}">
                  <a16:creationId xmlns:a16="http://schemas.microsoft.com/office/drawing/2014/main" id="{120A4EDB-2D85-4974-B927-C08647B549E7}"/>
                </a:ext>
              </a:extLst>
            </p:cNvPr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956;p44">
              <a:extLst>
                <a:ext uri="{FF2B5EF4-FFF2-40B4-BE49-F238E27FC236}">
                  <a16:creationId xmlns:a16="http://schemas.microsoft.com/office/drawing/2014/main" id="{F1AE552E-C379-4481-A80D-EFA299F27E2D}"/>
                </a:ext>
              </a:extLst>
            </p:cNvPr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49" name="Google Shape;957;p44">
                <a:extLst>
                  <a:ext uri="{FF2B5EF4-FFF2-40B4-BE49-F238E27FC236}">
                    <a16:creationId xmlns:a16="http://schemas.microsoft.com/office/drawing/2014/main" id="{5C40A050-B65D-4EE2-9621-A67818FD6FCD}"/>
                  </a:ext>
                </a:extLst>
              </p:cNvPr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56" name="Google Shape;958;p44">
                  <a:extLst>
                    <a:ext uri="{FF2B5EF4-FFF2-40B4-BE49-F238E27FC236}">
                      <a16:creationId xmlns:a16="http://schemas.microsoft.com/office/drawing/2014/main" id="{6FFE661B-E672-4C79-BDF4-FFF474AB78BD}"/>
                    </a:ext>
                  </a:extLst>
                </p:cNvPr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57" name="Google Shape;959;p44">
                  <a:extLst>
                    <a:ext uri="{FF2B5EF4-FFF2-40B4-BE49-F238E27FC236}">
                      <a16:creationId xmlns:a16="http://schemas.microsoft.com/office/drawing/2014/main" id="{82A1BD9D-5970-48AB-9E7A-FA3D94B77054}"/>
                    </a:ext>
                  </a:extLst>
                </p:cNvPr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0" name="Google Shape;960;p44">
                <a:extLst>
                  <a:ext uri="{FF2B5EF4-FFF2-40B4-BE49-F238E27FC236}">
                    <a16:creationId xmlns:a16="http://schemas.microsoft.com/office/drawing/2014/main" id="{35A27BE1-288F-4B33-8C46-38ACC0438545}"/>
                  </a:ext>
                </a:extLst>
              </p:cNvPr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51" name="Google Shape;961;p44">
                  <a:extLst>
                    <a:ext uri="{FF2B5EF4-FFF2-40B4-BE49-F238E27FC236}">
                      <a16:creationId xmlns:a16="http://schemas.microsoft.com/office/drawing/2014/main" id="{523C721A-BBD4-4D90-AC68-B5C2BD0E3C8C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2" name="Google Shape;962;p44">
                  <a:extLst>
                    <a:ext uri="{FF2B5EF4-FFF2-40B4-BE49-F238E27FC236}">
                      <a16:creationId xmlns:a16="http://schemas.microsoft.com/office/drawing/2014/main" id="{6F8A5B37-7D64-4868-B947-012D5BE96EF7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54" name="Google Shape;963;p44">
                    <a:extLst>
                      <a:ext uri="{FF2B5EF4-FFF2-40B4-BE49-F238E27FC236}">
                        <a16:creationId xmlns:a16="http://schemas.microsoft.com/office/drawing/2014/main" id="{1A27F794-3845-4F4E-810D-56C41EFA924E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" name="Google Shape;964;p44">
                    <a:extLst>
                      <a:ext uri="{FF2B5EF4-FFF2-40B4-BE49-F238E27FC236}">
                        <a16:creationId xmlns:a16="http://schemas.microsoft.com/office/drawing/2014/main" id="{E9C25524-1B1B-4DBC-A4E5-A4738EC4AAD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53" name="Google Shape;965;p44">
                  <a:extLst>
                    <a:ext uri="{FF2B5EF4-FFF2-40B4-BE49-F238E27FC236}">
                      <a16:creationId xmlns:a16="http://schemas.microsoft.com/office/drawing/2014/main" id="{CD80C77F-EB1D-4864-AAC7-E6DD19BB3A4E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45" name="Google Shape;967;p44">
            <a:extLst>
              <a:ext uri="{FF2B5EF4-FFF2-40B4-BE49-F238E27FC236}">
                <a16:creationId xmlns:a16="http://schemas.microsoft.com/office/drawing/2014/main" id="{1B0EC05C-921E-47CF-89AC-F0EC50E1258F}"/>
              </a:ext>
            </a:extLst>
          </p:cNvPr>
          <p:cNvPicPr preferRelativeResize="0"/>
          <p:nvPr/>
        </p:nvPicPr>
        <p:blipFill>
          <a:blip r:embed="rId4"/>
          <a:srcRect l="128" r="128"/>
          <a:stretch/>
        </p:blipFill>
        <p:spPr>
          <a:xfrm>
            <a:off x="3488600" y="2133595"/>
            <a:ext cx="1020854" cy="104362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" name="Google Shape;972;p44">
            <a:extLst>
              <a:ext uri="{FF2B5EF4-FFF2-40B4-BE49-F238E27FC236}">
                <a16:creationId xmlns:a16="http://schemas.microsoft.com/office/drawing/2014/main" id="{F9014BCE-302C-47F1-88F6-E49F407D0586}"/>
              </a:ext>
            </a:extLst>
          </p:cNvPr>
          <p:cNvSpPr txBox="1"/>
          <p:nvPr/>
        </p:nvSpPr>
        <p:spPr>
          <a:xfrm>
            <a:off x="4872959" y="3293707"/>
            <a:ext cx="776407" cy="24420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69" name="Google Shape;969;p44"/>
          <p:cNvSpPr txBox="1">
            <a:spLocks noGrp="1"/>
          </p:cNvSpPr>
          <p:nvPr>
            <p:ph type="subTitle" idx="1"/>
          </p:nvPr>
        </p:nvSpPr>
        <p:spPr>
          <a:xfrm>
            <a:off x="1747805" y="2748739"/>
            <a:ext cx="1120779" cy="498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Hicham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Debdi</a:t>
            </a:r>
            <a:endParaRPr sz="1400" dirty="0"/>
          </a:p>
        </p:txBody>
      </p:sp>
      <p:grpSp>
        <p:nvGrpSpPr>
          <p:cNvPr id="65" name="Google Shape;954;p44">
            <a:extLst>
              <a:ext uri="{FF2B5EF4-FFF2-40B4-BE49-F238E27FC236}">
                <a16:creationId xmlns:a16="http://schemas.microsoft.com/office/drawing/2014/main" id="{1241415D-8E88-4116-864F-92EB40452CCC}"/>
              </a:ext>
            </a:extLst>
          </p:cNvPr>
          <p:cNvGrpSpPr/>
          <p:nvPr/>
        </p:nvGrpSpPr>
        <p:grpSpPr>
          <a:xfrm>
            <a:off x="6188989" y="2114519"/>
            <a:ext cx="2458299" cy="1947356"/>
            <a:chOff x="715067" y="1600275"/>
            <a:chExt cx="3763405" cy="2916165"/>
          </a:xfrm>
        </p:grpSpPr>
        <p:sp>
          <p:nvSpPr>
            <p:cNvPr id="68" name="Google Shape;955;p44">
              <a:extLst>
                <a:ext uri="{FF2B5EF4-FFF2-40B4-BE49-F238E27FC236}">
                  <a16:creationId xmlns:a16="http://schemas.microsoft.com/office/drawing/2014/main" id="{AD854D8C-79D6-42B9-B05A-0C7FD6B97EBE}"/>
                </a:ext>
              </a:extLst>
            </p:cNvPr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956;p44">
              <a:extLst>
                <a:ext uri="{FF2B5EF4-FFF2-40B4-BE49-F238E27FC236}">
                  <a16:creationId xmlns:a16="http://schemas.microsoft.com/office/drawing/2014/main" id="{BE5C3C10-B58B-43CE-B766-CF5B1A9193AA}"/>
                </a:ext>
              </a:extLst>
            </p:cNvPr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70" name="Google Shape;957;p44">
                <a:extLst>
                  <a:ext uri="{FF2B5EF4-FFF2-40B4-BE49-F238E27FC236}">
                    <a16:creationId xmlns:a16="http://schemas.microsoft.com/office/drawing/2014/main" id="{9774CDFA-114B-4561-9D95-8375D8AF15BC}"/>
                  </a:ext>
                </a:extLst>
              </p:cNvPr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77" name="Google Shape;958;p44">
                  <a:extLst>
                    <a:ext uri="{FF2B5EF4-FFF2-40B4-BE49-F238E27FC236}">
                      <a16:creationId xmlns:a16="http://schemas.microsoft.com/office/drawing/2014/main" id="{231CCE6E-54B4-4B4E-87FA-40BDED040624}"/>
                    </a:ext>
                  </a:extLst>
                </p:cNvPr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78" name="Google Shape;959;p44">
                  <a:extLst>
                    <a:ext uri="{FF2B5EF4-FFF2-40B4-BE49-F238E27FC236}">
                      <a16:creationId xmlns:a16="http://schemas.microsoft.com/office/drawing/2014/main" id="{7957A40A-08F5-4167-98E8-351CBA08641F}"/>
                    </a:ext>
                  </a:extLst>
                </p:cNvPr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960;p44">
                <a:extLst>
                  <a:ext uri="{FF2B5EF4-FFF2-40B4-BE49-F238E27FC236}">
                    <a16:creationId xmlns:a16="http://schemas.microsoft.com/office/drawing/2014/main" id="{CED32D5B-E00A-49A1-9B02-CF3F5917293E}"/>
                  </a:ext>
                </a:extLst>
              </p:cNvPr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72" name="Google Shape;961;p44">
                  <a:extLst>
                    <a:ext uri="{FF2B5EF4-FFF2-40B4-BE49-F238E27FC236}">
                      <a16:creationId xmlns:a16="http://schemas.microsoft.com/office/drawing/2014/main" id="{F62AF804-E9BA-40D0-870F-03EF9DC5007E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3" name="Google Shape;962;p44">
                  <a:extLst>
                    <a:ext uri="{FF2B5EF4-FFF2-40B4-BE49-F238E27FC236}">
                      <a16:creationId xmlns:a16="http://schemas.microsoft.com/office/drawing/2014/main" id="{376E8C0B-9C2A-47B0-A54D-947DD0E885FF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75" name="Google Shape;963;p44">
                    <a:extLst>
                      <a:ext uri="{FF2B5EF4-FFF2-40B4-BE49-F238E27FC236}">
                        <a16:creationId xmlns:a16="http://schemas.microsoft.com/office/drawing/2014/main" id="{EFDEFE3C-044B-4D4D-8ECE-ECDE4DFFFFD7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6" name="Google Shape;964;p44">
                    <a:extLst>
                      <a:ext uri="{FF2B5EF4-FFF2-40B4-BE49-F238E27FC236}">
                        <a16:creationId xmlns:a16="http://schemas.microsoft.com/office/drawing/2014/main" id="{1A702CF9-BACD-48A6-92CA-6BE3E8A68ED9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74" name="Google Shape;965;p44">
                  <a:extLst>
                    <a:ext uri="{FF2B5EF4-FFF2-40B4-BE49-F238E27FC236}">
                      <a16:creationId xmlns:a16="http://schemas.microsoft.com/office/drawing/2014/main" id="{444DC25A-D3F1-4D34-976D-B9EE99BAE2EC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66" name="Google Shape;967;p44">
            <a:extLst>
              <a:ext uri="{FF2B5EF4-FFF2-40B4-BE49-F238E27FC236}">
                <a16:creationId xmlns:a16="http://schemas.microsoft.com/office/drawing/2014/main" id="{D57CD356-1CEB-4384-A7BA-5905881EE420}"/>
              </a:ext>
            </a:extLst>
          </p:cNvPr>
          <p:cNvPicPr preferRelativeResize="0"/>
          <p:nvPr/>
        </p:nvPicPr>
        <p:blipFill>
          <a:blip r:embed="rId5"/>
          <a:srcRect t="2724" b="2724"/>
          <a:stretch/>
        </p:blipFill>
        <p:spPr>
          <a:xfrm>
            <a:off x="6308532" y="2480145"/>
            <a:ext cx="1020854" cy="104362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" name="Google Shape;972;p44">
            <a:extLst>
              <a:ext uri="{FF2B5EF4-FFF2-40B4-BE49-F238E27FC236}">
                <a16:creationId xmlns:a16="http://schemas.microsoft.com/office/drawing/2014/main" id="{9DA920BA-834A-4968-AA62-ACA201DED5EA}"/>
              </a:ext>
            </a:extLst>
          </p:cNvPr>
          <p:cNvSpPr txBox="1"/>
          <p:nvPr/>
        </p:nvSpPr>
        <p:spPr>
          <a:xfrm>
            <a:off x="7692891" y="3640257"/>
            <a:ext cx="776407" cy="24420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5" name="Google Shape;975;p44"/>
          <p:cNvSpPr/>
          <p:nvPr/>
        </p:nvSpPr>
        <p:spPr>
          <a:xfrm rot="18900000">
            <a:off x="8341782" y="3726162"/>
            <a:ext cx="270147" cy="31660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969;p44">
            <a:extLst>
              <a:ext uri="{FF2B5EF4-FFF2-40B4-BE49-F238E27FC236}">
                <a16:creationId xmlns:a16="http://schemas.microsoft.com/office/drawing/2014/main" id="{4B1FC870-8674-489F-93EF-A7D1FF464561}"/>
              </a:ext>
            </a:extLst>
          </p:cNvPr>
          <p:cNvSpPr txBox="1">
            <a:spLocks/>
          </p:cNvSpPr>
          <p:nvPr/>
        </p:nvSpPr>
        <p:spPr>
          <a:xfrm>
            <a:off x="4553899" y="2322276"/>
            <a:ext cx="1120779" cy="49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400" dirty="0"/>
              <a:t>Aya</a:t>
            </a:r>
          </a:p>
          <a:p>
            <a:pPr marL="0" indent="0"/>
            <a:r>
              <a:rPr lang="fr-FR" sz="1400" dirty="0" err="1"/>
              <a:t>Allahyani</a:t>
            </a:r>
            <a:endParaRPr lang="fr-FR" sz="1400" dirty="0"/>
          </a:p>
        </p:txBody>
      </p:sp>
      <p:sp>
        <p:nvSpPr>
          <p:cNvPr id="80" name="Google Shape;969;p44">
            <a:extLst>
              <a:ext uri="{FF2B5EF4-FFF2-40B4-BE49-F238E27FC236}">
                <a16:creationId xmlns:a16="http://schemas.microsoft.com/office/drawing/2014/main" id="{E6000A10-9448-4F05-9DD7-572223ECFFA5}"/>
              </a:ext>
            </a:extLst>
          </p:cNvPr>
          <p:cNvSpPr txBox="1">
            <a:spLocks/>
          </p:cNvSpPr>
          <p:nvPr/>
        </p:nvSpPr>
        <p:spPr>
          <a:xfrm>
            <a:off x="7447404" y="2752482"/>
            <a:ext cx="1120779" cy="49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400" dirty="0" err="1"/>
              <a:t>Rhimou</a:t>
            </a:r>
            <a:endParaRPr lang="fr-FR" sz="1400" dirty="0"/>
          </a:p>
          <a:p>
            <a:pPr marL="0" indent="0"/>
            <a:r>
              <a:rPr lang="fr-FR" sz="1400" dirty="0" err="1"/>
              <a:t>Elharras</a:t>
            </a:r>
            <a:endParaRPr lang="fr-FR" sz="1400" dirty="0"/>
          </a:p>
        </p:txBody>
      </p:sp>
      <p:sp>
        <p:nvSpPr>
          <p:cNvPr id="10" name="Bouton d’action : vid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932922-7CAF-488E-9806-3EF6E7A14977}"/>
              </a:ext>
            </a:extLst>
          </p:cNvPr>
          <p:cNvSpPr/>
          <p:nvPr/>
        </p:nvSpPr>
        <p:spPr>
          <a:xfrm>
            <a:off x="4338084" y="2133595"/>
            <a:ext cx="171370" cy="183238"/>
          </a:xfrm>
          <a:prstGeom prst="actionButtonBlan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Bouton d’action : vide 8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4BE9E5-3460-41B1-B875-3DD995C5E876}"/>
              </a:ext>
            </a:extLst>
          </p:cNvPr>
          <p:cNvSpPr/>
          <p:nvPr/>
        </p:nvSpPr>
        <p:spPr>
          <a:xfrm>
            <a:off x="1518308" y="2480145"/>
            <a:ext cx="171370" cy="183238"/>
          </a:xfrm>
          <a:prstGeom prst="actionButtonBlan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Bouton d’action : vide 8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73971AD-6B45-4944-8700-27690D85663B}"/>
              </a:ext>
            </a:extLst>
          </p:cNvPr>
          <p:cNvSpPr/>
          <p:nvPr/>
        </p:nvSpPr>
        <p:spPr>
          <a:xfrm>
            <a:off x="7158216" y="2480130"/>
            <a:ext cx="171370" cy="183238"/>
          </a:xfrm>
          <a:prstGeom prst="actionButtonBlan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>
            <a:off x="477113" y="1641153"/>
            <a:ext cx="2395198" cy="1011602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 contenu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87;p31">
            <a:extLst>
              <a:ext uri="{FF2B5EF4-FFF2-40B4-BE49-F238E27FC236}">
                <a16:creationId xmlns:a16="http://schemas.microsoft.com/office/drawing/2014/main" id="{8841A1D6-EC73-46CC-9F6F-18D426860684}"/>
              </a:ext>
            </a:extLst>
          </p:cNvPr>
          <p:cNvGrpSpPr/>
          <p:nvPr/>
        </p:nvGrpSpPr>
        <p:grpSpPr>
          <a:xfrm>
            <a:off x="3354327" y="1627595"/>
            <a:ext cx="2333094" cy="1009859"/>
            <a:chOff x="4754850" y="1600325"/>
            <a:chExt cx="3771900" cy="1412550"/>
          </a:xfrm>
        </p:grpSpPr>
        <p:sp>
          <p:nvSpPr>
            <p:cNvPr id="47" name="Google Shape;488;p31">
              <a:extLst>
                <a:ext uri="{FF2B5EF4-FFF2-40B4-BE49-F238E27FC236}">
                  <a16:creationId xmlns:a16="http://schemas.microsoft.com/office/drawing/2014/main" id="{77E4B181-15A6-4F85-ABFD-8CA9AF89CFC9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9;p31">
              <a:extLst>
                <a:ext uri="{FF2B5EF4-FFF2-40B4-BE49-F238E27FC236}">
                  <a16:creationId xmlns:a16="http://schemas.microsoft.com/office/drawing/2014/main" id="{FBB2B58F-4AB6-48B5-9682-D68AF4AA340D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0;p31">
              <a:extLst>
                <a:ext uri="{FF2B5EF4-FFF2-40B4-BE49-F238E27FC236}">
                  <a16:creationId xmlns:a16="http://schemas.microsoft.com/office/drawing/2014/main" id="{B79AF985-9756-4702-A46D-77B4CA0DF824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064693" y="1933237"/>
            <a:ext cx="1841261" cy="451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Introduction</a:t>
            </a:r>
            <a:endParaRPr sz="1800"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413356" y="1802708"/>
            <a:ext cx="766742" cy="67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4400" dirty="0"/>
          </a:p>
        </p:txBody>
      </p:sp>
      <p:grpSp>
        <p:nvGrpSpPr>
          <p:cNvPr id="50" name="Google Shape;487;p31">
            <a:extLst>
              <a:ext uri="{FF2B5EF4-FFF2-40B4-BE49-F238E27FC236}">
                <a16:creationId xmlns:a16="http://schemas.microsoft.com/office/drawing/2014/main" id="{B4589E4B-7135-4EBD-B027-D4F3A59ECADD}"/>
              </a:ext>
            </a:extLst>
          </p:cNvPr>
          <p:cNvGrpSpPr/>
          <p:nvPr/>
        </p:nvGrpSpPr>
        <p:grpSpPr>
          <a:xfrm>
            <a:off x="6238118" y="1641153"/>
            <a:ext cx="2272600" cy="1009859"/>
            <a:chOff x="4754850" y="1600325"/>
            <a:chExt cx="3771900" cy="1412550"/>
          </a:xfrm>
        </p:grpSpPr>
        <p:sp>
          <p:nvSpPr>
            <p:cNvPr id="51" name="Google Shape;488;p31">
              <a:extLst>
                <a:ext uri="{FF2B5EF4-FFF2-40B4-BE49-F238E27FC236}">
                  <a16:creationId xmlns:a16="http://schemas.microsoft.com/office/drawing/2014/main" id="{B5A6396F-4144-4C93-B925-2DFBC1E1C472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9;p31">
              <a:extLst>
                <a:ext uri="{FF2B5EF4-FFF2-40B4-BE49-F238E27FC236}">
                  <a16:creationId xmlns:a16="http://schemas.microsoft.com/office/drawing/2014/main" id="{7CF6B482-353C-4817-B232-B9318EEF1CB8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490;p31">
              <a:extLst>
                <a:ext uri="{FF2B5EF4-FFF2-40B4-BE49-F238E27FC236}">
                  <a16:creationId xmlns:a16="http://schemas.microsoft.com/office/drawing/2014/main" id="{9DBF690E-A358-424B-9EB4-CD515698D7F2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498;p31">
            <a:extLst>
              <a:ext uri="{FF2B5EF4-FFF2-40B4-BE49-F238E27FC236}">
                <a16:creationId xmlns:a16="http://schemas.microsoft.com/office/drawing/2014/main" id="{309AFBF1-41BF-43A7-A13A-1569A354F67E}"/>
              </a:ext>
            </a:extLst>
          </p:cNvPr>
          <p:cNvSpPr txBox="1">
            <a:spLocks/>
          </p:cNvSpPr>
          <p:nvPr/>
        </p:nvSpPr>
        <p:spPr>
          <a:xfrm>
            <a:off x="3268664" y="1817122"/>
            <a:ext cx="766742" cy="67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02</a:t>
            </a:r>
            <a:endParaRPr lang="en" sz="4400" dirty="0"/>
          </a:p>
        </p:txBody>
      </p:sp>
      <p:sp>
        <p:nvSpPr>
          <p:cNvPr id="55" name="Google Shape;495;p31">
            <a:extLst>
              <a:ext uri="{FF2B5EF4-FFF2-40B4-BE49-F238E27FC236}">
                <a16:creationId xmlns:a16="http://schemas.microsoft.com/office/drawing/2014/main" id="{DEBE5297-324D-4C2F-B6CC-AE7B16096199}"/>
              </a:ext>
            </a:extLst>
          </p:cNvPr>
          <p:cNvSpPr txBox="1">
            <a:spLocks/>
          </p:cNvSpPr>
          <p:nvPr/>
        </p:nvSpPr>
        <p:spPr>
          <a:xfrm>
            <a:off x="3875622" y="1949516"/>
            <a:ext cx="1841261" cy="45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sz="1800" dirty="0"/>
              <a:t>pymongo</a:t>
            </a:r>
            <a:endParaRPr lang="fr-FR" sz="1800" dirty="0"/>
          </a:p>
        </p:txBody>
      </p:sp>
      <p:sp>
        <p:nvSpPr>
          <p:cNvPr id="56" name="Google Shape;498;p31">
            <a:extLst>
              <a:ext uri="{FF2B5EF4-FFF2-40B4-BE49-F238E27FC236}">
                <a16:creationId xmlns:a16="http://schemas.microsoft.com/office/drawing/2014/main" id="{661F16C3-1A8C-41E9-A1C5-6C22D7A2A2A2}"/>
              </a:ext>
            </a:extLst>
          </p:cNvPr>
          <p:cNvSpPr txBox="1">
            <a:spLocks/>
          </p:cNvSpPr>
          <p:nvPr/>
        </p:nvSpPr>
        <p:spPr>
          <a:xfrm>
            <a:off x="6187660" y="1844962"/>
            <a:ext cx="766742" cy="67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03</a:t>
            </a:r>
            <a:endParaRPr lang="en" sz="4400" dirty="0"/>
          </a:p>
        </p:txBody>
      </p:sp>
      <p:sp>
        <p:nvSpPr>
          <p:cNvPr id="57" name="Google Shape;495;p31">
            <a:extLst>
              <a:ext uri="{FF2B5EF4-FFF2-40B4-BE49-F238E27FC236}">
                <a16:creationId xmlns:a16="http://schemas.microsoft.com/office/drawing/2014/main" id="{0AFF5C80-EEEB-4187-A899-25972BEB6186}"/>
              </a:ext>
            </a:extLst>
          </p:cNvPr>
          <p:cNvSpPr txBox="1">
            <a:spLocks/>
          </p:cNvSpPr>
          <p:nvPr/>
        </p:nvSpPr>
        <p:spPr>
          <a:xfrm>
            <a:off x="6825626" y="1931493"/>
            <a:ext cx="1841261" cy="56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800" dirty="0"/>
              <a:t>L</a:t>
            </a:r>
            <a:r>
              <a:rPr lang="en" sz="1800" dirty="0"/>
              <a:t>iaison avec python</a:t>
            </a:r>
            <a:endParaRPr lang="fr-FR" sz="1800" dirty="0"/>
          </a:p>
        </p:txBody>
      </p:sp>
      <p:grpSp>
        <p:nvGrpSpPr>
          <p:cNvPr id="66" name="Google Shape;487;p31">
            <a:extLst>
              <a:ext uri="{FF2B5EF4-FFF2-40B4-BE49-F238E27FC236}">
                <a16:creationId xmlns:a16="http://schemas.microsoft.com/office/drawing/2014/main" id="{67D0C03B-F441-4783-8A67-1EF79743EE95}"/>
              </a:ext>
            </a:extLst>
          </p:cNvPr>
          <p:cNvGrpSpPr/>
          <p:nvPr/>
        </p:nvGrpSpPr>
        <p:grpSpPr>
          <a:xfrm>
            <a:off x="479941" y="3219173"/>
            <a:ext cx="2395198" cy="1011602"/>
            <a:chOff x="4754850" y="1600325"/>
            <a:chExt cx="3771900" cy="1412550"/>
          </a:xfrm>
        </p:grpSpPr>
        <p:sp>
          <p:nvSpPr>
            <p:cNvPr id="67" name="Google Shape;488;p31">
              <a:extLst>
                <a:ext uri="{FF2B5EF4-FFF2-40B4-BE49-F238E27FC236}">
                  <a16:creationId xmlns:a16="http://schemas.microsoft.com/office/drawing/2014/main" id="{2ECD11F8-6261-4E47-A8BA-DCE413ACBB81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89;p31">
              <a:extLst>
                <a:ext uri="{FF2B5EF4-FFF2-40B4-BE49-F238E27FC236}">
                  <a16:creationId xmlns:a16="http://schemas.microsoft.com/office/drawing/2014/main" id="{2BEEA090-8A25-4FCD-A221-0494CAA49A3D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" name="Google Shape;490;p31">
              <a:extLst>
                <a:ext uri="{FF2B5EF4-FFF2-40B4-BE49-F238E27FC236}">
                  <a16:creationId xmlns:a16="http://schemas.microsoft.com/office/drawing/2014/main" id="{EBF468C8-E386-49EB-9036-E9B7DD60C57D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" name="Google Shape;487;p31">
            <a:extLst>
              <a:ext uri="{FF2B5EF4-FFF2-40B4-BE49-F238E27FC236}">
                <a16:creationId xmlns:a16="http://schemas.microsoft.com/office/drawing/2014/main" id="{940A2915-DCB1-48FF-A917-B8A23ABADCA1}"/>
              </a:ext>
            </a:extLst>
          </p:cNvPr>
          <p:cNvGrpSpPr/>
          <p:nvPr/>
        </p:nvGrpSpPr>
        <p:grpSpPr>
          <a:xfrm>
            <a:off x="3293028" y="3220375"/>
            <a:ext cx="2395198" cy="1011602"/>
            <a:chOff x="4754850" y="1600325"/>
            <a:chExt cx="3771900" cy="1412550"/>
          </a:xfrm>
        </p:grpSpPr>
        <p:sp>
          <p:nvSpPr>
            <p:cNvPr id="71" name="Google Shape;488;p31">
              <a:extLst>
                <a:ext uri="{FF2B5EF4-FFF2-40B4-BE49-F238E27FC236}">
                  <a16:creationId xmlns:a16="http://schemas.microsoft.com/office/drawing/2014/main" id="{19AEF57E-423B-49C6-87E3-6238204290A5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89;p31">
              <a:extLst>
                <a:ext uri="{FF2B5EF4-FFF2-40B4-BE49-F238E27FC236}">
                  <a16:creationId xmlns:a16="http://schemas.microsoft.com/office/drawing/2014/main" id="{CC97854B-5B83-4047-B21C-3B62CDC41073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" name="Google Shape;490;p31">
              <a:extLst>
                <a:ext uri="{FF2B5EF4-FFF2-40B4-BE49-F238E27FC236}">
                  <a16:creationId xmlns:a16="http://schemas.microsoft.com/office/drawing/2014/main" id="{194C2C0C-5FB0-47EA-9651-522DD02D8BEC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" name="Google Shape;487;p31">
            <a:extLst>
              <a:ext uri="{FF2B5EF4-FFF2-40B4-BE49-F238E27FC236}">
                <a16:creationId xmlns:a16="http://schemas.microsoft.com/office/drawing/2014/main" id="{EEC88DF9-8C43-4263-A16A-FF70EB67E538}"/>
              </a:ext>
            </a:extLst>
          </p:cNvPr>
          <p:cNvGrpSpPr/>
          <p:nvPr/>
        </p:nvGrpSpPr>
        <p:grpSpPr>
          <a:xfrm>
            <a:off x="6238118" y="3219173"/>
            <a:ext cx="2395198" cy="1011602"/>
            <a:chOff x="4754850" y="1600325"/>
            <a:chExt cx="3771900" cy="1412550"/>
          </a:xfrm>
        </p:grpSpPr>
        <p:sp>
          <p:nvSpPr>
            <p:cNvPr id="75" name="Google Shape;488;p31">
              <a:extLst>
                <a:ext uri="{FF2B5EF4-FFF2-40B4-BE49-F238E27FC236}">
                  <a16:creationId xmlns:a16="http://schemas.microsoft.com/office/drawing/2014/main" id="{5F2A22C5-6E85-49A5-8D74-4173054F105C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89;p31">
              <a:extLst>
                <a:ext uri="{FF2B5EF4-FFF2-40B4-BE49-F238E27FC236}">
                  <a16:creationId xmlns:a16="http://schemas.microsoft.com/office/drawing/2014/main" id="{3AC4553B-50B0-492A-ADA6-B2DC91B1BF80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" name="Google Shape;490;p31">
              <a:extLst>
                <a:ext uri="{FF2B5EF4-FFF2-40B4-BE49-F238E27FC236}">
                  <a16:creationId xmlns:a16="http://schemas.microsoft.com/office/drawing/2014/main" id="{8D30192A-517D-4347-89D6-21F621F348A3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498;p31">
            <a:extLst>
              <a:ext uri="{FF2B5EF4-FFF2-40B4-BE49-F238E27FC236}">
                <a16:creationId xmlns:a16="http://schemas.microsoft.com/office/drawing/2014/main" id="{51CFFD91-26BD-4633-8D77-194FBF616285}"/>
              </a:ext>
            </a:extLst>
          </p:cNvPr>
          <p:cNvSpPr txBox="1">
            <a:spLocks/>
          </p:cNvSpPr>
          <p:nvPr/>
        </p:nvSpPr>
        <p:spPr>
          <a:xfrm>
            <a:off x="500454" y="3419740"/>
            <a:ext cx="766742" cy="67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04</a:t>
            </a:r>
            <a:endParaRPr lang="en" sz="4400" dirty="0"/>
          </a:p>
        </p:txBody>
      </p:sp>
      <p:sp>
        <p:nvSpPr>
          <p:cNvPr id="79" name="Google Shape;498;p31">
            <a:extLst>
              <a:ext uri="{FF2B5EF4-FFF2-40B4-BE49-F238E27FC236}">
                <a16:creationId xmlns:a16="http://schemas.microsoft.com/office/drawing/2014/main" id="{1D211977-9355-4180-9CFA-BE6A9B22120B}"/>
              </a:ext>
            </a:extLst>
          </p:cNvPr>
          <p:cNvSpPr txBox="1">
            <a:spLocks/>
          </p:cNvSpPr>
          <p:nvPr/>
        </p:nvSpPr>
        <p:spPr>
          <a:xfrm>
            <a:off x="3292838" y="3396339"/>
            <a:ext cx="766742" cy="67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05</a:t>
            </a:r>
            <a:endParaRPr lang="en" sz="4400" dirty="0"/>
          </a:p>
        </p:txBody>
      </p:sp>
      <p:sp>
        <p:nvSpPr>
          <p:cNvPr id="80" name="Google Shape;498;p31">
            <a:extLst>
              <a:ext uri="{FF2B5EF4-FFF2-40B4-BE49-F238E27FC236}">
                <a16:creationId xmlns:a16="http://schemas.microsoft.com/office/drawing/2014/main" id="{2BC2FDB6-3034-4595-BABC-EE0B32A12EDB}"/>
              </a:ext>
            </a:extLst>
          </p:cNvPr>
          <p:cNvSpPr txBox="1">
            <a:spLocks/>
          </p:cNvSpPr>
          <p:nvPr/>
        </p:nvSpPr>
        <p:spPr>
          <a:xfrm>
            <a:off x="6237928" y="3410274"/>
            <a:ext cx="766742" cy="67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06</a:t>
            </a:r>
            <a:endParaRPr lang="en" sz="4400" dirty="0"/>
          </a:p>
        </p:txBody>
      </p:sp>
      <p:sp>
        <p:nvSpPr>
          <p:cNvPr id="87" name="Google Shape;495;p31">
            <a:extLst>
              <a:ext uri="{FF2B5EF4-FFF2-40B4-BE49-F238E27FC236}">
                <a16:creationId xmlns:a16="http://schemas.microsoft.com/office/drawing/2014/main" id="{670ACE50-4102-4305-9D1A-85E991BECCE2}"/>
              </a:ext>
            </a:extLst>
          </p:cNvPr>
          <p:cNvSpPr txBox="1">
            <a:spLocks/>
          </p:cNvSpPr>
          <p:nvPr/>
        </p:nvSpPr>
        <p:spPr>
          <a:xfrm>
            <a:off x="1075469" y="3552674"/>
            <a:ext cx="1841261" cy="45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800" dirty="0"/>
              <a:t>CRUD</a:t>
            </a:r>
          </a:p>
        </p:txBody>
      </p:sp>
      <p:sp>
        <p:nvSpPr>
          <p:cNvPr id="88" name="Google Shape;495;p31">
            <a:extLst>
              <a:ext uri="{FF2B5EF4-FFF2-40B4-BE49-F238E27FC236}">
                <a16:creationId xmlns:a16="http://schemas.microsoft.com/office/drawing/2014/main" id="{98C70DCF-9B84-4FE2-A0F9-CF015CA2FFDC}"/>
              </a:ext>
            </a:extLst>
          </p:cNvPr>
          <p:cNvSpPr txBox="1">
            <a:spLocks/>
          </p:cNvSpPr>
          <p:nvPr/>
        </p:nvSpPr>
        <p:spPr>
          <a:xfrm>
            <a:off x="3872694" y="3522109"/>
            <a:ext cx="1841261" cy="56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800" dirty="0"/>
              <a:t>Gestion des erreurs</a:t>
            </a:r>
          </a:p>
        </p:txBody>
      </p:sp>
      <p:sp>
        <p:nvSpPr>
          <p:cNvPr id="89" name="Google Shape;495;p31">
            <a:extLst>
              <a:ext uri="{FF2B5EF4-FFF2-40B4-BE49-F238E27FC236}">
                <a16:creationId xmlns:a16="http://schemas.microsoft.com/office/drawing/2014/main" id="{7069E013-4416-4941-9698-FC0AE9C28178}"/>
              </a:ext>
            </a:extLst>
          </p:cNvPr>
          <p:cNvSpPr txBox="1">
            <a:spLocks/>
          </p:cNvSpPr>
          <p:nvPr/>
        </p:nvSpPr>
        <p:spPr>
          <a:xfrm>
            <a:off x="6825626" y="3522110"/>
            <a:ext cx="1841261" cy="45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800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189597" y="3666539"/>
            <a:ext cx="4763386" cy="927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</a:rPr>
              <a:t>MongoDB, base de données NoSQL, privilégie une approche orientée documents avec des collections JSON, offrant flexibilité et évolutivité."</a:t>
            </a:r>
            <a:endParaRPr sz="1600" dirty="0">
              <a:solidFill>
                <a:schemeClr val="tx1"/>
              </a:solidFill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40" y="1944523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pymongo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45511" y="2941118"/>
            <a:ext cx="5577850" cy="194843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1951450" y="3291599"/>
            <a:ext cx="5272260" cy="1441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</a:rPr>
              <a:t>Une bibliothèque Python qui facilite l'interaction avec la base de données MongoDB. Elle permet aux développeurs d'écrire des applications Python qui peuvent stocker et récupérer des données dans MongoDB.</a:t>
            </a:r>
            <a:endParaRPr sz="1600" dirty="0">
              <a:solidFill>
                <a:schemeClr val="tx1"/>
              </a:solidFill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642365" y="13651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78162" y="179357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2776350" y="2034234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756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03</a:t>
            </a:r>
            <a:endParaRPr sz="60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3600" dirty="0"/>
              <a:t>L</a:t>
            </a:r>
            <a:r>
              <a:rPr lang="en" sz="3600" dirty="0"/>
              <a:t>iaison avec python</a:t>
            </a:r>
            <a:br>
              <a:rPr lang="fr-FR" sz="3600" dirty="0"/>
            </a:br>
            <a:endParaRPr lang="fr-FR" sz="36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/>
                </a:solidFill>
              </a:rPr>
              <a:t>Comment liai MongoDB avec Python</a:t>
            </a: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362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966976" y="1220603"/>
            <a:ext cx="5417046" cy="3149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0" u="sng" dirty="0">
                <a:effectLst/>
                <a:latin typeface="Söhne"/>
              </a:rPr>
              <a:t>Installation de PyMongo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6"/>
                </a:solidFill>
                <a:highlight>
                  <a:srgbClr val="000000"/>
                </a:highlight>
              </a:rPr>
              <a:t>pip install pymongo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 algn="l"/>
            <a:r>
              <a:rPr lang="fr-FR" u="sng" dirty="0">
                <a:latin typeface="Söhne"/>
              </a:rPr>
              <a:t>Importation de PyMongo</a:t>
            </a:r>
          </a:p>
          <a:p>
            <a:pPr marL="0" indent="0"/>
            <a:r>
              <a:rPr lang="fr-FR" b="1" dirty="0">
                <a:solidFill>
                  <a:schemeClr val="accent6"/>
                </a:solidFill>
                <a:highlight>
                  <a:srgbClr val="000000"/>
                </a:highlight>
              </a:rPr>
              <a:t>from pymongo import MongoClient</a:t>
            </a:r>
          </a:p>
          <a:p>
            <a:pPr marL="0" indent="0"/>
            <a:endParaRPr lang="fr-FR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 algn="l"/>
            <a:r>
              <a:rPr lang="fr-FR" u="sng" dirty="0">
                <a:latin typeface="Söhne"/>
              </a:rPr>
              <a:t>Connexion à MongoDB</a:t>
            </a:r>
          </a:p>
          <a:p>
            <a:pPr marL="0" lvl="0" indent="0"/>
            <a:r>
              <a:rPr lang="fr-FR" b="1" dirty="0">
                <a:solidFill>
                  <a:schemeClr val="accent6"/>
                </a:solidFill>
                <a:highlight>
                  <a:srgbClr val="000000"/>
                </a:highlight>
              </a:rPr>
              <a:t>client = MongoClient("mongodb://localhost:27017/")</a:t>
            </a:r>
          </a:p>
          <a:p>
            <a:pPr marL="0" indent="0" algn="l"/>
            <a:endParaRPr lang="fr-FR" u="sng" dirty="0">
              <a:latin typeface="Söhne"/>
            </a:endParaRPr>
          </a:p>
          <a:p>
            <a:pPr marL="0" indent="0" algn="l"/>
            <a:r>
              <a:rPr lang="fr-FR" u="sng" dirty="0">
                <a:latin typeface="Söhne"/>
              </a:rPr>
              <a:t>Sélection/création de la base de données</a:t>
            </a:r>
          </a:p>
          <a:p>
            <a:pPr marL="0" indent="0"/>
            <a:r>
              <a:rPr lang="fr-FR" b="1" dirty="0">
                <a:solidFill>
                  <a:schemeClr val="accent6"/>
                </a:solidFill>
                <a:highlight>
                  <a:srgbClr val="000000"/>
                </a:highlight>
              </a:rPr>
              <a:t>db = client["nom_de_la_base_de_données"]</a:t>
            </a:r>
          </a:p>
          <a:p>
            <a:pPr marL="0" indent="0"/>
            <a:endParaRPr lang="fr-FR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 algn="l"/>
            <a:r>
              <a:rPr lang="fr-FR" u="sng" dirty="0">
                <a:latin typeface="Söhne"/>
              </a:rPr>
              <a:t>Sélection/création de la collection</a:t>
            </a:r>
          </a:p>
          <a:p>
            <a:pPr marL="0" indent="0"/>
            <a:r>
              <a:rPr lang="fr-FR" b="1" dirty="0">
                <a:solidFill>
                  <a:schemeClr val="accent6"/>
                </a:solidFill>
                <a:highlight>
                  <a:srgbClr val="000000"/>
                </a:highlight>
              </a:rPr>
              <a:t>collection = db["nom_de_la_collection"]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00000"/>
              </a:solidFill>
            </a:endParaR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E528AE86-B0C8-483B-9E8D-8C852176A5A5}"/>
              </a:ext>
            </a:extLst>
          </p:cNvPr>
          <p:cNvGrpSpPr/>
          <p:nvPr/>
        </p:nvGrpSpPr>
        <p:grpSpPr>
          <a:xfrm>
            <a:off x="1084701" y="4512594"/>
            <a:ext cx="1371458" cy="603128"/>
            <a:chOff x="1509768" y="3926355"/>
            <a:chExt cx="1371458" cy="603128"/>
          </a:xfrm>
        </p:grpSpPr>
        <p:sp>
          <p:nvSpPr>
            <p:cNvPr id="590" name="Google Shape;590;p33"/>
            <p:cNvSpPr txBox="1"/>
            <p:nvPr/>
          </p:nvSpPr>
          <p:spPr>
            <a:xfrm>
              <a:off x="1509768" y="3926355"/>
              <a:ext cx="1188600" cy="36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Connected</a:t>
              </a:r>
              <a:endParaRPr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91" name="Google Shape;591;p33"/>
            <p:cNvSpPr/>
            <p:nvPr/>
          </p:nvSpPr>
          <p:spPr>
            <a:xfrm rot="-2700000">
              <a:off x="2515510" y="4163767"/>
              <a:ext cx="365716" cy="3657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3"/>
          <p:cNvSpPr/>
          <p:nvPr/>
        </p:nvSpPr>
        <p:spPr>
          <a:xfrm>
            <a:off x="1509768" y="1332628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862;p40">
            <a:extLst>
              <a:ext uri="{FF2B5EF4-FFF2-40B4-BE49-F238E27FC236}">
                <a16:creationId xmlns:a16="http://schemas.microsoft.com/office/drawing/2014/main" id="{BC5656EF-B455-4E94-9087-9667DED07403}"/>
              </a:ext>
            </a:extLst>
          </p:cNvPr>
          <p:cNvSpPr/>
          <p:nvPr/>
        </p:nvSpPr>
        <p:spPr>
          <a:xfrm>
            <a:off x="1509774" y="20611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93;p33">
            <a:extLst>
              <a:ext uri="{FF2B5EF4-FFF2-40B4-BE49-F238E27FC236}">
                <a16:creationId xmlns:a16="http://schemas.microsoft.com/office/drawing/2014/main" id="{5B990DA4-DA00-4795-B12C-FDCF4DAF57C8}"/>
              </a:ext>
            </a:extLst>
          </p:cNvPr>
          <p:cNvSpPr/>
          <p:nvPr/>
        </p:nvSpPr>
        <p:spPr>
          <a:xfrm>
            <a:off x="1507942" y="2727024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04</a:t>
            </a:r>
            <a:endParaRPr sz="60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CRUD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67950" y="3801226"/>
            <a:ext cx="4572000" cy="927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</a:rPr>
              <a:t>Utilisation des méthodes de PyMongo pour effectuer des opérations CRUD sur la collection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40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subTitle" idx="1"/>
          </p:nvPr>
        </p:nvSpPr>
        <p:spPr>
          <a:xfrm>
            <a:off x="3384099" y="695651"/>
            <a:ext cx="502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— </a:t>
            </a:r>
            <a:r>
              <a:rPr lang="en" dirty="0"/>
              <a:t>Create</a:t>
            </a:r>
            <a:endParaRPr dirty="0"/>
          </a:p>
        </p:txBody>
      </p:sp>
      <p:sp>
        <p:nvSpPr>
          <p:cNvPr id="833" name="Google Shape;833;p40"/>
          <p:cNvSpPr txBox="1">
            <a:spLocks noGrp="1"/>
          </p:cNvSpPr>
          <p:nvPr>
            <p:ph type="subTitle" idx="2"/>
          </p:nvPr>
        </p:nvSpPr>
        <p:spPr>
          <a:xfrm>
            <a:off x="3383499" y="2520283"/>
            <a:ext cx="502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—Update</a:t>
            </a:r>
            <a:endParaRPr dirty="0"/>
          </a:p>
        </p:txBody>
      </p:sp>
      <p:sp>
        <p:nvSpPr>
          <p:cNvPr id="834" name="Google Shape;834;p40"/>
          <p:cNvSpPr txBox="1">
            <a:spLocks noGrp="1"/>
          </p:cNvSpPr>
          <p:nvPr>
            <p:ph type="subTitle" idx="3"/>
          </p:nvPr>
        </p:nvSpPr>
        <p:spPr>
          <a:xfrm>
            <a:off x="3388930" y="3431829"/>
            <a:ext cx="502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—Delete</a:t>
            </a:r>
            <a:endParaRPr dirty="0"/>
          </a:p>
        </p:txBody>
      </p:sp>
      <p:sp>
        <p:nvSpPr>
          <p:cNvPr id="835" name="Google Shape;835;p40"/>
          <p:cNvSpPr txBox="1">
            <a:spLocks noGrp="1"/>
          </p:cNvSpPr>
          <p:nvPr>
            <p:ph type="subTitle" idx="4"/>
          </p:nvPr>
        </p:nvSpPr>
        <p:spPr>
          <a:xfrm>
            <a:off x="3173013" y="1158605"/>
            <a:ext cx="5020200" cy="456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result = collection.insert_one({})</a:t>
            </a:r>
            <a:endParaRPr lang="fr-FR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36" name="Google Shape;836;p40"/>
          <p:cNvSpPr txBox="1">
            <a:spLocks noGrp="1"/>
          </p:cNvSpPr>
          <p:nvPr>
            <p:ph type="subTitle" idx="5"/>
          </p:nvPr>
        </p:nvSpPr>
        <p:spPr>
          <a:xfrm>
            <a:off x="3383499" y="1980240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fr-FR" b="1" dirty="0">
                <a:solidFill>
                  <a:schemeClr val="bg1"/>
                </a:solidFill>
                <a:highlight>
                  <a:srgbClr val="000000"/>
                </a:highlight>
              </a:rPr>
              <a:t>all_documents = collection.find()</a:t>
            </a:r>
          </a:p>
        </p:txBody>
      </p:sp>
      <p:sp>
        <p:nvSpPr>
          <p:cNvPr id="838" name="Google Shape;838;p40"/>
          <p:cNvSpPr txBox="1">
            <a:spLocks noGrp="1"/>
          </p:cNvSpPr>
          <p:nvPr>
            <p:ph type="subTitle" idx="6"/>
          </p:nvPr>
        </p:nvSpPr>
        <p:spPr>
          <a:xfrm>
            <a:off x="3382899" y="3875260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collection.delete_one(delete_condition)</a:t>
            </a:r>
            <a:endParaRPr lang="fr-FR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839" name="Google Shape;839;p40"/>
          <p:cNvGrpSpPr/>
          <p:nvPr/>
        </p:nvGrpSpPr>
        <p:grpSpPr>
          <a:xfrm>
            <a:off x="2552352" y="1646026"/>
            <a:ext cx="502899" cy="502899"/>
            <a:chOff x="858700" y="1967475"/>
            <a:chExt cx="605100" cy="605100"/>
          </a:xfrm>
        </p:grpSpPr>
        <p:sp>
          <p:nvSpPr>
            <p:cNvPr id="840" name="Google Shape;840;p4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0"/>
          <p:cNvGrpSpPr/>
          <p:nvPr/>
        </p:nvGrpSpPr>
        <p:grpSpPr>
          <a:xfrm>
            <a:off x="2552352" y="3647899"/>
            <a:ext cx="502800" cy="502800"/>
            <a:chOff x="1627550" y="2017350"/>
            <a:chExt cx="502800" cy="502800"/>
          </a:xfrm>
        </p:grpSpPr>
        <p:sp>
          <p:nvSpPr>
            <p:cNvPr id="843" name="Google Shape;843;p4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2552351" y="2647083"/>
            <a:ext cx="502800" cy="502800"/>
            <a:chOff x="463701" y="2307675"/>
            <a:chExt cx="502800" cy="502800"/>
          </a:xfrm>
        </p:grpSpPr>
        <p:sp>
          <p:nvSpPr>
            <p:cNvPr id="846" name="Google Shape;846;p40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0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850" name="Google Shape;850;p40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40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4" name="Google Shape;854;p40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855" name="Google Shape;855;p40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0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7" name="Google Shape;857;p40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0" name="Google Shape;860;p40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1" name="Google Shape;861;p40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0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865" name="Google Shape;865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66" name="Google Shape;866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7" name="Google Shape;867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68" name="Google Shape;868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69" name="Google Shape;869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0" name="Google Shape;870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71" name="Google Shape;871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2" name="Google Shape;872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73" name="Google Shape;873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5" name="Google Shape;875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Google Shape;833;p40">
            <a:extLst>
              <a:ext uri="{FF2B5EF4-FFF2-40B4-BE49-F238E27FC236}">
                <a16:creationId xmlns:a16="http://schemas.microsoft.com/office/drawing/2014/main" id="{D1FEE8AA-36BB-416D-A8B2-974E15AC1A52}"/>
              </a:ext>
            </a:extLst>
          </p:cNvPr>
          <p:cNvSpPr txBox="1">
            <a:spLocks/>
          </p:cNvSpPr>
          <p:nvPr/>
        </p:nvSpPr>
        <p:spPr>
          <a:xfrm>
            <a:off x="3383499" y="1616943"/>
            <a:ext cx="502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— Read</a:t>
            </a:r>
          </a:p>
        </p:txBody>
      </p:sp>
      <p:sp>
        <p:nvSpPr>
          <p:cNvPr id="49" name="Google Shape;836;p40">
            <a:extLst>
              <a:ext uri="{FF2B5EF4-FFF2-40B4-BE49-F238E27FC236}">
                <a16:creationId xmlns:a16="http://schemas.microsoft.com/office/drawing/2014/main" id="{4CC55DD1-E218-45EF-BD7F-F4610D9556EF}"/>
              </a:ext>
            </a:extLst>
          </p:cNvPr>
          <p:cNvSpPr txBox="1">
            <a:spLocks/>
          </p:cNvSpPr>
          <p:nvPr/>
        </p:nvSpPr>
        <p:spPr>
          <a:xfrm>
            <a:off x="3584327" y="3032810"/>
            <a:ext cx="50202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collection.update_one(update_condition,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new_values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</a:p>
          <a:p>
            <a:pPr marL="0" indent="0" algn="ctr"/>
            <a:endParaRPr lang="fr-FR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F1587E-A159-4D05-BCB7-5EB68E751D5D}"/>
              </a:ext>
            </a:extLst>
          </p:cNvPr>
          <p:cNvSpPr txBox="1"/>
          <p:nvPr/>
        </p:nvSpPr>
        <p:spPr>
          <a:xfrm>
            <a:off x="1583051" y="4513821"/>
            <a:ext cx="1379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hlinkClick r:id="rId3"/>
              </a:rPr>
              <a:t>Documentation</a:t>
            </a:r>
            <a:endParaRPr lang="fr-FR" sz="12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05</a:t>
            </a:r>
            <a:endParaRPr sz="60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761325" y="2178662"/>
            <a:ext cx="5804330" cy="114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4000" dirty="0"/>
              <a:t>Gestion des erreurs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La gestion des erreurs et des exceptions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77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430</Words>
  <Application>Microsoft Office PowerPoint</Application>
  <PresentationFormat>Affichage à l'écran (16:9)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Rubik Black</vt:lpstr>
      <vt:lpstr>Söhne</vt:lpstr>
      <vt:lpstr>Arial</vt:lpstr>
      <vt:lpstr>Karla</vt:lpstr>
      <vt:lpstr>Arial Black</vt:lpstr>
      <vt:lpstr>Bebas Neue</vt:lpstr>
      <vt:lpstr>Soft Colors UI Design for Agencies by Slidesgo</vt:lpstr>
      <vt:lpstr>L’utilisation de MongoDB avec Python</vt:lpstr>
      <vt:lpstr>Table de contenu</vt:lpstr>
      <vt:lpstr>01</vt:lpstr>
      <vt:lpstr>02</vt:lpstr>
      <vt:lpstr>03</vt:lpstr>
      <vt:lpstr>Présentation PowerPoint</vt:lpstr>
      <vt:lpstr>04</vt:lpstr>
      <vt:lpstr>Présentation PowerPoint</vt:lpstr>
      <vt:lpstr>05</vt:lpstr>
      <vt:lpstr>Présentation PowerPoint</vt:lpstr>
      <vt:lpstr>Présentation PowerPoint</vt:lpstr>
      <vt:lpstr>06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L’utilisation de MongoDB avec Python</dc:title>
  <dc:creator>asus</dc:creator>
  <cp:lastModifiedBy>hp</cp:lastModifiedBy>
  <cp:revision>9</cp:revision>
  <dcterms:modified xsi:type="dcterms:W3CDTF">2023-12-14T11:03:08Z</dcterms:modified>
</cp:coreProperties>
</file>