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3"/>
  </p:notesMasterIdLst>
  <p:sldIdLst>
    <p:sldId id="273" r:id="rId2"/>
    <p:sldId id="275" r:id="rId3"/>
    <p:sldId id="276" r:id="rId4"/>
    <p:sldId id="282" r:id="rId5"/>
    <p:sldId id="283" r:id="rId6"/>
    <p:sldId id="277" r:id="rId7"/>
    <p:sldId id="284" r:id="rId8"/>
    <p:sldId id="285" r:id="rId9"/>
    <p:sldId id="286" r:id="rId10"/>
    <p:sldId id="287" r:id="rId11"/>
    <p:sldId id="288" r:id="rId12"/>
  </p:sldIdLst>
  <p:sldSz cx="12192000" cy="6858000"/>
  <p:notesSz cx="6858000" cy="9144000"/>
  <p:embeddedFontLst>
    <p:embeddedFont>
      <p:font typeface="Didact Gothic" panose="020B0604020202020204" charset="0"/>
      <p:regular r:id="rId14"/>
    </p:embeddedFont>
    <p:embeddedFont>
      <p:font typeface="Arial Black" panose="020B0A04020102020204" pitchFamily="34" charset="0"/>
      <p:bold r:id="rId15"/>
    </p:embeddedFont>
    <p:embeddedFont>
      <p:font typeface="Algerian" panose="04020705040A02060702" pitchFamily="82" charset="0"/>
      <p:regular r:id="rId16"/>
    </p:embeddedFont>
    <p:embeddedFont>
      <p:font typeface="Calibri" panose="020F0502020204030204" pitchFamily="34" charset="0"/>
      <p:regular r:id="rId17"/>
      <p:bold r:id="rId18"/>
      <p:italic r:id="rId19"/>
      <p:boldItalic r:id="rId20"/>
    </p:embeddedFont>
    <p:embeddedFont>
      <p:font typeface="DM Sans Black" panose="020B060402020202020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15"/>
    <a:srgbClr val="969696"/>
    <a:srgbClr val="00FF99"/>
    <a:srgbClr val="FFFFFF"/>
    <a:srgbClr val="E1D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3883" autoAdjust="0"/>
  </p:normalViewPr>
  <p:slideViewPr>
    <p:cSldViewPr snapToGrid="0">
      <p:cViewPr>
        <p:scale>
          <a:sx n="66" d="100"/>
          <a:sy n="66" d="100"/>
        </p:scale>
        <p:origin x="644" y="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eb205fd2b6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eb205fd2b6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eb205fd2b6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eb205fd2b6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871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242"/>
        <p:cNvGrpSpPr/>
        <p:nvPr/>
      </p:nvGrpSpPr>
      <p:grpSpPr>
        <a:xfrm>
          <a:off x="0" y="0"/>
          <a:ext cx="0" cy="0"/>
          <a:chOff x="0" y="0"/>
          <a:chExt cx="0" cy="0"/>
        </a:xfrm>
      </p:grpSpPr>
      <p:pic>
        <p:nvPicPr>
          <p:cNvPr id="243" name="Google Shape;243;p9"/>
          <p:cNvPicPr preferRelativeResize="0"/>
          <p:nvPr/>
        </p:nvPicPr>
        <p:blipFill rotWithShape="1">
          <a:blip r:embed="rId2">
            <a:alphaModFix amt="81000"/>
          </a:blip>
          <a:srcRect l="7351" t="9166" r="3751" b="8250"/>
          <a:stretch/>
        </p:blipFill>
        <p:spPr>
          <a:xfrm flipH="1">
            <a:off x="-12" y="0"/>
            <a:ext cx="12192000" cy="6858000"/>
          </a:xfrm>
          <a:prstGeom prst="rect">
            <a:avLst/>
          </a:prstGeom>
          <a:noFill/>
          <a:ln>
            <a:noFill/>
          </a:ln>
        </p:spPr>
      </p:pic>
      <p:sp>
        <p:nvSpPr>
          <p:cNvPr id="244" name="Google Shape;244;p9"/>
          <p:cNvSpPr txBox="1">
            <a:spLocks noGrp="1"/>
          </p:cNvSpPr>
          <p:nvPr>
            <p:ph type="title"/>
          </p:nvPr>
        </p:nvSpPr>
        <p:spPr>
          <a:xfrm>
            <a:off x="766950" y="679800"/>
            <a:ext cx="10658100" cy="7635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endParaRPr/>
          </a:p>
        </p:txBody>
      </p:sp>
      <p:sp>
        <p:nvSpPr>
          <p:cNvPr id="245" name="Google Shape;245;p9"/>
          <p:cNvSpPr txBox="1">
            <a:spLocks noGrp="1"/>
          </p:cNvSpPr>
          <p:nvPr>
            <p:ph type="body" idx="1"/>
          </p:nvPr>
        </p:nvSpPr>
        <p:spPr>
          <a:xfrm>
            <a:off x="934500" y="3451362"/>
            <a:ext cx="3147300" cy="24231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246" name="Google Shape;246;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247" name="Google Shape;247;p9"/>
          <p:cNvSpPr txBox="1">
            <a:spLocks noGrp="1"/>
          </p:cNvSpPr>
          <p:nvPr>
            <p:ph type="subTitle" idx="2"/>
          </p:nvPr>
        </p:nvSpPr>
        <p:spPr>
          <a:xfrm>
            <a:off x="938250" y="5018924"/>
            <a:ext cx="3147300" cy="588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3200" b="1">
                <a:solidFill>
                  <a:schemeClr val="accent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8" name="Google Shape;248;p9"/>
          <p:cNvSpPr txBox="1">
            <a:spLocks noGrp="1"/>
          </p:cNvSpPr>
          <p:nvPr>
            <p:ph type="body" idx="3"/>
          </p:nvPr>
        </p:nvSpPr>
        <p:spPr>
          <a:xfrm>
            <a:off x="4522350" y="3451375"/>
            <a:ext cx="3147300" cy="24231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249" name="Google Shape;249;p9"/>
          <p:cNvSpPr txBox="1">
            <a:spLocks noGrp="1"/>
          </p:cNvSpPr>
          <p:nvPr>
            <p:ph type="subTitle" idx="4"/>
          </p:nvPr>
        </p:nvSpPr>
        <p:spPr>
          <a:xfrm>
            <a:off x="4526100" y="5018929"/>
            <a:ext cx="3147300" cy="588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3200" b="1">
                <a:solidFill>
                  <a:schemeClr val="accent4"/>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0" name="Google Shape;250;p9"/>
          <p:cNvSpPr txBox="1">
            <a:spLocks noGrp="1"/>
          </p:cNvSpPr>
          <p:nvPr>
            <p:ph type="body" idx="5"/>
          </p:nvPr>
        </p:nvSpPr>
        <p:spPr>
          <a:xfrm>
            <a:off x="8110200" y="3451362"/>
            <a:ext cx="3147300" cy="24231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251" name="Google Shape;251;p9"/>
          <p:cNvSpPr txBox="1">
            <a:spLocks noGrp="1"/>
          </p:cNvSpPr>
          <p:nvPr>
            <p:ph type="subTitle" idx="6"/>
          </p:nvPr>
        </p:nvSpPr>
        <p:spPr>
          <a:xfrm>
            <a:off x="8113950" y="5018924"/>
            <a:ext cx="3147300" cy="588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3200" b="1">
                <a:solidFill>
                  <a:schemeClr val="accent6"/>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9"/>
        <p:cNvGrpSpPr/>
        <p:nvPr/>
      </p:nvGrpSpPr>
      <p:grpSpPr>
        <a:xfrm>
          <a:off x="0" y="0"/>
          <a:ext cx="0" cy="0"/>
          <a:chOff x="0" y="0"/>
          <a:chExt cx="0" cy="0"/>
        </a:xfrm>
      </p:grpSpPr>
      <p:pic>
        <p:nvPicPr>
          <p:cNvPr id="510" name="Google Shape;510;p19"/>
          <p:cNvPicPr preferRelativeResize="0"/>
          <p:nvPr/>
        </p:nvPicPr>
        <p:blipFill rotWithShape="1">
          <a:blip r:embed="rId2">
            <a:alphaModFix amt="81000"/>
          </a:blip>
          <a:srcRect l="7351" t="9166" r="3751" b="8250"/>
          <a:stretch/>
        </p:blipFill>
        <p:spPr>
          <a:xfrm>
            <a:off x="0" y="0"/>
            <a:ext cx="12192000"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1pPr>
            <a:lvl2pPr lvl="1">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2pPr>
            <a:lvl3pPr lvl="2">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3pPr>
            <a:lvl4pPr lvl="3">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4pPr>
            <a:lvl5pPr lvl="4">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5pPr>
            <a:lvl6pPr lvl="5">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6pPr>
            <a:lvl7pPr lvl="6">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7pPr>
            <a:lvl8pPr lvl="7">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8pPr>
            <a:lvl9pPr lvl="8">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7350">
              <a:lnSpc>
                <a:spcPct val="115000"/>
              </a:lnSpc>
              <a:spcBef>
                <a:spcPts val="0"/>
              </a:spcBef>
              <a:spcAft>
                <a:spcPts val="0"/>
              </a:spcAft>
              <a:buClr>
                <a:schemeClr val="dk2"/>
              </a:buClr>
              <a:buSzPts val="2500"/>
              <a:buFont typeface="Didact Gothic"/>
              <a:buChar char="●"/>
              <a:defRPr sz="2500">
                <a:solidFill>
                  <a:schemeClr val="dk2"/>
                </a:solidFill>
                <a:latin typeface="Didact Gothic"/>
                <a:ea typeface="Didact Gothic"/>
                <a:cs typeface="Didact Gothic"/>
                <a:sym typeface="Didact Gothic"/>
              </a:defRPr>
            </a:lvl1pPr>
            <a:lvl2pPr marL="914400" lvl="1"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2pPr>
            <a:lvl3pPr marL="1371600" lvl="2"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3pPr>
            <a:lvl4pPr marL="1828800" lvl="3"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4pPr>
            <a:lvl5pPr marL="2286000" lvl="4"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5pPr>
            <a:lvl6pPr marL="2743200" lvl="5"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6pPr>
            <a:lvl7pPr marL="3200400" lvl="6"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7pPr>
            <a:lvl8pPr marL="3657600" lvl="7"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8pPr>
            <a:lvl9pPr marL="4114800" lvl="8"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1"/>
          <p:cNvSpPr txBox="1"/>
          <p:nvPr/>
        </p:nvSpPr>
        <p:spPr>
          <a:xfrm>
            <a:off x="9931800" y="13425"/>
            <a:ext cx="22602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chemeClr val="lt1"/>
                </a:solidFill>
              </a:rPr>
              <a:t>slidesmania.com</a:t>
            </a:r>
            <a:endParaRPr>
              <a:solidFill>
                <a:schemeClr val="lt1"/>
              </a:solidFill>
            </a:endParaRPr>
          </a:p>
        </p:txBody>
      </p:sp>
    </p:spTree>
  </p:cSld>
  <p:clrMap bg1="lt1" tx1="dk1" bg2="dk2" tx2="lt2" accent1="accent1" accent2="accent2" accent3="accent3" accent4="accent4" accent5="accent5" accent6="accent6" hlink="hlink" folHlink="folHlink"/>
  <p:sldLayoutIdLst>
    <p:sldLayoutId id="2147483655" r:id="rId1"/>
    <p:sldLayoutId id="214748366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fi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5" name="Google Shape;715;p38"/>
          <p:cNvSpPr/>
          <p:nvPr/>
        </p:nvSpPr>
        <p:spPr>
          <a:xfrm>
            <a:off x="2938370" y="2032320"/>
            <a:ext cx="1920300" cy="1920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7845" y="1890172"/>
            <a:ext cx="2505439" cy="250543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18" name="Google Shape;718;p38"/>
          <p:cNvPicPr preferRelativeResize="0"/>
          <p:nvPr/>
        </p:nvPicPr>
        <p:blipFill rotWithShape="1">
          <a:blip r:embed="rId4">
            <a:alphaModFix amt="81000"/>
          </a:blip>
          <a:srcRect l="70716" t="36233" r="15282" b="40643"/>
          <a:stretch/>
        </p:blipFill>
        <p:spPr>
          <a:xfrm flipH="1">
            <a:off x="2781373" y="1697331"/>
            <a:ext cx="2538381" cy="2750993"/>
          </a:xfrm>
          <a:prstGeom prst="ellipse">
            <a:avLst/>
          </a:prstGeom>
          <a:noFill/>
          <a:ln>
            <a:noFill/>
          </a:ln>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6901" y="1920907"/>
            <a:ext cx="2427237" cy="24439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19" name="Google Shape;719;p38"/>
          <p:cNvPicPr preferRelativeResize="0"/>
          <p:nvPr/>
        </p:nvPicPr>
        <p:blipFill rotWithShape="1">
          <a:blip r:embed="rId4">
            <a:alphaModFix amt="81000"/>
          </a:blip>
          <a:srcRect l="70716" t="36233" r="15282" b="40643"/>
          <a:stretch/>
        </p:blipFill>
        <p:spPr>
          <a:xfrm flipH="1">
            <a:off x="6963582" y="1809383"/>
            <a:ext cx="2760541" cy="2526890"/>
          </a:xfrm>
          <a:prstGeom prst="ellipse">
            <a:avLst/>
          </a:prstGeom>
          <a:noFill/>
          <a:ln>
            <a:noFill/>
          </a:ln>
        </p:spPr>
      </p:pic>
      <p:sp>
        <p:nvSpPr>
          <p:cNvPr id="12" name="Rectangle 11"/>
          <p:cNvSpPr/>
          <p:nvPr/>
        </p:nvSpPr>
        <p:spPr>
          <a:xfrm>
            <a:off x="5789008" y="2218775"/>
            <a:ext cx="2349151" cy="1862048"/>
          </a:xfrm>
          <a:prstGeom prst="rect">
            <a:avLst/>
          </a:prstGeom>
        </p:spPr>
        <p:txBody>
          <a:bodyPr wrap="square">
            <a:spAutoFit/>
          </a:bodyPr>
          <a:lstStyle/>
          <a:p>
            <a:r>
              <a:rPr lang="fr-FR" sz="11500" dirty="0"/>
              <a:t>+</a:t>
            </a:r>
          </a:p>
        </p:txBody>
      </p:sp>
      <p:sp>
        <p:nvSpPr>
          <p:cNvPr id="13" name="Rectangle 12"/>
          <p:cNvSpPr/>
          <p:nvPr/>
        </p:nvSpPr>
        <p:spPr>
          <a:xfrm>
            <a:off x="1133626" y="398545"/>
            <a:ext cx="10179390" cy="707886"/>
          </a:xfrm>
          <a:prstGeom prst="rect">
            <a:avLst/>
          </a:prstGeom>
        </p:spPr>
        <p:txBody>
          <a:bodyPr wrap="none">
            <a:spAutoFit/>
          </a:bodyPr>
          <a:lstStyle/>
          <a:p>
            <a:r>
              <a:rPr lang="fr-FR" sz="4000" dirty="0">
                <a:solidFill>
                  <a:schemeClr val="accent5"/>
                </a:solidFill>
                <a:latin typeface="Algerian" panose="04020705040A02060702" pitchFamily="82" charset="0"/>
              </a:rPr>
              <a:t>L'Utilisation de Python avec MongoDB</a:t>
            </a:r>
          </a:p>
        </p:txBody>
      </p:sp>
      <p:sp>
        <p:nvSpPr>
          <p:cNvPr id="14" name="ZoneTexte 13"/>
          <p:cNvSpPr txBox="1"/>
          <p:nvPr/>
        </p:nvSpPr>
        <p:spPr>
          <a:xfrm>
            <a:off x="3026850" y="6160575"/>
            <a:ext cx="7873465" cy="338554"/>
          </a:xfrm>
          <a:prstGeom prst="rect">
            <a:avLst/>
          </a:prstGeom>
          <a:noFill/>
        </p:spPr>
        <p:txBody>
          <a:bodyPr wrap="square" rtlCol="0">
            <a:spAutoFit/>
          </a:bodyPr>
          <a:lstStyle/>
          <a:p>
            <a:r>
              <a:rPr lang="fr-FR" sz="1600" dirty="0" smtClean="0">
                <a:solidFill>
                  <a:schemeClr val="bg2"/>
                </a:solidFill>
              </a:rPr>
              <a:t>Présenté par:  KARIMA BELATTARIA / MOHAMMED EL ATTAR</a:t>
            </a:r>
            <a:endParaRPr lang="fr-FR" sz="1600" dirty="0">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2">
            <a:extLst>
              <a:ext uri="{FF2B5EF4-FFF2-40B4-BE49-F238E27FC236}">
                <a16:creationId xmlns:a16="http://schemas.microsoft.com/office/drawing/2014/main" id="{E34E91A8-F608-453C-810A-BE991818063F}"/>
              </a:ext>
            </a:extLst>
          </p:cNvPr>
          <p:cNvSpPr txBox="1">
            <a:spLocks/>
          </p:cNvSpPr>
          <p:nvPr/>
        </p:nvSpPr>
        <p:spPr>
          <a:xfrm>
            <a:off x="7263909" y="200878"/>
            <a:ext cx="7560000" cy="451748"/>
          </a:xfrm>
          <a:prstGeom prst="rect">
            <a:avLst/>
          </a:prstGeom>
        </p:spPr>
        <p:txBody>
          <a:bodyPr rtlCol="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400" b="1" dirty="0" smtClean="0">
                <a:solidFill>
                  <a:schemeClr val="bg2"/>
                </a:solidFill>
              </a:rPr>
              <a:t>Démo</a:t>
            </a:r>
            <a:endParaRPr lang="fr-FR" sz="2400" b="1" dirty="0">
              <a:solidFill>
                <a:schemeClr val="bg2"/>
              </a:solidFill>
            </a:endParaRPr>
          </a:p>
        </p:txBody>
      </p:sp>
      <p:sp>
        <p:nvSpPr>
          <p:cNvPr id="3" name="objet 7" descr="Rectangle beige">
            <a:extLst>
              <a:ext uri="{FF2B5EF4-FFF2-40B4-BE49-F238E27FC236}">
                <a16:creationId xmlns:a16="http://schemas.microsoft.com/office/drawing/2014/main" id="{9B6BE182-7444-49DA-B6FA-215DD68D50CA}"/>
              </a:ext>
            </a:extLst>
          </p:cNvPr>
          <p:cNvSpPr/>
          <p:nvPr/>
        </p:nvSpPr>
        <p:spPr bwMode="white">
          <a:xfrm flipV="1">
            <a:off x="7173798" y="519764"/>
            <a:ext cx="1604442" cy="132862"/>
          </a:xfrm>
          <a:custGeom>
            <a:avLst/>
            <a:gdLst/>
            <a:ahLst/>
            <a:cxnLst/>
            <a:rect l="l" t="t" r="r" b="b"/>
            <a:pathLst>
              <a:path w="3935729">
                <a:moveTo>
                  <a:pt x="0" y="0"/>
                </a:moveTo>
                <a:lnTo>
                  <a:pt x="3935349" y="0"/>
                </a:lnTo>
              </a:path>
            </a:pathLst>
          </a:custGeom>
          <a:ln/>
        </p:spPr>
        <p:style>
          <a:lnRef idx="2">
            <a:schemeClr val="dk1"/>
          </a:lnRef>
          <a:fillRef idx="0">
            <a:schemeClr val="dk1"/>
          </a:fillRef>
          <a:effectRef idx="1">
            <a:schemeClr val="dk1"/>
          </a:effectRef>
          <a:fontRef idx="minor">
            <a:schemeClr val="tx1"/>
          </a:fontRef>
        </p:style>
        <p:txBody>
          <a:bodyPr wrap="square" lIns="0" tIns="0" rIns="0" bIns="0" rtlCol="0"/>
          <a:lstStyle/>
          <a:p>
            <a:pPr rtl="0"/>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937" y="834075"/>
            <a:ext cx="8147968" cy="5864297"/>
          </a:xfrm>
          <a:prstGeom prst="rect">
            <a:avLst/>
          </a:prstGeom>
        </p:spPr>
      </p:pic>
    </p:spTree>
    <p:extLst>
      <p:ext uri="{BB962C8B-B14F-4D97-AF65-F5344CB8AC3E}">
        <p14:creationId xmlns:p14="http://schemas.microsoft.com/office/powerpoint/2010/main" val="900949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981" y="1205912"/>
            <a:ext cx="10104048" cy="3785652"/>
          </a:xfrm>
          <a:prstGeom prst="rect">
            <a:avLst/>
          </a:prstGeom>
          <a:noFill/>
        </p:spPr>
        <p:txBody>
          <a:bodyPr wrap="none" lIns="91440" tIns="45720" rIns="91440" bIns="45720">
            <a:spAutoFit/>
          </a:bodyPr>
          <a:lstStyle/>
          <a:p>
            <a:pPr algn="ctr"/>
            <a:r>
              <a:rPr lang="fr-FR" sz="8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MERCI </a:t>
            </a:r>
          </a:p>
          <a:p>
            <a:pPr algn="ctr"/>
            <a:r>
              <a:rPr lang="fr-FR" sz="8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POUR</a:t>
            </a:r>
          </a:p>
          <a:p>
            <a:pPr algn="ctr"/>
            <a:r>
              <a:rPr lang="fr-FR" sz="8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VOTRE ATTENTION</a:t>
            </a:r>
            <a:endParaRPr lang="fr-FR" sz="8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88287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4125" y="291511"/>
            <a:ext cx="3621504" cy="923330"/>
          </a:xfrm>
          <a:prstGeom prst="rect">
            <a:avLst/>
          </a:prstGeom>
          <a:noFill/>
        </p:spPr>
        <p:txBody>
          <a:bodyPr wrap="none" lIns="91440" tIns="45720" rIns="91440" bIns="45720">
            <a:spAutoFit/>
          </a:bodyPr>
          <a:lstStyle/>
          <a:p>
            <a:pPr algn="ctr"/>
            <a:r>
              <a:rPr lang="fr-FR" sz="5400" dirty="0" smtClean="0">
                <a:ln w="0"/>
                <a:solidFill>
                  <a:srgbClr val="E1D7B9"/>
                </a:solidFill>
                <a:effectLst>
                  <a:outerShdw blurRad="38100" dist="25400" dir="5400000" algn="ctr" rotWithShape="0">
                    <a:srgbClr val="6E747A">
                      <a:alpha val="43000"/>
                    </a:srgbClr>
                  </a:outerShdw>
                </a:effectLst>
                <a:latin typeface="Algerian" panose="04020705040A02060702" pitchFamily="82" charset="0"/>
              </a:rPr>
              <a:t>SOMMAIRE</a:t>
            </a:r>
            <a:endParaRPr lang="fr-FR" sz="5400" dirty="0">
              <a:ln w="0"/>
              <a:solidFill>
                <a:srgbClr val="E1D7B9"/>
              </a:solidFill>
              <a:effectLst>
                <a:outerShdw blurRad="38100" dist="25400" dir="5400000" algn="ctr" rotWithShape="0">
                  <a:srgbClr val="6E747A">
                    <a:alpha val="43000"/>
                  </a:srgbClr>
                </a:outerShdw>
              </a:effectLst>
              <a:latin typeface="Algerian" panose="04020705040A02060702" pitchFamily="82" charset="0"/>
            </a:endParaRPr>
          </a:p>
        </p:txBody>
      </p:sp>
      <p:sp>
        <p:nvSpPr>
          <p:cNvPr id="3" name="Rectangle 2"/>
          <p:cNvSpPr/>
          <p:nvPr/>
        </p:nvSpPr>
        <p:spPr>
          <a:xfrm>
            <a:off x="779925" y="1101718"/>
            <a:ext cx="11839883" cy="7725192"/>
          </a:xfrm>
          <a:prstGeom prst="rect">
            <a:avLst/>
          </a:prstGeom>
        </p:spPr>
        <p:txBody>
          <a:bodyPr wrap="square">
            <a:spAutoFit/>
          </a:bodyPr>
          <a:lstStyle/>
          <a:p>
            <a:endParaRPr lang="fr-FR" sz="2400" b="1" dirty="0">
              <a:solidFill>
                <a:schemeClr val="bg2"/>
              </a:solidFill>
              <a:latin typeface="+mj-lt"/>
            </a:endParaRPr>
          </a:p>
          <a:p>
            <a:r>
              <a:rPr lang="fr-FR" sz="2400" b="1" dirty="0">
                <a:solidFill>
                  <a:schemeClr val="bg2"/>
                </a:solidFill>
                <a:latin typeface="Arial Black" panose="020B0A04020102020204" pitchFamily="34" charset="0"/>
              </a:rPr>
              <a:t>Introduction à MongoDB /à Python comme langage de </a:t>
            </a:r>
            <a:r>
              <a:rPr lang="fr-FR" sz="2000" b="1" dirty="0" smtClean="0">
                <a:solidFill>
                  <a:schemeClr val="bg2"/>
                </a:solidFill>
                <a:latin typeface="Arial Black" panose="020B0A04020102020204" pitchFamily="34" charset="0"/>
              </a:rPr>
              <a:t>programmation</a:t>
            </a:r>
          </a:p>
          <a:p>
            <a:endParaRPr lang="fr-FR" sz="3200" b="1" dirty="0">
              <a:solidFill>
                <a:schemeClr val="bg2"/>
              </a:solidFill>
            </a:endParaRPr>
          </a:p>
          <a:p>
            <a:r>
              <a:rPr lang="fr-FR" sz="2800" b="1" dirty="0" smtClean="0">
                <a:solidFill>
                  <a:schemeClr val="bg2"/>
                </a:solidFill>
              </a:rPr>
              <a:t>Installation et configuration de pilote python(PyMongo)</a:t>
            </a:r>
          </a:p>
          <a:p>
            <a:endParaRPr lang="fr-FR" sz="4400" b="1" dirty="0" smtClean="0">
              <a:solidFill>
                <a:schemeClr val="bg2"/>
              </a:solidFill>
            </a:endParaRPr>
          </a:p>
          <a:p>
            <a:r>
              <a:rPr lang="fr-FR" sz="2800" b="1" dirty="0">
                <a:solidFill>
                  <a:schemeClr val="bg2"/>
                </a:solidFill>
              </a:rPr>
              <a:t>L</a:t>
            </a:r>
            <a:r>
              <a:rPr lang="fr-FR" sz="2800" b="1" dirty="0" smtClean="0">
                <a:solidFill>
                  <a:schemeClr val="bg2"/>
                </a:solidFill>
              </a:rPr>
              <a:t>a </a:t>
            </a:r>
            <a:r>
              <a:rPr lang="fr-FR" sz="2800" b="1" dirty="0">
                <a:solidFill>
                  <a:schemeClr val="bg2"/>
                </a:solidFill>
              </a:rPr>
              <a:t>Connexion à MongoDB avec PyMongo</a:t>
            </a:r>
            <a:endParaRPr lang="fr-FR" sz="4800" b="1" dirty="0" smtClean="0">
              <a:solidFill>
                <a:schemeClr val="bg2"/>
              </a:solidFill>
            </a:endParaRPr>
          </a:p>
          <a:p>
            <a:endParaRPr lang="fr-FR" sz="5400" dirty="0" smtClean="0">
              <a:solidFill>
                <a:schemeClr val="bg2"/>
              </a:solidFill>
            </a:endParaRPr>
          </a:p>
          <a:p>
            <a:r>
              <a:rPr lang="fr-FR" sz="2800" b="1" dirty="0" smtClean="0">
                <a:solidFill>
                  <a:schemeClr val="bg2"/>
                </a:solidFill>
                <a:latin typeface="+mj-lt"/>
              </a:rPr>
              <a:t>Les </a:t>
            </a:r>
            <a:r>
              <a:rPr lang="fr-FR" sz="2800" b="1" dirty="0" smtClean="0">
                <a:solidFill>
                  <a:schemeClr val="bg2"/>
                </a:solidFill>
                <a:latin typeface="+mj-lt"/>
              </a:rPr>
              <a:t>opérations CRUD(</a:t>
            </a:r>
            <a:r>
              <a:rPr lang="fr-FR" sz="2800" b="1" dirty="0" err="1">
                <a:solidFill>
                  <a:schemeClr val="bg2"/>
                </a:solidFill>
              </a:rPr>
              <a:t>Create</a:t>
            </a:r>
            <a:r>
              <a:rPr lang="fr-FR" sz="2800" b="1" dirty="0">
                <a:solidFill>
                  <a:schemeClr val="bg2"/>
                </a:solidFill>
              </a:rPr>
              <a:t>, Read, Update, </a:t>
            </a:r>
            <a:r>
              <a:rPr lang="fr-FR" sz="2800" b="1" dirty="0" err="1" smtClean="0">
                <a:solidFill>
                  <a:schemeClr val="bg2"/>
                </a:solidFill>
              </a:rPr>
              <a:t>Delete</a:t>
            </a:r>
            <a:r>
              <a:rPr lang="fr-FR" sz="2800" b="1" dirty="0" smtClean="0">
                <a:solidFill>
                  <a:schemeClr val="bg2"/>
                </a:solidFill>
              </a:rPr>
              <a:t>)</a:t>
            </a:r>
          </a:p>
          <a:p>
            <a:endParaRPr lang="fr-FR" sz="2000" dirty="0">
              <a:solidFill>
                <a:schemeClr val="bg2"/>
              </a:solidFill>
            </a:endParaRPr>
          </a:p>
          <a:p>
            <a:endParaRPr lang="fr-FR" sz="2800" b="1" dirty="0" smtClean="0">
              <a:solidFill>
                <a:schemeClr val="bg2"/>
              </a:solidFill>
            </a:endParaRPr>
          </a:p>
          <a:p>
            <a:r>
              <a:rPr lang="fr-FR" sz="2800" b="1" dirty="0" smtClean="0">
                <a:solidFill>
                  <a:schemeClr val="bg2"/>
                </a:solidFill>
              </a:rPr>
              <a:t>Démo </a:t>
            </a:r>
            <a:r>
              <a:rPr lang="fr-FR" sz="2800" b="1" dirty="0" smtClean="0">
                <a:solidFill>
                  <a:schemeClr val="bg2"/>
                </a:solidFill>
              </a:rPr>
              <a:t>de notre mini-projet</a:t>
            </a:r>
          </a:p>
          <a:p>
            <a:r>
              <a:rPr lang="fr-FR" sz="1800" dirty="0" smtClean="0">
                <a:solidFill>
                  <a:schemeClr val="bg2"/>
                </a:solidFill>
              </a:rPr>
              <a:t> </a:t>
            </a:r>
          </a:p>
          <a:p>
            <a:endParaRPr lang="fr-FR" sz="2800" dirty="0">
              <a:solidFill>
                <a:schemeClr val="bg2"/>
              </a:solidFill>
            </a:endParaRPr>
          </a:p>
          <a:p>
            <a:endParaRPr lang="fr-FR" sz="2800" b="1" dirty="0" smtClean="0">
              <a:solidFill>
                <a:schemeClr val="bg2"/>
              </a:solidFill>
              <a:latin typeface="+mj-lt"/>
            </a:endParaRPr>
          </a:p>
          <a:p>
            <a:endParaRPr lang="fr-FR" sz="2800" b="1" dirty="0">
              <a:solidFill>
                <a:schemeClr val="bg2"/>
              </a:solidFill>
              <a:latin typeface="+mj-lt"/>
            </a:endParaRPr>
          </a:p>
          <a:p>
            <a:endParaRPr lang="fr-FR" sz="2800" b="1" dirty="0" smtClean="0">
              <a:solidFill>
                <a:schemeClr val="bg2"/>
              </a:solidFill>
              <a:latin typeface="+mj-lt"/>
            </a:endParaRPr>
          </a:p>
          <a:p>
            <a:endParaRPr lang="fr-FR" sz="2800" b="1" dirty="0">
              <a:solidFill>
                <a:schemeClr val="accent5"/>
              </a:solidFill>
              <a:latin typeface="+mj-lt"/>
            </a:endParaRPr>
          </a:p>
        </p:txBody>
      </p:sp>
      <p:pic>
        <p:nvPicPr>
          <p:cNvPr id="4" name="Espace réservé d’image 37" descr="Icône de coche">
            <a:extLst>
              <a:ext uri="{FF2B5EF4-FFF2-40B4-BE49-F238E27FC236}">
                <a16:creationId xmlns:a16="http://schemas.microsoft.com/office/drawing/2014/main" id="{D15B4FC9-0788-4E4C-9F5A-FCFAF69E7E7F}"/>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white">
          <a:xfrm>
            <a:off x="163536" y="1389696"/>
            <a:ext cx="576000" cy="576000"/>
          </a:xfrm>
          <a:prstGeom prst="rect">
            <a:avLst/>
          </a:prstGeom>
          <a:ln>
            <a:noFill/>
          </a:ln>
        </p:spPr>
      </p:pic>
      <p:pic>
        <p:nvPicPr>
          <p:cNvPr id="5" name="Espace réservé d’image 37" descr="Icône de coche">
            <a:extLst>
              <a:ext uri="{FF2B5EF4-FFF2-40B4-BE49-F238E27FC236}">
                <a16:creationId xmlns:a16="http://schemas.microsoft.com/office/drawing/2014/main" id="{D15B4FC9-0788-4E4C-9F5A-FCFAF69E7E7F}"/>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white">
          <a:xfrm>
            <a:off x="174694" y="2305862"/>
            <a:ext cx="576000" cy="576000"/>
          </a:xfrm>
          <a:prstGeom prst="rect">
            <a:avLst/>
          </a:prstGeom>
          <a:ln>
            <a:noFill/>
          </a:ln>
        </p:spPr>
      </p:pic>
      <p:pic>
        <p:nvPicPr>
          <p:cNvPr id="6" name="Espace réservé d’image 37" descr="Icône de coche">
            <a:extLst>
              <a:ext uri="{FF2B5EF4-FFF2-40B4-BE49-F238E27FC236}">
                <a16:creationId xmlns:a16="http://schemas.microsoft.com/office/drawing/2014/main" id="{D15B4FC9-0788-4E4C-9F5A-FCFAF69E7E7F}"/>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white">
          <a:xfrm>
            <a:off x="203925" y="3431731"/>
            <a:ext cx="576000" cy="576000"/>
          </a:xfrm>
          <a:prstGeom prst="rect">
            <a:avLst/>
          </a:prstGeom>
          <a:ln>
            <a:noFill/>
          </a:ln>
        </p:spPr>
      </p:pic>
      <p:pic>
        <p:nvPicPr>
          <p:cNvPr id="7" name="Espace réservé d’image 37" descr="Icône de coche">
            <a:extLst>
              <a:ext uri="{FF2B5EF4-FFF2-40B4-BE49-F238E27FC236}">
                <a16:creationId xmlns:a16="http://schemas.microsoft.com/office/drawing/2014/main" id="{D15B4FC9-0788-4E4C-9F5A-FCFAF69E7E7F}"/>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white">
          <a:xfrm>
            <a:off x="163536" y="4635897"/>
            <a:ext cx="576000" cy="576000"/>
          </a:xfrm>
          <a:prstGeom prst="rect">
            <a:avLst/>
          </a:prstGeom>
          <a:ln>
            <a:noFill/>
          </a:ln>
        </p:spPr>
      </p:pic>
      <p:pic>
        <p:nvPicPr>
          <p:cNvPr id="8" name="Espace réservé d’image 37" descr="Icône de coche">
            <a:extLst>
              <a:ext uri="{FF2B5EF4-FFF2-40B4-BE49-F238E27FC236}">
                <a16:creationId xmlns:a16="http://schemas.microsoft.com/office/drawing/2014/main" id="{D15B4FC9-0788-4E4C-9F5A-FCFAF69E7E7F}"/>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white">
          <a:xfrm>
            <a:off x="174694" y="5855638"/>
            <a:ext cx="576000" cy="576000"/>
          </a:xfrm>
          <a:prstGeom prst="rect">
            <a:avLst/>
          </a:prstGeom>
          <a:ln>
            <a:noFill/>
          </a:ln>
        </p:spPr>
      </p:pic>
    </p:spTree>
    <p:extLst>
      <p:ext uri="{BB962C8B-B14F-4D97-AF65-F5344CB8AC3E}">
        <p14:creationId xmlns:p14="http://schemas.microsoft.com/office/powerpoint/2010/main" val="19265092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27" y="1105298"/>
            <a:ext cx="2303843" cy="23038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 name="Google Shape;718;p38"/>
          <p:cNvPicPr preferRelativeResize="0"/>
          <p:nvPr/>
        </p:nvPicPr>
        <p:blipFill rotWithShape="1">
          <a:blip r:embed="rId3">
            <a:alphaModFix amt="81000"/>
          </a:blip>
          <a:srcRect l="70716" t="36233" r="15282" b="40643"/>
          <a:stretch/>
        </p:blipFill>
        <p:spPr>
          <a:xfrm flipH="1">
            <a:off x="94825" y="1141969"/>
            <a:ext cx="2542448" cy="2772076"/>
          </a:xfrm>
          <a:prstGeom prst="ellipse">
            <a:avLst/>
          </a:prstGeom>
          <a:noFill/>
          <a:ln>
            <a:noFill/>
          </a:ln>
        </p:spPr>
      </p:pic>
      <p:sp>
        <p:nvSpPr>
          <p:cNvPr id="4" name="Rectangle 3"/>
          <p:cNvSpPr/>
          <p:nvPr/>
        </p:nvSpPr>
        <p:spPr>
          <a:xfrm>
            <a:off x="2662306" y="1189179"/>
            <a:ext cx="9172803" cy="2677656"/>
          </a:xfrm>
          <a:prstGeom prst="rect">
            <a:avLst/>
          </a:prstGeom>
        </p:spPr>
        <p:txBody>
          <a:bodyPr wrap="square">
            <a:spAutoFit/>
          </a:bodyPr>
          <a:lstStyle/>
          <a:p>
            <a:r>
              <a:rPr lang="fr-FR" sz="2800" b="1" dirty="0">
                <a:solidFill>
                  <a:srgbClr val="00B050"/>
                </a:solidFill>
                <a:latin typeface="Söhne"/>
              </a:rPr>
              <a:t>MongoDB</a:t>
            </a:r>
            <a:r>
              <a:rPr lang="fr-FR" sz="2800" dirty="0">
                <a:solidFill>
                  <a:schemeClr val="bg2"/>
                </a:solidFill>
                <a:latin typeface="Söhne"/>
              </a:rPr>
              <a:t> est un système de gestion de base de données </a:t>
            </a:r>
            <a:r>
              <a:rPr lang="fr-FR" sz="2800" dirty="0" smtClean="0">
                <a:solidFill>
                  <a:schemeClr val="bg2"/>
                </a:solidFill>
                <a:latin typeface="Söhne"/>
              </a:rPr>
              <a:t>qui </a:t>
            </a:r>
            <a:r>
              <a:rPr lang="fr-FR" sz="2800" dirty="0">
                <a:solidFill>
                  <a:schemeClr val="bg2"/>
                </a:solidFill>
                <a:latin typeface="Söhne"/>
              </a:rPr>
              <a:t>se distingue par son </a:t>
            </a:r>
            <a:r>
              <a:rPr lang="fr-FR" sz="2800" dirty="0" smtClean="0">
                <a:solidFill>
                  <a:schemeClr val="bg2"/>
                </a:solidFill>
                <a:latin typeface="Söhne"/>
              </a:rPr>
              <a:t>approche orientée </a:t>
            </a:r>
            <a:r>
              <a:rPr lang="fr-FR" sz="2800" dirty="0">
                <a:solidFill>
                  <a:schemeClr val="bg2"/>
                </a:solidFill>
                <a:latin typeface="Söhne"/>
              </a:rPr>
              <a:t>document. Contrairement aux bases de données relationnelles classiques, MongoDB stocke les données sous forme de documents au format BSON </a:t>
            </a:r>
            <a:r>
              <a:rPr lang="fr-FR" sz="2800" dirty="0" smtClean="0">
                <a:solidFill>
                  <a:schemeClr val="bg2"/>
                </a:solidFill>
                <a:latin typeface="Söhne"/>
              </a:rPr>
              <a:t>dans </a:t>
            </a:r>
            <a:r>
              <a:rPr lang="fr-FR" sz="2800" dirty="0">
                <a:solidFill>
                  <a:schemeClr val="bg2"/>
                </a:solidFill>
                <a:latin typeface="Söhne"/>
              </a:rPr>
              <a:t>des collections plutôt que des tables. </a:t>
            </a:r>
            <a:endParaRPr lang="fr-FR" sz="2800" dirty="0">
              <a:solidFill>
                <a:schemeClr val="bg2"/>
              </a:solidFill>
            </a:endParaRPr>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918" y="3866835"/>
            <a:ext cx="2233900" cy="22493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angle 5"/>
          <p:cNvSpPr/>
          <p:nvPr/>
        </p:nvSpPr>
        <p:spPr>
          <a:xfrm>
            <a:off x="2756574" y="3980238"/>
            <a:ext cx="8886448" cy="2308324"/>
          </a:xfrm>
          <a:prstGeom prst="rect">
            <a:avLst/>
          </a:prstGeom>
        </p:spPr>
        <p:txBody>
          <a:bodyPr wrap="square">
            <a:spAutoFit/>
          </a:bodyPr>
          <a:lstStyle/>
          <a:p>
            <a:r>
              <a:rPr lang="fr-FR" sz="2800" b="1" dirty="0">
                <a:solidFill>
                  <a:schemeClr val="accent5">
                    <a:lumMod val="75000"/>
                  </a:schemeClr>
                </a:solidFill>
              </a:rPr>
              <a:t>Python</a:t>
            </a:r>
            <a:r>
              <a:rPr lang="fr-FR" sz="2800" dirty="0">
                <a:solidFill>
                  <a:schemeClr val="bg2"/>
                </a:solidFill>
              </a:rPr>
              <a:t> est un </a:t>
            </a:r>
            <a:r>
              <a:rPr lang="fr-FR" sz="3200" dirty="0">
                <a:solidFill>
                  <a:schemeClr val="bg2"/>
                </a:solidFill>
              </a:rPr>
              <a:t>langage</a:t>
            </a:r>
            <a:r>
              <a:rPr lang="fr-FR" sz="2800" dirty="0">
                <a:solidFill>
                  <a:schemeClr val="bg2"/>
                </a:solidFill>
              </a:rPr>
              <a:t> de programmation interprété, polyvalent et facile à apprendre. Il est largement utilisé dans divers domaines tels que le développement web, l'analyse de données, l'intelligence artificielle et l'automatisation de tâches</a:t>
            </a:r>
            <a:r>
              <a:rPr lang="fr-FR" sz="2400" dirty="0">
                <a:solidFill>
                  <a:schemeClr val="bg2"/>
                </a:solidFill>
              </a:rPr>
              <a:t>.</a:t>
            </a:r>
            <a:endParaRPr lang="fr-FR" sz="4400" dirty="0">
              <a:solidFill>
                <a:schemeClr val="bg2"/>
              </a:solidFill>
            </a:endParaRPr>
          </a:p>
        </p:txBody>
      </p:sp>
      <p:pic>
        <p:nvPicPr>
          <p:cNvPr id="7" name="Google Shape;718;p38"/>
          <p:cNvPicPr preferRelativeResize="0"/>
          <p:nvPr/>
        </p:nvPicPr>
        <p:blipFill rotWithShape="1">
          <a:blip r:embed="rId3">
            <a:alphaModFix amt="81000"/>
          </a:blip>
          <a:srcRect l="70716" t="36233" r="15282" b="40643"/>
          <a:stretch/>
        </p:blipFill>
        <p:spPr>
          <a:xfrm flipH="1">
            <a:off x="94824" y="3571390"/>
            <a:ext cx="2542448" cy="2840190"/>
          </a:xfrm>
          <a:prstGeom prst="ellipse">
            <a:avLst/>
          </a:prstGeom>
          <a:noFill/>
          <a:ln>
            <a:noFill/>
          </a:ln>
        </p:spPr>
      </p:pic>
      <p:sp>
        <p:nvSpPr>
          <p:cNvPr id="8" name="Titre 2">
            <a:extLst>
              <a:ext uri="{FF2B5EF4-FFF2-40B4-BE49-F238E27FC236}">
                <a16:creationId xmlns:a16="http://schemas.microsoft.com/office/drawing/2014/main" id="{E34E91A8-F608-453C-810A-BE991818063F}"/>
              </a:ext>
            </a:extLst>
          </p:cNvPr>
          <p:cNvSpPr txBox="1">
            <a:spLocks/>
          </p:cNvSpPr>
          <p:nvPr/>
        </p:nvSpPr>
        <p:spPr>
          <a:xfrm>
            <a:off x="6000717" y="238586"/>
            <a:ext cx="7560000" cy="451748"/>
          </a:xfrm>
          <a:prstGeom prst="rect">
            <a:avLst/>
          </a:prstGeom>
        </p:spPr>
        <p:txBody>
          <a:bodyPr rtlCol="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400" b="1" dirty="0" smtClean="0">
                <a:solidFill>
                  <a:schemeClr val="bg2"/>
                </a:solidFill>
              </a:rPr>
              <a:t>Introduction à MongoDB et Python</a:t>
            </a:r>
            <a:endParaRPr lang="fr-FR" sz="2400" b="1" dirty="0">
              <a:solidFill>
                <a:schemeClr val="bg2"/>
              </a:solidFill>
            </a:endParaRPr>
          </a:p>
        </p:txBody>
      </p:sp>
      <p:sp>
        <p:nvSpPr>
          <p:cNvPr id="9" name="objet 7" descr="Rectangle beige">
            <a:extLst>
              <a:ext uri="{FF2B5EF4-FFF2-40B4-BE49-F238E27FC236}">
                <a16:creationId xmlns:a16="http://schemas.microsoft.com/office/drawing/2014/main" id="{9B6BE182-7444-49DA-B6FA-215DD68D50CA}"/>
              </a:ext>
            </a:extLst>
          </p:cNvPr>
          <p:cNvSpPr/>
          <p:nvPr/>
        </p:nvSpPr>
        <p:spPr bwMode="white">
          <a:xfrm>
            <a:off x="6000717" y="723744"/>
            <a:ext cx="5526000" cy="0"/>
          </a:xfrm>
          <a:custGeom>
            <a:avLst/>
            <a:gdLst/>
            <a:ahLst/>
            <a:cxnLst/>
            <a:rect l="l" t="t" r="r" b="b"/>
            <a:pathLst>
              <a:path w="3935729">
                <a:moveTo>
                  <a:pt x="0" y="0"/>
                </a:moveTo>
                <a:lnTo>
                  <a:pt x="3935349" y="0"/>
                </a:lnTo>
              </a:path>
            </a:pathLst>
          </a:custGeom>
          <a:ln/>
        </p:spPr>
        <p:style>
          <a:lnRef idx="2">
            <a:schemeClr val="dk1"/>
          </a:lnRef>
          <a:fillRef idx="0">
            <a:schemeClr val="dk1"/>
          </a:fillRef>
          <a:effectRef idx="1">
            <a:schemeClr val="dk1"/>
          </a:effectRef>
          <a:fontRef idx="minor">
            <a:schemeClr val="tx1"/>
          </a:fontRef>
        </p:style>
        <p:txBody>
          <a:bodyPr wrap="square" lIns="0" tIns="0" rIns="0" bIns="0" rtlCol="0"/>
          <a:lstStyle/>
          <a:p>
            <a:pPr rtl="0"/>
            <a:endParaRPr lang="fr-FR" dirty="0"/>
          </a:p>
        </p:txBody>
      </p:sp>
      <p:sp>
        <p:nvSpPr>
          <p:cNvPr id="12" name="objet 7" descr="Rectangle beige">
            <a:extLst>
              <a:ext uri="{FF2B5EF4-FFF2-40B4-BE49-F238E27FC236}">
                <a16:creationId xmlns:a16="http://schemas.microsoft.com/office/drawing/2014/main" id="{9B6BE182-7444-49DA-B6FA-215DD68D50CA}"/>
              </a:ext>
            </a:extLst>
          </p:cNvPr>
          <p:cNvSpPr/>
          <p:nvPr/>
        </p:nvSpPr>
        <p:spPr bwMode="white">
          <a:xfrm>
            <a:off x="6094985" y="723744"/>
            <a:ext cx="5526000" cy="0"/>
          </a:xfrm>
          <a:custGeom>
            <a:avLst/>
            <a:gdLst/>
            <a:ahLst/>
            <a:cxnLst/>
            <a:rect l="l" t="t" r="r" b="b"/>
            <a:pathLst>
              <a:path w="3935729">
                <a:moveTo>
                  <a:pt x="0" y="0"/>
                </a:moveTo>
                <a:lnTo>
                  <a:pt x="3935349" y="0"/>
                </a:lnTo>
              </a:path>
            </a:pathLst>
          </a:custGeom>
          <a:ln/>
        </p:spPr>
        <p:style>
          <a:lnRef idx="2">
            <a:schemeClr val="dk1"/>
          </a:lnRef>
          <a:fillRef idx="0">
            <a:schemeClr val="dk1"/>
          </a:fillRef>
          <a:effectRef idx="1">
            <a:schemeClr val="dk1"/>
          </a:effectRef>
          <a:fontRef idx="minor">
            <a:schemeClr val="tx1"/>
          </a:fontRef>
        </p:style>
        <p:txBody>
          <a:bodyPr wrap="square" lIns="0" tIns="0" rIns="0" bIns="0" rtlCol="0"/>
          <a:lstStyle/>
          <a:p>
            <a:pPr rtl="0"/>
            <a:endParaRPr lang="fr-FR" dirty="0"/>
          </a:p>
        </p:txBody>
      </p:sp>
      <p:sp>
        <p:nvSpPr>
          <p:cNvPr id="14" name="objet 7" descr="Rectangle beige">
            <a:extLst>
              <a:ext uri="{FF2B5EF4-FFF2-40B4-BE49-F238E27FC236}">
                <a16:creationId xmlns:a16="http://schemas.microsoft.com/office/drawing/2014/main" id="{9B6BE182-7444-49DA-B6FA-215DD68D50CA}"/>
              </a:ext>
            </a:extLst>
          </p:cNvPr>
          <p:cNvSpPr/>
          <p:nvPr/>
        </p:nvSpPr>
        <p:spPr bwMode="white">
          <a:xfrm>
            <a:off x="6189253" y="723744"/>
            <a:ext cx="5526000" cy="0"/>
          </a:xfrm>
          <a:custGeom>
            <a:avLst/>
            <a:gdLst/>
            <a:ahLst/>
            <a:cxnLst/>
            <a:rect l="l" t="t" r="r" b="b"/>
            <a:pathLst>
              <a:path w="3935729">
                <a:moveTo>
                  <a:pt x="0" y="0"/>
                </a:moveTo>
                <a:lnTo>
                  <a:pt x="3935349" y="0"/>
                </a:lnTo>
              </a:path>
            </a:pathLst>
          </a:custGeom>
          <a:ln/>
        </p:spPr>
        <p:style>
          <a:lnRef idx="2">
            <a:schemeClr val="dk1"/>
          </a:lnRef>
          <a:fillRef idx="0">
            <a:schemeClr val="dk1"/>
          </a:fillRef>
          <a:effectRef idx="1">
            <a:schemeClr val="dk1"/>
          </a:effectRef>
          <a:fontRef idx="minor">
            <a:schemeClr val="tx1"/>
          </a:fontRef>
        </p:style>
        <p:txBody>
          <a:bodyPr wrap="square" lIns="0" tIns="0" rIns="0" bIns="0" rtlCol="0"/>
          <a:lstStyle/>
          <a:p>
            <a:pPr rtl="0"/>
            <a:endParaRPr lang="fr-FR" dirty="0"/>
          </a:p>
        </p:txBody>
      </p:sp>
    </p:spTree>
    <p:extLst>
      <p:ext uri="{BB962C8B-B14F-4D97-AF65-F5344CB8AC3E}">
        <p14:creationId xmlns:p14="http://schemas.microsoft.com/office/powerpoint/2010/main" val="27530094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a:extLst>
              <a:ext uri="{FF2B5EF4-FFF2-40B4-BE49-F238E27FC236}">
                <a16:creationId xmlns:a16="http://schemas.microsoft.com/office/drawing/2014/main" id="{E34E91A8-F608-453C-810A-BE991818063F}"/>
              </a:ext>
            </a:extLst>
          </p:cNvPr>
          <p:cNvSpPr txBox="1">
            <a:spLocks/>
          </p:cNvSpPr>
          <p:nvPr/>
        </p:nvSpPr>
        <p:spPr>
          <a:xfrm>
            <a:off x="6057278" y="163171"/>
            <a:ext cx="7560000" cy="451748"/>
          </a:xfrm>
          <a:prstGeom prst="rect">
            <a:avLst/>
          </a:prstGeom>
        </p:spPr>
        <p:txBody>
          <a:bodyPr rtlCol="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400" b="1" dirty="0" smtClean="0">
                <a:solidFill>
                  <a:schemeClr val="bg2"/>
                </a:solidFill>
              </a:rPr>
              <a:t>Installation et configuration PyMongo</a:t>
            </a:r>
            <a:endParaRPr lang="fr-FR" sz="2400" b="1" dirty="0">
              <a:solidFill>
                <a:schemeClr val="bg2"/>
              </a:solidFill>
            </a:endParaRPr>
          </a:p>
        </p:txBody>
      </p:sp>
      <p:sp>
        <p:nvSpPr>
          <p:cNvPr id="9" name="objet 7" descr="Rectangle beige">
            <a:extLst>
              <a:ext uri="{FF2B5EF4-FFF2-40B4-BE49-F238E27FC236}">
                <a16:creationId xmlns:a16="http://schemas.microsoft.com/office/drawing/2014/main" id="{9B6BE182-7444-49DA-B6FA-215DD68D50CA}"/>
              </a:ext>
            </a:extLst>
          </p:cNvPr>
          <p:cNvSpPr/>
          <p:nvPr/>
        </p:nvSpPr>
        <p:spPr bwMode="white">
          <a:xfrm>
            <a:off x="6057278" y="686036"/>
            <a:ext cx="5526000" cy="0"/>
          </a:xfrm>
          <a:custGeom>
            <a:avLst/>
            <a:gdLst/>
            <a:ahLst/>
            <a:cxnLst/>
            <a:rect l="l" t="t" r="r" b="b"/>
            <a:pathLst>
              <a:path w="3935729">
                <a:moveTo>
                  <a:pt x="0" y="0"/>
                </a:moveTo>
                <a:lnTo>
                  <a:pt x="3935349" y="0"/>
                </a:lnTo>
              </a:path>
            </a:pathLst>
          </a:custGeom>
          <a:ln/>
        </p:spPr>
        <p:style>
          <a:lnRef idx="2">
            <a:schemeClr val="dk1"/>
          </a:lnRef>
          <a:fillRef idx="0">
            <a:schemeClr val="dk1"/>
          </a:fillRef>
          <a:effectRef idx="1">
            <a:schemeClr val="dk1"/>
          </a:effectRef>
          <a:fontRef idx="minor">
            <a:schemeClr val="tx1"/>
          </a:fontRef>
        </p:style>
        <p:txBody>
          <a:bodyPr wrap="square" lIns="0" tIns="0" rIns="0" bIns="0" rtlCol="0"/>
          <a:lstStyle/>
          <a:p>
            <a:pPr rtl="0"/>
            <a:endParaRPr lang="fr-FR" dirty="0"/>
          </a:p>
        </p:txBody>
      </p:sp>
      <p:sp>
        <p:nvSpPr>
          <p:cNvPr id="2" name="Rectangle 1"/>
          <p:cNvSpPr/>
          <p:nvPr/>
        </p:nvSpPr>
        <p:spPr>
          <a:xfrm>
            <a:off x="2687437" y="1352916"/>
            <a:ext cx="9078939" cy="1569660"/>
          </a:xfrm>
          <a:prstGeom prst="rect">
            <a:avLst/>
          </a:prstGeom>
        </p:spPr>
        <p:txBody>
          <a:bodyPr wrap="square">
            <a:spAutoFit/>
          </a:bodyPr>
          <a:lstStyle/>
          <a:p>
            <a:r>
              <a:rPr lang="fr-FR" sz="2400" b="1" dirty="0">
                <a:solidFill>
                  <a:srgbClr val="FFFF00"/>
                </a:solidFill>
              </a:rPr>
              <a:t>PyMongo</a:t>
            </a:r>
            <a:r>
              <a:rPr lang="fr-FR" sz="2400" dirty="0">
                <a:solidFill>
                  <a:schemeClr val="bg2"/>
                </a:solidFill>
              </a:rPr>
              <a:t> est un langage de programmation </a:t>
            </a:r>
            <a:r>
              <a:rPr lang="fr-FR" sz="2400" dirty="0" smtClean="0">
                <a:solidFill>
                  <a:schemeClr val="bg2"/>
                </a:solidFill>
              </a:rPr>
              <a:t>interprété et facile </a:t>
            </a:r>
            <a:r>
              <a:rPr lang="fr-FR" sz="2400" dirty="0">
                <a:solidFill>
                  <a:schemeClr val="bg2"/>
                </a:solidFill>
              </a:rPr>
              <a:t>à apprendre. Il est largement utilisé dans divers domaines tels que le développement web, l'analyse de données, l'intelligence artificielle et l'automatisation de tâches.</a:t>
            </a:r>
            <a:endParaRPr lang="fr-FR" sz="4400" dirty="0">
              <a:solidFill>
                <a:schemeClr val="bg2"/>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76" y="512564"/>
            <a:ext cx="2143125" cy="2143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Google Shape;718;p38"/>
          <p:cNvPicPr preferRelativeResize="0"/>
          <p:nvPr/>
        </p:nvPicPr>
        <p:blipFill rotWithShape="1">
          <a:blip r:embed="rId3">
            <a:alphaModFix amt="81000"/>
          </a:blip>
          <a:srcRect l="70716" t="36233" r="15282" b="40643"/>
          <a:stretch/>
        </p:blipFill>
        <p:spPr>
          <a:xfrm flipH="1">
            <a:off x="247439" y="316793"/>
            <a:ext cx="2439998" cy="2534666"/>
          </a:xfrm>
          <a:prstGeom prst="ellipse">
            <a:avLst/>
          </a:prstGeom>
          <a:noFill/>
          <a:ln>
            <a:noFill/>
          </a:ln>
        </p:spPr>
      </p:pic>
      <p:sp>
        <p:nvSpPr>
          <p:cNvPr id="5" name="Rectangle 4"/>
          <p:cNvSpPr/>
          <p:nvPr/>
        </p:nvSpPr>
        <p:spPr>
          <a:xfrm>
            <a:off x="395876" y="2922576"/>
            <a:ext cx="11554120" cy="3662541"/>
          </a:xfrm>
          <a:prstGeom prst="rect">
            <a:avLst/>
          </a:prstGeom>
        </p:spPr>
        <p:txBody>
          <a:bodyPr wrap="square">
            <a:spAutoFit/>
          </a:bodyPr>
          <a:lstStyle/>
          <a:p>
            <a:r>
              <a:rPr lang="fr-FR" sz="2400" b="1" dirty="0">
                <a:solidFill>
                  <a:srgbClr val="FFFF00"/>
                </a:solidFill>
                <a:latin typeface="Söhne"/>
              </a:rPr>
              <a:t>Comment Installer PyMongo ?</a:t>
            </a:r>
          </a:p>
          <a:p>
            <a:r>
              <a:rPr lang="fr-FR" sz="2400" dirty="0">
                <a:solidFill>
                  <a:schemeClr val="bg2"/>
                </a:solidFill>
                <a:latin typeface="Söhne"/>
              </a:rPr>
              <a:t>L'installation de PyMongo est un processus simple et rapide. </a:t>
            </a:r>
            <a:endParaRPr lang="fr-FR" sz="2400" dirty="0" smtClean="0">
              <a:solidFill>
                <a:schemeClr val="bg2"/>
              </a:solidFill>
              <a:latin typeface="Söhne"/>
            </a:endParaRPr>
          </a:p>
          <a:p>
            <a:r>
              <a:rPr lang="fr-FR" sz="2400" dirty="0" smtClean="0">
                <a:solidFill>
                  <a:schemeClr val="bg2"/>
                </a:solidFill>
                <a:latin typeface="Söhne"/>
              </a:rPr>
              <a:t>Assurez-vous </a:t>
            </a:r>
            <a:r>
              <a:rPr lang="fr-FR" sz="2400" dirty="0">
                <a:solidFill>
                  <a:schemeClr val="bg2"/>
                </a:solidFill>
                <a:latin typeface="Söhne"/>
              </a:rPr>
              <a:t>d'avoir Python installé sur votre système, puis suivez ces étapes </a:t>
            </a:r>
            <a:r>
              <a:rPr lang="fr-FR" sz="2400" dirty="0" smtClean="0">
                <a:solidFill>
                  <a:schemeClr val="bg2"/>
                </a:solidFill>
                <a:latin typeface="Söhne"/>
              </a:rPr>
              <a:t>:</a:t>
            </a:r>
          </a:p>
          <a:p>
            <a:pPr lvl="2"/>
            <a:r>
              <a:rPr lang="fr-FR" sz="2400" b="1" dirty="0" smtClean="0">
                <a:solidFill>
                  <a:schemeClr val="bg2"/>
                </a:solidFill>
              </a:rPr>
              <a:t>    Ouvrez </a:t>
            </a:r>
            <a:r>
              <a:rPr lang="fr-FR" sz="2400" b="1" dirty="0">
                <a:solidFill>
                  <a:schemeClr val="bg2"/>
                </a:solidFill>
              </a:rPr>
              <a:t>un Terminal ou une Invite de </a:t>
            </a:r>
            <a:r>
              <a:rPr lang="fr-FR" sz="2400" b="1" dirty="0" smtClean="0">
                <a:solidFill>
                  <a:schemeClr val="bg2"/>
                </a:solidFill>
              </a:rPr>
              <a:t>Commande.</a:t>
            </a:r>
          </a:p>
          <a:p>
            <a:pPr lvl="2"/>
            <a:r>
              <a:rPr lang="fr-FR" sz="2400" b="1" dirty="0" smtClean="0">
                <a:solidFill>
                  <a:schemeClr val="bg2"/>
                </a:solidFill>
              </a:rPr>
              <a:t>    Utilisez </a:t>
            </a:r>
            <a:r>
              <a:rPr lang="fr-FR" sz="2400" b="1" dirty="0">
                <a:solidFill>
                  <a:schemeClr val="bg2"/>
                </a:solidFill>
              </a:rPr>
              <a:t>pip pour Installer PyMongo :</a:t>
            </a:r>
            <a:r>
              <a:rPr lang="fr-FR" sz="2400" dirty="0">
                <a:solidFill>
                  <a:schemeClr val="bg2"/>
                </a:solidFill>
              </a:rPr>
              <a:t> </a:t>
            </a:r>
            <a:r>
              <a:rPr lang="fr-FR" sz="2400" dirty="0" smtClean="0">
                <a:solidFill>
                  <a:schemeClr val="bg2"/>
                </a:solidFill>
              </a:rPr>
              <a:t>(Exécutez </a:t>
            </a:r>
            <a:r>
              <a:rPr lang="fr-FR" sz="2400" dirty="0">
                <a:solidFill>
                  <a:schemeClr val="bg2"/>
                </a:solidFill>
              </a:rPr>
              <a:t>la commande </a:t>
            </a:r>
            <a:r>
              <a:rPr lang="fr-FR" sz="2400" dirty="0" smtClean="0">
                <a:solidFill>
                  <a:schemeClr val="bg2"/>
                </a:solidFill>
              </a:rPr>
              <a:t>suivante)</a:t>
            </a:r>
          </a:p>
          <a:p>
            <a:pPr lvl="2"/>
            <a:endParaRPr lang="fr-FR" sz="2400" b="1" dirty="0" smtClean="0">
              <a:solidFill>
                <a:schemeClr val="bg2"/>
              </a:solidFill>
            </a:endParaRPr>
          </a:p>
          <a:p>
            <a:pPr lvl="2"/>
            <a:endParaRPr lang="fr-FR" sz="2400" b="1" dirty="0">
              <a:solidFill>
                <a:schemeClr val="bg2"/>
              </a:solidFill>
            </a:endParaRPr>
          </a:p>
          <a:p>
            <a:pPr lvl="2"/>
            <a:r>
              <a:rPr lang="fr-FR" sz="2400" b="1" dirty="0" smtClean="0">
                <a:solidFill>
                  <a:schemeClr val="bg2"/>
                </a:solidFill>
              </a:rPr>
              <a:t>Vérifiez </a:t>
            </a:r>
            <a:r>
              <a:rPr lang="fr-FR" sz="2400" b="1" dirty="0">
                <a:solidFill>
                  <a:schemeClr val="bg2"/>
                </a:solidFill>
              </a:rPr>
              <a:t>l'Installation :</a:t>
            </a:r>
            <a:endParaRPr lang="fr-FR" sz="6000" b="1" dirty="0">
              <a:solidFill>
                <a:schemeClr val="bg2"/>
              </a:solidFill>
            </a:endParaRPr>
          </a:p>
          <a:p>
            <a:pPr lvl="2"/>
            <a:endParaRPr lang="fr-FR" sz="4000" dirty="0">
              <a:solidFill>
                <a:schemeClr val="bg2"/>
              </a:solidFill>
              <a:latin typeface="Söhne"/>
            </a:endParaRPr>
          </a:p>
        </p:txBody>
      </p:sp>
      <p:pic>
        <p:nvPicPr>
          <p:cNvPr id="15" name="Imag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0722" y="4753846"/>
            <a:ext cx="5175316" cy="863020"/>
          </a:xfrm>
          <a:prstGeom prst="rect">
            <a:avLst/>
          </a:prstGeom>
          <a:ln>
            <a:noFill/>
          </a:ln>
          <a:effectLst>
            <a:softEdge rad="112500"/>
          </a:effectLst>
        </p:spPr>
      </p:pic>
      <p:pic>
        <p:nvPicPr>
          <p:cNvPr id="16" name="Imag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0722" y="5839489"/>
            <a:ext cx="5175316" cy="745628"/>
          </a:xfrm>
          <a:prstGeom prst="rect">
            <a:avLst/>
          </a:prstGeom>
          <a:ln>
            <a:noFill/>
          </a:ln>
          <a:effectLst>
            <a:softEdge rad="112500"/>
          </a:effectLst>
        </p:spPr>
      </p:pic>
    </p:spTree>
    <p:extLst>
      <p:ext uri="{BB962C8B-B14F-4D97-AF65-F5344CB8AC3E}">
        <p14:creationId xmlns:p14="http://schemas.microsoft.com/office/powerpoint/2010/main" val="20809739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a:extLst>
              <a:ext uri="{FF2B5EF4-FFF2-40B4-BE49-F238E27FC236}">
                <a16:creationId xmlns:a16="http://schemas.microsoft.com/office/drawing/2014/main" id="{E34E91A8-F608-453C-810A-BE991818063F}"/>
              </a:ext>
            </a:extLst>
          </p:cNvPr>
          <p:cNvSpPr txBox="1">
            <a:spLocks/>
          </p:cNvSpPr>
          <p:nvPr/>
        </p:nvSpPr>
        <p:spPr>
          <a:xfrm>
            <a:off x="5897023" y="157233"/>
            <a:ext cx="7560000" cy="451748"/>
          </a:xfrm>
          <a:prstGeom prst="rect">
            <a:avLst/>
          </a:prstGeom>
        </p:spPr>
        <p:txBody>
          <a:bodyPr rtlCol="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400" b="1" dirty="0">
                <a:solidFill>
                  <a:schemeClr val="bg2"/>
                </a:solidFill>
              </a:rPr>
              <a:t>La Connexion à MongoDB avec PyMongo</a:t>
            </a:r>
            <a:endParaRPr lang="fr-FR" sz="4400" b="1" dirty="0">
              <a:solidFill>
                <a:schemeClr val="bg2"/>
              </a:solidFill>
            </a:endParaRPr>
          </a:p>
        </p:txBody>
      </p:sp>
      <p:sp>
        <p:nvSpPr>
          <p:cNvPr id="9" name="objet 7" descr="Rectangle beige">
            <a:extLst>
              <a:ext uri="{FF2B5EF4-FFF2-40B4-BE49-F238E27FC236}">
                <a16:creationId xmlns:a16="http://schemas.microsoft.com/office/drawing/2014/main" id="{9B6BE182-7444-49DA-B6FA-215DD68D50CA}"/>
              </a:ext>
            </a:extLst>
          </p:cNvPr>
          <p:cNvSpPr/>
          <p:nvPr/>
        </p:nvSpPr>
        <p:spPr bwMode="white">
          <a:xfrm>
            <a:off x="6057278" y="686036"/>
            <a:ext cx="5526000" cy="0"/>
          </a:xfrm>
          <a:custGeom>
            <a:avLst/>
            <a:gdLst/>
            <a:ahLst/>
            <a:cxnLst/>
            <a:rect l="l" t="t" r="r" b="b"/>
            <a:pathLst>
              <a:path w="3935729">
                <a:moveTo>
                  <a:pt x="0" y="0"/>
                </a:moveTo>
                <a:lnTo>
                  <a:pt x="3935349" y="0"/>
                </a:lnTo>
              </a:path>
            </a:pathLst>
          </a:custGeom>
          <a:ln/>
        </p:spPr>
        <p:style>
          <a:lnRef idx="2">
            <a:schemeClr val="dk1"/>
          </a:lnRef>
          <a:fillRef idx="0">
            <a:schemeClr val="dk1"/>
          </a:fillRef>
          <a:effectRef idx="1">
            <a:schemeClr val="dk1"/>
          </a:effectRef>
          <a:fontRef idx="minor">
            <a:schemeClr val="tx1"/>
          </a:fontRef>
        </p:style>
        <p:txBody>
          <a:bodyPr wrap="square" lIns="0" tIns="0" rIns="0" bIns="0" rtlCol="0"/>
          <a:lstStyle/>
          <a:p>
            <a:pPr rtl="0"/>
            <a:endParaRPr lang="fr-F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934" y="817613"/>
            <a:ext cx="5588381" cy="5731901"/>
          </a:xfrm>
          <a:prstGeom prst="rect">
            <a:avLst/>
          </a:prstGeom>
          <a:ln>
            <a:noFill/>
          </a:ln>
          <a:effectLst>
            <a:outerShdw blurRad="50800" dist="38100" dir="5400000" algn="t" rotWithShape="0">
              <a:prstClr val="black">
                <a:alpha val="40000"/>
              </a:prstClr>
            </a:outerShdw>
            <a:softEdge rad="112500"/>
          </a:effectLst>
        </p:spPr>
      </p:pic>
      <p:sp>
        <p:nvSpPr>
          <p:cNvPr id="6" name="Rectangle 3"/>
          <p:cNvSpPr>
            <a:spLocks noChangeArrowheads="1"/>
          </p:cNvSpPr>
          <p:nvPr/>
        </p:nvSpPr>
        <p:spPr bwMode="auto">
          <a:xfrm>
            <a:off x="41159" y="1374752"/>
            <a:ext cx="5855864" cy="67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351934" y="763092"/>
            <a:ext cx="6096000" cy="5632311"/>
          </a:xfrm>
          <a:prstGeom prst="rect">
            <a:avLst/>
          </a:prstGeom>
        </p:spPr>
        <p:txBody>
          <a:bodyPr>
            <a:spAutoFit/>
          </a:bodyPr>
          <a:lstStyle/>
          <a:p>
            <a:pPr algn="just"/>
            <a:r>
              <a:rPr lang="fr-FR" sz="2000" b="1" dirty="0" smtClean="0"/>
              <a:t>  </a:t>
            </a:r>
            <a:r>
              <a:rPr lang="fr-FR" sz="2000" b="1" dirty="0" smtClean="0">
                <a:solidFill>
                  <a:schemeClr val="accent5">
                    <a:lumMod val="90000"/>
                  </a:schemeClr>
                </a:solidFill>
              </a:rPr>
              <a:t>1- Importation du module PyMongo: </a:t>
            </a:r>
            <a:r>
              <a:rPr lang="fr-FR" sz="2000" dirty="0" smtClean="0">
                <a:solidFill>
                  <a:schemeClr val="bg2"/>
                </a:solidFill>
              </a:rPr>
              <a:t>Dans </a:t>
            </a:r>
            <a:r>
              <a:rPr lang="fr-FR" sz="2000" dirty="0">
                <a:solidFill>
                  <a:schemeClr val="bg2"/>
                </a:solidFill>
              </a:rPr>
              <a:t>votre script Python, commencez par importer </a:t>
            </a:r>
            <a:r>
              <a:rPr lang="fr-FR" sz="2000" dirty="0" smtClean="0">
                <a:solidFill>
                  <a:schemeClr val="bg2"/>
                </a:solidFill>
              </a:rPr>
              <a:t>le </a:t>
            </a:r>
            <a:r>
              <a:rPr lang="fr-FR" sz="2000" dirty="0">
                <a:solidFill>
                  <a:schemeClr val="bg2"/>
                </a:solidFill>
              </a:rPr>
              <a:t>module PyMongo. Cela peut être fait avec l'instruction import.</a:t>
            </a:r>
          </a:p>
          <a:p>
            <a:pPr algn="just"/>
            <a:r>
              <a:rPr lang="fr-FR" sz="2000" b="1" dirty="0" smtClean="0"/>
              <a:t>   </a:t>
            </a:r>
            <a:r>
              <a:rPr lang="fr-FR" sz="2000" b="1" dirty="0" smtClean="0">
                <a:solidFill>
                  <a:schemeClr val="accent5">
                    <a:lumMod val="90000"/>
                  </a:schemeClr>
                </a:solidFill>
              </a:rPr>
              <a:t>2-Initialiser </a:t>
            </a:r>
            <a:r>
              <a:rPr lang="fr-FR" sz="2000" b="1" dirty="0">
                <a:solidFill>
                  <a:schemeClr val="accent5">
                    <a:lumMod val="90000"/>
                  </a:schemeClr>
                </a:solidFill>
              </a:rPr>
              <a:t>de </a:t>
            </a:r>
            <a:r>
              <a:rPr lang="fr-FR" sz="2000" b="1" dirty="0" smtClean="0">
                <a:solidFill>
                  <a:schemeClr val="accent5">
                    <a:lumMod val="90000"/>
                  </a:schemeClr>
                </a:solidFill>
              </a:rPr>
              <a:t>la connexion: </a:t>
            </a:r>
            <a:r>
              <a:rPr lang="fr-FR" sz="2000" dirty="0" smtClean="0">
                <a:solidFill>
                  <a:schemeClr val="bg2"/>
                </a:solidFill>
              </a:rPr>
              <a:t>Utilisez la classe MongoClient de PyMongo pour établir une connexion à votre serveur MongoDB. Si MongoDB est en cours d'exécution localement sur le port par défaut (27017), vous pouvez simplement utiliser MongoClient() sans arguments. Si MongoDB est sur un autre serveur ou un autre port, </a:t>
            </a:r>
            <a:r>
              <a:rPr lang="fr-FR" sz="2000" dirty="0">
                <a:solidFill>
                  <a:schemeClr val="bg2"/>
                </a:solidFill>
              </a:rPr>
              <a:t>spécifiez-le dans l'URL de </a:t>
            </a:r>
            <a:r>
              <a:rPr lang="fr-FR" sz="2000" dirty="0" smtClean="0">
                <a:solidFill>
                  <a:schemeClr val="bg2"/>
                </a:solidFill>
              </a:rPr>
              <a:t>connexion.</a:t>
            </a:r>
          </a:p>
          <a:p>
            <a:pPr algn="just"/>
            <a:r>
              <a:rPr lang="fr-FR" sz="2000" b="1" dirty="0" smtClean="0">
                <a:solidFill>
                  <a:schemeClr val="accent5">
                    <a:lumMod val="90000"/>
                  </a:schemeClr>
                </a:solidFill>
              </a:rPr>
              <a:t>   3-Accéder à une base de données: </a:t>
            </a:r>
            <a:r>
              <a:rPr lang="fr-FR" sz="2000" dirty="0" smtClean="0">
                <a:solidFill>
                  <a:schemeClr val="bg2"/>
                </a:solidFill>
              </a:rPr>
              <a:t>Une fois la connexion établie, sélectionnez la base de données à laquelle vous souhaitez vous connecter.</a:t>
            </a:r>
          </a:p>
          <a:p>
            <a:pPr algn="just"/>
            <a:r>
              <a:rPr lang="fr-FR" sz="2000" dirty="0" smtClean="0">
                <a:solidFill>
                  <a:schemeClr val="accent5">
                    <a:lumMod val="90000"/>
                  </a:schemeClr>
                </a:solidFill>
              </a:rPr>
              <a:t>   </a:t>
            </a:r>
            <a:r>
              <a:rPr lang="fr-FR" sz="2000" b="1" dirty="0" smtClean="0">
                <a:solidFill>
                  <a:schemeClr val="accent5">
                    <a:lumMod val="90000"/>
                  </a:schemeClr>
                </a:solidFill>
              </a:rPr>
              <a:t>4-Gestion des collections:</a:t>
            </a:r>
            <a:r>
              <a:rPr lang="fr-FR" sz="2000" b="1" dirty="0" smtClean="0">
                <a:solidFill>
                  <a:schemeClr val="bg2"/>
                </a:solidFill>
              </a:rPr>
              <a:t> </a:t>
            </a:r>
            <a:r>
              <a:rPr lang="fr-FR" sz="2000" dirty="0" smtClean="0">
                <a:solidFill>
                  <a:schemeClr val="bg2"/>
                </a:solidFill>
              </a:rPr>
              <a:t>Pour effectuer des opérations CRUD, accédez à une collection dans votre base de données. </a:t>
            </a:r>
            <a:endParaRPr lang="fr-FR" sz="2000" dirty="0">
              <a:solidFill>
                <a:schemeClr val="bg2"/>
              </a:solidFill>
            </a:endParaRPr>
          </a:p>
        </p:txBody>
      </p:sp>
    </p:spTree>
    <p:extLst>
      <p:ext uri="{BB962C8B-B14F-4D97-AF65-F5344CB8AC3E}">
        <p14:creationId xmlns:p14="http://schemas.microsoft.com/office/powerpoint/2010/main" val="7624923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2" name="Titre 2">
            <a:extLst>
              <a:ext uri="{FF2B5EF4-FFF2-40B4-BE49-F238E27FC236}">
                <a16:creationId xmlns:a16="http://schemas.microsoft.com/office/drawing/2014/main" id="{E34E91A8-F608-453C-810A-BE991818063F}"/>
              </a:ext>
            </a:extLst>
          </p:cNvPr>
          <p:cNvSpPr txBox="1">
            <a:spLocks/>
          </p:cNvSpPr>
          <p:nvPr/>
        </p:nvSpPr>
        <p:spPr>
          <a:xfrm>
            <a:off x="7263909" y="200878"/>
            <a:ext cx="7560000" cy="451748"/>
          </a:xfrm>
          <a:prstGeom prst="rect">
            <a:avLst/>
          </a:prstGeom>
        </p:spPr>
        <p:txBody>
          <a:bodyPr rtlCol="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400" b="1" dirty="0">
                <a:solidFill>
                  <a:schemeClr val="bg2"/>
                </a:solidFill>
              </a:rPr>
              <a:t>Les opérations CRUD</a:t>
            </a:r>
            <a:endParaRPr lang="fr-FR" sz="2400" b="1" dirty="0">
              <a:solidFill>
                <a:schemeClr val="bg2"/>
              </a:solidFill>
            </a:endParaRPr>
          </a:p>
        </p:txBody>
      </p:sp>
      <p:sp>
        <p:nvSpPr>
          <p:cNvPr id="3" name="objet 7" descr="Rectangle beige">
            <a:extLst>
              <a:ext uri="{FF2B5EF4-FFF2-40B4-BE49-F238E27FC236}">
                <a16:creationId xmlns:a16="http://schemas.microsoft.com/office/drawing/2014/main" id="{9B6BE182-7444-49DA-B6FA-215DD68D50CA}"/>
              </a:ext>
            </a:extLst>
          </p:cNvPr>
          <p:cNvSpPr/>
          <p:nvPr/>
        </p:nvSpPr>
        <p:spPr bwMode="white">
          <a:xfrm>
            <a:off x="7173798" y="652626"/>
            <a:ext cx="3883844" cy="108826"/>
          </a:xfrm>
          <a:custGeom>
            <a:avLst/>
            <a:gdLst/>
            <a:ahLst/>
            <a:cxnLst/>
            <a:rect l="l" t="t" r="r" b="b"/>
            <a:pathLst>
              <a:path w="3935729">
                <a:moveTo>
                  <a:pt x="0" y="0"/>
                </a:moveTo>
                <a:lnTo>
                  <a:pt x="3935349" y="0"/>
                </a:lnTo>
              </a:path>
            </a:pathLst>
          </a:custGeom>
          <a:ln/>
        </p:spPr>
        <p:style>
          <a:lnRef idx="2">
            <a:schemeClr val="dk1"/>
          </a:lnRef>
          <a:fillRef idx="0">
            <a:schemeClr val="dk1"/>
          </a:fillRef>
          <a:effectRef idx="1">
            <a:schemeClr val="dk1"/>
          </a:effectRef>
          <a:fontRef idx="minor">
            <a:schemeClr val="tx1"/>
          </a:fontRef>
        </p:style>
        <p:txBody>
          <a:bodyPr wrap="square" lIns="0" tIns="0" rIns="0" bIns="0" rtlCol="0"/>
          <a:lstStyle/>
          <a:p>
            <a:pPr rtl="0"/>
            <a:endParaRPr lang="fr-FR" dirty="0"/>
          </a:p>
        </p:txBody>
      </p:sp>
      <p:sp>
        <p:nvSpPr>
          <p:cNvPr id="6" name="Rectangle 5"/>
          <p:cNvSpPr/>
          <p:nvPr/>
        </p:nvSpPr>
        <p:spPr>
          <a:xfrm>
            <a:off x="493335" y="1104374"/>
            <a:ext cx="11356158" cy="1200329"/>
          </a:xfrm>
          <a:prstGeom prst="rect">
            <a:avLst/>
          </a:prstGeom>
        </p:spPr>
        <p:txBody>
          <a:bodyPr wrap="square">
            <a:spAutoFit/>
          </a:bodyPr>
          <a:lstStyle/>
          <a:p>
            <a:r>
              <a:rPr lang="fr-FR" sz="2400" b="1" dirty="0">
                <a:solidFill>
                  <a:schemeClr val="accent5"/>
                </a:solidFill>
              </a:rPr>
              <a:t>CREATE </a:t>
            </a:r>
            <a:r>
              <a:rPr lang="fr-FR" sz="2400" b="1" dirty="0" smtClean="0">
                <a:solidFill>
                  <a:schemeClr val="accent5"/>
                </a:solidFill>
              </a:rPr>
              <a:t>:</a:t>
            </a:r>
            <a:r>
              <a:rPr lang="fr-FR" sz="2400" dirty="0" smtClean="0">
                <a:solidFill>
                  <a:schemeClr val="bg2"/>
                </a:solidFill>
              </a:rPr>
              <a:t>La </a:t>
            </a:r>
            <a:r>
              <a:rPr lang="fr-FR" sz="2400" dirty="0">
                <a:solidFill>
                  <a:schemeClr val="bg2"/>
                </a:solidFill>
              </a:rPr>
              <a:t>création de données se fait généralement à l'aide des méthodes insert_one ou insert_many de PyMongo. Ces méthodes permettent d'ajouter des documents à une </a:t>
            </a:r>
            <a:r>
              <a:rPr lang="fr-FR" sz="2400" dirty="0" smtClean="0">
                <a:solidFill>
                  <a:schemeClr val="bg2"/>
                </a:solidFill>
              </a:rPr>
              <a:t>collection. </a:t>
            </a:r>
            <a:endParaRPr lang="fr-FR" sz="2400" dirty="0">
              <a:solidFill>
                <a:schemeClr val="bg2"/>
              </a:solidFill>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118" y="2549381"/>
            <a:ext cx="8851769" cy="3753397"/>
          </a:xfrm>
          <a:prstGeom prst="rect">
            <a:avLst/>
          </a:prstGeom>
          <a:ln>
            <a:noFill/>
          </a:ln>
          <a:effectLst>
            <a:softEdge rad="112500"/>
          </a:effectLst>
        </p:spPr>
      </p:pic>
    </p:spTree>
    <p:extLst>
      <p:ext uri="{BB962C8B-B14F-4D97-AF65-F5344CB8AC3E}">
        <p14:creationId xmlns:p14="http://schemas.microsoft.com/office/powerpoint/2010/main" val="14017131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3315" y="514431"/>
            <a:ext cx="11170763" cy="1200329"/>
          </a:xfrm>
          <a:prstGeom prst="rect">
            <a:avLst/>
          </a:prstGeom>
        </p:spPr>
        <p:txBody>
          <a:bodyPr wrap="square">
            <a:spAutoFit/>
          </a:bodyPr>
          <a:lstStyle/>
          <a:p>
            <a:endParaRPr lang="fr-FR" sz="2400" dirty="0">
              <a:solidFill>
                <a:schemeClr val="bg2"/>
              </a:solidFill>
            </a:endParaRPr>
          </a:p>
          <a:p>
            <a:r>
              <a:rPr lang="fr-FR" sz="2400" b="1" dirty="0" smtClean="0">
                <a:solidFill>
                  <a:schemeClr val="accent5"/>
                </a:solidFill>
              </a:rPr>
              <a:t>READ :</a:t>
            </a:r>
            <a:r>
              <a:rPr lang="fr-FR" sz="2400" dirty="0">
                <a:solidFill>
                  <a:schemeClr val="bg2"/>
                </a:solidFill>
              </a:rPr>
              <a:t>La lecture des données se fait avec la méthode find. Vous pouvez spécifier des critères de recherche pour filtrer les résultats.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192" y="2326591"/>
            <a:ext cx="9529925" cy="3225796"/>
          </a:xfrm>
          <a:prstGeom prst="rect">
            <a:avLst/>
          </a:prstGeom>
          <a:ln>
            <a:noFill/>
          </a:ln>
          <a:effectLst>
            <a:softEdge rad="112500"/>
          </a:effectLst>
        </p:spPr>
      </p:pic>
    </p:spTree>
    <p:extLst>
      <p:ext uri="{BB962C8B-B14F-4D97-AF65-F5344CB8AC3E}">
        <p14:creationId xmlns:p14="http://schemas.microsoft.com/office/powerpoint/2010/main" val="14174124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567" y="834942"/>
            <a:ext cx="10649146" cy="1200329"/>
          </a:xfrm>
          <a:prstGeom prst="rect">
            <a:avLst/>
          </a:prstGeom>
        </p:spPr>
        <p:txBody>
          <a:bodyPr wrap="square">
            <a:spAutoFit/>
          </a:bodyPr>
          <a:lstStyle/>
          <a:p>
            <a:r>
              <a:rPr lang="fr-FR" sz="2400" b="1" dirty="0" smtClean="0">
                <a:solidFill>
                  <a:schemeClr val="accent5"/>
                </a:solidFill>
              </a:rPr>
              <a:t>UPDATE :</a:t>
            </a:r>
            <a:r>
              <a:rPr lang="fr-FR" sz="2400" dirty="0">
                <a:solidFill>
                  <a:schemeClr val="bg2"/>
                </a:solidFill>
              </a:rPr>
              <a:t>La mise à jour des données se fait avec les méthodes </a:t>
            </a:r>
            <a:r>
              <a:rPr lang="fr-FR" sz="2400" dirty="0" err="1">
                <a:solidFill>
                  <a:schemeClr val="bg2"/>
                </a:solidFill>
              </a:rPr>
              <a:t>update_one</a:t>
            </a:r>
            <a:r>
              <a:rPr lang="fr-FR" sz="2400" dirty="0">
                <a:solidFill>
                  <a:schemeClr val="bg2"/>
                </a:solidFill>
              </a:rPr>
              <a:t> ou </a:t>
            </a:r>
            <a:r>
              <a:rPr lang="fr-FR" sz="2400" dirty="0" err="1">
                <a:solidFill>
                  <a:schemeClr val="bg2"/>
                </a:solidFill>
              </a:rPr>
              <a:t>update_many</a:t>
            </a:r>
            <a:r>
              <a:rPr lang="fr-FR" sz="2400" dirty="0">
                <a:solidFill>
                  <a:schemeClr val="bg2"/>
                </a:solidFill>
              </a:rPr>
              <a:t>. Vous pouvez spécifier le document à mettre à jour et les modifications à apporter.</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73" y="2382264"/>
            <a:ext cx="9794449" cy="3330772"/>
          </a:xfrm>
          <a:prstGeom prst="rect">
            <a:avLst/>
          </a:prstGeom>
          <a:ln>
            <a:noFill/>
          </a:ln>
          <a:effectLst>
            <a:softEdge rad="112500"/>
          </a:effectLst>
        </p:spPr>
      </p:pic>
      <p:sp>
        <p:nvSpPr>
          <p:cNvPr id="4" name="Rectangle 3"/>
          <p:cNvSpPr/>
          <p:nvPr/>
        </p:nvSpPr>
        <p:spPr>
          <a:xfrm>
            <a:off x="1046375" y="2865748"/>
            <a:ext cx="9511646" cy="2714919"/>
          </a:xfrm>
          <a:prstGeom prst="rect">
            <a:avLst/>
          </a:prstGeom>
          <a:solidFill>
            <a:srgbClr val="151515"/>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chemeClr val="bg2">
                    <a:lumMod val="50000"/>
                  </a:schemeClr>
                </a:solidFill>
              </a:ln>
            </a:endParaRPr>
          </a:p>
        </p:txBody>
      </p:sp>
      <p:sp>
        <p:nvSpPr>
          <p:cNvPr id="5" name="ZoneTexte 4"/>
          <p:cNvSpPr txBox="1"/>
          <p:nvPr/>
        </p:nvSpPr>
        <p:spPr>
          <a:xfrm>
            <a:off x="1168924" y="2950590"/>
            <a:ext cx="8776354" cy="2523768"/>
          </a:xfrm>
          <a:prstGeom prst="rect">
            <a:avLst/>
          </a:prstGeom>
          <a:noFill/>
        </p:spPr>
        <p:txBody>
          <a:bodyPr wrap="square" rtlCol="0">
            <a:spAutoFit/>
          </a:bodyPr>
          <a:lstStyle/>
          <a:p>
            <a:r>
              <a:rPr lang="fr-FR" sz="1600" dirty="0">
                <a:solidFill>
                  <a:schemeClr val="bg2">
                    <a:lumMod val="65000"/>
                  </a:schemeClr>
                </a:solidFill>
              </a:rPr>
              <a:t># Mise à jour d'un document </a:t>
            </a:r>
            <a:r>
              <a:rPr lang="fr-FR" sz="1600" dirty="0" smtClean="0">
                <a:solidFill>
                  <a:schemeClr val="bg2">
                    <a:lumMod val="65000"/>
                  </a:schemeClr>
                </a:solidFill>
              </a:rPr>
              <a:t>unique</a:t>
            </a:r>
          </a:p>
          <a:p>
            <a:endParaRPr lang="fr-FR" sz="1600" dirty="0">
              <a:solidFill>
                <a:schemeClr val="bg2"/>
              </a:solidFill>
            </a:endParaRPr>
          </a:p>
          <a:p>
            <a:endParaRPr lang="fr-FR" sz="1600" dirty="0" smtClean="0">
              <a:solidFill>
                <a:schemeClr val="bg2"/>
              </a:solidFill>
            </a:endParaRPr>
          </a:p>
          <a:p>
            <a:r>
              <a:rPr lang="fr-FR" sz="1600" dirty="0" smtClean="0">
                <a:solidFill>
                  <a:schemeClr val="bg2"/>
                </a:solidFill>
              </a:rPr>
              <a:t>collection.update_one</a:t>
            </a:r>
            <a:r>
              <a:rPr lang="fr-FR" sz="1600" dirty="0">
                <a:solidFill>
                  <a:schemeClr val="bg2"/>
                </a:solidFill>
              </a:rPr>
              <a:t>({</a:t>
            </a:r>
            <a:r>
              <a:rPr lang="fr-FR" sz="1600" dirty="0">
                <a:solidFill>
                  <a:srgbClr val="00B050"/>
                </a:solidFill>
              </a:rPr>
              <a:t>"clé"</a:t>
            </a:r>
            <a:r>
              <a:rPr lang="fr-FR" sz="1600" dirty="0">
                <a:solidFill>
                  <a:schemeClr val="bg2"/>
                </a:solidFill>
              </a:rPr>
              <a:t>: </a:t>
            </a:r>
            <a:r>
              <a:rPr lang="fr-FR" sz="1600" dirty="0">
                <a:solidFill>
                  <a:srgbClr val="00B050"/>
                </a:solidFill>
              </a:rPr>
              <a:t>"valeur"</a:t>
            </a:r>
            <a:r>
              <a:rPr lang="fr-FR" sz="1600" dirty="0">
                <a:solidFill>
                  <a:schemeClr val="bg2"/>
                </a:solidFill>
              </a:rPr>
              <a:t>}, {</a:t>
            </a:r>
            <a:r>
              <a:rPr lang="fr-FR" sz="1600" dirty="0">
                <a:solidFill>
                  <a:srgbClr val="00B050"/>
                </a:solidFill>
              </a:rPr>
              <a:t>"$set"</a:t>
            </a:r>
            <a:r>
              <a:rPr lang="fr-FR" sz="1600" dirty="0">
                <a:solidFill>
                  <a:schemeClr val="bg2"/>
                </a:solidFill>
              </a:rPr>
              <a:t>: </a:t>
            </a:r>
            <a:r>
              <a:rPr lang="fr-FR" sz="1600" dirty="0" smtClean="0">
                <a:solidFill>
                  <a:schemeClr val="bg2"/>
                </a:solidFill>
              </a:rPr>
              <a:t>{</a:t>
            </a:r>
            <a:r>
              <a:rPr lang="fr-FR" sz="1600" dirty="0" smtClean="0">
                <a:solidFill>
                  <a:srgbClr val="00B050"/>
                </a:solidFill>
              </a:rPr>
              <a:t>"autre_clé"</a:t>
            </a:r>
            <a:r>
              <a:rPr lang="fr-FR" sz="1600" dirty="0" smtClean="0">
                <a:solidFill>
                  <a:schemeClr val="bg2"/>
                </a:solidFill>
              </a:rPr>
              <a:t>:</a:t>
            </a:r>
            <a:r>
              <a:rPr lang="fr-FR" sz="1600" dirty="0" smtClean="0">
                <a:solidFill>
                  <a:srgbClr val="00B050"/>
                </a:solidFill>
              </a:rPr>
              <a:t> </a:t>
            </a:r>
            <a:r>
              <a:rPr lang="fr-FR" sz="1600" dirty="0">
                <a:solidFill>
                  <a:srgbClr val="00B050"/>
                </a:solidFill>
              </a:rPr>
              <a:t>"nouvelle_valeur</a:t>
            </a:r>
            <a:r>
              <a:rPr lang="fr-FR" sz="1600" dirty="0" smtClean="0">
                <a:solidFill>
                  <a:srgbClr val="00B050"/>
                </a:solidFill>
              </a:rPr>
              <a:t>"</a:t>
            </a:r>
            <a:r>
              <a:rPr lang="fr-FR" sz="1600" dirty="0" smtClean="0">
                <a:solidFill>
                  <a:schemeClr val="bg2"/>
                </a:solidFill>
              </a:rPr>
              <a:t>}})</a:t>
            </a:r>
          </a:p>
          <a:p>
            <a:endParaRPr lang="fr-FR" sz="1600" dirty="0">
              <a:solidFill>
                <a:schemeClr val="bg2"/>
              </a:solidFill>
            </a:endParaRPr>
          </a:p>
          <a:p>
            <a:endParaRPr lang="fr-FR" sz="1600" dirty="0">
              <a:solidFill>
                <a:schemeClr val="bg2">
                  <a:lumMod val="65000"/>
                </a:schemeClr>
              </a:solidFill>
            </a:endParaRPr>
          </a:p>
          <a:p>
            <a:r>
              <a:rPr lang="fr-FR" sz="1600" dirty="0">
                <a:solidFill>
                  <a:schemeClr val="bg2">
                    <a:lumMod val="65000"/>
                  </a:schemeClr>
                </a:solidFill>
              </a:rPr>
              <a:t># Mise à jour de plusieurs </a:t>
            </a:r>
            <a:r>
              <a:rPr lang="fr-FR" sz="1600" dirty="0" smtClean="0">
                <a:solidFill>
                  <a:schemeClr val="bg2">
                    <a:lumMod val="65000"/>
                  </a:schemeClr>
                </a:solidFill>
              </a:rPr>
              <a:t>documents</a:t>
            </a:r>
          </a:p>
          <a:p>
            <a:endParaRPr lang="fr-FR" sz="1600" dirty="0">
              <a:solidFill>
                <a:schemeClr val="bg2"/>
              </a:solidFill>
            </a:endParaRPr>
          </a:p>
          <a:p>
            <a:r>
              <a:rPr lang="fr-FR" sz="1600" dirty="0">
                <a:solidFill>
                  <a:schemeClr val="bg2"/>
                </a:solidFill>
              </a:rPr>
              <a:t>collection.update_many({</a:t>
            </a:r>
            <a:r>
              <a:rPr lang="fr-FR" sz="1600" dirty="0">
                <a:solidFill>
                  <a:srgbClr val="00B050"/>
                </a:solidFill>
              </a:rPr>
              <a:t>"clé"</a:t>
            </a:r>
            <a:r>
              <a:rPr lang="fr-FR" sz="1600" dirty="0">
                <a:solidFill>
                  <a:schemeClr val="bg2"/>
                </a:solidFill>
              </a:rPr>
              <a:t>: </a:t>
            </a:r>
            <a:r>
              <a:rPr lang="fr-FR" sz="1600" dirty="0">
                <a:solidFill>
                  <a:srgbClr val="00B050"/>
                </a:solidFill>
              </a:rPr>
              <a:t>"valeur"</a:t>
            </a:r>
            <a:r>
              <a:rPr lang="fr-FR" sz="1600" dirty="0">
                <a:solidFill>
                  <a:schemeClr val="bg2"/>
                </a:solidFill>
              </a:rPr>
              <a:t>}, {</a:t>
            </a:r>
            <a:r>
              <a:rPr lang="fr-FR" sz="1600" dirty="0">
                <a:solidFill>
                  <a:srgbClr val="00B050"/>
                </a:solidFill>
              </a:rPr>
              <a:t>"$set"</a:t>
            </a:r>
            <a:r>
              <a:rPr lang="fr-FR" sz="1600" dirty="0">
                <a:solidFill>
                  <a:schemeClr val="bg2"/>
                </a:solidFill>
              </a:rPr>
              <a:t>: {</a:t>
            </a:r>
            <a:r>
              <a:rPr lang="fr-FR" sz="1600" dirty="0">
                <a:solidFill>
                  <a:srgbClr val="00B050"/>
                </a:solidFill>
              </a:rPr>
              <a:t>"autre_clé"</a:t>
            </a:r>
            <a:r>
              <a:rPr lang="fr-FR" sz="1600" dirty="0">
                <a:solidFill>
                  <a:schemeClr val="bg2"/>
                </a:solidFill>
              </a:rPr>
              <a:t>: </a:t>
            </a:r>
            <a:r>
              <a:rPr lang="fr-FR" sz="1600" dirty="0">
                <a:solidFill>
                  <a:srgbClr val="00B050"/>
                </a:solidFill>
              </a:rPr>
              <a:t>"nouvelle_valeur"</a:t>
            </a:r>
            <a:r>
              <a:rPr lang="fr-FR" sz="1600" dirty="0">
                <a:solidFill>
                  <a:schemeClr val="bg2"/>
                </a:solidFill>
              </a:rPr>
              <a:t>}})</a:t>
            </a:r>
          </a:p>
          <a:p>
            <a:endParaRPr lang="fr-FR" dirty="0"/>
          </a:p>
        </p:txBody>
      </p:sp>
    </p:spTree>
    <p:extLst>
      <p:ext uri="{BB962C8B-B14F-4D97-AF65-F5344CB8AC3E}">
        <p14:creationId xmlns:p14="http://schemas.microsoft.com/office/powerpoint/2010/main" val="1580228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5310" y="684113"/>
            <a:ext cx="11375011" cy="1200329"/>
          </a:xfrm>
          <a:prstGeom prst="rect">
            <a:avLst/>
          </a:prstGeom>
        </p:spPr>
        <p:txBody>
          <a:bodyPr wrap="square">
            <a:spAutoFit/>
          </a:bodyPr>
          <a:lstStyle/>
          <a:p>
            <a:r>
              <a:rPr lang="fr-FR" sz="2400" b="1" dirty="0">
                <a:solidFill>
                  <a:schemeClr val="accent5"/>
                </a:solidFill>
              </a:rPr>
              <a:t>DELETE :</a:t>
            </a:r>
            <a:r>
              <a:rPr lang="fr-FR" sz="2400" dirty="0">
                <a:solidFill>
                  <a:schemeClr val="bg2"/>
                </a:solidFill>
              </a:rPr>
              <a:t>La suppression de données se fait avec les méthodes </a:t>
            </a:r>
            <a:r>
              <a:rPr lang="fr-FR" sz="2400" dirty="0" err="1">
                <a:solidFill>
                  <a:schemeClr val="bg2"/>
                </a:solidFill>
              </a:rPr>
              <a:t>delete_one</a:t>
            </a:r>
            <a:r>
              <a:rPr lang="fr-FR" sz="2400" dirty="0">
                <a:solidFill>
                  <a:schemeClr val="bg2"/>
                </a:solidFill>
              </a:rPr>
              <a:t> ou </a:t>
            </a:r>
            <a:r>
              <a:rPr lang="fr-FR" sz="2400" dirty="0" err="1">
                <a:solidFill>
                  <a:schemeClr val="bg2"/>
                </a:solidFill>
              </a:rPr>
              <a:t>delete_many</a:t>
            </a:r>
            <a:r>
              <a:rPr lang="fr-FR" sz="2400" dirty="0">
                <a:solidFill>
                  <a:schemeClr val="bg2"/>
                </a:solidFill>
              </a:rPr>
              <a:t>. Vous spécifiez le document à supprimer en fonction de certains critères.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508" y="2363410"/>
            <a:ext cx="8352148" cy="3330772"/>
          </a:xfrm>
          <a:prstGeom prst="rect">
            <a:avLst/>
          </a:prstGeom>
          <a:ln>
            <a:noFill/>
          </a:ln>
          <a:effectLst>
            <a:softEdge rad="112500"/>
          </a:effectLst>
        </p:spPr>
      </p:pic>
    </p:spTree>
    <p:extLst>
      <p:ext uri="{BB962C8B-B14F-4D97-AF65-F5344CB8AC3E}">
        <p14:creationId xmlns:p14="http://schemas.microsoft.com/office/powerpoint/2010/main" val="42924431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desMania Template">
  <a:themeElements>
    <a:clrScheme name="Simple Light">
      <a:dk1>
        <a:srgbClr val="F0F3BD"/>
      </a:dk1>
      <a:lt1>
        <a:srgbClr val="054D69"/>
      </a:lt1>
      <a:dk2>
        <a:srgbClr val="FFFFFF"/>
      </a:dk2>
      <a:lt2>
        <a:srgbClr val="EEEEEE"/>
      </a:lt2>
      <a:accent1>
        <a:srgbClr val="05668D"/>
      </a:accent1>
      <a:accent2>
        <a:srgbClr val="028090"/>
      </a:accent2>
      <a:accent3>
        <a:srgbClr val="00A896"/>
      </a:accent3>
      <a:accent4>
        <a:srgbClr val="02C39A"/>
      </a:accent4>
      <a:accent5>
        <a:srgbClr val="F0F3BD"/>
      </a:accent5>
      <a:accent6>
        <a:srgbClr val="79DBAC"/>
      </a:accent6>
      <a:hlink>
        <a:srgbClr val="F3F89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8487</TotalTime>
  <Words>547</Words>
  <Application>Microsoft Office PowerPoint</Application>
  <PresentationFormat>Grand écran</PresentationFormat>
  <Paragraphs>56</Paragraphs>
  <Slides>11</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Didact Gothic</vt:lpstr>
      <vt:lpstr>Söhne</vt:lpstr>
      <vt:lpstr>Arial Black</vt:lpstr>
      <vt:lpstr>Arial</vt:lpstr>
      <vt:lpstr>Algerian</vt:lpstr>
      <vt:lpstr>Calibri</vt:lpstr>
      <vt:lpstr>DM Sans Black</vt:lpstr>
      <vt:lpstr>SlidesMania Template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38</cp:revision>
  <dcterms:modified xsi:type="dcterms:W3CDTF">2023-12-14T12:47:22Z</dcterms:modified>
</cp:coreProperties>
</file>