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3"/>
  </p:notesMasterIdLst>
  <p:handoutMasterIdLst>
    <p:handoutMasterId r:id="rId14"/>
  </p:handoutMasterIdLst>
  <p:sldIdLst>
    <p:sldId id="257" r:id="rId2"/>
    <p:sldId id="279" r:id="rId3"/>
    <p:sldId id="263" r:id="rId4"/>
    <p:sldId id="272" r:id="rId5"/>
    <p:sldId id="273" r:id="rId6"/>
    <p:sldId id="276" r:id="rId7"/>
    <p:sldId id="277" r:id="rId8"/>
    <p:sldId id="278" r:id="rId9"/>
    <p:sldId id="274" r:id="rId10"/>
    <p:sldId id="275" r:id="rId11"/>
    <p:sldId id="280" r:id="rId12"/>
  </p:sldIdLst>
  <p:sldSz cx="12192000" cy="6858000"/>
  <p:notesSz cx="7023100" cy="93091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4AC87ACA-EC97-492E-BA73-578AED109778}">
          <p14:sldIdLst>
            <p14:sldId id="257"/>
            <p14:sldId id="279"/>
            <p14:sldId id="263"/>
            <p14:sldId id="272"/>
            <p14:sldId id="273"/>
            <p14:sldId id="276"/>
            <p14:sldId id="277"/>
            <p14:sldId id="278"/>
            <p14:sldId id="274"/>
            <p14:sldId id="275"/>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74" d="100"/>
          <a:sy n="74" d="100"/>
        </p:scale>
        <p:origin x="40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a:p>
        </p:txBody>
      </p:sp>
      <p:sp>
        <p:nvSpPr>
          <p:cNvPr id="3" name="Espace réservé de la date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pPr rtl="0"/>
            <a:fld id="{076851C9-F851-46B5-ADE9-A92093F333B4}" type="datetime1">
              <a:rPr lang="fr-FR" smtClean="0"/>
              <a:t>14/12/2023</a:t>
            </a:fld>
            <a:endParaRPr lang="fr-FR" dirty="0"/>
          </a:p>
        </p:txBody>
      </p:sp>
      <p:sp>
        <p:nvSpPr>
          <p:cNvPr id="4" name="Espace réservé du pied de page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DA6FC261-E491-4C42-A663-B95247CC46D9}" type="slidenum">
              <a:rPr lang="fr-FR" smtClean="0"/>
              <a:t>‹N°›</a:t>
            </a:fld>
            <a:endParaRPr lang="fr-FR"/>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fr-FR" noProof="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89F422D-03A2-432A-A6A3-AD00225BEF10}" type="datetime1">
              <a:rPr lang="fr-FR" smtClean="0"/>
              <a:pPr/>
              <a:t>14/12/2023</a:t>
            </a:fld>
            <a:endParaRPr lang="fr-FR" dirty="0"/>
          </a:p>
        </p:txBody>
      </p:sp>
      <p:sp>
        <p:nvSpPr>
          <p:cNvPr id="4" name="Espace réservé d’image de diapositive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rtl="0"/>
            <a:endParaRPr lang="fr-FR" noProof="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333E963C-1534-4F8D-B2A7-66D81AA25953}" type="slidenum">
              <a:rPr lang="fr-FR" noProof="0" smtClean="0"/>
              <a:t>‹N°›</a:t>
            </a:fld>
            <a:endParaRPr lang="fr-FR" noProof="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a:t>1</a:t>
            </a:fld>
            <a:endParaRPr lang="fr-FR"/>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5257B995-136A-4A15-87A5-26420C3C1021}" type="slidenum">
              <a:rPr lang="fr-FR" smtClean="0"/>
              <a:pPr rtl="0"/>
              <a:t>3</a:t>
            </a:fld>
            <a:endParaRPr lang="fr-FR"/>
          </a:p>
        </p:txBody>
      </p:sp>
    </p:spTree>
    <p:extLst>
      <p:ext uri="{BB962C8B-B14F-4D97-AF65-F5344CB8AC3E}">
        <p14:creationId xmlns:p14="http://schemas.microsoft.com/office/powerpoint/2010/main" val="73205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pPr rtl="0"/>
            <a:fld id="{E92D28F6-0F18-4EEA-8EBE-80BC02209FAE}"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04912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A16D393D-129C-4C8D-8BAE-DD506F2F08D4}"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1610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3D390E5D-A3C4-44F1-BF06-DB31F3355FB6}"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7306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248530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88323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79A4053C-653C-4B57-98BB-5E4D33E36448}"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4228720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C84B3316-8C1E-4813-B6C4-CE6234E5C612}"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45022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996E272-D72C-45D4-A5D4-E37EBAF86152}"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128514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A437F6FF-81E7-4897-9637-FF2C25D1DF9F}"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394881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87F9DCEA-9ABF-4642-83BD-2066A3C7A404}" type="datetime1">
              <a:rPr lang="fr-FR" noProof="0" smtClean="0"/>
              <a:t>14/12/2023</a:t>
            </a:fld>
            <a:endParaRPr lang="fr-FR" noProof="0"/>
          </a:p>
        </p:txBody>
      </p:sp>
      <p:sp>
        <p:nvSpPr>
          <p:cNvPr id="5" name="Footer Placeholder 4"/>
          <p:cNvSpPr>
            <a:spLocks noGrp="1"/>
          </p:cNvSpPr>
          <p:nvPr>
            <p:ph type="ftr" sz="quarter" idx="11"/>
          </p:nvPr>
        </p:nvSpPr>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5672772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7E8031E7-156F-41D0-91F6-C23ABD98B69E}" type="datetime1">
              <a:rPr lang="fr-FR" noProof="0" smtClean="0"/>
              <a:t>14/12/2023</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426578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2E365D4F-B8D4-45CB-9F9E-81F1948683F9}" type="datetime1">
              <a:rPr lang="fr-FR" noProof="0" smtClean="0"/>
              <a:t>14/12/2023</a:t>
            </a:fld>
            <a:endParaRPr lang="fr-FR" noProof="0"/>
          </a:p>
        </p:txBody>
      </p:sp>
      <p:sp>
        <p:nvSpPr>
          <p:cNvPr id="8" name="Footer Placeholder 7"/>
          <p:cNvSpPr>
            <a:spLocks noGrp="1"/>
          </p:cNvSpPr>
          <p:nvPr>
            <p:ph type="ftr" sz="quarter" idx="11"/>
          </p:nvPr>
        </p:nvSpPr>
        <p:spPr/>
        <p:txBody>
          <a:bodyPr/>
          <a:lstStyle/>
          <a:p>
            <a:pPr rtl="0"/>
            <a:r>
              <a:rPr lang="fr-FR" noProof="0"/>
              <a:t>Ajouter un pied de page</a:t>
            </a:r>
          </a:p>
        </p:txBody>
      </p:sp>
      <p:sp>
        <p:nvSpPr>
          <p:cNvPr id="9" name="Slide Number Placeholder 8"/>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89557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87F9DCEA-9ABF-4642-83BD-2066A3C7A404}" type="datetime1">
              <a:rPr lang="fr-FR" noProof="0" smtClean="0"/>
              <a:t>14/12/2023</a:t>
            </a:fld>
            <a:endParaRPr lang="fr-FR" noProof="0"/>
          </a:p>
        </p:txBody>
      </p:sp>
      <p:sp>
        <p:nvSpPr>
          <p:cNvPr id="4" name="Footer Placeholder 3"/>
          <p:cNvSpPr>
            <a:spLocks noGrp="1"/>
          </p:cNvSpPr>
          <p:nvPr>
            <p:ph type="ftr" sz="quarter" idx="11"/>
          </p:nvPr>
        </p:nvSpPr>
        <p:spPr/>
        <p:txBody>
          <a:bodyPr/>
          <a:lstStyle/>
          <a:p>
            <a:pPr rtl="0"/>
            <a:r>
              <a:rPr lang="fr-FR" noProof="0"/>
              <a:t>Ajouter un pied de page</a:t>
            </a:r>
          </a:p>
        </p:txBody>
      </p:sp>
      <p:sp>
        <p:nvSpPr>
          <p:cNvPr id="5" name="Slide Number Placeholder 4"/>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4513543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5EB2D57-DA79-4910-87A1-2A43102C2A78}" type="datetime1">
              <a:rPr lang="fr-FR" noProof="0" smtClean="0"/>
              <a:t>14/12/2023</a:t>
            </a:fld>
            <a:endParaRPr lang="fr-FR" noProof="0"/>
          </a:p>
        </p:txBody>
      </p:sp>
      <p:sp>
        <p:nvSpPr>
          <p:cNvPr id="3" name="Footer Placeholder 2"/>
          <p:cNvSpPr>
            <a:spLocks noGrp="1"/>
          </p:cNvSpPr>
          <p:nvPr>
            <p:ph type="ftr" sz="quarter" idx="11"/>
          </p:nvPr>
        </p:nvSpPr>
        <p:spPr/>
        <p:txBody>
          <a:bodyPr/>
          <a:lstStyle/>
          <a:p>
            <a:pPr rtl="0"/>
            <a:r>
              <a:rPr lang="fr-FR" noProof="0"/>
              <a:t>Ajouter un pied de page</a:t>
            </a:r>
          </a:p>
        </p:txBody>
      </p:sp>
      <p:sp>
        <p:nvSpPr>
          <p:cNvPr id="4" name="Slide Number Placeholder 3"/>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92544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pPr rtl="0"/>
            <a:fld id="{EE1032CF-D1A4-419A-9A86-513F9DA50CF2}" type="datetime1">
              <a:rPr lang="fr-FR" noProof="0" smtClean="0"/>
              <a:t>14/12/2023</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69504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rtl="0"/>
            <a:fld id="{8630F7A3-F41A-4D61-A315-0247C35F8A04}" type="datetime1">
              <a:rPr lang="fr-FR" noProof="0" smtClean="0"/>
              <a:t>14/12/2023</a:t>
            </a:fld>
            <a:endParaRPr lang="fr-FR" noProof="0"/>
          </a:p>
        </p:txBody>
      </p:sp>
      <p:sp>
        <p:nvSpPr>
          <p:cNvPr id="6" name="Footer Placeholder 5"/>
          <p:cNvSpPr>
            <a:spLocks noGrp="1"/>
          </p:cNvSpPr>
          <p:nvPr>
            <p:ph type="ftr" sz="quarter" idx="11"/>
          </p:nvPr>
        </p:nvSpPr>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D57F1E4F-1CFF-5643-939E-02111984F565}" type="slidenum">
              <a:rPr lang="fr-FR" noProof="0" smtClean="0"/>
              <a:t>‹N°›</a:t>
            </a:fld>
            <a:endParaRPr lang="fr-FR" noProof="0"/>
          </a:p>
        </p:txBody>
      </p:sp>
    </p:spTree>
    <p:extLst>
      <p:ext uri="{BB962C8B-B14F-4D97-AF65-F5344CB8AC3E}">
        <p14:creationId xmlns:p14="http://schemas.microsoft.com/office/powerpoint/2010/main" val="245674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87F9DCEA-9ABF-4642-83BD-2066A3C7A404}" type="datetime1">
              <a:rPr lang="fr-FR" noProof="0" smtClean="0"/>
              <a:t>14/12/2023</a:t>
            </a:fld>
            <a:endParaRPr lang="fr-FR" noProof="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Ajouter un pied de page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02111984F565}" type="slidenum">
              <a:rPr lang="fr-FR" noProof="0" smtClean="0"/>
              <a:t>‹N°›</a:t>
            </a:fld>
            <a:endParaRPr lang="fr-FR" noProof="0"/>
          </a:p>
        </p:txBody>
      </p:sp>
      <p:pic>
        <p:nvPicPr>
          <p:cNvPr id="18" name="Image 17"/>
          <p:cNvPicPr>
            <a:picLocks noChangeAspect="1"/>
          </p:cNvPicPr>
          <p:nvPr userDrawn="1"/>
        </p:nvPicPr>
        <p:blipFill rotWithShape="1">
          <a:blip r:embed="rId1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Image 18"/>
          <p:cNvPicPr>
            <a:picLocks noChangeAspect="1"/>
          </p:cNvPicPr>
          <p:nvPr userDrawn="1"/>
        </p:nvPicPr>
        <p:blipFill rotWithShape="1">
          <a:blip r:embed="rId1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e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pic>
        <p:nvPicPr>
          <p:cNvPr id="31" name="Image 30"/>
          <p:cNvPicPr>
            <a:picLocks noChangeAspect="1"/>
          </p:cNvPicPr>
          <p:nvPr userDrawn="1"/>
        </p:nvPicPr>
        <p:blipFill rotWithShape="1">
          <a:blip r:embed="rId2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Image 31"/>
          <p:cNvPicPr>
            <a:picLocks noChangeAspect="1"/>
          </p:cNvPicPr>
          <p:nvPr userDrawn="1"/>
        </p:nvPicPr>
        <p:blipFill rotWithShape="1">
          <a:blip r:embed="rId2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41235706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012715" y="975360"/>
            <a:ext cx="8825658" cy="2664101"/>
          </a:xfrm>
        </p:spPr>
        <p:txBody>
          <a:bodyPr rtlCol="0"/>
          <a:lstStyle/>
          <a:p>
            <a:r>
              <a:rPr lang="fr-FR" dirty="0"/>
              <a:t>Manipulation des données MongoDB</a:t>
            </a:r>
          </a:p>
        </p:txBody>
      </p:sp>
      <p:sp>
        <p:nvSpPr>
          <p:cNvPr id="6" name="Sous-titre 5"/>
          <p:cNvSpPr>
            <a:spLocks noGrp="1"/>
          </p:cNvSpPr>
          <p:nvPr>
            <p:ph type="subTitle" idx="1"/>
          </p:nvPr>
        </p:nvSpPr>
        <p:spPr>
          <a:xfrm>
            <a:off x="1523704" y="3936085"/>
            <a:ext cx="8825658" cy="633505"/>
          </a:xfrm>
        </p:spPr>
        <p:txBody>
          <a:bodyPr rtlCol="0">
            <a:normAutofit/>
          </a:bodyPr>
          <a:lstStyle/>
          <a:p>
            <a:r>
              <a:rPr lang="fr-FR" sz="2400" dirty="0"/>
              <a:t>Insertion, Mise à jour et Suppression</a:t>
            </a:r>
          </a:p>
        </p:txBody>
      </p:sp>
      <p:cxnSp>
        <p:nvCxnSpPr>
          <p:cNvPr id="5" name="Straight Arrow Connector 168" title="0">
            <a:extLst>
              <a:ext uri="{FF2B5EF4-FFF2-40B4-BE49-F238E27FC236}">
                <a16:creationId xmlns:a16="http://schemas.microsoft.com/office/drawing/2014/main" id="{6C012E2B-BBC2-2CE3-1114-CAC290E762D0}"/>
              </a:ext>
            </a:extLst>
          </p:cNvPr>
          <p:cNvCxnSpPr/>
          <p:nvPr/>
        </p:nvCxnSpPr>
        <p:spPr>
          <a:xfrm>
            <a:off x="702286" y="5378185"/>
            <a:ext cx="508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69" title="0">
            <a:extLst>
              <a:ext uri="{FF2B5EF4-FFF2-40B4-BE49-F238E27FC236}">
                <a16:creationId xmlns:a16="http://schemas.microsoft.com/office/drawing/2014/main" id="{3F3A535B-F55D-D4A9-4D7C-9BFEA8D3EA5A}"/>
              </a:ext>
            </a:extLst>
          </p:cNvPr>
          <p:cNvCxnSpPr/>
          <p:nvPr/>
        </p:nvCxnSpPr>
        <p:spPr>
          <a:xfrm>
            <a:off x="702286" y="5992539"/>
            <a:ext cx="508000"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E8B824A3-4498-F37F-4E53-EEAC00076CEC}"/>
              </a:ext>
            </a:extLst>
          </p:cNvPr>
          <p:cNvSpPr txBox="1"/>
          <p:nvPr/>
        </p:nvSpPr>
        <p:spPr>
          <a:xfrm>
            <a:off x="1398544" y="5193519"/>
            <a:ext cx="2644538" cy="369331"/>
          </a:xfrm>
          <a:prstGeom prst="rect">
            <a:avLst/>
          </a:prstGeom>
          <a:noFill/>
        </p:spPr>
        <p:txBody>
          <a:bodyPr wrap="square" rtlCol="0">
            <a:spAutoFit/>
          </a:bodyPr>
          <a:lstStyle/>
          <a:p>
            <a:r>
              <a:rPr lang="fr-FR" dirty="0"/>
              <a:t>Mohamed Chaabi</a:t>
            </a:r>
          </a:p>
        </p:txBody>
      </p:sp>
      <p:sp>
        <p:nvSpPr>
          <p:cNvPr id="10" name="ZoneTexte 9">
            <a:extLst>
              <a:ext uri="{FF2B5EF4-FFF2-40B4-BE49-F238E27FC236}">
                <a16:creationId xmlns:a16="http://schemas.microsoft.com/office/drawing/2014/main" id="{E992909F-140F-2B1A-9C0F-1C85EA74148D}"/>
              </a:ext>
            </a:extLst>
          </p:cNvPr>
          <p:cNvSpPr txBox="1"/>
          <p:nvPr/>
        </p:nvSpPr>
        <p:spPr>
          <a:xfrm>
            <a:off x="1398544" y="5746376"/>
            <a:ext cx="1990115" cy="369332"/>
          </a:xfrm>
          <a:prstGeom prst="rect">
            <a:avLst/>
          </a:prstGeom>
          <a:noFill/>
        </p:spPr>
        <p:txBody>
          <a:bodyPr wrap="square" rtlCol="0">
            <a:spAutoFit/>
          </a:bodyPr>
          <a:lstStyle/>
          <a:p>
            <a:r>
              <a:rPr lang="fr-FR" dirty="0"/>
              <a:t>Aymane Chaouki</a:t>
            </a:r>
          </a:p>
        </p:txBody>
      </p:sp>
      <p:pic>
        <p:nvPicPr>
          <p:cNvPr id="12" name="Image 11">
            <a:extLst>
              <a:ext uri="{FF2B5EF4-FFF2-40B4-BE49-F238E27FC236}">
                <a16:creationId xmlns:a16="http://schemas.microsoft.com/office/drawing/2014/main" id="{5CC20543-99CE-B538-55E8-EFD9A6DC60D1}"/>
              </a:ext>
            </a:extLst>
          </p:cNvPr>
          <p:cNvPicPr>
            <a:picLocks noChangeAspect="1"/>
          </p:cNvPicPr>
          <p:nvPr/>
        </p:nvPicPr>
        <p:blipFill>
          <a:blip r:embed="rId3"/>
          <a:stretch>
            <a:fillRect/>
          </a:stretch>
        </p:blipFill>
        <p:spPr>
          <a:xfrm>
            <a:off x="9540695" y="2822162"/>
            <a:ext cx="965941" cy="735106"/>
          </a:xfrm>
          <a:prstGeom prst="rect">
            <a:avLst/>
          </a:prstGeom>
        </p:spPr>
      </p:pic>
      <p:pic>
        <p:nvPicPr>
          <p:cNvPr id="13" name="Image 12">
            <a:extLst>
              <a:ext uri="{FF2B5EF4-FFF2-40B4-BE49-F238E27FC236}">
                <a16:creationId xmlns:a16="http://schemas.microsoft.com/office/drawing/2014/main" id="{3B0A9F85-543C-42F2-CE26-0FEE5479A81B}"/>
              </a:ext>
            </a:extLst>
          </p:cNvPr>
          <p:cNvPicPr>
            <a:picLocks noChangeAspect="1"/>
          </p:cNvPicPr>
          <p:nvPr/>
        </p:nvPicPr>
        <p:blipFill>
          <a:blip r:embed="rId4"/>
          <a:stretch>
            <a:fillRect/>
          </a:stretch>
        </p:blipFill>
        <p:spPr>
          <a:xfrm>
            <a:off x="8486713" y="228600"/>
            <a:ext cx="787289" cy="787289"/>
          </a:xfrm>
          <a:prstGeom prst="rect">
            <a:avLst/>
          </a:prstGeom>
        </p:spPr>
      </p:pic>
      <p:sp>
        <p:nvSpPr>
          <p:cNvPr id="14" name="Rectangle 13" title="0">
            <a:extLst>
              <a:ext uri="{FF2B5EF4-FFF2-40B4-BE49-F238E27FC236}">
                <a16:creationId xmlns:a16="http://schemas.microsoft.com/office/drawing/2014/main" id="{D4EB9F86-6214-AD5C-3D8C-7D2DDFB226D8}"/>
              </a:ext>
            </a:extLst>
          </p:cNvPr>
          <p:cNvSpPr/>
          <p:nvPr/>
        </p:nvSpPr>
        <p:spPr>
          <a:xfrm>
            <a:off x="702286" y="4623087"/>
            <a:ext cx="2659182" cy="437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Presenter par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191" y="909918"/>
            <a:ext cx="9404723" cy="1400530"/>
          </a:xfrm>
        </p:spPr>
        <p:txBody>
          <a:bodyPr/>
          <a:lstStyle/>
          <a:p>
            <a:r>
              <a:rPr lang="fr-FR" dirty="0"/>
              <a:t>Conclusion</a:t>
            </a:r>
          </a:p>
        </p:txBody>
      </p:sp>
      <p:sp>
        <p:nvSpPr>
          <p:cNvPr id="3" name="Espace réservé du contenu 2"/>
          <p:cNvSpPr>
            <a:spLocks noGrp="1"/>
          </p:cNvSpPr>
          <p:nvPr>
            <p:ph idx="1"/>
          </p:nvPr>
        </p:nvSpPr>
        <p:spPr>
          <a:xfrm>
            <a:off x="778191" y="1610183"/>
            <a:ext cx="8946541" cy="4165599"/>
          </a:xfrm>
        </p:spPr>
        <p:txBody>
          <a:bodyPr/>
          <a:lstStyle/>
          <a:p>
            <a:endParaRPr lang="fr-FR" dirty="0"/>
          </a:p>
          <a:p>
            <a:r>
              <a:rPr lang="fr-FR" sz="2400" dirty="0"/>
              <a:t>La manipulation des données dans MongoDB offre des options flexibles. À travers des opérations comme insertOne, insertMany, updateOne, updateMany, deleteOne, et deleteMany, les utilisateurs peuvent efficacement ajouter, mettre à jour, ou supprimer des documents. Ces fonctionnalités, couplées à MongoDB Compass, facilitent la gestion des données au sein de la base de données NoSQL</a:t>
            </a:r>
          </a:p>
        </p:txBody>
      </p:sp>
      <p:pic>
        <p:nvPicPr>
          <p:cNvPr id="4" name="Image 3">
            <a:extLst>
              <a:ext uri="{FF2B5EF4-FFF2-40B4-BE49-F238E27FC236}">
                <a16:creationId xmlns:a16="http://schemas.microsoft.com/office/drawing/2014/main" id="{D535319A-BD9A-A957-4B5A-54850274D978}"/>
              </a:ext>
            </a:extLst>
          </p:cNvPr>
          <p:cNvPicPr>
            <a:picLocks noChangeAspect="1"/>
          </p:cNvPicPr>
          <p:nvPr/>
        </p:nvPicPr>
        <p:blipFill>
          <a:blip r:embed="rId2"/>
          <a:stretch>
            <a:fillRect/>
          </a:stretch>
        </p:blipFill>
        <p:spPr>
          <a:xfrm>
            <a:off x="8388101" y="389964"/>
            <a:ext cx="787289" cy="787289"/>
          </a:xfrm>
          <a:prstGeom prst="rect">
            <a:avLst/>
          </a:prstGeom>
        </p:spPr>
      </p:pic>
    </p:spTree>
    <p:extLst>
      <p:ext uri="{BB962C8B-B14F-4D97-AF65-F5344CB8AC3E}">
        <p14:creationId xmlns:p14="http://schemas.microsoft.com/office/powerpoint/2010/main" val="217450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10716-3ABD-6C82-7D97-84FAE08BB0BB}"/>
              </a:ext>
            </a:extLst>
          </p:cNvPr>
          <p:cNvSpPr>
            <a:spLocks noGrp="1"/>
          </p:cNvSpPr>
          <p:nvPr>
            <p:ph type="title"/>
          </p:nvPr>
        </p:nvSpPr>
        <p:spPr/>
        <p:txBody>
          <a:bodyPr>
            <a:normAutofit/>
          </a:bodyPr>
          <a:lstStyle/>
          <a:p>
            <a:r>
              <a:rPr lang="fr-FR" sz="4000" dirty="0"/>
              <a:t>Quizz Time</a:t>
            </a:r>
          </a:p>
        </p:txBody>
      </p:sp>
      <p:pic>
        <p:nvPicPr>
          <p:cNvPr id="9" name="Espace réservé du contenu 8">
            <a:extLst>
              <a:ext uri="{FF2B5EF4-FFF2-40B4-BE49-F238E27FC236}">
                <a16:creationId xmlns:a16="http://schemas.microsoft.com/office/drawing/2014/main" id="{2093EA93-70E5-D5EC-BF3D-B519B16D069E}"/>
              </a:ext>
            </a:extLst>
          </p:cNvPr>
          <p:cNvPicPr>
            <a:picLocks noGrp="1" noChangeAspect="1"/>
          </p:cNvPicPr>
          <p:nvPr>
            <p:ph idx="1"/>
          </p:nvPr>
        </p:nvPicPr>
        <p:blipFill>
          <a:blip r:embed="rId2"/>
          <a:stretch>
            <a:fillRect/>
          </a:stretch>
        </p:blipFill>
        <p:spPr>
          <a:xfrm>
            <a:off x="160461" y="1926923"/>
            <a:ext cx="2680447" cy="2680447"/>
          </a:xfrm>
        </p:spPr>
      </p:pic>
      <p:grpSp>
        <p:nvGrpSpPr>
          <p:cNvPr id="4" name="Group 56">
            <a:extLst>
              <a:ext uri="{FF2B5EF4-FFF2-40B4-BE49-F238E27FC236}">
                <a16:creationId xmlns:a16="http://schemas.microsoft.com/office/drawing/2014/main" id="{3D383FBE-E6FE-5F11-EDC5-1E659295AA40}"/>
              </a:ext>
            </a:extLst>
          </p:cNvPr>
          <p:cNvGrpSpPr/>
          <p:nvPr/>
        </p:nvGrpSpPr>
        <p:grpSpPr>
          <a:xfrm>
            <a:off x="677334" y="1270850"/>
            <a:ext cx="2854760" cy="136609"/>
            <a:chOff x="628150" y="1546965"/>
            <a:chExt cx="1436262" cy="69921"/>
          </a:xfrm>
        </p:grpSpPr>
        <p:sp>
          <p:nvSpPr>
            <p:cNvPr id="5" name="Rectangle: Rounded Corners 53">
              <a:extLst>
                <a:ext uri="{FF2B5EF4-FFF2-40B4-BE49-F238E27FC236}">
                  <a16:creationId xmlns:a16="http://schemas.microsoft.com/office/drawing/2014/main" id="{DC0B00AB-FA9A-DA20-8F56-7F7B47335E5F}"/>
                </a:ext>
              </a:extLst>
            </p:cNvPr>
            <p:cNvSpPr/>
            <p:nvPr/>
          </p:nvSpPr>
          <p:spPr>
            <a:xfrm>
              <a:off x="628150" y="1546965"/>
              <a:ext cx="488203" cy="6992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4">
              <a:extLst>
                <a:ext uri="{FF2B5EF4-FFF2-40B4-BE49-F238E27FC236}">
                  <a16:creationId xmlns:a16="http://schemas.microsoft.com/office/drawing/2014/main" id="{A1538A77-9C2D-D6AD-E9B9-49B4CBF7DF21}"/>
                </a:ext>
              </a:extLst>
            </p:cNvPr>
            <p:cNvSpPr/>
            <p:nvPr/>
          </p:nvSpPr>
          <p:spPr>
            <a:xfrm>
              <a:off x="1099374" y="1546965"/>
              <a:ext cx="488203" cy="6992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55">
              <a:extLst>
                <a:ext uri="{FF2B5EF4-FFF2-40B4-BE49-F238E27FC236}">
                  <a16:creationId xmlns:a16="http://schemas.microsoft.com/office/drawing/2014/main" id="{0D4E02E6-DC25-FC8D-22B0-C1ECC9ACB46D}"/>
                </a:ext>
              </a:extLst>
            </p:cNvPr>
            <p:cNvSpPr/>
            <p:nvPr/>
          </p:nvSpPr>
          <p:spPr>
            <a:xfrm>
              <a:off x="1576209" y="1546965"/>
              <a:ext cx="488203" cy="6992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ZoneTexte 10">
            <a:extLst>
              <a:ext uri="{FF2B5EF4-FFF2-40B4-BE49-F238E27FC236}">
                <a16:creationId xmlns:a16="http://schemas.microsoft.com/office/drawing/2014/main" id="{6D9BB440-59F3-76E2-130D-D81177B8C864}"/>
              </a:ext>
            </a:extLst>
          </p:cNvPr>
          <p:cNvSpPr txBox="1"/>
          <p:nvPr/>
        </p:nvSpPr>
        <p:spPr>
          <a:xfrm>
            <a:off x="2584322" y="2205318"/>
            <a:ext cx="6320118" cy="2123658"/>
          </a:xfrm>
          <a:prstGeom prst="rect">
            <a:avLst/>
          </a:prstGeom>
          <a:solidFill>
            <a:schemeClr val="tx1"/>
          </a:solidFill>
        </p:spPr>
        <p:txBody>
          <a:bodyPr wrap="square" rtlCol="0">
            <a:spAutoFit/>
          </a:bodyPr>
          <a:lstStyle/>
          <a:p>
            <a:r>
              <a:rPr lang="fr-FR" sz="4400" dirty="0">
                <a:solidFill>
                  <a:schemeClr val="bg1"/>
                </a:solidFill>
              </a:rPr>
              <a:t>1- Enter Kahoot.it</a:t>
            </a:r>
          </a:p>
          <a:p>
            <a:r>
              <a:rPr lang="fr-FR" sz="4400" dirty="0">
                <a:solidFill>
                  <a:schemeClr val="bg1"/>
                </a:solidFill>
              </a:rPr>
              <a:t>2- Enter Game Pin :</a:t>
            </a:r>
          </a:p>
          <a:p>
            <a:r>
              <a:rPr lang="fr-FR" sz="4400" dirty="0">
                <a:solidFill>
                  <a:schemeClr val="bg1"/>
                </a:solidFill>
              </a:rPr>
              <a:t>		  ‘446 54385’</a:t>
            </a:r>
          </a:p>
        </p:txBody>
      </p:sp>
    </p:spTree>
    <p:extLst>
      <p:ext uri="{BB962C8B-B14F-4D97-AF65-F5344CB8AC3E}">
        <p14:creationId xmlns:p14="http://schemas.microsoft.com/office/powerpoint/2010/main" val="368430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48182-3235-5CEF-EC12-11F47BD28781}"/>
              </a:ext>
            </a:extLst>
          </p:cNvPr>
          <p:cNvSpPr>
            <a:spLocks noGrp="1"/>
          </p:cNvSpPr>
          <p:nvPr>
            <p:ph type="title"/>
          </p:nvPr>
        </p:nvSpPr>
        <p:spPr>
          <a:xfrm>
            <a:off x="175310" y="176370"/>
            <a:ext cx="8596668" cy="1320800"/>
          </a:xfrm>
        </p:spPr>
        <p:txBody>
          <a:bodyPr/>
          <a:lstStyle/>
          <a:p>
            <a:r>
              <a:rPr lang="en-US" sz="3600" b="0" dirty="0">
                <a:solidFill>
                  <a:schemeClr val="accent2">
                    <a:lumMod val="75000"/>
                  </a:schemeClr>
                </a:solidFill>
                <a:latin typeface="Arial Black" panose="020B0A04020102020204" pitchFamily="34" charset="0"/>
              </a:rPr>
              <a:t>Sommaire</a:t>
            </a:r>
            <a:r>
              <a:rPr lang="en-US" sz="3200" b="0" dirty="0">
                <a:solidFill>
                  <a:schemeClr val="accent3"/>
                </a:solidFill>
                <a:latin typeface="Arial Black" panose="020B0A04020102020204" pitchFamily="34" charset="0"/>
              </a:rPr>
              <a:t/>
            </a:r>
            <a:br>
              <a:rPr lang="en-US" sz="3200" b="0" dirty="0">
                <a:solidFill>
                  <a:schemeClr val="accent3"/>
                </a:solidFill>
                <a:latin typeface="Arial Black" panose="020B0A04020102020204" pitchFamily="34" charset="0"/>
              </a:rPr>
            </a:br>
            <a:endParaRPr lang="fr-FR" dirty="0"/>
          </a:p>
        </p:txBody>
      </p:sp>
      <p:grpSp>
        <p:nvGrpSpPr>
          <p:cNvPr id="4" name="Group 56">
            <a:extLst>
              <a:ext uri="{FF2B5EF4-FFF2-40B4-BE49-F238E27FC236}">
                <a16:creationId xmlns:a16="http://schemas.microsoft.com/office/drawing/2014/main" id="{81A76D8D-02A3-0AD2-D4BE-26DECF3C8306}"/>
              </a:ext>
            </a:extLst>
          </p:cNvPr>
          <p:cNvGrpSpPr/>
          <p:nvPr/>
        </p:nvGrpSpPr>
        <p:grpSpPr>
          <a:xfrm>
            <a:off x="256614" y="816638"/>
            <a:ext cx="2568107" cy="227170"/>
            <a:chOff x="628150" y="1546965"/>
            <a:chExt cx="1436262" cy="69921"/>
          </a:xfrm>
        </p:grpSpPr>
        <p:sp>
          <p:nvSpPr>
            <p:cNvPr id="5" name="Rectangle: Rounded Corners 53">
              <a:extLst>
                <a:ext uri="{FF2B5EF4-FFF2-40B4-BE49-F238E27FC236}">
                  <a16:creationId xmlns:a16="http://schemas.microsoft.com/office/drawing/2014/main" id="{ED2D0552-E624-9ED3-AD9F-85548C6C447E}"/>
                </a:ext>
              </a:extLst>
            </p:cNvPr>
            <p:cNvSpPr/>
            <p:nvPr/>
          </p:nvSpPr>
          <p:spPr>
            <a:xfrm>
              <a:off x="628150" y="1546965"/>
              <a:ext cx="488203" cy="6992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4">
              <a:extLst>
                <a:ext uri="{FF2B5EF4-FFF2-40B4-BE49-F238E27FC236}">
                  <a16:creationId xmlns:a16="http://schemas.microsoft.com/office/drawing/2014/main" id="{43B7969D-1632-1070-5480-778D48CA3A9C}"/>
                </a:ext>
              </a:extLst>
            </p:cNvPr>
            <p:cNvSpPr/>
            <p:nvPr/>
          </p:nvSpPr>
          <p:spPr>
            <a:xfrm>
              <a:off x="1099374" y="1546965"/>
              <a:ext cx="488203" cy="6992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55">
              <a:extLst>
                <a:ext uri="{FF2B5EF4-FFF2-40B4-BE49-F238E27FC236}">
                  <a16:creationId xmlns:a16="http://schemas.microsoft.com/office/drawing/2014/main" id="{ACDA7FAE-485A-148B-28A0-B5EF77BBAF52}"/>
                </a:ext>
              </a:extLst>
            </p:cNvPr>
            <p:cNvSpPr/>
            <p:nvPr/>
          </p:nvSpPr>
          <p:spPr>
            <a:xfrm>
              <a:off x="1576209" y="1546965"/>
              <a:ext cx="488203" cy="6992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ZoneTexte 7">
            <a:extLst>
              <a:ext uri="{FF2B5EF4-FFF2-40B4-BE49-F238E27FC236}">
                <a16:creationId xmlns:a16="http://schemas.microsoft.com/office/drawing/2014/main" id="{F5A4CFF4-16C5-489A-FFA5-45A10A06C6CD}"/>
              </a:ext>
            </a:extLst>
          </p:cNvPr>
          <p:cNvSpPr txBox="1"/>
          <p:nvPr/>
        </p:nvSpPr>
        <p:spPr>
          <a:xfrm>
            <a:off x="3689981" y="1262691"/>
            <a:ext cx="2649411" cy="923330"/>
          </a:xfrm>
          <a:prstGeom prst="rect">
            <a:avLst/>
          </a:prstGeom>
          <a:noFill/>
        </p:spPr>
        <p:txBody>
          <a:bodyPr wrap="square" rtlCol="0">
            <a:spAutoFit/>
          </a:bodyPr>
          <a:lstStyle/>
          <a:p>
            <a:pPr marL="0" indent="0">
              <a:buNone/>
            </a:pPr>
            <a:r>
              <a:rPr lang="en-US" sz="1800" dirty="0">
                <a:solidFill>
                  <a:schemeClr val="accent2">
                    <a:lumMod val="75000"/>
                  </a:schemeClr>
                </a:solidFill>
              </a:rPr>
              <a:t>Step 01</a:t>
            </a:r>
          </a:p>
          <a:p>
            <a:pPr marL="0" indent="0">
              <a:buNone/>
            </a:pPr>
            <a:endParaRPr lang="en-US" sz="1800" dirty="0">
              <a:solidFill>
                <a:schemeClr val="accent2">
                  <a:lumMod val="75000"/>
                </a:schemeClr>
              </a:solidFill>
            </a:endParaRPr>
          </a:p>
          <a:p>
            <a:endParaRPr lang="fr-FR" dirty="0"/>
          </a:p>
        </p:txBody>
      </p:sp>
      <p:sp>
        <p:nvSpPr>
          <p:cNvPr id="9" name="ZoneTexte 8">
            <a:extLst>
              <a:ext uri="{FF2B5EF4-FFF2-40B4-BE49-F238E27FC236}">
                <a16:creationId xmlns:a16="http://schemas.microsoft.com/office/drawing/2014/main" id="{CAFD295B-F80A-7884-1173-AD35E98DDD97}"/>
              </a:ext>
            </a:extLst>
          </p:cNvPr>
          <p:cNvSpPr txBox="1"/>
          <p:nvPr/>
        </p:nvSpPr>
        <p:spPr>
          <a:xfrm>
            <a:off x="264578" y="2959609"/>
            <a:ext cx="3307976" cy="646331"/>
          </a:xfrm>
          <a:prstGeom prst="rect">
            <a:avLst/>
          </a:prstGeom>
          <a:noFill/>
        </p:spPr>
        <p:txBody>
          <a:bodyPr wrap="square" rtlCol="0">
            <a:spAutoFit/>
          </a:bodyPr>
          <a:lstStyle/>
          <a:p>
            <a:pPr marL="0" indent="0">
              <a:buNone/>
            </a:pPr>
            <a:r>
              <a:rPr lang="en-US" sz="1800" dirty="0">
                <a:solidFill>
                  <a:schemeClr val="accent2">
                    <a:lumMod val="75000"/>
                  </a:schemeClr>
                </a:solidFill>
              </a:rPr>
              <a:t>Step 02</a:t>
            </a:r>
          </a:p>
          <a:p>
            <a:endParaRPr lang="fr-FR" dirty="0"/>
          </a:p>
        </p:txBody>
      </p:sp>
      <p:sp>
        <p:nvSpPr>
          <p:cNvPr id="10" name="ZoneTexte 9">
            <a:extLst>
              <a:ext uri="{FF2B5EF4-FFF2-40B4-BE49-F238E27FC236}">
                <a16:creationId xmlns:a16="http://schemas.microsoft.com/office/drawing/2014/main" id="{9CEB98BB-9822-DFA4-BCC2-BC2727F6CF7E}"/>
              </a:ext>
            </a:extLst>
          </p:cNvPr>
          <p:cNvSpPr txBox="1"/>
          <p:nvPr/>
        </p:nvSpPr>
        <p:spPr>
          <a:xfrm>
            <a:off x="4799568" y="4731493"/>
            <a:ext cx="2097742" cy="923330"/>
          </a:xfrm>
          <a:prstGeom prst="rect">
            <a:avLst/>
          </a:prstGeom>
          <a:noFill/>
        </p:spPr>
        <p:txBody>
          <a:bodyPr wrap="square" rtlCol="0">
            <a:spAutoFit/>
          </a:bodyPr>
          <a:lstStyle/>
          <a:p>
            <a:pPr marL="0" indent="0">
              <a:buNone/>
            </a:pPr>
            <a:endParaRPr lang="en-US" sz="1800" dirty="0">
              <a:solidFill>
                <a:schemeClr val="accent2">
                  <a:lumMod val="75000"/>
                </a:schemeClr>
              </a:solidFill>
            </a:endParaRPr>
          </a:p>
          <a:p>
            <a:pPr marL="0" indent="0">
              <a:buNone/>
            </a:pPr>
            <a:r>
              <a:rPr lang="en-US" sz="1800" dirty="0">
                <a:solidFill>
                  <a:schemeClr val="accent2">
                    <a:lumMod val="75000"/>
                  </a:schemeClr>
                </a:solidFill>
              </a:rPr>
              <a:t>Step 03</a:t>
            </a:r>
          </a:p>
          <a:p>
            <a:endParaRPr lang="fr-FR" dirty="0"/>
          </a:p>
        </p:txBody>
      </p:sp>
      <p:grpSp>
        <p:nvGrpSpPr>
          <p:cNvPr id="12" name="Group 7">
            <a:extLst>
              <a:ext uri="{FF2B5EF4-FFF2-40B4-BE49-F238E27FC236}">
                <a16:creationId xmlns:a16="http://schemas.microsoft.com/office/drawing/2014/main" id="{7F3E037D-C555-EDCF-2394-18571653F970}"/>
              </a:ext>
            </a:extLst>
          </p:cNvPr>
          <p:cNvGrpSpPr/>
          <p:nvPr/>
        </p:nvGrpSpPr>
        <p:grpSpPr>
          <a:xfrm>
            <a:off x="918578" y="1043808"/>
            <a:ext cx="7853399" cy="5205455"/>
            <a:chOff x="2133601" y="1045747"/>
            <a:chExt cx="8091213" cy="5260382"/>
          </a:xfrm>
        </p:grpSpPr>
        <p:sp>
          <p:nvSpPr>
            <p:cNvPr id="13" name="Freeform 16">
              <a:extLst>
                <a:ext uri="{FF2B5EF4-FFF2-40B4-BE49-F238E27FC236}">
                  <a16:creationId xmlns:a16="http://schemas.microsoft.com/office/drawing/2014/main" id="{623178E8-A470-FCE1-D525-0C6A014DF251}"/>
                </a:ext>
              </a:extLst>
            </p:cNvPr>
            <p:cNvSpPr>
              <a:spLocks/>
            </p:cNvSpPr>
            <p:nvPr/>
          </p:nvSpPr>
          <p:spPr bwMode="auto">
            <a:xfrm flipH="1">
              <a:off x="7000290" y="1764942"/>
              <a:ext cx="1220648" cy="1669744"/>
            </a:xfrm>
            <a:custGeom>
              <a:avLst/>
              <a:gdLst>
                <a:gd name="T0" fmla="*/ 375 w 539"/>
                <a:gd name="T1" fmla="*/ 231 h 234"/>
                <a:gd name="T2" fmla="*/ 539 w 539"/>
                <a:gd name="T3" fmla="*/ 231 h 234"/>
                <a:gd name="T4" fmla="*/ 539 w 539"/>
                <a:gd name="T5" fmla="*/ 74 h 234"/>
                <a:gd name="T6" fmla="*/ 166 w 539"/>
                <a:gd name="T7" fmla="*/ 3 h 234"/>
                <a:gd name="T8" fmla="*/ 0 w 539"/>
                <a:gd name="T9" fmla="*/ 3 h 234"/>
                <a:gd name="T10" fmla="*/ 0 w 539"/>
                <a:gd name="T11" fmla="*/ 152 h 234"/>
                <a:gd name="T12" fmla="*/ 375 w 53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539" h="234">
                  <a:moveTo>
                    <a:pt x="375" y="231"/>
                  </a:moveTo>
                  <a:cubicBezTo>
                    <a:pt x="539" y="231"/>
                    <a:pt x="539" y="231"/>
                    <a:pt x="539" y="231"/>
                  </a:cubicBezTo>
                  <a:cubicBezTo>
                    <a:pt x="539" y="74"/>
                    <a:pt x="539" y="74"/>
                    <a:pt x="539" y="74"/>
                  </a:cubicBezTo>
                  <a:cubicBezTo>
                    <a:pt x="509" y="0"/>
                    <a:pt x="283" y="3"/>
                    <a:pt x="166" y="3"/>
                  </a:cubicBezTo>
                  <a:cubicBezTo>
                    <a:pt x="0" y="3"/>
                    <a:pt x="0" y="3"/>
                    <a:pt x="0" y="3"/>
                  </a:cubicBezTo>
                  <a:cubicBezTo>
                    <a:pt x="0" y="152"/>
                    <a:pt x="0" y="152"/>
                    <a:pt x="0" y="152"/>
                  </a:cubicBezTo>
                  <a:cubicBezTo>
                    <a:pt x="19" y="234"/>
                    <a:pt x="254" y="231"/>
                    <a:pt x="375" y="231"/>
                  </a:cubicBezTo>
                  <a:close/>
                </a:path>
              </a:pathLst>
            </a:custGeom>
            <a:solidFill>
              <a:schemeClr val="accent3">
                <a:lumMod val="50000"/>
              </a:schemeClr>
            </a:solidFill>
            <a:ln>
              <a:noFill/>
            </a:ln>
            <a:effectLst/>
          </p:spPr>
          <p:txBody>
            <a:bodyPr vert="horz" wrap="square" lIns="146078" tIns="73039" rIns="146078" bIns="730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876" b="0" i="0" u="none" strike="noStrike" kern="0" cap="none" spc="0" normalizeH="0" baseline="0" noProof="0">
                <a:ln>
                  <a:noFill/>
                </a:ln>
                <a:solidFill>
                  <a:srgbClr val="000000"/>
                </a:solidFill>
                <a:effectLst/>
                <a:uLnTx/>
                <a:uFillTx/>
              </a:endParaRPr>
            </a:p>
          </p:txBody>
        </p:sp>
        <p:sp>
          <p:nvSpPr>
            <p:cNvPr id="14" name="Freeform 36">
              <a:extLst>
                <a:ext uri="{FF2B5EF4-FFF2-40B4-BE49-F238E27FC236}">
                  <a16:creationId xmlns:a16="http://schemas.microsoft.com/office/drawing/2014/main" id="{EA7DB53B-B3D9-393C-1577-55C8FE9DB92C}"/>
                </a:ext>
              </a:extLst>
            </p:cNvPr>
            <p:cNvSpPr>
              <a:spLocks/>
            </p:cNvSpPr>
            <p:nvPr/>
          </p:nvSpPr>
          <p:spPr bwMode="auto">
            <a:xfrm flipH="1">
              <a:off x="4165498" y="3853539"/>
              <a:ext cx="1220648" cy="1669743"/>
            </a:xfrm>
            <a:custGeom>
              <a:avLst/>
              <a:gdLst>
                <a:gd name="T0" fmla="*/ 375 w 539"/>
                <a:gd name="T1" fmla="*/ 231 h 234"/>
                <a:gd name="T2" fmla="*/ 539 w 539"/>
                <a:gd name="T3" fmla="*/ 231 h 234"/>
                <a:gd name="T4" fmla="*/ 539 w 539"/>
                <a:gd name="T5" fmla="*/ 74 h 234"/>
                <a:gd name="T6" fmla="*/ 166 w 539"/>
                <a:gd name="T7" fmla="*/ 3 h 234"/>
                <a:gd name="T8" fmla="*/ 0 w 539"/>
                <a:gd name="T9" fmla="*/ 3 h 234"/>
                <a:gd name="T10" fmla="*/ 0 w 539"/>
                <a:gd name="T11" fmla="*/ 152 h 234"/>
                <a:gd name="T12" fmla="*/ 375 w 53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539" h="234">
                  <a:moveTo>
                    <a:pt x="375" y="231"/>
                  </a:moveTo>
                  <a:cubicBezTo>
                    <a:pt x="539" y="231"/>
                    <a:pt x="539" y="231"/>
                    <a:pt x="539" y="231"/>
                  </a:cubicBezTo>
                  <a:cubicBezTo>
                    <a:pt x="539" y="74"/>
                    <a:pt x="539" y="74"/>
                    <a:pt x="539" y="74"/>
                  </a:cubicBezTo>
                  <a:cubicBezTo>
                    <a:pt x="509" y="0"/>
                    <a:pt x="283" y="3"/>
                    <a:pt x="166" y="3"/>
                  </a:cubicBezTo>
                  <a:cubicBezTo>
                    <a:pt x="0" y="3"/>
                    <a:pt x="0" y="3"/>
                    <a:pt x="0" y="3"/>
                  </a:cubicBezTo>
                  <a:cubicBezTo>
                    <a:pt x="0" y="152"/>
                    <a:pt x="0" y="152"/>
                    <a:pt x="0" y="152"/>
                  </a:cubicBezTo>
                  <a:cubicBezTo>
                    <a:pt x="19" y="234"/>
                    <a:pt x="254" y="231"/>
                    <a:pt x="375" y="231"/>
                  </a:cubicBezTo>
                  <a:close/>
                </a:path>
              </a:pathLst>
            </a:custGeom>
            <a:solidFill>
              <a:schemeClr val="accent3">
                <a:lumMod val="50000"/>
              </a:schemeClr>
            </a:solidFill>
            <a:ln>
              <a:noFill/>
            </a:ln>
            <a:effectLst/>
          </p:spPr>
          <p:txBody>
            <a:bodyPr vert="horz" wrap="square" lIns="146078" tIns="73039" rIns="146078" bIns="730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876" b="0" i="0" u="none" strike="noStrike" kern="0" cap="none" spc="0" normalizeH="0" baseline="0" noProof="0">
                <a:ln>
                  <a:noFill/>
                </a:ln>
                <a:solidFill>
                  <a:srgbClr val="000000"/>
                </a:solidFill>
                <a:effectLst/>
                <a:uLnTx/>
                <a:uFillTx/>
              </a:endParaRPr>
            </a:p>
          </p:txBody>
        </p:sp>
        <p:sp>
          <p:nvSpPr>
            <p:cNvPr id="15" name="Freeform 38">
              <a:extLst>
                <a:ext uri="{FF2B5EF4-FFF2-40B4-BE49-F238E27FC236}">
                  <a16:creationId xmlns:a16="http://schemas.microsoft.com/office/drawing/2014/main" id="{13F6881F-6A2B-0BE2-7A10-4C6178E949DD}"/>
                </a:ext>
              </a:extLst>
            </p:cNvPr>
            <p:cNvSpPr/>
            <p:nvPr/>
          </p:nvSpPr>
          <p:spPr>
            <a:xfrm>
              <a:off x="2133601" y="4996569"/>
              <a:ext cx="3245052" cy="1309560"/>
            </a:xfrm>
            <a:custGeom>
              <a:avLst/>
              <a:gdLst>
                <a:gd name="connsiteX0" fmla="*/ 3372798 w 3372798"/>
                <a:gd name="connsiteY0" fmla="*/ 0 h 1161966"/>
                <a:gd name="connsiteX1" fmla="*/ 2367086 w 3372798"/>
                <a:gd name="connsiteY1" fmla="*/ 1161966 h 1161966"/>
                <a:gd name="connsiteX2" fmla="*/ 15565 w 3372798"/>
                <a:gd name="connsiteY2" fmla="*/ 1161966 h 1161966"/>
                <a:gd name="connsiteX3" fmla="*/ 0 w 3372798"/>
                <a:gd name="connsiteY3" fmla="*/ 1161966 h 1161966"/>
                <a:gd name="connsiteX4" fmla="*/ 0 w 3372798"/>
                <a:gd name="connsiteY4" fmla="*/ 202639 h 1161966"/>
                <a:gd name="connsiteX5" fmla="*/ 161906 w 3372798"/>
                <a:gd name="connsiteY5" fmla="*/ 202639 h 1161966"/>
                <a:gd name="connsiteX6" fmla="*/ 2367086 w 3372798"/>
                <a:gd name="connsiteY6" fmla="*/ 202639 h 1161966"/>
                <a:gd name="connsiteX7" fmla="*/ 3372798 w 3372798"/>
                <a:gd name="connsiteY7" fmla="*/ 0 h 116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2798" h="1161966">
                  <a:moveTo>
                    <a:pt x="3372798" y="0"/>
                  </a:moveTo>
                  <a:cubicBezTo>
                    <a:pt x="3372798" y="202639"/>
                    <a:pt x="3275992" y="1161966"/>
                    <a:pt x="2367086" y="1161966"/>
                  </a:cubicBezTo>
                  <a:cubicBezTo>
                    <a:pt x="699525" y="1161966"/>
                    <a:pt x="178413" y="1161966"/>
                    <a:pt x="15565" y="1161966"/>
                  </a:cubicBezTo>
                  <a:lnTo>
                    <a:pt x="0" y="1161966"/>
                  </a:lnTo>
                  <a:lnTo>
                    <a:pt x="0" y="202639"/>
                  </a:lnTo>
                  <a:lnTo>
                    <a:pt x="161906" y="202639"/>
                  </a:lnTo>
                  <a:cubicBezTo>
                    <a:pt x="2367086" y="202639"/>
                    <a:pt x="2367086" y="202639"/>
                    <a:pt x="2367086" y="202639"/>
                  </a:cubicBezTo>
                  <a:cubicBezTo>
                    <a:pt x="2689774" y="202639"/>
                    <a:pt x="3321706" y="210334"/>
                    <a:pt x="3372798"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1">
              <a:extLst>
                <a:ext uri="{FF2B5EF4-FFF2-40B4-BE49-F238E27FC236}">
                  <a16:creationId xmlns:a16="http://schemas.microsoft.com/office/drawing/2014/main" id="{2E2AA2AF-6683-CE0F-A822-1D41252B6351}"/>
                </a:ext>
              </a:extLst>
            </p:cNvPr>
            <p:cNvGrpSpPr/>
            <p:nvPr/>
          </p:nvGrpSpPr>
          <p:grpSpPr>
            <a:xfrm>
              <a:off x="4173324" y="2903515"/>
              <a:ext cx="4041898" cy="1430361"/>
              <a:chOff x="4163332" y="2903515"/>
              <a:chExt cx="4025211" cy="1430361"/>
            </a:xfrm>
            <a:solidFill>
              <a:schemeClr val="accent2"/>
            </a:solidFill>
            <a:effectLst/>
          </p:grpSpPr>
          <p:sp>
            <p:nvSpPr>
              <p:cNvPr id="18" name="Freeform 42">
                <a:extLst>
                  <a:ext uri="{FF2B5EF4-FFF2-40B4-BE49-F238E27FC236}">
                    <a16:creationId xmlns:a16="http://schemas.microsoft.com/office/drawing/2014/main" id="{01F72B8B-FBE2-4806-A2B2-E774F1E2860A}"/>
                  </a:ext>
                </a:extLst>
              </p:cNvPr>
              <p:cNvSpPr/>
              <p:nvPr/>
            </p:nvSpPr>
            <p:spPr>
              <a:xfrm>
                <a:off x="4163332" y="3112695"/>
                <a:ext cx="2842576" cy="1221181"/>
              </a:xfrm>
              <a:custGeom>
                <a:avLst/>
                <a:gdLst>
                  <a:gd name="connsiteX0" fmla="*/ 1008402 w 3375372"/>
                  <a:gd name="connsiteY0" fmla="*/ 0 h 1161965"/>
                  <a:gd name="connsiteX1" fmla="*/ 3357315 w 3375372"/>
                  <a:gd name="connsiteY1" fmla="*/ 0 h 1161965"/>
                  <a:gd name="connsiteX2" fmla="*/ 3375372 w 3375372"/>
                  <a:gd name="connsiteY2" fmla="*/ 0 h 1161965"/>
                  <a:gd name="connsiteX3" fmla="*/ 3375372 w 3375372"/>
                  <a:gd name="connsiteY3" fmla="*/ 961892 h 1161965"/>
                  <a:gd name="connsiteX4" fmla="*/ 3211137 w 3375372"/>
                  <a:gd name="connsiteY4" fmla="*/ 961892 h 1161965"/>
                  <a:gd name="connsiteX5" fmla="*/ 1008402 w 3375372"/>
                  <a:gd name="connsiteY5" fmla="*/ 961892 h 1161965"/>
                  <a:gd name="connsiteX6" fmla="*/ 0 w 3375372"/>
                  <a:gd name="connsiteY6" fmla="*/ 1161965 h 1161965"/>
                  <a:gd name="connsiteX7" fmla="*/ 1008402 w 3375372"/>
                  <a:gd name="connsiteY7" fmla="*/ 0 h 116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372" h="1161965">
                    <a:moveTo>
                      <a:pt x="1008402" y="0"/>
                    </a:moveTo>
                    <a:cubicBezTo>
                      <a:pt x="2674113" y="0"/>
                      <a:pt x="3194648" y="0"/>
                      <a:pt x="3357315" y="0"/>
                    </a:cubicBezTo>
                    <a:lnTo>
                      <a:pt x="3375372" y="0"/>
                    </a:lnTo>
                    <a:lnTo>
                      <a:pt x="3375372" y="961892"/>
                    </a:lnTo>
                    <a:lnTo>
                      <a:pt x="3211137" y="961892"/>
                    </a:lnTo>
                    <a:cubicBezTo>
                      <a:pt x="1008402" y="961892"/>
                      <a:pt x="1008402" y="961892"/>
                      <a:pt x="1008402" y="961892"/>
                    </a:cubicBezTo>
                    <a:cubicBezTo>
                      <a:pt x="683024" y="961892"/>
                      <a:pt x="51093" y="954196"/>
                      <a:pt x="0" y="1161965"/>
                    </a:cubicBezTo>
                    <a:cubicBezTo>
                      <a:pt x="0" y="961892"/>
                      <a:pt x="96807" y="0"/>
                      <a:pt x="1008402"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Freeform 17">
                <a:extLst>
                  <a:ext uri="{FF2B5EF4-FFF2-40B4-BE49-F238E27FC236}">
                    <a16:creationId xmlns:a16="http://schemas.microsoft.com/office/drawing/2014/main" id="{BBF23034-3AD4-2198-C77E-C1BC6F6C17D3}"/>
                  </a:ext>
                </a:extLst>
              </p:cNvPr>
              <p:cNvSpPr/>
              <p:nvPr/>
            </p:nvSpPr>
            <p:spPr>
              <a:xfrm>
                <a:off x="5348134" y="2903515"/>
                <a:ext cx="2840409" cy="1221181"/>
              </a:xfrm>
              <a:custGeom>
                <a:avLst/>
                <a:gdLst>
                  <a:gd name="connsiteX0" fmla="*/ 3372798 w 3372798"/>
                  <a:gd name="connsiteY0" fmla="*/ 0 h 1161966"/>
                  <a:gd name="connsiteX1" fmla="*/ 2367086 w 3372798"/>
                  <a:gd name="connsiteY1" fmla="*/ 1161966 h 1161966"/>
                  <a:gd name="connsiteX2" fmla="*/ 15565 w 3372798"/>
                  <a:gd name="connsiteY2" fmla="*/ 1161966 h 1161966"/>
                  <a:gd name="connsiteX3" fmla="*/ 0 w 3372798"/>
                  <a:gd name="connsiteY3" fmla="*/ 1161966 h 1161966"/>
                  <a:gd name="connsiteX4" fmla="*/ 0 w 3372798"/>
                  <a:gd name="connsiteY4" fmla="*/ 202639 h 1161966"/>
                  <a:gd name="connsiteX5" fmla="*/ 161906 w 3372798"/>
                  <a:gd name="connsiteY5" fmla="*/ 202639 h 1161966"/>
                  <a:gd name="connsiteX6" fmla="*/ 2367086 w 3372798"/>
                  <a:gd name="connsiteY6" fmla="*/ 202639 h 1161966"/>
                  <a:gd name="connsiteX7" fmla="*/ 3372798 w 3372798"/>
                  <a:gd name="connsiteY7" fmla="*/ 0 h 116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2798" h="1161966">
                    <a:moveTo>
                      <a:pt x="3372798" y="0"/>
                    </a:moveTo>
                    <a:cubicBezTo>
                      <a:pt x="3372798" y="202639"/>
                      <a:pt x="3275992" y="1161966"/>
                      <a:pt x="2367086" y="1161966"/>
                    </a:cubicBezTo>
                    <a:cubicBezTo>
                      <a:pt x="699525" y="1161966"/>
                      <a:pt x="178413" y="1161966"/>
                      <a:pt x="15565" y="1161966"/>
                    </a:cubicBezTo>
                    <a:lnTo>
                      <a:pt x="0" y="1161966"/>
                    </a:lnTo>
                    <a:lnTo>
                      <a:pt x="0" y="202639"/>
                    </a:lnTo>
                    <a:lnTo>
                      <a:pt x="161906" y="202639"/>
                    </a:lnTo>
                    <a:cubicBezTo>
                      <a:pt x="2367086" y="202639"/>
                      <a:pt x="2367086" y="202639"/>
                      <a:pt x="2367086" y="202639"/>
                    </a:cubicBezTo>
                    <a:cubicBezTo>
                      <a:pt x="2689774" y="202639"/>
                      <a:pt x="3321706" y="210334"/>
                      <a:pt x="3372798"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18">
              <a:extLst>
                <a:ext uri="{FF2B5EF4-FFF2-40B4-BE49-F238E27FC236}">
                  <a16:creationId xmlns:a16="http://schemas.microsoft.com/office/drawing/2014/main" id="{5C7EA111-FB67-450C-13B2-4AC4C10544E1}"/>
                </a:ext>
              </a:extLst>
            </p:cNvPr>
            <p:cNvSpPr/>
            <p:nvPr/>
          </p:nvSpPr>
          <p:spPr>
            <a:xfrm>
              <a:off x="7008085" y="1045747"/>
              <a:ext cx="3216729" cy="1212278"/>
            </a:xfrm>
            <a:custGeom>
              <a:avLst/>
              <a:gdLst>
                <a:gd name="connsiteX0" fmla="*/ 1008402 w 3375372"/>
                <a:gd name="connsiteY0" fmla="*/ 0 h 1161965"/>
                <a:gd name="connsiteX1" fmla="*/ 3357315 w 3375372"/>
                <a:gd name="connsiteY1" fmla="*/ 0 h 1161965"/>
                <a:gd name="connsiteX2" fmla="*/ 3375372 w 3375372"/>
                <a:gd name="connsiteY2" fmla="*/ 0 h 1161965"/>
                <a:gd name="connsiteX3" fmla="*/ 3375372 w 3375372"/>
                <a:gd name="connsiteY3" fmla="*/ 961892 h 1161965"/>
                <a:gd name="connsiteX4" fmla="*/ 3211137 w 3375372"/>
                <a:gd name="connsiteY4" fmla="*/ 961892 h 1161965"/>
                <a:gd name="connsiteX5" fmla="*/ 1008402 w 3375372"/>
                <a:gd name="connsiteY5" fmla="*/ 961892 h 1161965"/>
                <a:gd name="connsiteX6" fmla="*/ 0 w 3375372"/>
                <a:gd name="connsiteY6" fmla="*/ 1161965 h 1161965"/>
                <a:gd name="connsiteX7" fmla="*/ 1008402 w 3375372"/>
                <a:gd name="connsiteY7" fmla="*/ 0 h 116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372" h="1161965">
                  <a:moveTo>
                    <a:pt x="1008402" y="0"/>
                  </a:moveTo>
                  <a:cubicBezTo>
                    <a:pt x="2674113" y="0"/>
                    <a:pt x="3194648" y="0"/>
                    <a:pt x="3357315" y="0"/>
                  </a:cubicBezTo>
                  <a:lnTo>
                    <a:pt x="3375372" y="0"/>
                  </a:lnTo>
                  <a:lnTo>
                    <a:pt x="3375372" y="961892"/>
                  </a:lnTo>
                  <a:lnTo>
                    <a:pt x="3211137" y="961892"/>
                  </a:lnTo>
                  <a:cubicBezTo>
                    <a:pt x="1008402" y="961892"/>
                    <a:pt x="1008402" y="961892"/>
                    <a:pt x="1008402" y="961892"/>
                  </a:cubicBezTo>
                  <a:cubicBezTo>
                    <a:pt x="683024" y="961892"/>
                    <a:pt x="51093" y="954196"/>
                    <a:pt x="0" y="1161965"/>
                  </a:cubicBezTo>
                  <a:cubicBezTo>
                    <a:pt x="0" y="961892"/>
                    <a:pt x="96807" y="0"/>
                    <a:pt x="1008402" y="0"/>
                  </a:cubicBezTo>
                  <a:close/>
                </a:path>
              </a:pathLst>
            </a:cu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pic>
        <p:nvPicPr>
          <p:cNvPr id="21" name="Graphic 20" descr="Lightbulb and gear">
            <a:extLst>
              <a:ext uri="{FF2B5EF4-FFF2-40B4-BE49-F238E27FC236}">
                <a16:creationId xmlns:a16="http://schemas.microsoft.com/office/drawing/2014/main" id="{18669644-A992-8768-BC1F-75604C84164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37753" y="1201380"/>
            <a:ext cx="598843" cy="598843"/>
          </a:xfrm>
          <a:prstGeom prst="rect">
            <a:avLst/>
          </a:prstGeom>
        </p:spPr>
      </p:pic>
      <p:pic>
        <p:nvPicPr>
          <p:cNvPr id="22" name="Image 21">
            <a:extLst>
              <a:ext uri="{FF2B5EF4-FFF2-40B4-BE49-F238E27FC236}">
                <a16:creationId xmlns:a16="http://schemas.microsoft.com/office/drawing/2014/main" id="{32FEF3CC-9566-769C-702A-935D06AD5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807" y="3335588"/>
            <a:ext cx="609600" cy="609600"/>
          </a:xfrm>
          <a:prstGeom prst="rect">
            <a:avLst/>
          </a:prstGeom>
        </p:spPr>
      </p:pic>
      <p:sp>
        <p:nvSpPr>
          <p:cNvPr id="26" name="Espace réservé du contenu 25">
            <a:extLst>
              <a:ext uri="{FF2B5EF4-FFF2-40B4-BE49-F238E27FC236}">
                <a16:creationId xmlns:a16="http://schemas.microsoft.com/office/drawing/2014/main" id="{49637D50-7C59-1A59-4A7C-212EADDBC1AF}"/>
              </a:ext>
            </a:extLst>
          </p:cNvPr>
          <p:cNvSpPr>
            <a:spLocks noGrp="1"/>
          </p:cNvSpPr>
          <p:nvPr>
            <p:ph idx="1"/>
          </p:nvPr>
        </p:nvSpPr>
        <p:spPr>
          <a:xfrm>
            <a:off x="297960" y="1132477"/>
            <a:ext cx="9407960" cy="5705487"/>
          </a:xfrm>
        </p:spPr>
        <p:txBody>
          <a:bodyPr>
            <a:normAutofit/>
          </a:bodyPr>
          <a:lstStyle/>
          <a:p>
            <a:pPr marL="0" indent="0">
              <a:buNone/>
            </a:pPr>
            <a:r>
              <a:rPr lang="fr-FR" sz="2000" b="1" i="1" u="sng" dirty="0">
                <a:solidFill>
                  <a:schemeClr val="accent2">
                    <a:lumMod val="75000"/>
                  </a:schemeClr>
                </a:solidFill>
              </a:rPr>
              <a:t> Le Contenu :</a:t>
            </a:r>
          </a:p>
        </p:txBody>
      </p:sp>
      <p:sp>
        <p:nvSpPr>
          <p:cNvPr id="27" name="ZoneTexte 26">
            <a:extLst>
              <a:ext uri="{FF2B5EF4-FFF2-40B4-BE49-F238E27FC236}">
                <a16:creationId xmlns:a16="http://schemas.microsoft.com/office/drawing/2014/main" id="{3371C43B-47A3-E60D-B9AE-5E9896C9C579}"/>
              </a:ext>
            </a:extLst>
          </p:cNvPr>
          <p:cNvSpPr txBox="1"/>
          <p:nvPr/>
        </p:nvSpPr>
        <p:spPr>
          <a:xfrm>
            <a:off x="7097935" y="1205908"/>
            <a:ext cx="936313" cy="584775"/>
          </a:xfrm>
          <a:prstGeom prst="rect">
            <a:avLst/>
          </a:prstGeom>
          <a:noFill/>
        </p:spPr>
        <p:txBody>
          <a:bodyPr wrap="square" rtlCol="0">
            <a:spAutoFit/>
          </a:bodyPr>
          <a:lstStyle/>
          <a:p>
            <a:r>
              <a:rPr lang="en-US" sz="3200" dirty="0">
                <a:solidFill>
                  <a:schemeClr val="bg1"/>
                </a:solidFill>
              </a:rPr>
              <a:t>01</a:t>
            </a:r>
            <a:endParaRPr lang="fr-FR" sz="3200" dirty="0"/>
          </a:p>
        </p:txBody>
      </p:sp>
      <p:sp>
        <p:nvSpPr>
          <p:cNvPr id="28" name="ZoneTexte 27">
            <a:extLst>
              <a:ext uri="{FF2B5EF4-FFF2-40B4-BE49-F238E27FC236}">
                <a16:creationId xmlns:a16="http://schemas.microsoft.com/office/drawing/2014/main" id="{641A992B-14EE-08B7-3FAC-7BC4EBB24AB4}"/>
              </a:ext>
            </a:extLst>
          </p:cNvPr>
          <p:cNvSpPr txBox="1"/>
          <p:nvPr/>
        </p:nvSpPr>
        <p:spPr>
          <a:xfrm>
            <a:off x="4591570" y="3303438"/>
            <a:ext cx="1429369" cy="584775"/>
          </a:xfrm>
          <a:prstGeom prst="rect">
            <a:avLst/>
          </a:prstGeom>
          <a:noFill/>
        </p:spPr>
        <p:txBody>
          <a:bodyPr wrap="square" rtlCol="0">
            <a:spAutoFit/>
          </a:bodyPr>
          <a:lstStyle/>
          <a:p>
            <a:r>
              <a:rPr lang="en-US" sz="3200" dirty="0">
                <a:solidFill>
                  <a:schemeClr val="bg1"/>
                </a:solidFill>
              </a:rPr>
              <a:t>02</a:t>
            </a:r>
            <a:endParaRPr lang="fr-FR" sz="3200" dirty="0"/>
          </a:p>
        </p:txBody>
      </p:sp>
      <p:sp>
        <p:nvSpPr>
          <p:cNvPr id="29" name="ZoneTexte 28">
            <a:extLst>
              <a:ext uri="{FF2B5EF4-FFF2-40B4-BE49-F238E27FC236}">
                <a16:creationId xmlns:a16="http://schemas.microsoft.com/office/drawing/2014/main" id="{EAE5F515-7B87-A824-9EE5-91BD99C883C9}"/>
              </a:ext>
            </a:extLst>
          </p:cNvPr>
          <p:cNvSpPr txBox="1"/>
          <p:nvPr/>
        </p:nvSpPr>
        <p:spPr>
          <a:xfrm>
            <a:off x="1972117" y="5297083"/>
            <a:ext cx="1540911" cy="584775"/>
          </a:xfrm>
          <a:prstGeom prst="rect">
            <a:avLst/>
          </a:prstGeom>
          <a:noFill/>
        </p:spPr>
        <p:txBody>
          <a:bodyPr wrap="square" rtlCol="0">
            <a:spAutoFit/>
          </a:bodyPr>
          <a:lstStyle/>
          <a:p>
            <a:r>
              <a:rPr lang="en-US" sz="3200" dirty="0">
                <a:solidFill>
                  <a:schemeClr val="bg1"/>
                </a:solidFill>
              </a:rPr>
              <a:t>03 </a:t>
            </a:r>
            <a:endParaRPr lang="fr-FR" sz="3200" dirty="0"/>
          </a:p>
        </p:txBody>
      </p:sp>
      <p:sp>
        <p:nvSpPr>
          <p:cNvPr id="31" name="Rectangle: Rounded Corners 16">
            <a:extLst>
              <a:ext uri="{FF2B5EF4-FFF2-40B4-BE49-F238E27FC236}">
                <a16:creationId xmlns:a16="http://schemas.microsoft.com/office/drawing/2014/main" id="{3E55C98B-9926-DAA1-80D2-41AADE9275F0}"/>
              </a:ext>
            </a:extLst>
          </p:cNvPr>
          <p:cNvSpPr/>
          <p:nvPr/>
        </p:nvSpPr>
        <p:spPr>
          <a:xfrm rot="2636915">
            <a:off x="3474255" y="1350600"/>
            <a:ext cx="190886" cy="194522"/>
          </a:xfrm>
          <a:prstGeom prst="roundRect">
            <a:avLst>
              <a:gd name="adj" fmla="val 1176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highlight>
                <a:srgbClr val="FFFF00"/>
              </a:highlight>
            </a:endParaRPr>
          </a:p>
        </p:txBody>
      </p:sp>
      <p:sp>
        <p:nvSpPr>
          <p:cNvPr id="32" name="ZoneTexte 31">
            <a:extLst>
              <a:ext uri="{FF2B5EF4-FFF2-40B4-BE49-F238E27FC236}">
                <a16:creationId xmlns:a16="http://schemas.microsoft.com/office/drawing/2014/main" id="{1C6DE709-44EA-EDE3-8C9D-11F8000325D1}"/>
              </a:ext>
            </a:extLst>
          </p:cNvPr>
          <p:cNvSpPr txBox="1"/>
          <p:nvPr/>
        </p:nvSpPr>
        <p:spPr>
          <a:xfrm>
            <a:off x="3493862" y="1566643"/>
            <a:ext cx="1929807" cy="646331"/>
          </a:xfrm>
          <a:prstGeom prst="rect">
            <a:avLst/>
          </a:prstGeom>
          <a:noFill/>
        </p:spPr>
        <p:txBody>
          <a:bodyPr wrap="square" rtlCol="0">
            <a:spAutoFit/>
          </a:bodyPr>
          <a:lstStyle/>
          <a:p>
            <a:r>
              <a:rPr lang="fr-FR" b="1" i="1" u="sng" dirty="0"/>
              <a:t>Definition Mongodb</a:t>
            </a:r>
          </a:p>
        </p:txBody>
      </p:sp>
      <p:sp>
        <p:nvSpPr>
          <p:cNvPr id="34" name="ZoneTexte 33">
            <a:extLst>
              <a:ext uri="{FF2B5EF4-FFF2-40B4-BE49-F238E27FC236}">
                <a16:creationId xmlns:a16="http://schemas.microsoft.com/office/drawing/2014/main" id="{AAFB2285-0221-5984-5A18-E9B746FD7F2D}"/>
              </a:ext>
            </a:extLst>
          </p:cNvPr>
          <p:cNvSpPr txBox="1"/>
          <p:nvPr/>
        </p:nvSpPr>
        <p:spPr>
          <a:xfrm>
            <a:off x="76380" y="3279043"/>
            <a:ext cx="2474389" cy="923330"/>
          </a:xfrm>
          <a:prstGeom prst="rect">
            <a:avLst/>
          </a:prstGeom>
          <a:noFill/>
        </p:spPr>
        <p:txBody>
          <a:bodyPr wrap="square" rtlCol="0">
            <a:spAutoFit/>
          </a:bodyPr>
          <a:lstStyle/>
          <a:p>
            <a:r>
              <a:rPr lang="fr-FR" b="1" i="1" u="sng" dirty="0"/>
              <a:t>1-Insert</a:t>
            </a:r>
          </a:p>
          <a:p>
            <a:r>
              <a:rPr lang="fr-FR" b="1" i="1" u="sng" dirty="0"/>
              <a:t>2-Update</a:t>
            </a:r>
          </a:p>
          <a:p>
            <a:r>
              <a:rPr lang="fr-FR" b="1" i="1" u="sng" dirty="0"/>
              <a:t>3-Update Operators</a:t>
            </a:r>
          </a:p>
        </p:txBody>
      </p:sp>
      <p:sp>
        <p:nvSpPr>
          <p:cNvPr id="35" name="ZoneTexte 34">
            <a:extLst>
              <a:ext uri="{FF2B5EF4-FFF2-40B4-BE49-F238E27FC236}">
                <a16:creationId xmlns:a16="http://schemas.microsoft.com/office/drawing/2014/main" id="{206F6F2C-F4DB-7F1F-D7F5-7642DCDB0A5B}"/>
              </a:ext>
            </a:extLst>
          </p:cNvPr>
          <p:cNvSpPr txBox="1"/>
          <p:nvPr/>
        </p:nvSpPr>
        <p:spPr>
          <a:xfrm>
            <a:off x="4722947" y="5465476"/>
            <a:ext cx="1714806" cy="369332"/>
          </a:xfrm>
          <a:prstGeom prst="rect">
            <a:avLst/>
          </a:prstGeom>
          <a:noFill/>
        </p:spPr>
        <p:txBody>
          <a:bodyPr wrap="square" rtlCol="0">
            <a:spAutoFit/>
          </a:bodyPr>
          <a:lstStyle/>
          <a:p>
            <a:r>
              <a:rPr lang="fr-FR" dirty="0"/>
              <a:t>-</a:t>
            </a:r>
            <a:r>
              <a:rPr lang="fr-FR" b="1" i="1" u="sng" dirty="0"/>
              <a:t>Delete</a:t>
            </a:r>
          </a:p>
        </p:txBody>
      </p:sp>
      <p:sp>
        <p:nvSpPr>
          <p:cNvPr id="3" name="Rectangle: Rounded Corners 16">
            <a:extLst>
              <a:ext uri="{FF2B5EF4-FFF2-40B4-BE49-F238E27FC236}">
                <a16:creationId xmlns:a16="http://schemas.microsoft.com/office/drawing/2014/main" id="{7F064759-106C-170C-A31B-76CAE0F01B7E}"/>
              </a:ext>
            </a:extLst>
          </p:cNvPr>
          <p:cNvSpPr/>
          <p:nvPr/>
        </p:nvSpPr>
        <p:spPr>
          <a:xfrm rot="2636915" flipH="1">
            <a:off x="110167" y="3067169"/>
            <a:ext cx="137408" cy="152811"/>
          </a:xfrm>
          <a:prstGeom prst="roundRect">
            <a:avLst>
              <a:gd name="adj" fmla="val 1176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highlight>
                <a:srgbClr val="FFFF00"/>
              </a:highlight>
            </a:endParaRPr>
          </a:p>
        </p:txBody>
      </p:sp>
      <p:sp>
        <p:nvSpPr>
          <p:cNvPr id="11" name="Rectangle: Rounded Corners 16">
            <a:extLst>
              <a:ext uri="{FF2B5EF4-FFF2-40B4-BE49-F238E27FC236}">
                <a16:creationId xmlns:a16="http://schemas.microsoft.com/office/drawing/2014/main" id="{F1C76CB0-45BC-E8B9-A2AD-3A0D912F832D}"/>
              </a:ext>
            </a:extLst>
          </p:cNvPr>
          <p:cNvSpPr/>
          <p:nvPr/>
        </p:nvSpPr>
        <p:spPr>
          <a:xfrm rot="2636915">
            <a:off x="4601759" y="5120039"/>
            <a:ext cx="190886" cy="194522"/>
          </a:xfrm>
          <a:prstGeom prst="roundRect">
            <a:avLst>
              <a:gd name="adj" fmla="val 1176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highlight>
                <a:srgbClr val="FFFF00"/>
              </a:highlight>
            </a:endParaRPr>
          </a:p>
        </p:txBody>
      </p:sp>
    </p:spTree>
    <p:extLst>
      <p:ext uri="{BB962C8B-B14F-4D97-AF65-F5344CB8AC3E}">
        <p14:creationId xmlns:p14="http://schemas.microsoft.com/office/powerpoint/2010/main" val="321267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Définition MongoDB</a:t>
            </a:r>
          </a:p>
        </p:txBody>
      </p:sp>
      <p:sp>
        <p:nvSpPr>
          <p:cNvPr id="6" name="Espace réservé du contenu 5"/>
          <p:cNvSpPr>
            <a:spLocks noGrp="1"/>
          </p:cNvSpPr>
          <p:nvPr>
            <p:ph idx="1"/>
          </p:nvPr>
        </p:nvSpPr>
        <p:spPr/>
        <p:txBody>
          <a:bodyPr rtlCol="0">
            <a:normAutofit/>
          </a:bodyPr>
          <a:lstStyle/>
          <a:p>
            <a:r>
              <a:rPr lang="fr-FR" sz="2400" dirty="0"/>
              <a:t>MongoDB est un système de gestion de base de données NoSQL open-source qui stocke des données dans des documents flexibles de type JSON. Sa structure orientée document, l'absence de contraintes de schéma rigides et sa scalabilité en font un choix idéal pour diverses applications. MongoDB prend en charge l'indexation, un puissant cadre d'agrégation et le sharding automatique, le rendant populaire dans le développement web, l'analytique et les scénarios nécessitant une adaptation rapide aux besoins évolutifs des données</a:t>
            </a:r>
          </a:p>
        </p:txBody>
      </p:sp>
      <p:pic>
        <p:nvPicPr>
          <p:cNvPr id="1025" name="Picture 1" descr="User">
            <a:extLst>
              <a:ext uri="{FF2B5EF4-FFF2-40B4-BE49-F238E27FC236}">
                <a16:creationId xmlns:a16="http://schemas.microsoft.com/office/drawing/2014/main" id="{246746BD-FE65-FFC1-AA48-CA8123B71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User">
            <a:extLst>
              <a:ext uri="{FF2B5EF4-FFF2-40B4-BE49-F238E27FC236}">
                <a16:creationId xmlns:a16="http://schemas.microsoft.com/office/drawing/2014/main" id="{3AE24A06-9C0C-C7D3-11D9-4FB66AA03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ADA86E26-5355-57BD-C253-42951CAA1D1B}"/>
              </a:ext>
            </a:extLst>
          </p:cNvPr>
          <p:cNvPicPr>
            <a:picLocks noChangeAspect="1"/>
          </p:cNvPicPr>
          <p:nvPr/>
        </p:nvPicPr>
        <p:blipFill>
          <a:blip r:embed="rId4"/>
          <a:stretch>
            <a:fillRect/>
          </a:stretch>
        </p:blipFill>
        <p:spPr>
          <a:xfrm>
            <a:off x="8486713" y="228600"/>
            <a:ext cx="787289" cy="7872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Insertion de Données</a:t>
            </a:r>
          </a:p>
        </p:txBody>
      </p:sp>
      <p:sp>
        <p:nvSpPr>
          <p:cNvPr id="3" name="Espace réservé du contenu 2"/>
          <p:cNvSpPr>
            <a:spLocks noGrp="1"/>
          </p:cNvSpPr>
          <p:nvPr>
            <p:ph sz="half" idx="1"/>
          </p:nvPr>
        </p:nvSpPr>
        <p:spPr>
          <a:xfrm>
            <a:off x="319540" y="1897660"/>
            <a:ext cx="3564483" cy="4195763"/>
          </a:xfrm>
        </p:spPr>
        <p:txBody>
          <a:bodyPr/>
          <a:lstStyle/>
          <a:p>
            <a:r>
              <a:rPr lang="fr-FR" dirty="0"/>
              <a:t>Utilisation de insertOne pour insérer un seul document.</a:t>
            </a:r>
          </a:p>
          <a:p>
            <a:endParaRPr lang="fr-FR" dirty="0"/>
          </a:p>
        </p:txBody>
      </p:sp>
      <p:sp>
        <p:nvSpPr>
          <p:cNvPr id="4" name="Espace réservé du contenu 3"/>
          <p:cNvSpPr>
            <a:spLocks noGrp="1"/>
          </p:cNvSpPr>
          <p:nvPr>
            <p:ph sz="half" idx="2"/>
          </p:nvPr>
        </p:nvSpPr>
        <p:spPr>
          <a:xfrm>
            <a:off x="4147911" y="1878565"/>
            <a:ext cx="3705770" cy="4200245"/>
          </a:xfrm>
        </p:spPr>
        <p:txBody>
          <a:bodyPr/>
          <a:lstStyle/>
          <a:p>
            <a:r>
              <a:rPr lang="fr-FR" dirty="0"/>
              <a:t>Utilisation de insertMany pour insérer plusieurs documents à la fois.</a:t>
            </a:r>
          </a:p>
          <a:p>
            <a:endParaRPr lang="fr-FR" dirty="0"/>
          </a:p>
        </p:txBody>
      </p:sp>
      <p:pic>
        <p:nvPicPr>
          <p:cNvPr id="5" name="Image 4"/>
          <p:cNvPicPr>
            <a:picLocks noChangeAspect="1"/>
          </p:cNvPicPr>
          <p:nvPr/>
        </p:nvPicPr>
        <p:blipFill>
          <a:blip r:embed="rId2"/>
          <a:stretch>
            <a:fillRect/>
          </a:stretch>
        </p:blipFill>
        <p:spPr>
          <a:xfrm>
            <a:off x="575478" y="3197016"/>
            <a:ext cx="3419340" cy="15970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4454098" y="2922884"/>
            <a:ext cx="3093396" cy="2573676"/>
          </a:xfrm>
          <a:prstGeom prst="rect">
            <a:avLst/>
          </a:prstGeom>
          <a:ln>
            <a:noFill/>
          </a:ln>
          <a:effectLst>
            <a:outerShdw blurRad="292100" dist="139700" dir="2700000" algn="tl" rotWithShape="0">
              <a:srgbClr val="333333">
                <a:alpha val="65000"/>
              </a:srgbClr>
            </a:outerShdw>
          </a:effectLst>
        </p:spPr>
      </p:pic>
      <p:sp>
        <p:nvSpPr>
          <p:cNvPr id="7" name="Espace réservé du contenu 3"/>
          <p:cNvSpPr txBox="1">
            <a:spLocks/>
          </p:cNvSpPr>
          <p:nvPr/>
        </p:nvSpPr>
        <p:spPr>
          <a:xfrm>
            <a:off x="8117569" y="1853248"/>
            <a:ext cx="3705770" cy="4200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fr-FR" dirty="0"/>
              <a:t>Utilisation de bulkWrite pour des opérations d'insertion massives.</a:t>
            </a:r>
          </a:p>
          <a:p>
            <a:endParaRPr lang="fr-FR" dirty="0"/>
          </a:p>
        </p:txBody>
      </p:sp>
      <p:pic>
        <p:nvPicPr>
          <p:cNvPr id="12" name="Image 11"/>
          <p:cNvPicPr>
            <a:picLocks noChangeAspect="1"/>
          </p:cNvPicPr>
          <p:nvPr/>
        </p:nvPicPr>
        <p:blipFill>
          <a:blip r:embed="rId4"/>
          <a:stretch>
            <a:fillRect/>
          </a:stretch>
        </p:blipFill>
        <p:spPr>
          <a:xfrm>
            <a:off x="8159868" y="2997200"/>
            <a:ext cx="3663471" cy="1483360"/>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6D8410C6-15C1-9A0B-AB4D-59278260EC65}"/>
              </a:ext>
            </a:extLst>
          </p:cNvPr>
          <p:cNvPicPr>
            <a:picLocks noChangeAspect="1"/>
          </p:cNvPicPr>
          <p:nvPr/>
        </p:nvPicPr>
        <p:blipFill>
          <a:blip r:embed="rId5"/>
          <a:stretch>
            <a:fillRect/>
          </a:stretch>
        </p:blipFill>
        <p:spPr>
          <a:xfrm>
            <a:off x="8486713" y="228600"/>
            <a:ext cx="787289" cy="787289"/>
          </a:xfrm>
          <a:prstGeom prst="rect">
            <a:avLst/>
          </a:prstGeom>
        </p:spPr>
      </p:pic>
    </p:spTree>
    <p:extLst>
      <p:ext uri="{BB962C8B-B14F-4D97-AF65-F5344CB8AC3E}">
        <p14:creationId xmlns:p14="http://schemas.microsoft.com/office/powerpoint/2010/main" val="9985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259678"/>
            <a:ext cx="9404723" cy="1400530"/>
          </a:xfrm>
        </p:spPr>
        <p:txBody>
          <a:bodyPr/>
          <a:lstStyle/>
          <a:p>
            <a:r>
              <a:rPr lang="fr-FR" dirty="0"/>
              <a:t>Mise à Jour de Données</a:t>
            </a:r>
          </a:p>
        </p:txBody>
      </p:sp>
      <p:sp>
        <p:nvSpPr>
          <p:cNvPr id="4" name="Espace réservé du contenu 3"/>
          <p:cNvSpPr>
            <a:spLocks noGrp="1"/>
          </p:cNvSpPr>
          <p:nvPr>
            <p:ph sz="half" idx="2"/>
          </p:nvPr>
        </p:nvSpPr>
        <p:spPr>
          <a:xfrm>
            <a:off x="290513" y="1660208"/>
            <a:ext cx="3722687" cy="3741738"/>
          </a:xfrm>
        </p:spPr>
        <p:txBody>
          <a:bodyPr/>
          <a:lstStyle/>
          <a:p>
            <a:r>
              <a:rPr lang="fr-FR" dirty="0"/>
              <a:t>Utilisation de updateOne pour mettre à jour un seul document</a:t>
            </a:r>
          </a:p>
          <a:p>
            <a:endParaRPr lang="fr-FR" dirty="0"/>
          </a:p>
        </p:txBody>
      </p:sp>
      <p:sp>
        <p:nvSpPr>
          <p:cNvPr id="6" name="Espace réservé du contenu 5"/>
          <p:cNvSpPr>
            <a:spLocks noGrp="1"/>
          </p:cNvSpPr>
          <p:nvPr>
            <p:ph sz="quarter" idx="4"/>
          </p:nvPr>
        </p:nvSpPr>
        <p:spPr>
          <a:xfrm>
            <a:off x="4435295" y="1682750"/>
            <a:ext cx="3550465" cy="3741738"/>
          </a:xfrm>
        </p:spPr>
        <p:txBody>
          <a:bodyPr/>
          <a:lstStyle/>
          <a:p>
            <a:r>
              <a:rPr lang="fr-FR" dirty="0"/>
              <a:t>Utilisation de updateMany pour mettre à jour plusieurs documents.</a:t>
            </a:r>
          </a:p>
          <a:p>
            <a:endParaRPr lang="fr-FR" dirty="0"/>
          </a:p>
        </p:txBody>
      </p:sp>
      <p:pic>
        <p:nvPicPr>
          <p:cNvPr id="10" name="Image 9"/>
          <p:cNvPicPr>
            <a:picLocks noChangeAspect="1"/>
          </p:cNvPicPr>
          <p:nvPr/>
        </p:nvPicPr>
        <p:blipFill>
          <a:blip r:embed="rId2"/>
          <a:stretch>
            <a:fillRect/>
          </a:stretch>
        </p:blipFill>
        <p:spPr>
          <a:xfrm>
            <a:off x="300619" y="2799014"/>
            <a:ext cx="3793861" cy="1478345"/>
          </a:xfrm>
          <a:prstGeom prst="rect">
            <a:avLst/>
          </a:prstGeom>
          <a:ln>
            <a:noFill/>
          </a:ln>
          <a:effectLst>
            <a:outerShdw blurRad="292100" dist="139700" dir="2700000" algn="tl" rotWithShape="0">
              <a:srgbClr val="333333">
                <a:alpha val="65000"/>
              </a:srgbClr>
            </a:outerShdw>
          </a:effectLst>
        </p:spPr>
      </p:pic>
      <p:pic>
        <p:nvPicPr>
          <p:cNvPr id="11" name="Image 10"/>
          <p:cNvPicPr>
            <a:picLocks noChangeAspect="1"/>
          </p:cNvPicPr>
          <p:nvPr/>
        </p:nvPicPr>
        <p:blipFill>
          <a:blip r:embed="rId3"/>
          <a:stretch>
            <a:fillRect/>
          </a:stretch>
        </p:blipFill>
        <p:spPr>
          <a:xfrm>
            <a:off x="4516575" y="2799013"/>
            <a:ext cx="3570785" cy="1478345"/>
          </a:xfrm>
          <a:prstGeom prst="rect">
            <a:avLst/>
          </a:prstGeom>
          <a:ln>
            <a:noFill/>
          </a:ln>
          <a:effectLst>
            <a:outerShdw blurRad="292100" dist="139700" dir="2700000" algn="tl" rotWithShape="0">
              <a:srgbClr val="333333">
                <a:alpha val="65000"/>
              </a:srgbClr>
            </a:outerShdw>
          </a:effectLst>
        </p:spPr>
      </p:pic>
      <p:sp>
        <p:nvSpPr>
          <p:cNvPr id="12" name="Espace réservé du contenu 5"/>
          <p:cNvSpPr txBox="1">
            <a:spLocks/>
          </p:cNvSpPr>
          <p:nvPr/>
        </p:nvSpPr>
        <p:spPr>
          <a:xfrm>
            <a:off x="8326402" y="1660208"/>
            <a:ext cx="3550465" cy="37417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fr-FR" dirty="0"/>
              <a:t>Utilisation de bulkWrite pour des opérations de mise a jour massives.</a:t>
            </a:r>
          </a:p>
          <a:p>
            <a:endParaRPr lang="fr-FR" dirty="0"/>
          </a:p>
        </p:txBody>
      </p:sp>
      <p:pic>
        <p:nvPicPr>
          <p:cNvPr id="13" name="Image 12"/>
          <p:cNvPicPr>
            <a:picLocks noChangeAspect="1"/>
          </p:cNvPicPr>
          <p:nvPr/>
        </p:nvPicPr>
        <p:blipFill>
          <a:blip r:embed="rId4"/>
          <a:stretch>
            <a:fillRect/>
          </a:stretch>
        </p:blipFill>
        <p:spPr>
          <a:xfrm>
            <a:off x="8326403" y="2799013"/>
            <a:ext cx="3428718" cy="2890587"/>
          </a:xfrm>
          <a:prstGeom prst="rect">
            <a:avLst/>
          </a:prstGeom>
          <a:ln>
            <a:noFill/>
          </a:ln>
          <a:effectLst>
            <a:outerShdw blurRad="292100" dist="139700" dir="2700000" algn="tl" rotWithShape="0">
              <a:srgbClr val="333333">
                <a:alpha val="65000"/>
              </a:srgbClr>
            </a:outerShdw>
          </a:effectLst>
        </p:spPr>
      </p:pic>
      <p:pic>
        <p:nvPicPr>
          <p:cNvPr id="3" name="Image 2">
            <a:extLst>
              <a:ext uri="{FF2B5EF4-FFF2-40B4-BE49-F238E27FC236}">
                <a16:creationId xmlns:a16="http://schemas.microsoft.com/office/drawing/2014/main" id="{68DDBDA3-22BC-770D-D932-37210DEAAAB6}"/>
              </a:ext>
            </a:extLst>
          </p:cNvPr>
          <p:cNvPicPr>
            <a:picLocks noChangeAspect="1"/>
          </p:cNvPicPr>
          <p:nvPr/>
        </p:nvPicPr>
        <p:blipFill>
          <a:blip r:embed="rId5"/>
          <a:stretch>
            <a:fillRect/>
          </a:stretch>
        </p:blipFill>
        <p:spPr>
          <a:xfrm>
            <a:off x="8486713" y="228600"/>
            <a:ext cx="787289" cy="787289"/>
          </a:xfrm>
          <a:prstGeom prst="rect">
            <a:avLst/>
          </a:prstGeom>
        </p:spPr>
      </p:pic>
    </p:spTree>
    <p:extLst>
      <p:ext uri="{BB962C8B-B14F-4D97-AF65-F5344CB8AC3E}">
        <p14:creationId xmlns:p14="http://schemas.microsoft.com/office/powerpoint/2010/main" val="6986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DE06-2950-478F-F5EF-F9B32982F50C}"/>
              </a:ext>
            </a:extLst>
          </p:cNvPr>
          <p:cNvSpPr>
            <a:spLocks noGrp="1"/>
          </p:cNvSpPr>
          <p:nvPr>
            <p:ph type="title"/>
          </p:nvPr>
        </p:nvSpPr>
        <p:spPr>
          <a:xfrm>
            <a:off x="255993" y="268941"/>
            <a:ext cx="8596668" cy="1320800"/>
          </a:xfrm>
        </p:spPr>
        <p:txBody>
          <a:bodyPr/>
          <a:lstStyle/>
          <a:p>
            <a:r>
              <a:rPr lang="fr-FR" dirty="0"/>
              <a:t>Mongo DB update Operators</a:t>
            </a:r>
          </a:p>
        </p:txBody>
      </p:sp>
      <p:sp>
        <p:nvSpPr>
          <p:cNvPr id="3" name="Espace réservé du contenu 2">
            <a:extLst>
              <a:ext uri="{FF2B5EF4-FFF2-40B4-BE49-F238E27FC236}">
                <a16:creationId xmlns:a16="http://schemas.microsoft.com/office/drawing/2014/main" id="{075D4076-6FE1-BC05-0D0B-5E62C03D65AA}"/>
              </a:ext>
            </a:extLst>
          </p:cNvPr>
          <p:cNvSpPr>
            <a:spLocks noGrp="1"/>
          </p:cNvSpPr>
          <p:nvPr>
            <p:ph idx="1"/>
          </p:nvPr>
        </p:nvSpPr>
        <p:spPr>
          <a:xfrm>
            <a:off x="466664" y="1192401"/>
            <a:ext cx="8596668" cy="5396658"/>
          </a:xfrm>
        </p:spPr>
        <p:txBody>
          <a:bodyPr/>
          <a:lstStyle/>
          <a:p>
            <a:r>
              <a:rPr lang="fr-FR" b="1" i="1" dirty="0">
                <a:solidFill>
                  <a:schemeClr val="tx1"/>
                </a:solidFill>
              </a:rPr>
              <a:t>Il existe de nombreux opérateurs de mise à jour qui peuvent être utilisés lors des mises à jour de documents.</a:t>
            </a:r>
          </a:p>
          <a:p>
            <a:pPr marL="0" indent="0">
              <a:buNone/>
            </a:pPr>
            <a:r>
              <a:rPr lang="en-US" sz="2000" dirty="0">
                <a:solidFill>
                  <a:schemeClr val="accent2"/>
                </a:solidFill>
              </a:rPr>
              <a:t>→</a:t>
            </a:r>
            <a:r>
              <a:rPr lang="en-US" b="1" dirty="0">
                <a:solidFill>
                  <a:schemeClr val="accent2"/>
                </a:solidFill>
              </a:rPr>
              <a:t> les Champs</a:t>
            </a:r>
            <a:r>
              <a:rPr lang="en-US" dirty="0"/>
              <a:t> </a:t>
            </a:r>
            <a:r>
              <a:rPr lang="en-US" b="1" dirty="0">
                <a:solidFill>
                  <a:schemeClr val="accent2"/>
                </a:solidFill>
              </a:rPr>
              <a:t>: </a:t>
            </a:r>
          </a:p>
          <a:p>
            <a:pPr marL="0" indent="0">
              <a:buNone/>
            </a:pPr>
            <a:r>
              <a:rPr lang="en-US" b="1" dirty="0">
                <a:solidFill>
                  <a:schemeClr val="accent2"/>
                </a:solidFill>
              </a:rPr>
              <a:t>	</a:t>
            </a:r>
            <a:r>
              <a:rPr lang="fr-FR" b="1" i="0" dirty="0">
                <a:effectLst/>
                <a:latin typeface="Söhne"/>
              </a:rPr>
              <a:t>$currentDate</a:t>
            </a:r>
            <a:r>
              <a:rPr lang="fr-FR" b="0" i="0" dirty="0">
                <a:solidFill>
                  <a:srgbClr val="D1D5DB"/>
                </a:solidFill>
                <a:effectLst/>
                <a:latin typeface="Söhne"/>
              </a:rPr>
              <a:t>: </a:t>
            </a:r>
            <a:r>
              <a:rPr lang="fr-FR" b="0" i="0" dirty="0">
                <a:solidFill>
                  <a:schemeClr val="tx1"/>
                </a:solidFill>
                <a:effectLst/>
                <a:latin typeface="Söhne"/>
              </a:rPr>
              <a:t>Définit la valeur du champ à la date actuelle.</a:t>
            </a: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pPr marL="0" indent="0">
              <a:buNone/>
            </a:pPr>
            <a:endParaRPr lang="fr-FR" b="1" i="0" dirty="0">
              <a:effectLst/>
              <a:latin typeface="Söhne"/>
            </a:endParaRPr>
          </a:p>
          <a:p>
            <a:pPr marL="0" indent="0">
              <a:buNone/>
            </a:pPr>
            <a:endParaRPr lang="fr-FR" b="1" i="1" dirty="0">
              <a:solidFill>
                <a:schemeClr val="tx1"/>
              </a:solidFill>
            </a:endParaRPr>
          </a:p>
          <a:p>
            <a:pPr marL="0" indent="0">
              <a:buNone/>
            </a:pPr>
            <a:endParaRPr lang="fr-FR" b="1" i="1" dirty="0">
              <a:solidFill>
                <a:schemeClr val="tx1"/>
              </a:solidFill>
            </a:endParaRPr>
          </a:p>
          <a:p>
            <a:pPr marL="0" indent="0">
              <a:buNone/>
            </a:pPr>
            <a:r>
              <a:rPr lang="fr-FR" b="1" i="0" dirty="0">
                <a:effectLst/>
                <a:latin typeface="Söhne"/>
              </a:rPr>
              <a:t>	$inc</a:t>
            </a:r>
            <a:r>
              <a:rPr lang="fr-FR" b="0" i="0" dirty="0">
                <a:solidFill>
                  <a:srgbClr val="D1D5DB"/>
                </a:solidFill>
                <a:effectLst/>
                <a:latin typeface="Söhne"/>
              </a:rPr>
              <a:t>: </a:t>
            </a:r>
            <a:r>
              <a:rPr lang="fr-FR" b="0" i="0" dirty="0">
                <a:solidFill>
                  <a:schemeClr val="tx1"/>
                </a:solidFill>
                <a:effectLst/>
                <a:latin typeface="Söhne"/>
              </a:rPr>
              <a:t>Incrémente la valeur du champ.</a:t>
            </a:r>
            <a:r>
              <a:rPr lang="fr-FR" dirty="0">
                <a:solidFill>
                  <a:schemeClr val="tx1"/>
                </a:solidFill>
                <a:latin typeface="Söhne"/>
              </a:rPr>
              <a:t>	</a:t>
            </a:r>
          </a:p>
          <a:p>
            <a:pPr marL="0" indent="0">
              <a:buNone/>
            </a:pP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pPr marL="0" indent="0">
              <a:buNone/>
            </a:pPr>
            <a:endParaRPr lang="fr-FR" b="1" i="1" dirty="0">
              <a:solidFill>
                <a:schemeClr val="tx1"/>
              </a:solidFill>
            </a:endParaRPr>
          </a:p>
          <a:p>
            <a:pPr marL="0" indent="0">
              <a:buNone/>
            </a:pPr>
            <a:endParaRPr lang="fr-FR" b="1" i="1" dirty="0">
              <a:solidFill>
                <a:schemeClr val="tx1"/>
              </a:solidFill>
            </a:endParaRPr>
          </a:p>
        </p:txBody>
      </p:sp>
      <p:pic>
        <p:nvPicPr>
          <p:cNvPr id="4" name="Image 3">
            <a:extLst>
              <a:ext uri="{FF2B5EF4-FFF2-40B4-BE49-F238E27FC236}">
                <a16:creationId xmlns:a16="http://schemas.microsoft.com/office/drawing/2014/main" id="{F3E67ACD-DC45-912D-C07B-52E80BD3D6C2}"/>
              </a:ext>
            </a:extLst>
          </p:cNvPr>
          <p:cNvPicPr>
            <a:picLocks noChangeAspect="1"/>
          </p:cNvPicPr>
          <p:nvPr/>
        </p:nvPicPr>
        <p:blipFill>
          <a:blip r:embed="rId2"/>
          <a:stretch>
            <a:fillRect/>
          </a:stretch>
        </p:blipFill>
        <p:spPr>
          <a:xfrm>
            <a:off x="8486713" y="228600"/>
            <a:ext cx="787289" cy="787289"/>
          </a:xfrm>
          <a:prstGeom prst="rect">
            <a:avLst/>
          </a:prstGeom>
        </p:spPr>
      </p:pic>
      <p:sp>
        <p:nvSpPr>
          <p:cNvPr id="5" name="ZoneTexte 4">
            <a:extLst>
              <a:ext uri="{FF2B5EF4-FFF2-40B4-BE49-F238E27FC236}">
                <a16:creationId xmlns:a16="http://schemas.microsoft.com/office/drawing/2014/main" id="{80A2E477-B31D-77FA-10A7-89544029C6E0}"/>
              </a:ext>
            </a:extLst>
          </p:cNvPr>
          <p:cNvSpPr txBox="1"/>
          <p:nvPr/>
        </p:nvSpPr>
        <p:spPr>
          <a:xfrm>
            <a:off x="2151529" y="2711871"/>
            <a:ext cx="5629835" cy="1477328"/>
          </a:xfrm>
          <a:prstGeom prst="rect">
            <a:avLst/>
          </a:prstGeom>
          <a:solidFill>
            <a:schemeClr val="tx1"/>
          </a:solidFill>
          <a:ln>
            <a:solidFill>
              <a:schemeClr val="tx1"/>
            </a:solidFill>
          </a:ln>
        </p:spPr>
        <p:txBody>
          <a:bodyPr wrap="square" rtlCol="0">
            <a:spAutoFit/>
          </a:bodyPr>
          <a:lstStyle/>
          <a:p>
            <a:r>
              <a:rPr lang="fr-FR" dirty="0">
                <a:solidFill>
                  <a:schemeClr val="bg1"/>
                </a:solidFill>
              </a:rPr>
              <a:t>db.maCollection.updateOne(</a:t>
            </a:r>
          </a:p>
          <a:p>
            <a:r>
              <a:rPr lang="fr-FR" dirty="0">
                <a:solidFill>
                  <a:schemeClr val="bg1"/>
                </a:solidFill>
              </a:rPr>
              <a:t>    { "nom": "Alice" },</a:t>
            </a:r>
          </a:p>
          <a:p>
            <a:r>
              <a:rPr lang="fr-FR" dirty="0">
                <a:solidFill>
                  <a:schemeClr val="bg1"/>
                </a:solidFill>
              </a:rPr>
              <a:t>    { $currentDate: { "date_maj": true } }</a:t>
            </a:r>
          </a:p>
          <a:p>
            <a:r>
              <a:rPr lang="fr-FR" dirty="0">
                <a:solidFill>
                  <a:schemeClr val="bg1"/>
                </a:solidFill>
              </a:rPr>
              <a:t>)</a:t>
            </a:r>
          </a:p>
          <a:p>
            <a:endParaRPr lang="fr-FR" dirty="0">
              <a:solidFill>
                <a:schemeClr val="bg1"/>
              </a:solidFill>
            </a:endParaRPr>
          </a:p>
        </p:txBody>
      </p:sp>
      <p:sp>
        <p:nvSpPr>
          <p:cNvPr id="7" name="ZoneTexte 6">
            <a:extLst>
              <a:ext uri="{FF2B5EF4-FFF2-40B4-BE49-F238E27FC236}">
                <a16:creationId xmlns:a16="http://schemas.microsoft.com/office/drawing/2014/main" id="{CDB944BF-6420-28DF-D1EF-F356FB2E3CB3}"/>
              </a:ext>
            </a:extLst>
          </p:cNvPr>
          <p:cNvSpPr txBox="1"/>
          <p:nvPr/>
        </p:nvSpPr>
        <p:spPr>
          <a:xfrm>
            <a:off x="2151529" y="4737694"/>
            <a:ext cx="5629835" cy="1200329"/>
          </a:xfrm>
          <a:prstGeom prst="rect">
            <a:avLst/>
          </a:prstGeom>
          <a:solidFill>
            <a:schemeClr val="tx1"/>
          </a:solidFill>
          <a:ln>
            <a:solidFill>
              <a:schemeClr val="tx1"/>
            </a:solidFill>
          </a:ln>
        </p:spPr>
        <p:txBody>
          <a:bodyPr wrap="square" rtlCol="0">
            <a:spAutoFit/>
          </a:bodyPr>
          <a:lstStyle/>
          <a:p>
            <a:r>
              <a:rPr lang="fr-FR" dirty="0">
                <a:solidFill>
                  <a:schemeClr val="bg1"/>
                </a:solidFill>
              </a:rPr>
              <a:t>db.maCollection.updateOne(</a:t>
            </a:r>
          </a:p>
          <a:p>
            <a:r>
              <a:rPr lang="fr-FR" dirty="0">
                <a:solidFill>
                  <a:schemeClr val="bg1"/>
                </a:solidFill>
              </a:rPr>
              <a:t>    { "nom": "Bob" },</a:t>
            </a:r>
          </a:p>
          <a:p>
            <a:r>
              <a:rPr lang="fr-FR" dirty="0">
                <a:solidFill>
                  <a:schemeClr val="bg1"/>
                </a:solidFill>
              </a:rPr>
              <a:t>    { $inc: { "age": 1 } }</a:t>
            </a:r>
          </a:p>
          <a:p>
            <a:r>
              <a:rPr lang="fr-FR" dirty="0">
                <a:solidFill>
                  <a:schemeClr val="bg1"/>
                </a:solidFill>
              </a:rPr>
              <a:t>)</a:t>
            </a:r>
          </a:p>
        </p:txBody>
      </p:sp>
    </p:spTree>
    <p:extLst>
      <p:ext uri="{BB962C8B-B14F-4D97-AF65-F5344CB8AC3E}">
        <p14:creationId xmlns:p14="http://schemas.microsoft.com/office/powerpoint/2010/main" val="101405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D38F1-3377-AE7E-E6EE-B3C6AEF8A88E}"/>
              </a:ext>
            </a:extLst>
          </p:cNvPr>
          <p:cNvSpPr>
            <a:spLocks noGrp="1"/>
          </p:cNvSpPr>
          <p:nvPr>
            <p:ph type="title"/>
          </p:nvPr>
        </p:nvSpPr>
        <p:spPr>
          <a:xfrm>
            <a:off x="327711" y="62753"/>
            <a:ext cx="8596668" cy="1320800"/>
          </a:xfrm>
        </p:spPr>
        <p:txBody>
          <a:bodyPr/>
          <a:lstStyle/>
          <a:p>
            <a:r>
              <a:rPr lang="fr-FR" dirty="0"/>
              <a:t>Mongo DB update Operators</a:t>
            </a:r>
          </a:p>
        </p:txBody>
      </p:sp>
      <p:sp>
        <p:nvSpPr>
          <p:cNvPr id="3" name="Espace réservé du contenu 2">
            <a:extLst>
              <a:ext uri="{FF2B5EF4-FFF2-40B4-BE49-F238E27FC236}">
                <a16:creationId xmlns:a16="http://schemas.microsoft.com/office/drawing/2014/main" id="{FDEF97CD-12B5-9A42-B2D8-652C8DB83860}"/>
              </a:ext>
            </a:extLst>
          </p:cNvPr>
          <p:cNvSpPr>
            <a:spLocks noGrp="1"/>
          </p:cNvSpPr>
          <p:nvPr>
            <p:ph idx="1"/>
          </p:nvPr>
        </p:nvSpPr>
        <p:spPr>
          <a:xfrm>
            <a:off x="502523" y="807249"/>
            <a:ext cx="8596668" cy="5404868"/>
          </a:xfrm>
        </p:spPr>
        <p:txBody>
          <a:bodyPr/>
          <a:lstStyle/>
          <a:p>
            <a:pPr marL="0" indent="0">
              <a:buNone/>
            </a:pPr>
            <a:r>
              <a:rPr lang="fr-FR" b="1" i="0" dirty="0">
                <a:effectLst/>
                <a:latin typeface="Söhne"/>
              </a:rPr>
              <a:t>$set</a:t>
            </a:r>
            <a:r>
              <a:rPr lang="fr-FR" b="0" i="0" dirty="0">
                <a:solidFill>
                  <a:srgbClr val="D1D5DB"/>
                </a:solidFill>
                <a:effectLst/>
                <a:latin typeface="Söhne"/>
              </a:rPr>
              <a:t>: </a:t>
            </a:r>
            <a:r>
              <a:rPr lang="fr-FR" i="1" u="sng" dirty="0">
                <a:solidFill>
                  <a:schemeClr val="tx1"/>
                </a:solidFill>
                <a:effectLst/>
                <a:latin typeface="Söhne"/>
              </a:rPr>
              <a:t>Définit la valeur d'un champ</a:t>
            </a: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endParaRPr lang="fr-FR" dirty="0"/>
          </a:p>
          <a:p>
            <a:endParaRPr lang="fr-FR" dirty="0"/>
          </a:p>
          <a:p>
            <a:endParaRPr lang="fr-FR" dirty="0"/>
          </a:p>
          <a:p>
            <a:pPr marL="0" indent="0">
              <a:buNone/>
            </a:pPr>
            <a:r>
              <a:rPr lang="fr-FR" b="1" i="0" dirty="0">
                <a:effectLst/>
                <a:latin typeface="Söhne"/>
              </a:rPr>
              <a:t>$unset</a:t>
            </a:r>
            <a:r>
              <a:rPr lang="fr-FR" b="0" i="0" dirty="0">
                <a:solidFill>
                  <a:srgbClr val="D1D5DB"/>
                </a:solidFill>
                <a:effectLst/>
                <a:latin typeface="Söhne"/>
              </a:rPr>
              <a:t>: </a:t>
            </a:r>
            <a:r>
              <a:rPr lang="fr-FR" b="0" i="1" u="sng" dirty="0">
                <a:solidFill>
                  <a:schemeClr val="tx1"/>
                </a:solidFill>
                <a:latin typeface="Söhne"/>
              </a:rPr>
              <a:t>Supprimer</a:t>
            </a:r>
            <a:r>
              <a:rPr lang="fr-FR" i="1" u="sng" dirty="0">
                <a:solidFill>
                  <a:schemeClr val="tx1"/>
                </a:solidFill>
                <a:effectLst/>
                <a:latin typeface="Söhne"/>
              </a:rPr>
              <a:t> le champ d’une Document</a:t>
            </a: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fr-FR" dirty="0"/>
          </a:p>
        </p:txBody>
      </p:sp>
      <p:pic>
        <p:nvPicPr>
          <p:cNvPr id="4" name="Image 3">
            <a:extLst>
              <a:ext uri="{FF2B5EF4-FFF2-40B4-BE49-F238E27FC236}">
                <a16:creationId xmlns:a16="http://schemas.microsoft.com/office/drawing/2014/main" id="{C8B2F629-193A-A438-FDFF-F9B765FB8D65}"/>
              </a:ext>
            </a:extLst>
          </p:cNvPr>
          <p:cNvPicPr>
            <a:picLocks noChangeAspect="1"/>
          </p:cNvPicPr>
          <p:nvPr/>
        </p:nvPicPr>
        <p:blipFill>
          <a:blip r:embed="rId2"/>
          <a:stretch>
            <a:fillRect/>
          </a:stretch>
        </p:blipFill>
        <p:spPr>
          <a:xfrm>
            <a:off x="8486713" y="228600"/>
            <a:ext cx="787289" cy="787289"/>
          </a:xfrm>
          <a:prstGeom prst="rect">
            <a:avLst/>
          </a:prstGeom>
        </p:spPr>
      </p:pic>
      <p:sp>
        <p:nvSpPr>
          <p:cNvPr id="6" name="ZoneTexte 5">
            <a:extLst>
              <a:ext uri="{FF2B5EF4-FFF2-40B4-BE49-F238E27FC236}">
                <a16:creationId xmlns:a16="http://schemas.microsoft.com/office/drawing/2014/main" id="{CC8BB6D3-1E11-3F24-965A-47317C764689}"/>
              </a:ext>
            </a:extLst>
          </p:cNvPr>
          <p:cNvSpPr txBox="1"/>
          <p:nvPr/>
        </p:nvSpPr>
        <p:spPr>
          <a:xfrm>
            <a:off x="2134362" y="1223538"/>
            <a:ext cx="5377563" cy="1477328"/>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"nom": "David" },</a:t>
            </a:r>
          </a:p>
          <a:p>
            <a:r>
              <a:rPr lang="fr-FR" dirty="0">
                <a:solidFill>
                  <a:schemeClr val="bg1"/>
                </a:solidFill>
              </a:rPr>
              <a:t>    { $set: { "ville": "New York" } }</a:t>
            </a:r>
          </a:p>
          <a:p>
            <a:r>
              <a:rPr lang="fr-FR" dirty="0">
                <a:solidFill>
                  <a:schemeClr val="bg1"/>
                </a:solidFill>
              </a:rPr>
              <a:t>)</a:t>
            </a:r>
          </a:p>
          <a:p>
            <a:endParaRPr lang="fr-FR" dirty="0">
              <a:solidFill>
                <a:schemeClr val="bg1"/>
              </a:solidFill>
            </a:endParaRPr>
          </a:p>
        </p:txBody>
      </p:sp>
      <p:sp>
        <p:nvSpPr>
          <p:cNvPr id="7" name="ZoneTexte 6">
            <a:extLst>
              <a:ext uri="{FF2B5EF4-FFF2-40B4-BE49-F238E27FC236}">
                <a16:creationId xmlns:a16="http://schemas.microsoft.com/office/drawing/2014/main" id="{9269ADB7-D784-796A-7C8F-BEB1C47D1C0A}"/>
              </a:ext>
            </a:extLst>
          </p:cNvPr>
          <p:cNvSpPr txBox="1"/>
          <p:nvPr/>
        </p:nvSpPr>
        <p:spPr>
          <a:xfrm>
            <a:off x="2063183" y="3279515"/>
            <a:ext cx="5448742" cy="1200329"/>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"nom": "Eva" },</a:t>
            </a:r>
          </a:p>
          <a:p>
            <a:r>
              <a:rPr lang="fr-FR" dirty="0">
                <a:solidFill>
                  <a:schemeClr val="bg1"/>
                </a:solidFill>
              </a:rPr>
              <a:t>    { $unset: { "adresse": " " } }</a:t>
            </a:r>
          </a:p>
          <a:p>
            <a:r>
              <a:rPr lang="fr-FR" dirty="0">
                <a:solidFill>
                  <a:schemeClr val="bg1"/>
                </a:solidFill>
              </a:rPr>
              <a:t>)</a:t>
            </a:r>
          </a:p>
        </p:txBody>
      </p:sp>
      <p:sp>
        <p:nvSpPr>
          <p:cNvPr id="8" name="ZoneTexte 7">
            <a:extLst>
              <a:ext uri="{FF2B5EF4-FFF2-40B4-BE49-F238E27FC236}">
                <a16:creationId xmlns:a16="http://schemas.microsoft.com/office/drawing/2014/main" id="{684A79F5-0CCD-B5C7-AC5F-020CEDA94B8E}"/>
              </a:ext>
            </a:extLst>
          </p:cNvPr>
          <p:cNvSpPr txBox="1"/>
          <p:nvPr/>
        </p:nvSpPr>
        <p:spPr>
          <a:xfrm>
            <a:off x="502522" y="4596828"/>
            <a:ext cx="6168243" cy="1754326"/>
          </a:xfrm>
          <a:prstGeom prst="rect">
            <a:avLst/>
          </a:prstGeom>
          <a:noFill/>
        </p:spPr>
        <p:txBody>
          <a:bodyPr wrap="square" rtlCol="0">
            <a:spAutoFit/>
          </a:bodyPr>
          <a:lstStyle/>
          <a:p>
            <a:pPr marL="0" indent="0">
              <a:buNone/>
            </a:pPr>
            <a:r>
              <a:rPr lang="fr-FR" b="1" i="0" dirty="0">
                <a:effectLst/>
                <a:latin typeface="Söhne"/>
              </a:rPr>
              <a:t>$Rename</a:t>
            </a:r>
            <a:r>
              <a:rPr lang="fr-FR" b="0" i="0" dirty="0">
                <a:solidFill>
                  <a:srgbClr val="D1D5DB"/>
                </a:solidFill>
                <a:effectLst/>
                <a:latin typeface="Söhne"/>
              </a:rPr>
              <a:t>: </a:t>
            </a:r>
            <a:r>
              <a:rPr lang="fr-FR" b="0" i="1" u="sng" dirty="0">
                <a:latin typeface="Söhne"/>
              </a:rPr>
              <a:t>Renommer le champ</a:t>
            </a:r>
            <a:r>
              <a:rPr lang="fr-FR" i="1" u="sng" dirty="0">
                <a:latin typeface="Söhne"/>
              </a:rPr>
              <a:t> </a:t>
            </a:r>
            <a:r>
              <a:rPr lang="fr-FR" i="1" u="sng" dirty="0" smtClean="0">
                <a:latin typeface="Söhne"/>
              </a:rPr>
              <a:t>d’une Document</a:t>
            </a:r>
            <a:endParaRPr lang="fr-FR" i="1" u="sng" dirty="0">
              <a:latin typeface="Söhne"/>
            </a:endParaRPr>
          </a:p>
          <a:p>
            <a:pPr marL="0" indent="0">
              <a:buNone/>
            </a:pPr>
            <a:endParaRPr lang="fr-FR" i="1" u="sng" dirty="0">
              <a:solidFill>
                <a:schemeClr val="tx1"/>
              </a:solidFill>
              <a:effectLst/>
              <a:latin typeface="Söhne"/>
            </a:endParaRP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p>
          <a:p>
            <a:pPr marL="0" indent="0">
              <a:buNone/>
            </a:pPr>
            <a:endParaRPr lang="en-US" dirty="0">
              <a:solidFill>
                <a:schemeClr val="tx1"/>
              </a:solidFill>
              <a:highlight>
                <a:srgbClr val="008000"/>
              </a:highlight>
            </a:endParaRPr>
          </a:p>
          <a:p>
            <a:endParaRPr lang="fr-FR" dirty="0"/>
          </a:p>
          <a:p>
            <a:endParaRPr lang="fr-FR" dirty="0"/>
          </a:p>
        </p:txBody>
      </p:sp>
      <p:sp>
        <p:nvSpPr>
          <p:cNvPr id="9" name="ZoneTexte 8">
            <a:extLst>
              <a:ext uri="{FF2B5EF4-FFF2-40B4-BE49-F238E27FC236}">
                <a16:creationId xmlns:a16="http://schemas.microsoft.com/office/drawing/2014/main" id="{1E47FF24-D034-F795-2FA7-4FBA111E7FF7}"/>
              </a:ext>
            </a:extLst>
          </p:cNvPr>
          <p:cNvSpPr txBox="1"/>
          <p:nvPr/>
        </p:nvSpPr>
        <p:spPr>
          <a:xfrm>
            <a:off x="2134362" y="5175477"/>
            <a:ext cx="5448743" cy="1200329"/>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"ancien_nom": "Charlie" },</a:t>
            </a:r>
          </a:p>
          <a:p>
            <a:r>
              <a:rPr lang="fr-FR" dirty="0">
                <a:solidFill>
                  <a:schemeClr val="bg1"/>
                </a:solidFill>
              </a:rPr>
              <a:t>    { $rename: { "ancien_nom "  : "nouveau_nom" } }</a:t>
            </a:r>
          </a:p>
          <a:p>
            <a:r>
              <a:rPr lang="fr-FR" dirty="0">
                <a:solidFill>
                  <a:schemeClr val="bg1"/>
                </a:solidFill>
              </a:rPr>
              <a:t>)</a:t>
            </a:r>
          </a:p>
        </p:txBody>
      </p:sp>
    </p:spTree>
    <p:extLst>
      <p:ext uri="{BB962C8B-B14F-4D97-AF65-F5344CB8AC3E}">
        <p14:creationId xmlns:p14="http://schemas.microsoft.com/office/powerpoint/2010/main" val="18500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67BDEF-6B29-DABF-EAAA-EDE2C68F6B75}"/>
              </a:ext>
            </a:extLst>
          </p:cNvPr>
          <p:cNvSpPr>
            <a:spLocks noGrp="1"/>
          </p:cNvSpPr>
          <p:nvPr>
            <p:ph type="title"/>
          </p:nvPr>
        </p:nvSpPr>
        <p:spPr>
          <a:xfrm>
            <a:off x="283689" y="-88260"/>
            <a:ext cx="8596668" cy="1320800"/>
          </a:xfrm>
        </p:spPr>
        <p:txBody>
          <a:bodyPr/>
          <a:lstStyle/>
          <a:p>
            <a:r>
              <a:rPr lang="fr-FR" dirty="0"/>
              <a:t>Mongo DB update Operators</a:t>
            </a:r>
          </a:p>
        </p:txBody>
      </p:sp>
      <p:sp>
        <p:nvSpPr>
          <p:cNvPr id="3" name="Espace réservé du contenu 2">
            <a:extLst>
              <a:ext uri="{FF2B5EF4-FFF2-40B4-BE49-F238E27FC236}">
                <a16:creationId xmlns:a16="http://schemas.microsoft.com/office/drawing/2014/main" id="{21DBC504-4F9F-61B6-0D86-6F790E051382}"/>
              </a:ext>
            </a:extLst>
          </p:cNvPr>
          <p:cNvSpPr>
            <a:spLocks noGrp="1"/>
          </p:cNvSpPr>
          <p:nvPr>
            <p:ph idx="1"/>
          </p:nvPr>
        </p:nvSpPr>
        <p:spPr>
          <a:xfrm>
            <a:off x="270240" y="439272"/>
            <a:ext cx="8596668" cy="6266328"/>
          </a:xfrm>
        </p:spPr>
        <p:txBody>
          <a:bodyPr/>
          <a:lstStyle/>
          <a:p>
            <a:pPr marL="0" indent="0">
              <a:buNone/>
            </a:pPr>
            <a:r>
              <a:rPr lang="en-US" sz="2000" dirty="0">
                <a:solidFill>
                  <a:schemeClr val="accent2"/>
                </a:solidFill>
              </a:rPr>
              <a:t>→</a:t>
            </a:r>
            <a:r>
              <a:rPr lang="en-US" b="1" dirty="0">
                <a:solidFill>
                  <a:schemeClr val="accent2"/>
                </a:solidFill>
              </a:rPr>
              <a:t> les Tableaux</a:t>
            </a:r>
            <a:r>
              <a:rPr lang="en-US" dirty="0"/>
              <a:t> </a:t>
            </a:r>
            <a:r>
              <a:rPr lang="en-US" b="1" dirty="0">
                <a:solidFill>
                  <a:schemeClr val="accent2"/>
                </a:solidFill>
              </a:rPr>
              <a:t>: </a:t>
            </a:r>
          </a:p>
          <a:p>
            <a:pPr marL="0" indent="0">
              <a:buNone/>
            </a:pPr>
            <a:r>
              <a:rPr lang="fr-FR" b="1" i="0" dirty="0">
                <a:effectLst/>
                <a:latin typeface="Söhne"/>
              </a:rPr>
              <a:t>$pop:</a:t>
            </a:r>
            <a:r>
              <a:rPr lang="fr-FR" b="0" i="0" dirty="0">
                <a:solidFill>
                  <a:srgbClr val="D1D5DB"/>
                </a:solidFill>
                <a:effectLst/>
                <a:latin typeface="Söhne"/>
              </a:rPr>
              <a:t> </a:t>
            </a:r>
            <a:r>
              <a:rPr lang="fr-FR" u="sng" dirty="0">
                <a:effectLst/>
                <a:latin typeface="Söhne"/>
              </a:rPr>
              <a:t>Supprime le premier ou le dernier élément d'un tableau. Exemple (supprime le dernier élément)</a:t>
            </a:r>
            <a:endParaRPr lang="fr-FR" u="sng" dirty="0">
              <a:solidFill>
                <a:schemeClr val="tx1"/>
              </a:solidFill>
              <a:effectLst/>
              <a:latin typeface="Söhne"/>
            </a:endParaRP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pPr marL="0" indent="0">
              <a:buNone/>
            </a:pPr>
            <a:endParaRPr lang="en-US" b="1" dirty="0">
              <a:solidFill>
                <a:schemeClr val="accent2"/>
              </a:solidFill>
            </a:endParaRPr>
          </a:p>
          <a:p>
            <a:pPr marL="0" indent="0">
              <a:buNone/>
            </a:pPr>
            <a:endParaRPr lang="fr-FR" b="1" i="0" dirty="0">
              <a:effectLst/>
              <a:latin typeface="Söhne"/>
            </a:endParaRPr>
          </a:p>
          <a:p>
            <a:pPr marL="0" indent="0">
              <a:buNone/>
            </a:pPr>
            <a:endParaRPr lang="fr-FR" b="1" dirty="0">
              <a:latin typeface="Söhne"/>
            </a:endParaRPr>
          </a:p>
          <a:p>
            <a:pPr marL="0" indent="0">
              <a:buNone/>
            </a:pPr>
            <a:r>
              <a:rPr lang="fr-FR" b="1" i="0" dirty="0">
                <a:effectLst/>
                <a:latin typeface="Söhne"/>
              </a:rPr>
              <a:t>$push :</a:t>
            </a:r>
            <a:r>
              <a:rPr lang="fr-FR" b="0" i="0" dirty="0">
                <a:solidFill>
                  <a:srgbClr val="D1D5DB"/>
                </a:solidFill>
                <a:effectLst/>
                <a:latin typeface="Söhne"/>
              </a:rPr>
              <a:t> </a:t>
            </a:r>
            <a:r>
              <a:rPr lang="fr-FR" u="sng" dirty="0">
                <a:latin typeface="Söhne"/>
              </a:rPr>
              <a:t>Ajoute un élément à un tableau</a:t>
            </a: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pPr marL="0" indent="0">
              <a:buNone/>
            </a:pPr>
            <a:endParaRPr lang="en-US" b="1" dirty="0">
              <a:solidFill>
                <a:schemeClr val="accent2"/>
              </a:solidFill>
            </a:endParaRPr>
          </a:p>
          <a:p>
            <a:endParaRPr lang="fr-FR" dirty="0"/>
          </a:p>
          <a:p>
            <a:pPr marL="0" indent="0">
              <a:buNone/>
            </a:pPr>
            <a:endParaRPr lang="fr-FR" dirty="0"/>
          </a:p>
          <a:p>
            <a:pPr marL="0" indent="0">
              <a:buNone/>
            </a:pPr>
            <a:r>
              <a:rPr lang="fr-FR" b="1" i="0" dirty="0">
                <a:effectLst/>
                <a:latin typeface="Söhne"/>
              </a:rPr>
              <a:t>$pull</a:t>
            </a:r>
            <a:r>
              <a:rPr lang="fr-FR" b="0" i="0" dirty="0">
                <a:solidFill>
                  <a:srgbClr val="D1D5DB"/>
                </a:solidFill>
                <a:effectLst/>
                <a:latin typeface="Söhne"/>
              </a:rPr>
              <a:t>: </a:t>
            </a:r>
            <a:r>
              <a:rPr lang="fr-FR" b="0" i="0" u="sng" dirty="0">
                <a:solidFill>
                  <a:schemeClr val="tx1"/>
                </a:solidFill>
                <a:effectLst/>
                <a:latin typeface="Söhne"/>
              </a:rPr>
              <a:t>Supprime tous les éléments d'un tableau qui correspondent à une requête.</a:t>
            </a:r>
            <a:endParaRPr lang="fr-FR" i="1" u="sng" dirty="0">
              <a:solidFill>
                <a:schemeClr val="tx1"/>
              </a:solidFill>
              <a:effectLst/>
              <a:latin typeface="Söhne"/>
            </a:endParaRPr>
          </a:p>
          <a:p>
            <a:pPr marL="0" indent="0">
              <a:buNone/>
            </a:pPr>
            <a:r>
              <a:rPr lang="fr-FR" dirty="0">
                <a:solidFill>
                  <a:schemeClr val="tx1"/>
                </a:solidFill>
                <a:latin typeface="Söhne"/>
              </a:rPr>
              <a:t>	</a:t>
            </a:r>
            <a:r>
              <a:rPr lang="fr-FR" b="0" i="0" dirty="0">
                <a:solidFill>
                  <a:schemeClr val="tx1"/>
                </a:solidFill>
                <a:effectLst/>
                <a:latin typeface="Söhne"/>
              </a:rPr>
              <a:t> </a:t>
            </a:r>
            <a:r>
              <a:rPr lang="fr-FR" b="0" i="0" dirty="0">
                <a:solidFill>
                  <a:schemeClr val="tx1"/>
                </a:solidFill>
                <a:effectLst/>
                <a:highlight>
                  <a:srgbClr val="008000"/>
                </a:highlight>
                <a:latin typeface="Söhne"/>
              </a:rPr>
              <a:t>Exemple :</a:t>
            </a:r>
            <a:endParaRPr lang="en-US" dirty="0">
              <a:solidFill>
                <a:schemeClr val="tx1"/>
              </a:solidFill>
              <a:highlight>
                <a:srgbClr val="008000"/>
              </a:highlight>
            </a:endParaRPr>
          </a:p>
          <a:p>
            <a:endParaRPr lang="fr-FR" dirty="0"/>
          </a:p>
        </p:txBody>
      </p:sp>
      <p:pic>
        <p:nvPicPr>
          <p:cNvPr id="4" name="Image 3">
            <a:extLst>
              <a:ext uri="{FF2B5EF4-FFF2-40B4-BE49-F238E27FC236}">
                <a16:creationId xmlns:a16="http://schemas.microsoft.com/office/drawing/2014/main" id="{B4C1D7F6-5AC8-6C68-E42E-BED44D711000}"/>
              </a:ext>
            </a:extLst>
          </p:cNvPr>
          <p:cNvPicPr>
            <a:picLocks noChangeAspect="1"/>
          </p:cNvPicPr>
          <p:nvPr/>
        </p:nvPicPr>
        <p:blipFill>
          <a:blip r:embed="rId2"/>
          <a:stretch>
            <a:fillRect/>
          </a:stretch>
        </p:blipFill>
        <p:spPr>
          <a:xfrm>
            <a:off x="8486713" y="228600"/>
            <a:ext cx="787289" cy="787289"/>
          </a:xfrm>
          <a:prstGeom prst="rect">
            <a:avLst/>
          </a:prstGeom>
        </p:spPr>
      </p:pic>
      <p:sp>
        <p:nvSpPr>
          <p:cNvPr id="6" name="ZoneTexte 5">
            <a:extLst>
              <a:ext uri="{FF2B5EF4-FFF2-40B4-BE49-F238E27FC236}">
                <a16:creationId xmlns:a16="http://schemas.microsoft.com/office/drawing/2014/main" id="{CF43D525-3839-F690-73D7-EC75717F893D}"/>
              </a:ext>
            </a:extLst>
          </p:cNvPr>
          <p:cNvSpPr txBox="1"/>
          <p:nvPr/>
        </p:nvSpPr>
        <p:spPr>
          <a:xfrm>
            <a:off x="1887068" y="1595612"/>
            <a:ext cx="5719483" cy="1477328"/>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"nom": "Bob" },</a:t>
            </a:r>
          </a:p>
          <a:p>
            <a:r>
              <a:rPr lang="fr-FR" dirty="0">
                <a:solidFill>
                  <a:schemeClr val="bg1"/>
                </a:solidFill>
              </a:rPr>
              <a:t>    { $pop: { "couleurs": 1 } }</a:t>
            </a:r>
          </a:p>
          <a:p>
            <a:r>
              <a:rPr lang="fr-FR" dirty="0">
                <a:solidFill>
                  <a:schemeClr val="bg1"/>
                </a:solidFill>
              </a:rPr>
              <a:t>)</a:t>
            </a:r>
          </a:p>
          <a:p>
            <a:endParaRPr lang="fr-FR" dirty="0">
              <a:solidFill>
                <a:schemeClr val="bg1"/>
              </a:solidFill>
            </a:endParaRPr>
          </a:p>
        </p:txBody>
      </p:sp>
      <p:sp>
        <p:nvSpPr>
          <p:cNvPr id="7" name="ZoneTexte 6">
            <a:extLst>
              <a:ext uri="{FF2B5EF4-FFF2-40B4-BE49-F238E27FC236}">
                <a16:creationId xmlns:a16="http://schemas.microsoft.com/office/drawing/2014/main" id="{3339FD18-A5EF-A0C1-31EC-FE883D9716DC}"/>
              </a:ext>
            </a:extLst>
          </p:cNvPr>
          <p:cNvSpPr txBox="1"/>
          <p:nvPr/>
        </p:nvSpPr>
        <p:spPr>
          <a:xfrm>
            <a:off x="1887069" y="3713808"/>
            <a:ext cx="5719483" cy="1477328"/>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"nom": "David" },</a:t>
            </a:r>
          </a:p>
          <a:p>
            <a:r>
              <a:rPr lang="fr-FR" dirty="0">
                <a:solidFill>
                  <a:schemeClr val="bg1"/>
                </a:solidFill>
              </a:rPr>
              <a:t>    { $push: { "valeurs": 40 } }</a:t>
            </a:r>
          </a:p>
          <a:p>
            <a:r>
              <a:rPr lang="fr-FR" dirty="0">
                <a:solidFill>
                  <a:schemeClr val="bg1"/>
                </a:solidFill>
              </a:rPr>
              <a:t>)</a:t>
            </a:r>
          </a:p>
          <a:p>
            <a:endParaRPr lang="fr-FR" dirty="0">
              <a:solidFill>
                <a:schemeClr val="bg1"/>
              </a:solidFill>
            </a:endParaRPr>
          </a:p>
        </p:txBody>
      </p:sp>
      <p:sp>
        <p:nvSpPr>
          <p:cNvPr id="8" name="ZoneTexte 7">
            <a:extLst>
              <a:ext uri="{FF2B5EF4-FFF2-40B4-BE49-F238E27FC236}">
                <a16:creationId xmlns:a16="http://schemas.microsoft.com/office/drawing/2014/main" id="{C466C362-3046-8514-8AA3-DBF752FB6672}"/>
              </a:ext>
            </a:extLst>
          </p:cNvPr>
          <p:cNvSpPr txBox="1"/>
          <p:nvPr/>
        </p:nvSpPr>
        <p:spPr>
          <a:xfrm>
            <a:off x="1887069" y="5554208"/>
            <a:ext cx="5719483" cy="1200329"/>
          </a:xfrm>
          <a:prstGeom prst="rect">
            <a:avLst/>
          </a:prstGeom>
          <a:solidFill>
            <a:schemeClr val="tx1"/>
          </a:solidFill>
        </p:spPr>
        <p:txBody>
          <a:bodyPr wrap="square" rtlCol="0">
            <a:spAutoFit/>
          </a:bodyPr>
          <a:lstStyle/>
          <a:p>
            <a:r>
              <a:rPr lang="fr-FR" dirty="0">
                <a:solidFill>
                  <a:schemeClr val="bg1"/>
                </a:solidFill>
              </a:rPr>
              <a:t>db.maCollection.updateOne(</a:t>
            </a:r>
          </a:p>
          <a:p>
            <a:r>
              <a:rPr lang="fr-FR" dirty="0">
                <a:solidFill>
                  <a:schemeClr val="bg1"/>
                </a:solidFill>
              </a:rPr>
              <a:t>    { "nom": "Charlie" },</a:t>
            </a:r>
          </a:p>
          <a:p>
            <a:r>
              <a:rPr lang="fr-FR" dirty="0">
                <a:solidFill>
                  <a:schemeClr val="bg1"/>
                </a:solidFill>
              </a:rPr>
              <a:t>    { $pull: { "valeurs": { $gte: 30 } } })</a:t>
            </a:r>
          </a:p>
          <a:p>
            <a:endParaRPr lang="fr-FR" dirty="0">
              <a:solidFill>
                <a:schemeClr val="bg1"/>
              </a:solidFill>
            </a:endParaRPr>
          </a:p>
        </p:txBody>
      </p:sp>
    </p:spTree>
    <p:extLst>
      <p:ext uri="{BB962C8B-B14F-4D97-AF65-F5344CB8AC3E}">
        <p14:creationId xmlns:p14="http://schemas.microsoft.com/office/powerpoint/2010/main" val="148654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259678"/>
            <a:ext cx="9404723" cy="1400530"/>
          </a:xfrm>
        </p:spPr>
        <p:txBody>
          <a:bodyPr/>
          <a:lstStyle/>
          <a:p>
            <a:r>
              <a:rPr lang="fr-FR" b="1" dirty="0"/>
              <a:t>Suppression de Données</a:t>
            </a:r>
            <a:endParaRPr lang="fr-FR" dirty="0"/>
          </a:p>
        </p:txBody>
      </p:sp>
      <p:sp>
        <p:nvSpPr>
          <p:cNvPr id="4" name="Espace réservé du contenu 3"/>
          <p:cNvSpPr>
            <a:spLocks noGrp="1"/>
          </p:cNvSpPr>
          <p:nvPr>
            <p:ph sz="half" idx="2"/>
          </p:nvPr>
        </p:nvSpPr>
        <p:spPr>
          <a:xfrm>
            <a:off x="290513" y="1660208"/>
            <a:ext cx="3722687" cy="3741738"/>
          </a:xfrm>
        </p:spPr>
        <p:txBody>
          <a:bodyPr/>
          <a:lstStyle/>
          <a:p>
            <a:r>
              <a:rPr lang="fr-FR" dirty="0"/>
              <a:t>Utilisation de deleteMany pour supprimer tous les documents</a:t>
            </a:r>
          </a:p>
        </p:txBody>
      </p:sp>
      <p:sp>
        <p:nvSpPr>
          <p:cNvPr id="6" name="Espace réservé du contenu 5"/>
          <p:cNvSpPr>
            <a:spLocks noGrp="1"/>
          </p:cNvSpPr>
          <p:nvPr>
            <p:ph sz="quarter" idx="4"/>
          </p:nvPr>
        </p:nvSpPr>
        <p:spPr>
          <a:xfrm>
            <a:off x="3996557" y="1660208"/>
            <a:ext cx="3550465" cy="3741738"/>
          </a:xfrm>
        </p:spPr>
        <p:txBody>
          <a:bodyPr/>
          <a:lstStyle/>
          <a:p>
            <a:r>
              <a:rPr lang="fr-FR" dirty="0"/>
              <a:t>Utilisation de deleteMany pour supprimer plusieurs documents.</a:t>
            </a:r>
          </a:p>
          <a:p>
            <a:endParaRPr lang="fr-FR" dirty="0"/>
          </a:p>
        </p:txBody>
      </p:sp>
      <p:sp>
        <p:nvSpPr>
          <p:cNvPr id="12" name="Espace réservé du contenu 5"/>
          <p:cNvSpPr txBox="1">
            <a:spLocks/>
          </p:cNvSpPr>
          <p:nvPr/>
        </p:nvSpPr>
        <p:spPr>
          <a:xfrm>
            <a:off x="8133362" y="1660208"/>
            <a:ext cx="3550465" cy="37417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fr-FR" dirty="0"/>
              <a:t>Utilisation de deleteOne pour supprimer un seul document.</a:t>
            </a:r>
          </a:p>
          <a:p>
            <a:endParaRPr lang="fr-FR" dirty="0"/>
          </a:p>
        </p:txBody>
      </p:sp>
      <p:pic>
        <p:nvPicPr>
          <p:cNvPr id="8" name="Image 7"/>
          <p:cNvPicPr>
            <a:picLocks noChangeAspect="1"/>
          </p:cNvPicPr>
          <p:nvPr/>
        </p:nvPicPr>
        <p:blipFill>
          <a:blip r:embed="rId2"/>
          <a:stretch>
            <a:fillRect/>
          </a:stretch>
        </p:blipFill>
        <p:spPr>
          <a:xfrm>
            <a:off x="646111" y="2859471"/>
            <a:ext cx="2994848" cy="920049"/>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3"/>
          <a:stretch>
            <a:fillRect/>
          </a:stretch>
        </p:blipFill>
        <p:spPr>
          <a:xfrm>
            <a:off x="4046761" y="2859470"/>
            <a:ext cx="3672483" cy="920049"/>
          </a:xfrm>
          <a:prstGeom prst="rect">
            <a:avLst/>
          </a:prstGeom>
          <a:ln>
            <a:noFill/>
          </a:ln>
          <a:effectLst>
            <a:outerShdw blurRad="292100" dist="139700" dir="2700000" algn="tl" rotWithShape="0">
              <a:srgbClr val="333333">
                <a:alpha val="65000"/>
              </a:srgbClr>
            </a:outerShdw>
          </a:effectLst>
        </p:spPr>
      </p:pic>
      <p:pic>
        <p:nvPicPr>
          <p:cNvPr id="14" name="Image 13"/>
          <p:cNvPicPr>
            <a:picLocks noChangeAspect="1"/>
          </p:cNvPicPr>
          <p:nvPr/>
        </p:nvPicPr>
        <p:blipFill>
          <a:blip r:embed="rId4"/>
          <a:stretch>
            <a:fillRect/>
          </a:stretch>
        </p:blipFill>
        <p:spPr>
          <a:xfrm>
            <a:off x="8068457" y="2859469"/>
            <a:ext cx="3680274" cy="920049"/>
          </a:xfrm>
          <a:prstGeom prst="rect">
            <a:avLst/>
          </a:prstGeom>
          <a:ln>
            <a:noFill/>
          </a:ln>
          <a:effectLst>
            <a:outerShdw blurRad="292100" dist="139700" dir="2700000" algn="tl" rotWithShape="0">
              <a:srgbClr val="333333">
                <a:alpha val="65000"/>
              </a:srgbClr>
            </a:outerShdw>
          </a:effectLst>
        </p:spPr>
      </p:pic>
      <p:pic>
        <p:nvPicPr>
          <p:cNvPr id="3" name="Image 2">
            <a:extLst>
              <a:ext uri="{FF2B5EF4-FFF2-40B4-BE49-F238E27FC236}">
                <a16:creationId xmlns:a16="http://schemas.microsoft.com/office/drawing/2014/main" id="{BD8D5BE1-901A-EB4C-EBCD-397E1AEF39D8}"/>
              </a:ext>
            </a:extLst>
          </p:cNvPr>
          <p:cNvPicPr>
            <a:picLocks noChangeAspect="1"/>
          </p:cNvPicPr>
          <p:nvPr/>
        </p:nvPicPr>
        <p:blipFill>
          <a:blip r:embed="rId5"/>
          <a:stretch>
            <a:fillRect/>
          </a:stretch>
        </p:blipFill>
        <p:spPr>
          <a:xfrm>
            <a:off x="8486713" y="228600"/>
            <a:ext cx="787289" cy="787289"/>
          </a:xfrm>
          <a:prstGeom prst="rect">
            <a:avLst/>
          </a:prstGeom>
        </p:spPr>
      </p:pic>
    </p:spTree>
    <p:extLst>
      <p:ext uri="{BB962C8B-B14F-4D97-AF65-F5344CB8AC3E}">
        <p14:creationId xmlns:p14="http://schemas.microsoft.com/office/powerpoint/2010/main" val="339265896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Template>
  <TotalTime>409</TotalTime>
  <Words>573</Words>
  <Application>Microsoft Office PowerPoint</Application>
  <PresentationFormat>Grand écran</PresentationFormat>
  <Paragraphs>109</Paragraphs>
  <Slides>11</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Black</vt:lpstr>
      <vt:lpstr>Calibri</vt:lpstr>
      <vt:lpstr>Söhne</vt:lpstr>
      <vt:lpstr>Trebuchet MS</vt:lpstr>
      <vt:lpstr>Wingdings 3</vt:lpstr>
      <vt:lpstr>Facette</vt:lpstr>
      <vt:lpstr>Manipulation des données MongoDB</vt:lpstr>
      <vt:lpstr>Sommaire </vt:lpstr>
      <vt:lpstr>Définition MongoDB</vt:lpstr>
      <vt:lpstr>Insertion de Données</vt:lpstr>
      <vt:lpstr>Mise à Jour de Données</vt:lpstr>
      <vt:lpstr>Mongo DB update Operators</vt:lpstr>
      <vt:lpstr>Mongo DB update Operators</vt:lpstr>
      <vt:lpstr>Mongo DB update Operators</vt:lpstr>
      <vt:lpstr>Suppression de Données</vt:lpstr>
      <vt:lpstr>Conclusion</vt:lpstr>
      <vt:lpstr>Quizz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Manipulation des données MongoDB</dc:title>
  <dc:creator>DELL</dc:creator>
  <cp:lastModifiedBy>DELL</cp:lastModifiedBy>
  <cp:revision>14</cp:revision>
  <cp:lastPrinted>2012-08-15T21:38:02Z</cp:lastPrinted>
  <dcterms:created xsi:type="dcterms:W3CDTF">2023-12-08T00:01:30Z</dcterms:created>
  <dcterms:modified xsi:type="dcterms:W3CDTF">2023-12-14T12:46:38Z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