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8"/>
  </p:notesMasterIdLst>
  <p:sldIdLst>
    <p:sldId id="256" r:id="rId2"/>
    <p:sldId id="258" r:id="rId3"/>
    <p:sldId id="319" r:id="rId4"/>
    <p:sldId id="321" r:id="rId5"/>
    <p:sldId id="320" r:id="rId6"/>
    <p:sldId id="333" r:id="rId7"/>
    <p:sldId id="270" r:id="rId8"/>
    <p:sldId id="315" r:id="rId9"/>
    <p:sldId id="273" r:id="rId10"/>
    <p:sldId id="314" r:id="rId11"/>
    <p:sldId id="323" r:id="rId12"/>
    <p:sldId id="313" r:id="rId13"/>
    <p:sldId id="316" r:id="rId14"/>
    <p:sldId id="317" r:id="rId15"/>
    <p:sldId id="318" r:id="rId16"/>
    <p:sldId id="308" r:id="rId17"/>
    <p:sldId id="257" r:id="rId18"/>
    <p:sldId id="325" r:id="rId19"/>
    <p:sldId id="326" r:id="rId20"/>
    <p:sldId id="328" r:id="rId21"/>
    <p:sldId id="307" r:id="rId22"/>
    <p:sldId id="261" r:id="rId23"/>
    <p:sldId id="304" r:id="rId24"/>
    <p:sldId id="309" r:id="rId25"/>
    <p:sldId id="265" r:id="rId26"/>
    <p:sldId id="310" r:id="rId27"/>
    <p:sldId id="311" r:id="rId28"/>
    <p:sldId id="334" r:id="rId29"/>
    <p:sldId id="337" r:id="rId30"/>
    <p:sldId id="331" r:id="rId31"/>
    <p:sldId id="336" r:id="rId32"/>
    <p:sldId id="329" r:id="rId33"/>
    <p:sldId id="330" r:id="rId34"/>
    <p:sldId id="284" r:id="rId35"/>
    <p:sldId id="278" r:id="rId36"/>
    <p:sldId id="283" r:id="rId37"/>
  </p:sldIdLst>
  <p:sldSz cx="9144000" cy="5143500" type="screen16x9"/>
  <p:notesSz cx="6858000" cy="9144000"/>
  <p:embeddedFontLst>
    <p:embeddedFont>
      <p:font typeface="Barlow Semi Condensed Medium" panose="020B0604020202020204" charset="0"/>
      <p:regular r:id="rId39"/>
      <p:bold r:id="rId40"/>
      <p:italic r:id="rId41"/>
      <p:boldItalic r:id="rId42"/>
    </p:embeddedFont>
    <p:embeddedFont>
      <p:font typeface="Barlow Semi Condensed" panose="020B0604020202020204" charset="0"/>
      <p:regular r:id="rId43"/>
      <p:bold r:id="rId44"/>
      <p:italic r:id="rId45"/>
      <p:boldItalic r:id="rId46"/>
    </p:embeddedFont>
    <p:embeddedFont>
      <p:font typeface="Fjalla One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188C4"/>
    <a:srgbClr val="00A44A"/>
    <a:srgbClr val="494949"/>
    <a:srgbClr val="BDBDBD"/>
    <a:srgbClr val="CC3300"/>
    <a:srgbClr val="77C6FC"/>
    <a:srgbClr val="CCFFCC"/>
    <a:srgbClr val="77C6FE"/>
    <a:srgbClr val="77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EA4C4E-5D62-4FFB-AFA1-BE3301A5589F}">
  <a:tblStyle styleId="{0AEA4C4E-5D62-4FFB-AFA1-BE3301A558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60" y="72"/>
      </p:cViewPr>
      <p:guideLst>
        <p:guide orient="horz" pos="1960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24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82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  <p:sldLayoutId id="2147483665" r:id="rId13"/>
    <p:sldLayoutId id="2147483667" r:id="rId14"/>
    <p:sldLayoutId id="2147483669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840" y="72736"/>
            <a:ext cx="4753840" cy="5252177"/>
          </a:xfrm>
          <a:prstGeom prst="rect">
            <a:avLst/>
          </a:prstGeom>
        </p:spPr>
      </p:pic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738255" y="1620982"/>
            <a:ext cx="4405745" cy="23130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600" dirty="0" smtClean="0">
                <a:solidFill>
                  <a:schemeClr val="dk2"/>
                </a:solidFill>
              </a:rPr>
              <a:t>L</a:t>
            </a:r>
            <a:r>
              <a:rPr lang="en" sz="4600" dirty="0" smtClean="0">
                <a:solidFill>
                  <a:schemeClr val="dk2"/>
                </a:solidFill>
              </a:rPr>
              <a:t>es commandes Find et Aggregate de    Mongo</a:t>
            </a:r>
            <a:r>
              <a:rPr lang="en" sz="4600" dirty="0" smtClean="0">
                <a:solidFill>
                  <a:schemeClr val="bg1">
                    <a:lumMod val="50000"/>
                  </a:schemeClr>
                </a:solidFill>
              </a:rPr>
              <a:t>DB</a:t>
            </a:r>
            <a:endParaRPr sz="4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4081" y="1042555"/>
            <a:ext cx="654628" cy="22225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496540" y="1042555"/>
            <a:ext cx="7897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 smtClean="0">
                <a:solidFill>
                  <a:srgbClr val="FFFFFF"/>
                </a:solidFill>
              </a:rPr>
              <a:t>MongoDB</a:t>
            </a:r>
            <a:endParaRPr lang="fr-FR" sz="900" b="1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82678" b="9704"/>
          <a:stretch/>
        </p:blipFill>
        <p:spPr>
          <a:xfrm>
            <a:off x="5413662" y="3076575"/>
            <a:ext cx="394856" cy="716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4273" y="338328"/>
            <a:ext cx="4079199" cy="576000"/>
          </a:xfrm>
        </p:spPr>
        <p:txBody>
          <a:bodyPr/>
          <a:lstStyle/>
          <a:p>
            <a:r>
              <a:rPr lang="fr-FR" dirty="0" smtClean="0"/>
              <a:t>Opérateurs d'Accumulation: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1264" y="784283"/>
            <a:ext cx="1764900" cy="457200"/>
          </a:xfrm>
        </p:spPr>
        <p:txBody>
          <a:bodyPr/>
          <a:lstStyle/>
          <a:p>
            <a:r>
              <a:rPr lang="fr-FR" b="1" dirty="0" smtClean="0">
                <a:solidFill>
                  <a:srgbClr val="00A44A"/>
                </a:solidFill>
              </a:rPr>
              <a:t>$avg</a:t>
            </a:r>
            <a:endParaRPr lang="fr-FR" b="1" dirty="0">
              <a:solidFill>
                <a:srgbClr val="00A44A"/>
              </a:solidFill>
            </a:endParaRPr>
          </a:p>
        </p:txBody>
      </p:sp>
      <p:sp>
        <p:nvSpPr>
          <p:cNvPr id="4" name="Sous-titre 3"/>
          <p:cNvSpPr>
            <a:spLocks noGrp="1"/>
          </p:cNvSpPr>
          <p:nvPr>
            <p:ph type="subTitle" idx="2"/>
          </p:nvPr>
        </p:nvSpPr>
        <p:spPr>
          <a:xfrm>
            <a:off x="4110973" y="1246755"/>
            <a:ext cx="1383497" cy="100179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sz="15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fr-FR" sz="1500" dirty="0">
                <a:solidFill>
                  <a:schemeClr val="tx2">
                    <a:lumMod val="10000"/>
                  </a:schemeClr>
                </a:solidFill>
              </a:rPr>
              <a:t>Calcule la somme des valeurs spécifiées</a:t>
            </a:r>
            <a:r>
              <a:rPr lang="fr-FR" sz="1500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3"/>
          </p:nvPr>
        </p:nvSpPr>
        <p:spPr>
          <a:xfrm>
            <a:off x="6499621" y="789247"/>
            <a:ext cx="1764900" cy="457200"/>
          </a:xfrm>
        </p:spPr>
        <p:txBody>
          <a:bodyPr/>
          <a:lstStyle/>
          <a:p>
            <a:r>
              <a:rPr lang="fr-FR" b="1" dirty="0" smtClean="0">
                <a:solidFill>
                  <a:srgbClr val="00A44A"/>
                </a:solidFill>
              </a:rPr>
              <a:t>$max</a:t>
            </a:r>
            <a:endParaRPr lang="fr-FR" b="1" dirty="0">
              <a:solidFill>
                <a:srgbClr val="00A44A"/>
              </a:solidFill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4"/>
          </p:nvPr>
        </p:nvSpPr>
        <p:spPr>
          <a:xfrm>
            <a:off x="153185" y="1241483"/>
            <a:ext cx="1603822" cy="98722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sz="1500" dirty="0" smtClean="0">
                <a:solidFill>
                  <a:schemeClr val="tx2">
                    <a:lumMod val="10000"/>
                  </a:schemeClr>
                </a:solidFill>
              </a:rPr>
              <a:t>Calcule </a:t>
            </a:r>
            <a:r>
              <a:rPr lang="fr-FR" sz="1500" dirty="0">
                <a:solidFill>
                  <a:schemeClr val="tx2">
                    <a:lumMod val="10000"/>
                  </a:schemeClr>
                </a:solidFill>
              </a:rPr>
              <a:t>la moyenne des valeurs spécifiées.</a:t>
            </a:r>
          </a:p>
          <a:p>
            <a:endParaRPr lang="fr-FR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5"/>
          </p:nvPr>
        </p:nvSpPr>
        <p:spPr>
          <a:xfrm>
            <a:off x="5220275" y="796698"/>
            <a:ext cx="1764900" cy="457200"/>
          </a:xfrm>
        </p:spPr>
        <p:txBody>
          <a:bodyPr/>
          <a:lstStyle/>
          <a:p>
            <a:r>
              <a:rPr lang="fr-FR" b="1" dirty="0" smtClean="0">
                <a:solidFill>
                  <a:srgbClr val="00A44A"/>
                </a:solidFill>
              </a:rPr>
              <a:t>$min</a:t>
            </a:r>
            <a:endParaRPr lang="fr-FR" b="1" dirty="0">
              <a:solidFill>
                <a:srgbClr val="00A44A"/>
              </a:solidFill>
            </a:endParaRPr>
          </a:p>
        </p:txBody>
      </p:sp>
      <p:sp>
        <p:nvSpPr>
          <p:cNvPr id="8" name="Sous-titre 7"/>
          <p:cNvSpPr>
            <a:spLocks noGrp="1"/>
          </p:cNvSpPr>
          <p:nvPr>
            <p:ph type="subTitle" idx="6"/>
          </p:nvPr>
        </p:nvSpPr>
        <p:spPr>
          <a:xfrm>
            <a:off x="5673436" y="1251094"/>
            <a:ext cx="1063303" cy="99745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sz="1500" dirty="0" smtClean="0">
                <a:solidFill>
                  <a:schemeClr val="tx2">
                    <a:lumMod val="10000"/>
                  </a:schemeClr>
                </a:solidFill>
              </a:rPr>
              <a:t>Retourne </a:t>
            </a:r>
            <a:r>
              <a:rPr lang="fr-FR" sz="1500" dirty="0">
                <a:solidFill>
                  <a:schemeClr val="tx2">
                    <a:lumMod val="10000"/>
                  </a:schemeClr>
                </a:solidFill>
              </a:rPr>
              <a:t>la valeur minimale.</a:t>
            </a:r>
          </a:p>
          <a:p>
            <a:endParaRPr lang="fr-FR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" name="Sous-titre 8"/>
          <p:cNvSpPr>
            <a:spLocks noGrp="1"/>
          </p:cNvSpPr>
          <p:nvPr>
            <p:ph type="subTitle" idx="7"/>
          </p:nvPr>
        </p:nvSpPr>
        <p:spPr>
          <a:xfrm>
            <a:off x="3880886" y="784283"/>
            <a:ext cx="1764900" cy="457200"/>
          </a:xfrm>
        </p:spPr>
        <p:txBody>
          <a:bodyPr/>
          <a:lstStyle/>
          <a:p>
            <a:r>
              <a:rPr lang="fr-FR" b="1" dirty="0" smtClean="0">
                <a:solidFill>
                  <a:srgbClr val="00A44A"/>
                </a:solidFill>
              </a:rPr>
              <a:t>$sum</a:t>
            </a:r>
            <a:endParaRPr lang="fr-FR" b="1" dirty="0">
              <a:solidFill>
                <a:srgbClr val="00A44A"/>
              </a:solidFill>
            </a:endParaRPr>
          </a:p>
        </p:txBody>
      </p:sp>
      <p:sp>
        <p:nvSpPr>
          <p:cNvPr id="10" name="Sous-titre 9"/>
          <p:cNvSpPr>
            <a:spLocks noGrp="1"/>
          </p:cNvSpPr>
          <p:nvPr>
            <p:ph type="subTitle" idx="8"/>
          </p:nvPr>
        </p:nvSpPr>
        <p:spPr>
          <a:xfrm>
            <a:off x="6902073" y="1246756"/>
            <a:ext cx="1109264" cy="100179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sz="1500" dirty="0" smtClean="0">
                <a:solidFill>
                  <a:schemeClr val="tx2">
                    <a:lumMod val="10000"/>
                  </a:schemeClr>
                </a:solidFill>
              </a:rPr>
              <a:t>Retourne </a:t>
            </a:r>
            <a:r>
              <a:rPr lang="fr-FR" sz="1500" dirty="0">
                <a:solidFill>
                  <a:schemeClr val="tx2">
                    <a:lumMod val="10000"/>
                  </a:schemeClr>
                </a:solidFill>
              </a:rPr>
              <a:t>la valeur maximale.</a:t>
            </a:r>
          </a:p>
          <a:p>
            <a:endParaRPr lang="fr-FR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Sous-titre 10"/>
          <p:cNvSpPr>
            <a:spLocks noGrp="1"/>
          </p:cNvSpPr>
          <p:nvPr>
            <p:ph type="subTitle" idx="9"/>
          </p:nvPr>
        </p:nvSpPr>
        <p:spPr>
          <a:xfrm>
            <a:off x="6265610" y="2859778"/>
            <a:ext cx="1949100" cy="457200"/>
          </a:xfrm>
        </p:spPr>
        <p:txBody>
          <a:bodyPr/>
          <a:lstStyle/>
          <a:p>
            <a:r>
              <a:rPr lang="fr-FR" b="1" dirty="0" smtClean="0">
                <a:solidFill>
                  <a:srgbClr val="00A44A"/>
                </a:solidFill>
              </a:rPr>
              <a:t>$regex </a:t>
            </a:r>
            <a:endParaRPr lang="fr-FR" b="1" dirty="0">
              <a:solidFill>
                <a:srgbClr val="00A44A"/>
              </a:solidFill>
            </a:endParaRPr>
          </a:p>
        </p:txBody>
      </p:sp>
      <p:sp>
        <p:nvSpPr>
          <p:cNvPr id="12" name="Sous-titre 11"/>
          <p:cNvSpPr>
            <a:spLocks noGrp="1"/>
          </p:cNvSpPr>
          <p:nvPr>
            <p:ph type="subTitle" idx="13"/>
          </p:nvPr>
        </p:nvSpPr>
        <p:spPr>
          <a:xfrm>
            <a:off x="5673436" y="3344861"/>
            <a:ext cx="2959582" cy="77547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sz="1500" dirty="0" smtClean="0">
                <a:solidFill>
                  <a:schemeClr val="tx2">
                    <a:lumMod val="10000"/>
                  </a:schemeClr>
                </a:solidFill>
              </a:rPr>
              <a:t>Correspond </a:t>
            </a:r>
            <a:r>
              <a:rPr lang="fr-FR" sz="1500" dirty="0">
                <a:solidFill>
                  <a:schemeClr val="tx2">
                    <a:lumMod val="10000"/>
                  </a:schemeClr>
                </a:solidFill>
              </a:rPr>
              <a:t>à une expression régulière spécifique</a:t>
            </a: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733072" y="2347402"/>
            <a:ext cx="7272174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fr-FR" dirty="0"/>
              <a:t>Opérateurs de Recherche de </a:t>
            </a:r>
            <a:r>
              <a:rPr lang="fr-FR" dirty="0" smtClean="0"/>
              <a:t>Texte :</a:t>
            </a:r>
            <a:endParaRPr lang="fr-FR" dirty="0"/>
          </a:p>
        </p:txBody>
      </p:sp>
      <p:sp>
        <p:nvSpPr>
          <p:cNvPr id="16" name="Sous-titre 11"/>
          <p:cNvSpPr>
            <a:spLocks noGrp="1"/>
          </p:cNvSpPr>
          <p:nvPr>
            <p:ph type="subTitle" idx="13"/>
          </p:nvPr>
        </p:nvSpPr>
        <p:spPr>
          <a:xfrm>
            <a:off x="535790" y="3355253"/>
            <a:ext cx="4337545" cy="87384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sz="1500" dirty="0">
                <a:solidFill>
                  <a:schemeClr val="tx2">
                    <a:lumMod val="10000"/>
                  </a:schemeClr>
                </a:solidFill>
              </a:rPr>
              <a:t>Effectue une recherche de texte, Il prend en charge la recherche de mots, des opérateurs logiques (AND, OR, NOT) ou des expressions régulières</a:t>
            </a:r>
          </a:p>
        </p:txBody>
      </p:sp>
      <p:sp>
        <p:nvSpPr>
          <p:cNvPr id="17" name="Sous-titre 10"/>
          <p:cNvSpPr>
            <a:spLocks noGrp="1"/>
          </p:cNvSpPr>
          <p:nvPr>
            <p:ph type="subTitle" idx="9"/>
          </p:nvPr>
        </p:nvSpPr>
        <p:spPr>
          <a:xfrm>
            <a:off x="1510340" y="2859778"/>
            <a:ext cx="1949100" cy="457200"/>
          </a:xfrm>
        </p:spPr>
        <p:txBody>
          <a:bodyPr/>
          <a:lstStyle/>
          <a:p>
            <a:r>
              <a:rPr lang="fr-FR" b="1" dirty="0" smtClean="0">
                <a:solidFill>
                  <a:srgbClr val="00A44A"/>
                </a:solidFill>
              </a:rPr>
              <a:t>$text</a:t>
            </a:r>
            <a:endParaRPr lang="fr-FR" b="1" dirty="0">
              <a:solidFill>
                <a:srgbClr val="00A44A"/>
              </a:solidFill>
            </a:endParaRPr>
          </a:p>
        </p:txBody>
      </p:sp>
      <p:sp>
        <p:nvSpPr>
          <p:cNvPr id="18" name="Sous-titre 3"/>
          <p:cNvSpPr>
            <a:spLocks noGrp="1"/>
          </p:cNvSpPr>
          <p:nvPr>
            <p:ph type="subTitle" idx="2"/>
          </p:nvPr>
        </p:nvSpPr>
        <p:spPr>
          <a:xfrm>
            <a:off x="1897901" y="1260618"/>
            <a:ext cx="2047738" cy="98793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sz="1500" dirty="0" smtClean="0">
                <a:solidFill>
                  <a:schemeClr val="tx2">
                    <a:lumMod val="10000"/>
                  </a:schemeClr>
                </a:solidFill>
              </a:rPr>
              <a:t>Renvoie  </a:t>
            </a:r>
            <a:r>
              <a:rPr lang="fr-FR" sz="1500" dirty="0">
                <a:solidFill>
                  <a:schemeClr val="tx2">
                    <a:lumMod val="10000"/>
                  </a:schemeClr>
                </a:solidFill>
              </a:rPr>
              <a:t>nombre de documents qui correspondent aux </a:t>
            </a:r>
            <a:r>
              <a:rPr lang="fr-FR" sz="1500" dirty="0" smtClean="0">
                <a:solidFill>
                  <a:schemeClr val="tx2">
                    <a:lumMod val="10000"/>
                  </a:schemeClr>
                </a:solidFill>
              </a:rPr>
              <a:t>critères</a:t>
            </a:r>
          </a:p>
        </p:txBody>
      </p:sp>
      <p:sp>
        <p:nvSpPr>
          <p:cNvPr id="19" name="Sous-titre 6"/>
          <p:cNvSpPr>
            <a:spLocks noGrp="1"/>
          </p:cNvSpPr>
          <p:nvPr>
            <p:ph type="subTitle" idx="5"/>
          </p:nvPr>
        </p:nvSpPr>
        <p:spPr>
          <a:xfrm>
            <a:off x="2045130" y="793894"/>
            <a:ext cx="1764900" cy="457200"/>
          </a:xfrm>
        </p:spPr>
        <p:txBody>
          <a:bodyPr/>
          <a:lstStyle/>
          <a:p>
            <a:r>
              <a:rPr lang="fr-FR" b="1" dirty="0" smtClean="0">
                <a:solidFill>
                  <a:srgbClr val="00A44A"/>
                </a:solidFill>
              </a:rPr>
              <a:t>$count</a:t>
            </a:r>
            <a:endParaRPr lang="fr-FR" b="1" dirty="0">
              <a:solidFill>
                <a:srgbClr val="00A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0583" y="331859"/>
            <a:ext cx="1620981" cy="623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2273" y="1914336"/>
            <a:ext cx="1818409" cy="758536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/>
          <a:p>
            <a:pPr algn="ctr"/>
            <a:r>
              <a:rPr lang="fr-FR" sz="1600" dirty="0" smtClean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Arial"/>
              </a:rPr>
              <a:t>Incrémente </a:t>
            </a: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Arial"/>
              </a:rPr>
              <a:t>la valeur du champ</a:t>
            </a:r>
            <a:b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Arial"/>
              </a:rPr>
            </a:br>
            <a:endParaRPr lang="fr-FR" sz="16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Arial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3862473" y="3615721"/>
            <a:ext cx="1794655" cy="75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Renomme </a:t>
            </a: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le champ</a:t>
            </a:r>
            <a:r>
              <a:rPr lang="fr-FR" sz="1600" dirty="0" smtClean="0"/>
              <a:t/>
            </a:r>
            <a:br>
              <a:rPr lang="fr-FR" sz="1600" dirty="0" smtClean="0"/>
            </a:br>
            <a:endParaRPr lang="fr-FR" sz="16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156362" y="1595408"/>
            <a:ext cx="1818409" cy="26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$unset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767695" y="284524"/>
            <a:ext cx="5380009" cy="101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fr-FR" dirty="0"/>
              <a:t>Les operateurs Opérateurs de mise à jour des champs: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102915" y="1909596"/>
            <a:ext cx="1558158" cy="763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fr-FR" sz="1600" dirty="0" smtClean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Définit </a:t>
            </a: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la valeur </a:t>
            </a:r>
            <a:r>
              <a:rPr lang="fr-FR" sz="1600" dirty="0" smtClean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d'n </a:t>
            </a: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champ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779346" y="1918369"/>
            <a:ext cx="1794655" cy="775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/>
            </a:r>
            <a:b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</a:br>
            <a:r>
              <a:rPr lang="fr-FR" sz="1600" dirty="0" smtClean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Supprime </a:t>
            </a: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le champ du document</a:t>
            </a:r>
            <a:b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</a:br>
            <a:endParaRPr lang="fr-FR" sz="16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156362" y="3147153"/>
            <a:ext cx="1818409" cy="42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$rename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7231579" y="1560394"/>
            <a:ext cx="1818409" cy="33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$inc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544045" y="1525815"/>
            <a:ext cx="1818409" cy="33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$set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887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750" y="428511"/>
            <a:ext cx="7696500" cy="572700"/>
          </a:xfrm>
        </p:spPr>
        <p:txBody>
          <a:bodyPr/>
          <a:lstStyle/>
          <a:p>
            <a:r>
              <a:rPr lang="fr-FR" dirty="0"/>
              <a:t>Opérateurs </a:t>
            </a:r>
            <a:r>
              <a:rPr lang="fr-FR" dirty="0" smtClean="0"/>
              <a:t>d'Éléments :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28700" y="1028891"/>
            <a:ext cx="178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$exists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965523" y="1028891"/>
            <a:ext cx="1454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$type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77981" y="1420587"/>
            <a:ext cx="207818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Vérifie si un champ existe dans le document.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463145" y="1414583"/>
            <a:ext cx="195710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Vérifie si un champ est d'un type spécifique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24791" y="3527720"/>
            <a:ext cx="2597727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Correspond à au moins un élément dans un tableau qui satisfait tous les critères spécifiés.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195455" y="3527720"/>
            <a:ext cx="246264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Vérifie la taille d'un champ tableau (array).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287332" y="2375801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fr-FR" dirty="0"/>
              <a:t>	Opérateurs d'Éléments de </a:t>
            </a:r>
            <a:r>
              <a:rPr lang="fr-FR" dirty="0" smtClean="0"/>
              <a:t>Tableau :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620982" y="3042778"/>
            <a:ext cx="178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$elemMatch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05946" y="3042778"/>
            <a:ext cx="178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$size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081807" y="1414583"/>
            <a:ext cx="2855694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permet d'effectuer des opérations plus complexes en utilisant des expressions régulières, </a:t>
            </a:r>
            <a:r>
              <a:rPr lang="fr-FR" sz="1500" dirty="0" smtClean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etc</a:t>
            </a:r>
            <a:r>
              <a:rPr lang="fr-FR" sz="15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.</a:t>
            </a:r>
            <a:endParaRPr lang="fr-FR" sz="1500" dirty="0">
              <a:solidFill>
                <a:schemeClr val="tx2">
                  <a:lumMod val="1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52455" y="1029820"/>
            <a:ext cx="178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expr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147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0110" y="274472"/>
            <a:ext cx="6343780" cy="572700"/>
          </a:xfrm>
        </p:spPr>
        <p:txBody>
          <a:bodyPr/>
          <a:lstStyle/>
          <a:p>
            <a:r>
              <a:rPr lang="fr-FR" dirty="0"/>
              <a:t>Opérateurs d'Accumulation (pour tableaux</a:t>
            </a:r>
            <a:r>
              <a:rPr lang="fr-FR" dirty="0" smtClean="0"/>
              <a:t>):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19646" y="3264231"/>
            <a:ext cx="2473036" cy="1046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permet de sélectionner une plage spécifique d'éléments dans un tableau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937904" y="2878763"/>
            <a:ext cx="163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$slice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96241" y="1377742"/>
            <a:ext cx="2473036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Ajoute une valeur à un champ tableau existant ou crée un nouveau champ tableau si </a:t>
            </a:r>
          </a:p>
          <a:p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celui-ci n'existe pas.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468088" y="947646"/>
            <a:ext cx="1714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$pop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01812" y="1399072"/>
            <a:ext cx="1548243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Supprime le premier ou le dernier élément d'un tableau.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182590" y="1377743"/>
            <a:ext cx="2026229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Supprime tous les éléments correspondant à un critère donné d'un tableau.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44785" y="3264231"/>
            <a:ext cx="227560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Ajoute un élément à un tableau uniquement s'il n'existe pas déjà.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37903" y="966385"/>
            <a:ext cx="163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push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02134" y="953845"/>
            <a:ext cx="163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$pull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507183" y="2894151"/>
            <a:ext cx="163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$addToSet</a:t>
            </a:r>
          </a:p>
        </p:txBody>
      </p:sp>
    </p:spTree>
    <p:extLst>
      <p:ext uri="{BB962C8B-B14F-4D97-AF65-F5344CB8AC3E}">
        <p14:creationId xmlns:p14="http://schemas.microsoft.com/office/powerpoint/2010/main" val="35912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1443" y="319107"/>
            <a:ext cx="5801740" cy="572700"/>
          </a:xfrm>
        </p:spPr>
        <p:txBody>
          <a:bodyPr/>
          <a:lstStyle/>
          <a:p>
            <a:r>
              <a:rPr lang="fr-FR" sz="2700" dirty="0"/>
              <a:t>Opérateurs d'Extraction de Composants de </a:t>
            </a:r>
            <a:r>
              <a:rPr lang="fr-FR" sz="2700" dirty="0" smtClean="0"/>
              <a:t>Date :</a:t>
            </a:r>
            <a:endParaRPr lang="fr-FR" sz="2700" dirty="0"/>
          </a:p>
        </p:txBody>
      </p:sp>
      <p:sp>
        <p:nvSpPr>
          <p:cNvPr id="3" name="ZoneTexte 2"/>
          <p:cNvSpPr txBox="1"/>
          <p:nvPr/>
        </p:nvSpPr>
        <p:spPr>
          <a:xfrm>
            <a:off x="512909" y="1659737"/>
            <a:ext cx="189995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Extrait l'année à partir d'une date.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70563" y="1665409"/>
            <a:ext cx="174626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Extrait le mois à partir d'une date.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322870" y="2939349"/>
            <a:ext cx="203142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Extrait les secondes à partir d'une date.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12909" y="2939349"/>
            <a:ext cx="203741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Extrait l'heure à partir d'une date</a:t>
            </a:r>
            <a:r>
              <a:rPr lang="fr-FR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174422" y="2913985"/>
            <a:ext cx="232295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Extrait les minutes à partir d'une date.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22169" y="1617476"/>
            <a:ext cx="193212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Extrait le jour du mois à partir d'une date.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24092" y="1278922"/>
            <a:ext cx="1548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$year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49132" y="1278922"/>
            <a:ext cx="1548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month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64481" y="1278922"/>
            <a:ext cx="1548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$dayOfMonth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949131" y="2553599"/>
            <a:ext cx="1548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$minute 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002082" y="2554725"/>
            <a:ext cx="1548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$hour 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844813" y="2553599"/>
            <a:ext cx="1548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$second 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12909" y="4059038"/>
            <a:ext cx="435379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Crée un objet Date en utilisant des valeurs de temps spécifiques (année, mois, jour, heure, </a:t>
            </a:r>
          </a:p>
          <a:p>
            <a:pPr algn="just"/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minute, seconde, milliseconde).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991443" y="3720484"/>
            <a:ext cx="1548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$date 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322870" y="3999805"/>
            <a:ext cx="20726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Définit </a:t>
            </a:r>
            <a:r>
              <a:rPr lang="fr-FR" sz="1600" dirty="0">
                <a:solidFill>
                  <a:schemeClr val="tx2">
                    <a:lumMod val="1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la valeur du champ sur la date actuelle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614107" y="3672436"/>
            <a:ext cx="1548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$currentDate  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54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52255" y="3439391"/>
            <a:ext cx="4291445" cy="98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59733" y="92566"/>
            <a:ext cx="6128725" cy="1079100"/>
          </a:xfrm>
        </p:spPr>
        <p:txBody>
          <a:bodyPr/>
          <a:lstStyle/>
          <a:p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>Opérateurs de Modification de </a:t>
            </a:r>
            <a:r>
              <a:rPr lang="fr-FR" sz="2800" dirty="0" smtClean="0"/>
              <a:t>Date: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35260" y="3335734"/>
            <a:ext cx="1803862" cy="97092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/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Extrait le numéro de semaine ISO à partir d'une date.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3730335" y="1326320"/>
            <a:ext cx="1683327" cy="4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b="1" dirty="0">
                <a:solidFill>
                  <a:srgbClr val="00A44A"/>
                </a:solidFill>
              </a:rPr>
              <a:t>$dateToString 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2075357" y="2872234"/>
            <a:ext cx="1727716" cy="4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b="1" dirty="0">
                <a:solidFill>
                  <a:srgbClr val="00A44A"/>
                </a:solidFill>
              </a:rPr>
              <a:t>$</a:t>
            </a:r>
            <a:r>
              <a:rPr lang="fr-FR" b="1" dirty="0" smtClean="0">
                <a:solidFill>
                  <a:srgbClr val="00A44A"/>
                </a:solidFill>
              </a:rPr>
              <a:t>toDate</a:t>
            </a:r>
            <a:endParaRPr lang="fr-FR" b="1" dirty="0">
              <a:solidFill>
                <a:srgbClr val="00A44A"/>
              </a:solidFill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5635260" y="2868412"/>
            <a:ext cx="1853198" cy="4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b="1" dirty="0">
                <a:solidFill>
                  <a:srgbClr val="00A44A"/>
                </a:solidFill>
              </a:rPr>
              <a:t>$isoWeek 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3488228" y="1736714"/>
            <a:ext cx="2167543" cy="970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just"/>
            <a:r>
              <a:rPr lang="fr-FR" dirty="0">
                <a:solidFill>
                  <a:schemeClr val="tx2">
                    <a:lumMod val="10000"/>
                  </a:schemeClr>
                </a:solidFill>
                <a:sym typeface="Arial"/>
              </a:rPr>
              <a:t>Convertit une date en une chaîne de caractères selon un format spécifié.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2075357" y="3335734"/>
            <a:ext cx="1880754" cy="970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Convertit une chaîne de caractères 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en </a:t>
            </a:r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objet Date.</a:t>
            </a:r>
          </a:p>
        </p:txBody>
      </p:sp>
    </p:spTree>
    <p:extLst>
      <p:ext uri="{BB962C8B-B14F-4D97-AF65-F5344CB8AC3E}">
        <p14:creationId xmlns:p14="http://schemas.microsoft.com/office/powerpoint/2010/main" val="24795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9877" y="1877798"/>
            <a:ext cx="4187535" cy="1696675"/>
          </a:xfrm>
        </p:spPr>
        <p:txBody>
          <a:bodyPr/>
          <a:lstStyle/>
          <a:p>
            <a:r>
              <a:rPr lang="fr-FR" sz="6000" b="1" dirty="0" smtClean="0"/>
              <a:t>Find</a:t>
            </a:r>
            <a:endParaRPr lang="fr-FR" sz="6000" b="1" dirty="0"/>
          </a:p>
        </p:txBody>
      </p:sp>
      <p:sp>
        <p:nvSpPr>
          <p:cNvPr id="3" name="Titre 2"/>
          <p:cNvSpPr>
            <a:spLocks noGrp="1"/>
          </p:cNvSpPr>
          <p:nvPr>
            <p:ph type="title" idx="2"/>
          </p:nvPr>
        </p:nvSpPr>
        <p:spPr>
          <a:xfrm>
            <a:off x="2919844" y="1098944"/>
            <a:ext cx="2967600" cy="1069800"/>
          </a:xfrm>
        </p:spPr>
        <p:txBody>
          <a:bodyPr/>
          <a:lstStyle/>
          <a:p>
            <a:r>
              <a:rPr lang="fr-FR" sz="7200" b="1" dirty="0" smtClean="0"/>
              <a:t>02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1294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4678394" y="1091045"/>
            <a:ext cx="3229086" cy="8832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à coins arrondis 1"/>
          <p:cNvSpPr/>
          <p:nvPr/>
        </p:nvSpPr>
        <p:spPr>
          <a:xfrm>
            <a:off x="567160" y="1091045"/>
            <a:ext cx="3558031" cy="16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30186" y="296765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Find :</a:t>
            </a:r>
            <a:endParaRPr sz="4000"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567160" y="1071128"/>
            <a:ext cx="3613551" cy="162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fr-FR" sz="1600" b="1" dirty="0" smtClean="0">
                <a:solidFill>
                  <a:srgbClr val="00A44A"/>
                </a:solidFill>
                <a:sym typeface="Arial"/>
              </a:rPr>
              <a:t>Définition: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sz="1600" b="1" dirty="0" smtClean="0">
                <a:solidFill>
                  <a:srgbClr val="3188C4"/>
                </a:solidFill>
                <a:sym typeface="Arial"/>
              </a:rPr>
              <a:t>Find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sym typeface="Arial"/>
              </a:rPr>
              <a:t>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sym typeface="Arial"/>
              </a:rPr>
              <a:t>en MongoDB est une commande de recherche qui permet d'interroger une collection de données, filtrant et retournant les documents qui correspondent à des critères spécifiés.</a:t>
            </a:r>
            <a:endParaRPr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Google Shape;1891;p36"/>
          <p:cNvSpPr txBox="1">
            <a:spLocks/>
          </p:cNvSpPr>
          <p:nvPr/>
        </p:nvSpPr>
        <p:spPr>
          <a:xfrm>
            <a:off x="4733914" y="890830"/>
            <a:ext cx="3342305" cy="90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fr-FR" sz="1600" b="1" dirty="0" smtClean="0">
                <a:solidFill>
                  <a:srgbClr val="00A44A"/>
                </a:solidFill>
                <a:sym typeface="Arial"/>
              </a:rPr>
              <a:t>Syntaxe: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dirty="0" smtClean="0">
                <a:solidFill>
                  <a:schemeClr val="tx2">
                    <a:lumMod val="10000"/>
                  </a:schemeClr>
                </a:solidFill>
                <a:sym typeface="Arial"/>
              </a:rPr>
              <a:t>Db.collection.</a:t>
            </a:r>
            <a:r>
              <a:rPr lang="fr-FR" sz="1600" b="1" dirty="0" smtClean="0">
                <a:solidFill>
                  <a:srgbClr val="3188C4"/>
                </a:solidFill>
                <a:sym typeface="Arial"/>
              </a:rPr>
              <a:t>Find</a:t>
            </a:r>
            <a:r>
              <a:rPr lang="fr-FR" sz="1600" dirty="0">
                <a:sym typeface="Arial"/>
              </a:rPr>
              <a:t> </a:t>
            </a:r>
            <a:r>
              <a:rPr lang="fr-FR" sz="1600" dirty="0" smtClean="0">
                <a:solidFill>
                  <a:schemeClr val="tx2">
                    <a:lumMod val="10000"/>
                  </a:schemeClr>
                </a:solidFill>
                <a:sym typeface="Arial"/>
              </a:rPr>
              <a:t>(query</a:t>
            </a:r>
            <a:r>
              <a:rPr lang="fr-FR" sz="1600" dirty="0">
                <a:solidFill>
                  <a:schemeClr val="tx2">
                    <a:lumMod val="10000"/>
                  </a:schemeClr>
                </a:solidFill>
                <a:sym typeface="Arial"/>
              </a:rPr>
              <a:t>, projection)</a:t>
            </a:r>
            <a:endParaRPr lang="fr-FR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39305" y="3495863"/>
            <a:ext cx="3678381" cy="7848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db.recettes</a:t>
            </a:r>
            <a:r>
              <a:rPr lang="fr-FR" sz="1500" dirty="0" smtClean="0"/>
              <a:t>.</a:t>
            </a:r>
            <a:r>
              <a:rPr lang="fr-FR" sz="1500" b="1" dirty="0">
                <a:solidFill>
                  <a:srgbClr val="3188C4"/>
                </a:solidFill>
              </a:rPr>
              <a:t>find</a:t>
            </a:r>
            <a:r>
              <a:rPr lang="fr-FR" sz="1500" dirty="0"/>
              <a:t>({ </a:t>
            </a:r>
            <a:r>
              <a:rPr lang="fr-FR" sz="1500" dirty="0">
                <a:solidFill>
                  <a:srgbClr val="FF6600"/>
                </a:solidFill>
              </a:rPr>
              <a:t>nom: </a:t>
            </a:r>
            <a:r>
              <a:rPr lang="fr-FR" sz="1500" dirty="0"/>
              <a:t>{ </a:t>
            </a:r>
            <a:r>
              <a:rPr lang="fr-FR" sz="15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$eq</a:t>
            </a:r>
            <a:r>
              <a:rPr lang="fr-FR" sz="1500" dirty="0"/>
              <a:t>: "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Riz au curry de légumes</a:t>
            </a:r>
            <a:r>
              <a:rPr lang="fr-FR" sz="1500" dirty="0"/>
              <a:t>" } </a:t>
            </a:r>
            <a:r>
              <a:rPr lang="fr-FR" sz="1500" dirty="0" smtClean="0"/>
              <a:t>})</a:t>
            </a:r>
            <a:endParaRPr lang="fr-FR" sz="1500" dirty="0"/>
          </a:p>
          <a:p>
            <a:endParaRPr lang="fr-FR" sz="1500" dirty="0"/>
          </a:p>
        </p:txBody>
      </p:sp>
      <p:sp>
        <p:nvSpPr>
          <p:cNvPr id="10" name="ZoneTexte 9"/>
          <p:cNvSpPr txBox="1"/>
          <p:nvPr/>
        </p:nvSpPr>
        <p:spPr>
          <a:xfrm>
            <a:off x="2894723" y="2894804"/>
            <a:ext cx="367838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SzPct val="90000"/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Exemples  avec </a:t>
            </a:r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lt , $</a:t>
            </a:r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gt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et</a:t>
            </a:r>
            <a:r>
              <a:rPr lang="fr-FR" sz="1600" dirty="0" smtClean="0"/>
              <a:t> </a:t>
            </a:r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$eq 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070763" y="3495863"/>
            <a:ext cx="3678381" cy="55399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 anchor="t">
            <a:spAutoFit/>
          </a:bodyPr>
          <a:lstStyle/>
          <a:p>
            <a:r>
              <a:rPr lang="fr-FR" sz="1500" dirty="0" smtClean="0">
                <a:solidFill>
                  <a:schemeClr val="accent3">
                    <a:lumMod val="25000"/>
                  </a:schemeClr>
                </a:solidFill>
              </a:rPr>
              <a:t>db.recettes</a:t>
            </a:r>
            <a:r>
              <a:rPr lang="fr-FR" sz="1500" b="1" dirty="0" smtClean="0">
                <a:solidFill>
                  <a:srgbClr val="3188C4"/>
                </a:solidFill>
              </a:rPr>
              <a:t>.find</a:t>
            </a:r>
            <a:r>
              <a:rPr lang="fr-FR" sz="1500" dirty="0"/>
              <a:t>({ </a:t>
            </a:r>
            <a:r>
              <a:rPr lang="fr-FR" sz="1500" dirty="0">
                <a:solidFill>
                  <a:srgbClr val="FF6600"/>
                </a:solidFill>
              </a:rPr>
              <a:t>temps_preparation: </a:t>
            </a:r>
            <a:r>
              <a:rPr lang="fr-FR" sz="1500" dirty="0"/>
              <a:t>{ </a:t>
            </a:r>
            <a:r>
              <a:rPr lang="fr-FR" sz="15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$lt: 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40 </a:t>
            </a:r>
            <a:r>
              <a:rPr lang="fr-FR" sz="1500" dirty="0"/>
              <a:t>} </a:t>
            </a:r>
            <a:r>
              <a:rPr lang="fr-FR" sz="1500" dirty="0" smtClean="0"/>
              <a:t>})</a:t>
            </a:r>
            <a:endParaRPr lang="fr-FR" sz="15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070763" y="4280693"/>
            <a:ext cx="3678381" cy="55399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 anchor="t">
            <a:spAutoFit/>
          </a:bodyPr>
          <a:lstStyle/>
          <a:p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db.recettes</a:t>
            </a:r>
            <a:r>
              <a:rPr lang="fr-FR" sz="1500" dirty="0"/>
              <a:t>.</a:t>
            </a:r>
            <a:r>
              <a:rPr lang="fr-FR" sz="1500" b="1" dirty="0">
                <a:solidFill>
                  <a:srgbClr val="3188C4"/>
                </a:solidFill>
              </a:rPr>
              <a:t>find</a:t>
            </a:r>
            <a:r>
              <a:rPr lang="fr-FR" sz="1500" dirty="0"/>
              <a:t>({ </a:t>
            </a:r>
            <a:r>
              <a:rPr lang="fr-FR" sz="1500" dirty="0">
                <a:solidFill>
                  <a:srgbClr val="FF6600"/>
                </a:solidFill>
              </a:rPr>
              <a:t>temps_preparation:</a:t>
            </a:r>
            <a:r>
              <a:rPr lang="fr-FR" sz="1500" dirty="0">
                <a:solidFill>
                  <a:srgbClr val="3188C4"/>
                </a:solidFill>
              </a:rPr>
              <a:t> </a:t>
            </a:r>
            <a:r>
              <a:rPr lang="fr-FR" sz="1500" dirty="0"/>
              <a:t>{ </a:t>
            </a:r>
            <a:r>
              <a:rPr lang="fr-FR" sz="15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$gt: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 30 </a:t>
            </a:r>
            <a:r>
              <a:rPr lang="fr-FR" sz="1500" dirty="0"/>
              <a:t>} })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91;p36"/>
          <p:cNvSpPr txBox="1">
            <a:spLocks/>
          </p:cNvSpPr>
          <p:nvPr/>
        </p:nvSpPr>
        <p:spPr>
          <a:xfrm>
            <a:off x="4802149" y="972379"/>
            <a:ext cx="2656505" cy="70176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52400" indent="0">
              <a:buClr>
                <a:srgbClr val="000000"/>
              </a:buClr>
              <a:buNone/>
            </a:pPr>
            <a:r>
              <a:rPr lang="fr-FR" sz="1500" dirty="0">
                <a:solidFill>
                  <a:schemeClr val="accent3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db.recettes.</a:t>
            </a:r>
            <a:r>
              <a:rPr lang="fr-FR" sz="1500" b="1" dirty="0">
                <a:solidFill>
                  <a:srgbClr val="3188C4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lang="fr-FR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({ </a:t>
            </a:r>
            <a:r>
              <a:rPr lang="fr-FR" sz="1500" dirty="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difficulte: 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"Facile"</a:t>
            </a:r>
            <a:r>
              <a:rPr lang="fr-FR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fr-FR" sz="1500" b="1" dirty="0">
                <a:solidFill>
                  <a:srgbClr val="00A44A"/>
                </a:solidFill>
                <a:sym typeface="Arial"/>
              </a:rPr>
              <a:t>count()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16156" y="983090"/>
            <a:ext cx="3531364" cy="569387"/>
          </a:xfrm>
          <a:prstGeom prst="rect">
            <a:avLst/>
          </a:prstGeom>
          <a:noFill/>
          <a:ln w="19050">
            <a:solidFill>
              <a:srgbClr val="00A44A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dirty="0"/>
              <a:t> 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  <a:sym typeface="Barlow Semi Condensed"/>
              </a:rPr>
              <a:t>db.recettes.</a:t>
            </a:r>
            <a:r>
              <a:rPr lang="fr-FR" sz="1500" b="1" dirty="0">
                <a:solidFill>
                  <a:srgbClr val="3188C4"/>
                </a:solidFill>
                <a:sym typeface="Barlow Semi Condensed"/>
              </a:rPr>
              <a:t>find</a:t>
            </a:r>
            <a:r>
              <a:rPr lang="fr-FR" sz="1500" dirty="0" smtClean="0">
                <a:solidFill>
                  <a:schemeClr val="tx1">
                    <a:lumMod val="75000"/>
                  </a:schemeClr>
                </a:solidFill>
                <a:sym typeface="Barlow Semi Condensed"/>
              </a:rPr>
              <a:t>({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" </a:t>
            </a:r>
            <a:r>
              <a:rPr lang="fr-FR" sz="1500" dirty="0" smtClean="0">
                <a:solidFill>
                  <a:srgbClr val="FF6600"/>
                </a:solidFill>
                <a:sym typeface="Barlow Semi Condensed"/>
              </a:rPr>
              <a:t>type</a:t>
            </a:r>
            <a:r>
              <a:rPr lang="fr-FR" sz="1500" dirty="0" smtClean="0">
                <a:solidFill>
                  <a:schemeClr val="accent3">
                    <a:lumMod val="25000"/>
                  </a:schemeClr>
                </a:solidFill>
              </a:rPr>
              <a:t> ": « Plat principal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fr-FR" sz="1500" dirty="0" smtClean="0">
                <a:solidFill>
                  <a:schemeClr val="accent3">
                    <a:lumMod val="25000"/>
                  </a:schemeClr>
                </a:solidFill>
              </a:rPr>
              <a:t>"</a:t>
            </a:r>
            <a:r>
              <a:rPr lang="fr-FR" sz="1500" dirty="0" smtClean="0">
                <a:solidFill>
                  <a:schemeClr val="tx1">
                    <a:lumMod val="75000"/>
                  </a:schemeClr>
                </a:solidFill>
                <a:sym typeface="Barlow Semi Condensed"/>
              </a:rPr>
              <a:t>})</a:t>
            </a:r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.sort</a:t>
            </a:r>
            <a:r>
              <a:rPr lang="fr-FR" sz="1500" dirty="0" smtClean="0">
                <a:solidFill>
                  <a:schemeClr val="tx1">
                    <a:lumMod val="75000"/>
                  </a:schemeClr>
                </a:solidFill>
                <a:sym typeface="Barlow Semi Condensed"/>
              </a:rPr>
              <a:t>({</a:t>
            </a:r>
            <a:r>
              <a:rPr lang="fr-FR" sz="1500" dirty="0">
                <a:solidFill>
                  <a:srgbClr val="FF6600"/>
                </a:solidFill>
                <a:sym typeface="Barlow Semi Condensed"/>
              </a:rPr>
              <a:t>nom</a:t>
            </a:r>
            <a:r>
              <a:rPr lang="fr-FR" sz="1500" dirty="0" smtClean="0">
                <a:solidFill>
                  <a:schemeClr val="tx1">
                    <a:lumMod val="75000"/>
                  </a:schemeClr>
                </a:solidFill>
                <a:sym typeface="Barlow Semi Condensed"/>
              </a:rPr>
              <a:t>:1})</a:t>
            </a:r>
            <a:endParaRPr lang="fr-FR" sz="1500" dirty="0">
              <a:solidFill>
                <a:schemeClr val="tx1">
                  <a:lumMod val="75000"/>
                </a:schemeClr>
              </a:solidFill>
              <a:sym typeface="Barlow Semi Condensed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308330" y="239675"/>
            <a:ext cx="367838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SzPct val="90000"/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Exemples  avec </a:t>
            </a:r>
            <a:r>
              <a:rPr lang="fr-FR" sz="1600" b="1" dirty="0" err="1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sort,limit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et</a:t>
            </a:r>
            <a:r>
              <a:rPr lang="fr-FR" sz="1600" dirty="0" smtClean="0"/>
              <a:t> 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count: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526539" y="3111500"/>
            <a:ext cx="367838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SzPct val="90000"/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Exemples  avec 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$exists 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et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$type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: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93616" y="3851372"/>
            <a:ext cx="3678381" cy="55399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db.recettes.</a:t>
            </a:r>
            <a:r>
              <a:rPr lang="fr-FR" sz="1500" b="1" dirty="0">
                <a:solidFill>
                  <a:srgbClr val="3188C4"/>
                </a:solidFill>
                <a:sym typeface="Barlow Semi Condensed"/>
              </a:rPr>
              <a:t>find</a:t>
            </a:r>
            <a:r>
              <a:rPr lang="fr-FR" sz="1500" dirty="0">
                <a:solidFill>
                  <a:schemeClr val="tx1">
                    <a:lumMod val="50000"/>
                  </a:schemeClr>
                </a:solidFill>
              </a:rPr>
              <a:t>({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fr-FR" sz="1500" dirty="0">
                <a:solidFill>
                  <a:srgbClr val="FF6600"/>
                </a:solidFill>
              </a:rPr>
              <a:t>date_creation: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fr-FR" sz="1500" dirty="0">
                <a:solidFill>
                  <a:schemeClr val="tx1">
                    <a:lumMod val="50000"/>
                  </a:schemeClr>
                </a:solidFill>
              </a:rPr>
              <a:t>{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fr-FR" sz="15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$exists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: true </a:t>
            </a:r>
            <a:r>
              <a:rPr lang="fr-FR" sz="1500" dirty="0">
                <a:solidFill>
                  <a:schemeClr val="tx1">
                    <a:lumMod val="50000"/>
                  </a:schemeClr>
                </a:solidFill>
              </a:rPr>
              <a:t>} })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051531" y="3847717"/>
            <a:ext cx="3678381" cy="55399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dirty="0"/>
              <a:t> 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db.recettes.</a:t>
            </a:r>
            <a:r>
              <a:rPr lang="fr-FR" sz="1500" b="1" dirty="0">
                <a:solidFill>
                  <a:srgbClr val="3188C4"/>
                </a:solidFill>
              </a:rPr>
              <a:t>find</a:t>
            </a:r>
            <a:r>
              <a:rPr lang="fr-FR" sz="1500" dirty="0">
                <a:solidFill>
                  <a:schemeClr val="tx1">
                    <a:lumMod val="50000"/>
                  </a:schemeClr>
                </a:solidFill>
              </a:rPr>
              <a:t>({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fr-FR" sz="1500" dirty="0">
                <a:solidFill>
                  <a:srgbClr val="FF6600"/>
                </a:solidFill>
              </a:rPr>
              <a:t>nom: </a:t>
            </a:r>
            <a:r>
              <a:rPr lang="fr-FR" sz="1500" dirty="0">
                <a:solidFill>
                  <a:schemeClr val="tx1">
                    <a:lumMod val="50000"/>
                  </a:schemeClr>
                </a:solidFill>
              </a:rPr>
              <a:t>{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 </a:t>
            </a:r>
            <a:r>
              <a:rPr lang="fr-FR" sz="15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$type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: "string" </a:t>
            </a:r>
            <a:r>
              <a:rPr lang="fr-FR" sz="1500" dirty="0">
                <a:solidFill>
                  <a:schemeClr val="tx1">
                    <a:lumMod val="50000"/>
                  </a:schemeClr>
                </a:solidFill>
              </a:rPr>
              <a:t>} }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526539" y="2167025"/>
            <a:ext cx="3678381" cy="584775"/>
          </a:xfrm>
          <a:prstGeom prst="rect">
            <a:avLst/>
          </a:prstGeom>
          <a:noFill/>
          <a:ln w="19050">
            <a:solidFill>
              <a:srgbClr val="00A44A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db.recettes.</a:t>
            </a:r>
            <a:r>
              <a:rPr lang="fr-FR" sz="1500" b="1" dirty="0">
                <a:solidFill>
                  <a:srgbClr val="3188C4"/>
                </a:solidFill>
              </a:rPr>
              <a:t>find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({"</a:t>
            </a:r>
            <a:r>
              <a:rPr lang="fr-FR" sz="1500" dirty="0" err="1">
                <a:solidFill>
                  <a:srgbClr val="FF6600"/>
                </a:solidFill>
              </a:rPr>
              <a:t>date_creation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":{</a:t>
            </a:r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$lt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:"2023-12-04"}}).</a:t>
            </a:r>
            <a:r>
              <a:rPr lang="fr-FR" sz="1600" b="1" dirty="0" err="1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limit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(2)</a:t>
            </a:r>
            <a:endParaRPr lang="fr-FR" sz="1500" dirty="0">
              <a:solidFill>
                <a:schemeClr val="accent3">
                  <a:lumMod val="25000"/>
                </a:schemeClr>
              </a:solidFill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514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91;p36"/>
          <p:cNvSpPr txBox="1">
            <a:spLocks/>
          </p:cNvSpPr>
          <p:nvPr/>
        </p:nvSpPr>
        <p:spPr>
          <a:xfrm>
            <a:off x="5237018" y="998373"/>
            <a:ext cx="2656505" cy="70176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52400" indent="0">
              <a:buClr>
                <a:srgbClr val="000000"/>
              </a:buClr>
              <a:buNone/>
            </a:pPr>
            <a:r>
              <a:rPr lang="fr-FR" sz="1700" dirty="0">
                <a:latin typeface="Barlow Semi Condensed" panose="020B0604020202020204" charset="0"/>
              </a:rPr>
              <a:t> 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db.recettes.</a:t>
            </a:r>
            <a:r>
              <a:rPr lang="fr-FR" sz="1700" b="1" dirty="0">
                <a:solidFill>
                  <a:srgbClr val="3188C4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find</a:t>
            </a:r>
            <a:r>
              <a:rPr lang="fr-FR" sz="17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({</a:t>
            </a:r>
            <a:r>
              <a:rPr lang="fr-FR" sz="1700" dirty="0">
                <a:latin typeface="Barlow Semi Condensed" panose="020B0604020202020204" charset="0"/>
              </a:rPr>
              <a:t> </a:t>
            </a:r>
            <a:r>
              <a:rPr lang="fr-FR" sz="1700" dirty="0">
                <a:solidFill>
                  <a:srgbClr val="FF6600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type: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 </a:t>
            </a:r>
            <a:r>
              <a:rPr lang="fr-FR" sz="17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{ </a:t>
            </a:r>
            <a:r>
              <a:rPr lang="fr-FR" sz="1700" b="1" dirty="0">
                <a:solidFill>
                  <a:srgbClr val="00A44A"/>
                </a:solidFill>
                <a:latin typeface="Barlow Semi Condensed" panose="020B0604020202020204" charset="0"/>
                <a:sym typeface="Arial"/>
              </a:rPr>
              <a:t>$nin: </a:t>
            </a:r>
            <a:r>
              <a:rPr lang="fr-FR" sz="17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[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"Dessert", 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"Entrée"</a:t>
            </a:r>
            <a:r>
              <a:rPr lang="fr-FR" sz="17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] } })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488624" y="387864"/>
            <a:ext cx="367838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SzPct val="90000"/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Exemples  avec 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$in 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et</a:t>
            </a:r>
            <a:r>
              <a:rPr lang="fr-FR" sz="1600" dirty="0" smtClean="0"/>
              <a:t> 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$nin: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15636" y="2582432"/>
            <a:ext cx="3678381" cy="87716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 anchor="t">
            <a:spAutoFit/>
          </a:bodyPr>
          <a:lstStyle/>
          <a:p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db.recettes.</a:t>
            </a:r>
            <a:r>
              <a:rPr lang="fr-FR" sz="1700" b="1" dirty="0">
                <a:solidFill>
                  <a:srgbClr val="3188C4"/>
                </a:solidFill>
                <a:latin typeface="Barlow Semi Condensed" panose="020B0604020202020204" charset="0"/>
                <a:sym typeface="Barlow Semi Condensed"/>
              </a:rPr>
              <a:t>find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  <a:sym typeface="Barlow Semi Condensed"/>
              </a:rPr>
              <a:t>({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 </a:t>
            </a:r>
            <a:r>
              <a:rPr lang="fr-FR" sz="1700" b="1" dirty="0">
                <a:solidFill>
                  <a:srgbClr val="00A44A"/>
                </a:solidFill>
                <a:latin typeface="Barlow Semi Condensed" panose="020B0604020202020204" charset="0"/>
                <a:ea typeface="Barlow Semi Condensed"/>
                <a:cs typeface="Barlow Semi Condensed"/>
                <a:sym typeface="Barlow Semi Condensed"/>
              </a:rPr>
              <a:t>$and:</a:t>
            </a:r>
            <a:r>
              <a:rPr lang="fr-FR" sz="1700" b="1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  <a:sym typeface="Barlow Semi Condensed"/>
              </a:rPr>
              <a:t>[{ </a:t>
            </a:r>
            <a:r>
              <a:rPr lang="fr-FR" sz="1700" dirty="0">
                <a:solidFill>
                  <a:srgbClr val="FF6600"/>
                </a:solidFill>
                <a:latin typeface="Barlow Semi Condensed" panose="020B0604020202020204" charset="0"/>
                <a:sym typeface="Barlow Semi Condensed"/>
              </a:rPr>
              <a:t>type: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 "Plat principal" 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  <a:sym typeface="Barlow Semi Condensed"/>
              </a:rPr>
              <a:t>}, { </a:t>
            </a:r>
            <a:r>
              <a:rPr lang="fr-FR" sz="1700" dirty="0">
                <a:solidFill>
                  <a:srgbClr val="FF6600"/>
                </a:solidFill>
                <a:latin typeface="Barlow Semi Condensed" panose="020B0604020202020204" charset="0"/>
                <a:sym typeface="Barlow Semi Condensed"/>
              </a:rPr>
              <a:t>difficulte: 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"Moyenne" 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  <a:sym typeface="Barlow Semi Condensed"/>
              </a:rPr>
              <a:t>}] })</a:t>
            </a:r>
          </a:p>
          <a:p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   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093767" y="2028402"/>
            <a:ext cx="495646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SzPct val="90000"/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Exemples  avec 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$and , $or , $not 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et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$nor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: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051529" y="2582433"/>
            <a:ext cx="3678381" cy="87716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</a:rPr>
              <a:t>db.recettes.</a:t>
            </a:r>
            <a:r>
              <a:rPr lang="fr-FR" sz="1700" b="1" dirty="0">
                <a:solidFill>
                  <a:srgbClr val="3188C4"/>
                </a:solidFill>
                <a:latin typeface="Barlow Semi Condensed" panose="020B0604020202020204" charset="0"/>
              </a:rPr>
              <a:t>find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</a:rPr>
              <a:t>({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</a:rPr>
              <a:t> </a:t>
            </a:r>
            <a:r>
              <a:rPr lang="fr-FR" sz="1700" b="1" dirty="0">
                <a:solidFill>
                  <a:srgbClr val="00A44A"/>
                </a:solidFill>
                <a:latin typeface="Barlow Semi Condensed" panose="020B0604020202020204" charset="0"/>
                <a:ea typeface="Barlow Semi Condensed"/>
                <a:cs typeface="Barlow Semi Condensed"/>
                <a:sym typeface="Barlow Semi Condensed"/>
              </a:rPr>
              <a:t>$or: 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</a:rPr>
              <a:t>[{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</a:rPr>
              <a:t> </a:t>
            </a:r>
            <a:r>
              <a:rPr lang="fr-FR" sz="1700" dirty="0">
                <a:solidFill>
                  <a:srgbClr val="FF6600"/>
                </a:solidFill>
                <a:latin typeface="Barlow Semi Condensed" panose="020B0604020202020204" charset="0"/>
                <a:sym typeface="Barlow Semi Condensed"/>
              </a:rPr>
              <a:t>"temps_preparation": 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</a:rPr>
              <a:t>{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</a:rPr>
              <a:t> $lt: 20 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</a:rPr>
              <a:t>} }, { </a:t>
            </a:r>
            <a:r>
              <a:rPr lang="fr-FR" sz="1700" dirty="0">
                <a:solidFill>
                  <a:srgbClr val="FF6600"/>
                </a:solidFill>
                <a:latin typeface="Barlow Semi Condensed" panose="020B0604020202020204" charset="0"/>
              </a:rPr>
              <a:t>difficulte: 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</a:rPr>
              <a:t>"Moyenne" 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</a:rPr>
              <a:t>}] })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15636" y="998373"/>
            <a:ext cx="3678381" cy="877163"/>
          </a:xfrm>
          <a:prstGeom prst="rect">
            <a:avLst/>
          </a:prstGeom>
          <a:noFill/>
          <a:ln w="19050">
            <a:solidFill>
              <a:srgbClr val="00A44A"/>
            </a:solidFill>
          </a:ln>
        </p:spPr>
        <p:txBody>
          <a:bodyPr wrap="square" rtlCol="0">
            <a:spAutoFit/>
          </a:bodyPr>
          <a:lstStyle/>
          <a:p>
            <a:pPr marL="152400">
              <a:buSzPts val="1200"/>
            </a:pPr>
            <a:r>
              <a:rPr lang="fr-FR" sz="1700" dirty="0">
                <a:latin typeface="Barlow Semi Condensed" panose="020B0604020202020204" charset="0"/>
              </a:rPr>
              <a:t> 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db.recettes.</a:t>
            </a:r>
            <a:r>
              <a:rPr lang="fr-FR" sz="1700" b="1" dirty="0">
                <a:solidFill>
                  <a:srgbClr val="3188C4"/>
                </a:solidFill>
                <a:latin typeface="Barlow Semi Condensed" panose="020B0604020202020204" charset="0"/>
                <a:sym typeface="Barlow Semi Condensed"/>
              </a:rPr>
              <a:t>find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  <a:sym typeface="Barlow Semi Condensed"/>
              </a:rPr>
              <a:t>({ </a:t>
            </a:r>
            <a:r>
              <a:rPr lang="fr-FR" sz="1700" dirty="0">
                <a:solidFill>
                  <a:srgbClr val="FF6600"/>
                </a:solidFill>
                <a:latin typeface="Barlow Semi Condensed" panose="020B0604020202020204" charset="0"/>
                <a:sym typeface="Barlow Semi Condensed"/>
              </a:rPr>
              <a:t>type: 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  <a:sym typeface="Barlow Semi Condensed"/>
              </a:rPr>
              <a:t>{ </a:t>
            </a:r>
            <a:r>
              <a:rPr lang="fr-FR" sz="1700" b="1" dirty="0">
                <a:solidFill>
                  <a:srgbClr val="00A44A"/>
                </a:solidFill>
                <a:latin typeface="Barlow Semi Condensed" panose="020B0604020202020204" charset="0"/>
                <a:ea typeface="Barlow Semi Condensed"/>
                <a:cs typeface="Barlow Semi Condensed"/>
                <a:sym typeface="Barlow Semi Condensed"/>
              </a:rPr>
              <a:t>$in: 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  <a:sym typeface="Barlow Semi Condensed"/>
              </a:rPr>
              <a:t>[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"Entrée", "Plat principal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  <a:sym typeface="Barlow Semi Condensed"/>
              </a:rPr>
              <a:t>"] } </a:t>
            </a:r>
            <a:endParaRPr lang="fr-FR" sz="1700" dirty="0" smtClean="0">
              <a:solidFill>
                <a:schemeClr val="tx1">
                  <a:lumMod val="75000"/>
                </a:schemeClr>
              </a:solidFill>
              <a:latin typeface="Barlow Semi Condensed" panose="020B0604020202020204" charset="0"/>
              <a:sym typeface="Barlow Semi Condensed"/>
            </a:endParaRPr>
          </a:p>
          <a:p>
            <a:pPr marL="152400">
              <a:buSzPts val="1200"/>
            </a:pPr>
            <a:r>
              <a:rPr lang="fr-FR" sz="1700" dirty="0" smtClean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  <a:sym typeface="Barlow Semi Condensed"/>
              </a:rPr>
              <a:t>})</a:t>
            </a:r>
            <a:endParaRPr lang="fr-FR" sz="1700" dirty="0">
              <a:solidFill>
                <a:schemeClr val="tx1">
                  <a:lumMod val="75000"/>
                </a:schemeClr>
              </a:solidFill>
              <a:latin typeface="Barlow Semi Condensed" panose="020B0604020202020204" charset="0"/>
              <a:sym typeface="Barlow Semi Condensed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15637" y="3835814"/>
            <a:ext cx="3678381" cy="61555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</a:rPr>
              <a:t>db.recettes</a:t>
            </a:r>
            <a:r>
              <a:rPr lang="fr-FR" sz="1700" b="1" dirty="0">
                <a:solidFill>
                  <a:srgbClr val="3188C4"/>
                </a:solidFill>
                <a:latin typeface="Barlow Semi Condensed" panose="020B0604020202020204" charset="0"/>
              </a:rPr>
              <a:t>.find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</a:rPr>
              <a:t>({</a:t>
            </a:r>
            <a:r>
              <a:rPr lang="fr-FR" sz="1700" dirty="0">
                <a:solidFill>
                  <a:srgbClr val="FF6600"/>
                </a:solidFill>
                <a:latin typeface="Barlow Semi Condensed" panose="020B0604020202020204" charset="0"/>
              </a:rPr>
              <a:t> type: 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</a:rPr>
              <a:t>{ </a:t>
            </a:r>
            <a:r>
              <a:rPr lang="fr-FR" sz="1700" b="1" dirty="0">
                <a:solidFill>
                  <a:srgbClr val="00A44A"/>
                </a:solidFill>
                <a:latin typeface="Barlow Semi Condensed" panose="020B0604020202020204" charset="0"/>
                <a:ea typeface="Barlow Semi Condensed"/>
                <a:cs typeface="Barlow Semi Condensed"/>
              </a:rPr>
              <a:t>$not: 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</a:rPr>
              <a:t>{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</a:rPr>
              <a:t> $eq: "Dessert" 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</a:rPr>
              <a:t>} } })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051528" y="3779289"/>
            <a:ext cx="3678381" cy="113877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b">
            <a:spAutoFit/>
          </a:bodyPr>
          <a:lstStyle/>
          <a:p>
            <a:r>
              <a:rPr lang="fr-FR" sz="1700" dirty="0">
                <a:latin typeface="Barlow Semi Condensed" panose="020B0604020202020204" charset="0"/>
              </a:rPr>
              <a:t> 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</a:rPr>
              <a:t>db.recettes.</a:t>
            </a:r>
            <a:r>
              <a:rPr lang="fr-FR" sz="1700" b="1" dirty="0">
                <a:solidFill>
                  <a:srgbClr val="3188C4"/>
                </a:solidFill>
                <a:latin typeface="Barlow Semi Condensed" panose="020B0604020202020204" charset="0"/>
                <a:sym typeface="Barlow Semi Condensed"/>
              </a:rPr>
              <a:t>find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</a:rPr>
              <a:t>({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</a:rPr>
              <a:t> </a:t>
            </a:r>
            <a:r>
              <a:rPr lang="fr-FR" sz="1700" b="1" dirty="0">
                <a:solidFill>
                  <a:srgbClr val="00A44A"/>
                </a:solidFill>
                <a:latin typeface="Barlow Semi Condensed" panose="020B0604020202020204" charset="0"/>
                <a:ea typeface="Barlow Semi Condensed"/>
                <a:cs typeface="Barlow Semi Condensed"/>
              </a:rPr>
              <a:t>$nor: 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</a:rPr>
              <a:t>[{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</a:rPr>
              <a:t> </a:t>
            </a:r>
            <a:r>
              <a:rPr lang="fr-FR" sz="1700" dirty="0">
                <a:solidFill>
                  <a:srgbClr val="FF6600"/>
                </a:solidFill>
                <a:latin typeface="Barlow Semi Condensed" panose="020B0604020202020204" charset="0"/>
              </a:rPr>
              <a:t>type: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</a:rPr>
              <a:t> "Dessert" 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</a:rPr>
              <a:t>}, { </a:t>
            </a:r>
            <a:r>
              <a:rPr lang="fr-FR" sz="1700" dirty="0">
                <a:solidFill>
                  <a:srgbClr val="FF6600"/>
                </a:solidFill>
                <a:latin typeface="Barlow Semi Condensed" panose="020B0604020202020204" charset="0"/>
              </a:rPr>
              <a:t>difficulte: </a:t>
            </a:r>
            <a:r>
              <a:rPr lang="fr-FR" sz="17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</a:rPr>
              <a:t>"Facile" </a:t>
            </a:r>
            <a:r>
              <a:rPr lang="fr-FR" sz="1700" dirty="0">
                <a:solidFill>
                  <a:schemeClr val="tx1">
                    <a:lumMod val="75000"/>
                  </a:schemeClr>
                </a:solidFill>
                <a:latin typeface="Barlow Semi Condensed" panose="020B0604020202020204" charset="0"/>
              </a:rPr>
              <a:t>}] })</a:t>
            </a:r>
          </a:p>
          <a:p>
            <a:r>
              <a:rPr lang="fr-FR" sz="1700" dirty="0">
                <a:latin typeface="Barlow Semi Condensed" panose="020B0604020202020204" charset="0"/>
              </a:rPr>
              <a:t/>
            </a:r>
            <a:br>
              <a:rPr lang="fr-FR" sz="1700" dirty="0">
                <a:latin typeface="Barlow Semi Condensed" panose="020B0604020202020204" charset="0"/>
              </a:rPr>
            </a:br>
            <a:endParaRPr lang="fr-FR" sz="1700" dirty="0">
              <a:latin typeface="Barlow Semi Condensed" panose="020B060402020202020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051528" y="3866591"/>
            <a:ext cx="3678381" cy="665319"/>
          </a:xfrm>
          <a:prstGeom prst="rect">
            <a:avLst/>
          </a:prstGeom>
          <a:noFill/>
          <a:ln w="19050">
            <a:solidFill>
              <a:srgbClr val="00A44A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92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91"/>
          <a:stretch/>
        </p:blipFill>
        <p:spPr>
          <a:xfrm rot="10800000">
            <a:off x="6099461" y="4176437"/>
            <a:ext cx="3034143" cy="9047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5" y="10666"/>
            <a:ext cx="2909455" cy="1472320"/>
          </a:xfrm>
          <a:prstGeom prst="rect">
            <a:avLst/>
          </a:prstGeom>
        </p:spPr>
      </p:pic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1298114" y="131134"/>
            <a:ext cx="4531185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3700" dirty="0"/>
              <a:t>Table des </a:t>
            </a:r>
            <a:r>
              <a:rPr lang="fr-FR" sz="3700" dirty="0" smtClean="0"/>
              <a:t>matières </a:t>
            </a:r>
            <a:endParaRPr sz="3700"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2218" y="898672"/>
            <a:ext cx="4027397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fr-FR" sz="2000" dirty="0">
                <a:solidFill>
                  <a:schemeClr val="tx1">
                    <a:lumMod val="50000"/>
                  </a:schemeClr>
                </a:solidFill>
              </a:rPr>
              <a:t>Explication des Opérateurs</a:t>
            </a: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39970" y="2727500"/>
            <a:ext cx="6764409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fr-FR" sz="1900" dirty="0">
                <a:solidFill>
                  <a:schemeClr val="tx1">
                    <a:lumMod val="50000"/>
                  </a:schemeClr>
                </a:solidFill>
              </a:rPr>
              <a:t>FindOne, FindAndDelete , FindOneAndReplace et FindOneAndUpdate et ces </a:t>
            </a:r>
            <a:r>
              <a:rPr lang="fr-FR" sz="1900" dirty="0" smtClean="0">
                <a:solidFill>
                  <a:schemeClr val="tx1">
                    <a:lumMod val="50000"/>
                  </a:schemeClr>
                </a:solidFill>
              </a:rPr>
              <a:t>Exemples</a:t>
            </a:r>
            <a:endParaRPr lang="fr-FR" sz="19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2218" y="1731055"/>
            <a:ext cx="391392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</a:pPr>
            <a:r>
              <a:rPr lang="fr-FR" sz="1900" dirty="0">
                <a:solidFill>
                  <a:schemeClr val="tx1">
                    <a:lumMod val="50000"/>
                  </a:schemeClr>
                </a:solidFill>
              </a:rPr>
              <a:t>Find et ces Exemples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636947" y="3870064"/>
            <a:ext cx="1003023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 smtClean="0">
                <a:solidFill>
                  <a:srgbClr val="00B0F0"/>
                </a:solidFill>
              </a:rPr>
              <a:t>04</a:t>
            </a:r>
            <a:endParaRPr sz="4500" dirty="0">
              <a:solidFill>
                <a:srgbClr val="00B0F0"/>
              </a:solidFill>
            </a:endParaRPr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43804" y="959980"/>
            <a:ext cx="1118414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 smtClean="0">
                <a:solidFill>
                  <a:srgbClr val="00B0F0"/>
                </a:solidFill>
              </a:rPr>
              <a:t>01</a:t>
            </a:r>
            <a:endParaRPr sz="4500" dirty="0">
              <a:solidFill>
                <a:srgbClr val="00B0F0"/>
              </a:solidFill>
            </a:endParaRPr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633270" y="1891721"/>
            <a:ext cx="894987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 smtClean="0">
                <a:solidFill>
                  <a:srgbClr val="00B0F0"/>
                </a:solidFill>
              </a:rPr>
              <a:t>02</a:t>
            </a:r>
            <a:endParaRPr sz="4500" dirty="0">
              <a:solidFill>
                <a:srgbClr val="00B0F0"/>
              </a:solidFill>
            </a:endParaRPr>
          </a:p>
        </p:txBody>
      </p:sp>
      <p:sp>
        <p:nvSpPr>
          <p:cNvPr id="270" name="Google Shape;2150;p37"/>
          <p:cNvSpPr txBox="1">
            <a:spLocks/>
          </p:cNvSpPr>
          <p:nvPr/>
        </p:nvSpPr>
        <p:spPr>
          <a:xfrm>
            <a:off x="633270" y="2864957"/>
            <a:ext cx="917572" cy="359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4500" dirty="0" smtClean="0">
                <a:solidFill>
                  <a:srgbClr val="00B0F0"/>
                </a:solidFill>
              </a:rPr>
              <a:t>03</a:t>
            </a:r>
            <a:endParaRPr lang="en" sz="4500" dirty="0">
              <a:solidFill>
                <a:srgbClr val="00B0F0"/>
              </a:solidFill>
            </a:endParaRPr>
          </a:p>
        </p:txBody>
      </p:sp>
      <p:sp>
        <p:nvSpPr>
          <p:cNvPr id="280" name="Google Shape;2143;p37"/>
          <p:cNvSpPr txBox="1">
            <a:spLocks/>
          </p:cNvSpPr>
          <p:nvPr/>
        </p:nvSpPr>
        <p:spPr>
          <a:xfrm>
            <a:off x="1662218" y="3834036"/>
            <a:ext cx="6764409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fr-FR" sz="1900" dirty="0" smtClean="0">
                <a:solidFill>
                  <a:schemeClr val="tx1">
                    <a:lumMod val="50000"/>
                  </a:schemeClr>
                </a:solidFill>
              </a:rPr>
              <a:t>Aggregate et ces Exemples</a:t>
            </a:r>
            <a:endParaRPr lang="fr-FR" sz="19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124691" y="1562327"/>
            <a:ext cx="8562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145544" y="2582191"/>
            <a:ext cx="8562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145472" y="3668826"/>
            <a:ext cx="85621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oogle Shape;2110;p37"/>
          <p:cNvGrpSpPr/>
          <p:nvPr/>
        </p:nvGrpSpPr>
        <p:grpSpPr>
          <a:xfrm>
            <a:off x="1015505" y="3399057"/>
            <a:ext cx="175013" cy="27000"/>
            <a:chOff x="5662375" y="212375"/>
            <a:chExt cx="175013" cy="27000"/>
          </a:xfrm>
        </p:grpSpPr>
        <p:sp>
          <p:nvSpPr>
            <p:cNvPr id="71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72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73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74" name="Google Shape;2110;p37"/>
          <p:cNvGrpSpPr/>
          <p:nvPr/>
        </p:nvGrpSpPr>
        <p:grpSpPr>
          <a:xfrm>
            <a:off x="1108965" y="4405201"/>
            <a:ext cx="175013" cy="27000"/>
            <a:chOff x="5662375" y="212375"/>
            <a:chExt cx="175013" cy="27000"/>
          </a:xfrm>
        </p:grpSpPr>
        <p:sp>
          <p:nvSpPr>
            <p:cNvPr id="75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76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77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78" name="Google Shape;2110;p37"/>
          <p:cNvGrpSpPr/>
          <p:nvPr/>
        </p:nvGrpSpPr>
        <p:grpSpPr>
          <a:xfrm>
            <a:off x="1002008" y="2436883"/>
            <a:ext cx="175013" cy="27000"/>
            <a:chOff x="5662375" y="212375"/>
            <a:chExt cx="175013" cy="27000"/>
          </a:xfrm>
        </p:grpSpPr>
        <p:sp>
          <p:nvSpPr>
            <p:cNvPr id="79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0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1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2" name="Google Shape;2110;p37"/>
          <p:cNvGrpSpPr/>
          <p:nvPr/>
        </p:nvGrpSpPr>
        <p:grpSpPr>
          <a:xfrm>
            <a:off x="1002008" y="1455985"/>
            <a:ext cx="175013" cy="27000"/>
            <a:chOff x="5662375" y="212375"/>
            <a:chExt cx="175013" cy="27000"/>
          </a:xfrm>
        </p:grpSpPr>
        <p:sp>
          <p:nvSpPr>
            <p:cNvPr id="83" name="Google Shape;2111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2112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2113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2029678" y="654778"/>
            <a:ext cx="4701887" cy="1015663"/>
          </a:xfrm>
          <a:prstGeom prst="rect">
            <a:avLst/>
          </a:prstGeom>
          <a:noFill/>
          <a:ln w="19050">
            <a:solidFill>
              <a:srgbClr val="00A44A"/>
            </a:solidFill>
          </a:ln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accent3">
                    <a:lumMod val="25000"/>
                  </a:schemeClr>
                </a:solidFill>
                <a:sym typeface="Barlow Semi Condensed"/>
              </a:rPr>
              <a:t> db.recettes.</a:t>
            </a:r>
            <a:r>
              <a:rPr lang="fr-FR" sz="1500" b="1" dirty="0">
                <a:solidFill>
                  <a:srgbClr val="3188C4"/>
                </a:solidFill>
                <a:sym typeface="Barlow Semi Condensed"/>
              </a:rPr>
              <a:t>find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  <a:sym typeface="Barlow Semi Condensed"/>
              </a:rPr>
              <a:t>({</a:t>
            </a:r>
          </a:p>
          <a:p>
            <a:r>
              <a:rPr lang="fr-FR" sz="1500" dirty="0">
                <a:solidFill>
                  <a:schemeClr val="accent3">
                    <a:lumMod val="25000"/>
                  </a:schemeClr>
                </a:solidFill>
                <a:sym typeface="Barlow Semi Condensed"/>
              </a:rPr>
              <a:t>    </a:t>
            </a:r>
            <a:r>
              <a:rPr lang="fr-FR" sz="1500" dirty="0">
                <a:solidFill>
                  <a:srgbClr val="FF6600"/>
                </a:solidFill>
                <a:sym typeface="Barlow Semi Condensed"/>
              </a:rPr>
              <a:t>"liste_ingredients": 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  <a:sym typeface="Barlow Semi Condensed"/>
              </a:rPr>
              <a:t>{</a:t>
            </a:r>
          </a:p>
          <a:p>
            <a:r>
              <a:rPr lang="fr-FR" sz="1500" dirty="0">
                <a:solidFill>
                  <a:schemeClr val="accent3">
                    <a:lumMod val="25000"/>
                  </a:schemeClr>
                </a:solidFill>
                <a:sym typeface="Barlow Semi Condensed"/>
              </a:rPr>
              <a:t>      </a:t>
            </a:r>
            <a:r>
              <a:rPr lang="fr-FR" sz="15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$all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  <a:sym typeface="Barlow Semi Condensed"/>
              </a:rPr>
              <a:t>: ["ing1", "ing2", "ing3", "ing4", "ing5"]</a:t>
            </a:r>
          </a:p>
          <a:p>
            <a:r>
              <a:rPr lang="fr-FR" sz="1500" dirty="0">
                <a:solidFill>
                  <a:schemeClr val="accent3">
                    <a:lumMod val="25000"/>
                  </a:schemeClr>
                </a:solidFill>
                <a:sym typeface="Barlow Semi Condensed"/>
              </a:rPr>
              <a:t>    </a:t>
            </a:r>
            <a:r>
              <a:rPr lang="fr-FR" sz="1500" dirty="0" smtClean="0">
                <a:solidFill>
                  <a:schemeClr val="accent3">
                    <a:lumMod val="25000"/>
                  </a:schemeClr>
                </a:solidFill>
                <a:sym typeface="Barlow Semi Condensed"/>
              </a:rPr>
              <a:t>}})</a:t>
            </a:r>
            <a:endParaRPr lang="fr-FR" sz="1500" dirty="0">
              <a:solidFill>
                <a:schemeClr val="accent3">
                  <a:lumMod val="25000"/>
                </a:schemeClr>
              </a:solidFill>
              <a:sym typeface="Barlow Semi Condensed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541430" y="207395"/>
            <a:ext cx="367838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SzPct val="90000"/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Exemple  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avec 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$all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: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735283" y="1880374"/>
            <a:ext cx="53305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SzPct val="90000"/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Exemples  avec 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elemMatch </a:t>
            </a:r>
            <a:r>
              <a:rPr lang="fr-FR" sz="1600" b="1" dirty="0" smtClean="0">
                <a:solidFill>
                  <a:srgbClr val="00A44A"/>
                </a:solidFill>
              </a:rPr>
              <a:t>:</a:t>
            </a:r>
            <a:endParaRPr lang="fr-FR" sz="1600" b="1" dirty="0">
              <a:solidFill>
                <a:srgbClr val="00A44A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69322" y="2800055"/>
            <a:ext cx="3678381" cy="170816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 anchor="t">
            <a:spAutoFit/>
          </a:bodyPr>
          <a:lstStyle/>
          <a:p>
            <a:r>
              <a:rPr lang="fr-FR" sz="1500" dirty="0">
                <a:solidFill>
                  <a:schemeClr val="accent3">
                    <a:lumMod val="25000"/>
                  </a:schemeClr>
                </a:solidFill>
                <a:sym typeface="Barlow Semi Condensed"/>
              </a:rPr>
              <a:t>db.recettes.</a:t>
            </a:r>
            <a:r>
              <a:rPr lang="fr-FR" sz="1500" b="1" dirty="0">
                <a:solidFill>
                  <a:srgbClr val="3188C4"/>
                </a:solidFill>
                <a:sym typeface="Barlow Semi Condensed"/>
              </a:rPr>
              <a:t>find</a:t>
            </a:r>
            <a:r>
              <a:rPr lang="fr-FR" sz="1500" dirty="0">
                <a:solidFill>
                  <a:schemeClr val="tx1">
                    <a:lumMod val="50000"/>
                  </a:schemeClr>
                </a:solidFill>
              </a:rPr>
              <a:t>({</a:t>
            </a:r>
          </a:p>
          <a:p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    </a:t>
            </a:r>
            <a:r>
              <a:rPr lang="fr-FR" sz="1500" dirty="0">
                <a:solidFill>
                  <a:srgbClr val="FF6600"/>
                </a:solidFill>
              </a:rPr>
              <a:t>liste_ingredients:</a:t>
            </a:r>
            <a:r>
              <a:rPr lang="fr-FR" sz="1500" dirty="0">
                <a:solidFill>
                  <a:schemeClr val="tx1">
                    <a:lumMod val="50000"/>
                  </a:schemeClr>
                </a:solidFill>
              </a:rPr>
              <a:t> {</a:t>
            </a:r>
          </a:p>
          <a:p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      </a:t>
            </a:r>
            <a:r>
              <a:rPr lang="fr-FR" sz="15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$</a:t>
            </a:r>
            <a:r>
              <a:rPr lang="fr-FR" sz="15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elemMatch</a:t>
            </a:r>
            <a:r>
              <a:rPr lang="fr-FR" sz="15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: </a:t>
            </a:r>
            <a:r>
              <a:rPr lang="fr-FR" sz="15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      </a:t>
            </a:r>
            <a:r>
              <a:rPr lang="fr-FR" sz="1500" b="1" dirty="0">
                <a:solidFill>
                  <a:srgbClr val="00A44A"/>
                </a:solidFill>
              </a:rPr>
              <a:t>  $in</a:t>
            </a:r>
            <a:r>
              <a:rPr lang="fr-FR" sz="1500" dirty="0">
                <a:solidFill>
                  <a:schemeClr val="accent3">
                    <a:lumMod val="25000"/>
                  </a:schemeClr>
                </a:solidFill>
              </a:rPr>
              <a:t>: ["ing1", "ing2", "ing3", "ing4", "ing5</a:t>
            </a:r>
            <a:r>
              <a:rPr lang="fr-FR" sz="1500" dirty="0">
                <a:solidFill>
                  <a:schemeClr val="tx1">
                    <a:lumMod val="50000"/>
                  </a:schemeClr>
                </a:solidFill>
              </a:rPr>
              <a:t>"]</a:t>
            </a:r>
          </a:p>
          <a:p>
            <a:r>
              <a:rPr lang="fr-FR" sz="1500" dirty="0">
                <a:solidFill>
                  <a:schemeClr val="tx1">
                    <a:lumMod val="50000"/>
                  </a:schemeClr>
                </a:solidFill>
              </a:rPr>
              <a:t>      }</a:t>
            </a:r>
          </a:p>
          <a:p>
            <a:r>
              <a:rPr lang="fr-FR" sz="1500" dirty="0">
                <a:solidFill>
                  <a:schemeClr val="tx1">
                    <a:lumMod val="50000"/>
                  </a:schemeClr>
                </a:solidFill>
              </a:rPr>
              <a:t>    </a:t>
            </a:r>
            <a:r>
              <a:rPr lang="fr-FR" sz="1500" dirty="0" smtClean="0">
                <a:solidFill>
                  <a:schemeClr val="tx1">
                    <a:lumMod val="50000"/>
                  </a:schemeClr>
                </a:solidFill>
              </a:rPr>
              <a:t>} </a:t>
            </a:r>
            <a:r>
              <a:rPr lang="fr-FR" sz="1500" dirty="0">
                <a:solidFill>
                  <a:schemeClr val="tx1">
                    <a:lumMod val="5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0522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19750" y="191168"/>
            <a:ext cx="3904500" cy="1902000"/>
          </a:xfrm>
        </p:spPr>
        <p:txBody>
          <a:bodyPr/>
          <a:lstStyle/>
          <a:p>
            <a:r>
              <a:rPr lang="fr-FR" sz="8000" dirty="0" smtClean="0"/>
              <a:t>03</a:t>
            </a:r>
            <a:endParaRPr lang="fr-FR" sz="8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59973" y="1480105"/>
            <a:ext cx="5683827" cy="2852904"/>
          </a:xfrm>
        </p:spPr>
        <p:txBody>
          <a:bodyPr/>
          <a:lstStyle/>
          <a:p>
            <a:r>
              <a:rPr lang="fr-FR" sz="4000" b="1" dirty="0"/>
              <a:t>FindOne, </a:t>
            </a:r>
            <a:br>
              <a:rPr lang="fr-FR" sz="4000" b="1" dirty="0"/>
            </a:br>
            <a:r>
              <a:rPr lang="fr-FR" sz="4000" b="1" dirty="0"/>
              <a:t> FindOneAndDelete , FindOneAndReplace et FindOneAndUpdate</a:t>
            </a:r>
            <a:endParaRPr lang="fr-FR" sz="4000" dirty="0"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1349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106076" y="1151777"/>
            <a:ext cx="3196074" cy="10475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810892" y="1148079"/>
            <a:ext cx="3173433" cy="14271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87" name="Google Shape;2187;p40"/>
          <p:cNvGrpSpPr/>
          <p:nvPr/>
        </p:nvGrpSpPr>
        <p:grpSpPr>
          <a:xfrm>
            <a:off x="2254574" y="3206600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2327264" y="1098501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079207" y="299539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FindOne</a:t>
            </a:r>
            <a:r>
              <a:rPr lang="en" sz="4000" dirty="0"/>
              <a:t> </a:t>
            </a:r>
            <a:r>
              <a:rPr lang="en" sz="4000" dirty="0" smtClean="0"/>
              <a:t>:</a:t>
            </a:r>
            <a:endParaRPr sz="4000" dirty="0"/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756815" y="3356263"/>
            <a:ext cx="3639346" cy="1329295"/>
          </a:xfrm>
          <a:prstGeom prst="rect">
            <a:avLst/>
          </a:prstGeom>
          <a:noFill/>
          <a:ln w="19050">
            <a:solidFill>
              <a:srgbClr val="00A44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fr-FR" altLang="fr-FR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db.recette</a:t>
            </a:r>
            <a:r>
              <a:rPr lang="fr-FR" altLang="fr-FR" dirty="0" smtClean="0">
                <a:latin typeface="Barlow Semi Condensed" panose="020B0604020202020204" charset="0"/>
                <a:sym typeface="Arial"/>
              </a:rPr>
              <a:t>.</a:t>
            </a:r>
            <a:r>
              <a:rPr lang="fr-FR" altLang="fr-FR" b="1" dirty="0" smtClean="0">
                <a:solidFill>
                  <a:srgbClr val="3188C4"/>
                </a:solidFill>
                <a:latin typeface="Barlow Semi Condensed" panose="020B0604020202020204" charset="0"/>
                <a:sym typeface="Arial"/>
              </a:rPr>
              <a:t>findOne</a:t>
            </a:r>
            <a:r>
              <a:rPr lang="fr-FR" altLang="fr-FR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(</a:t>
            </a:r>
          </a:p>
          <a:p>
            <a:pPr algn="l"/>
            <a:r>
              <a:rPr lang="fr-FR" altLang="fr-FR" dirty="0">
                <a:latin typeface="Barlow Semi Condensed" panose="020B0604020202020204" charset="0"/>
                <a:sym typeface="Arial"/>
              </a:rPr>
              <a:t> </a:t>
            </a:r>
            <a:r>
              <a:rPr lang="fr-FR" altLang="fr-FR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{ </a:t>
            </a:r>
            <a:r>
              <a:rPr lang="fr-FR" altLang="fr-FR" dirty="0">
                <a:solidFill>
                  <a:srgbClr val="FF6600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difficulte</a:t>
            </a:r>
            <a:r>
              <a:rPr lang="fr-FR" altLang="fr-FR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: "Moyenne" </a:t>
            </a:r>
            <a:r>
              <a:rPr lang="fr-FR" altLang="fr-FR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},</a:t>
            </a:r>
          </a:p>
          <a:p>
            <a:pPr algn="l"/>
            <a:r>
              <a:rPr lang="fr-FR" altLang="fr-FR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{ </a:t>
            </a:r>
            <a:r>
              <a:rPr lang="fr-FR" altLang="fr-FR" dirty="0">
                <a:solidFill>
                  <a:srgbClr val="FF6600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nom </a:t>
            </a:r>
            <a:r>
              <a:rPr lang="fr-FR" altLang="fr-FR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: 1, _id: 0 ,type:1,date_creation:1</a:t>
            </a:r>
            <a:r>
              <a:rPr lang="fr-FR" altLang="fr-FR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},</a:t>
            </a:r>
            <a:r>
              <a:rPr lang="fr-FR" altLang="fr-FR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</a:t>
            </a:r>
          </a:p>
          <a:p>
            <a:pPr algn="l"/>
            <a:r>
              <a:rPr lang="fr-FR" altLang="fr-FR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{</a:t>
            </a:r>
            <a:r>
              <a:rPr lang="fr-FR" altLang="fr-FR" b="1" dirty="0" smtClean="0">
                <a:solidFill>
                  <a:srgbClr val="00B050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sort </a:t>
            </a:r>
            <a:r>
              <a:rPr lang="fr-FR" altLang="fr-FR" b="1" dirty="0">
                <a:solidFill>
                  <a:srgbClr val="00B050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:</a:t>
            </a:r>
            <a:r>
              <a:rPr lang="fr-FR" altLang="fr-FR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{ </a:t>
            </a:r>
            <a:r>
              <a:rPr lang="fr-FR" altLang="fr-FR" dirty="0">
                <a:solidFill>
                  <a:srgbClr val="FF6600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date_creation</a:t>
            </a:r>
            <a:r>
              <a:rPr lang="fr-FR" altLang="fr-FR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: -1</a:t>
            </a:r>
            <a:r>
              <a:rPr lang="fr-FR" altLang="fr-FR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}},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 { </a:t>
            </a:r>
            <a:r>
              <a:rPr lang="fr-FR" b="1" dirty="0">
                <a:solidFill>
                  <a:srgbClr val="00A44A"/>
                </a:solidFill>
                <a:latin typeface="Barlow Semi Condensed" panose="020B0604020202020204" charset="0"/>
              </a:rPr>
              <a:t>maxTimeMS</a:t>
            </a:r>
            <a:r>
              <a:rPr lang="fr-FR" dirty="0">
                <a:latin typeface="Barlow Semi Condensed" panose="020B0604020202020204" charset="0"/>
              </a:rPr>
              <a:t>: </a:t>
            </a:r>
            <a:r>
              <a:rPr lang="fr-FR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1000 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}</a:t>
            </a:r>
            <a:r>
              <a:rPr lang="fr-FR" altLang="fr-FR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); </a:t>
            </a:r>
          </a:p>
          <a:p>
            <a:pPr lvl="0" algn="l"/>
            <a:endParaRPr dirty="0">
              <a:solidFill>
                <a:srgbClr val="000000"/>
              </a:solidFill>
              <a:latin typeface="Barlow Semi Condensed" panose="020B0604020202020204" charset="0"/>
              <a:ea typeface="Arial"/>
              <a:cs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04428" y="1172336"/>
            <a:ext cx="3445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600" b="1" dirty="0" smtClean="0">
                <a:solidFill>
                  <a:srgbClr val="00B050"/>
                </a:solidFill>
                <a:latin typeface="Barlow Semi Condensed" panose="020B0604020202020204" charset="0"/>
              </a:rPr>
              <a:t>Definition :</a:t>
            </a:r>
          </a:p>
          <a:p>
            <a:r>
              <a:rPr lang="en" sz="1600" b="1" dirty="0">
                <a:solidFill>
                  <a:schemeClr val="accent1">
                    <a:lumMod val="50000"/>
                  </a:schemeClr>
                </a:solidFill>
                <a:latin typeface="Barlow Semi Condensed" panose="020B0604020202020204" charset="0"/>
              </a:rPr>
              <a:t>FindOne</a:t>
            </a:r>
            <a:r>
              <a:rPr lang="en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est  Méthode dans MongoDB permettant de récupérer le premier document qui correspond à un filtre donné dans une collection.</a:t>
            </a:r>
          </a:p>
        </p:txBody>
      </p:sp>
      <p:sp>
        <p:nvSpPr>
          <p:cNvPr id="23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5225759" y="1175453"/>
            <a:ext cx="3445454" cy="88941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500" b="1" dirty="0" smtClean="0">
                <a:solidFill>
                  <a:srgbClr val="00B050"/>
                </a:solidFill>
                <a:latin typeface="Barlow Semi Condensed" panose="020B0604020202020204" charset="0"/>
                <a:ea typeface="Arial"/>
                <a:cs typeface="Arial"/>
                <a:sym typeface="Barlow Semi Condensed"/>
              </a:rPr>
              <a:t>Syntaxe :</a:t>
            </a:r>
          </a:p>
          <a:p>
            <a:pPr algn="l"/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db.collection.</a:t>
            </a:r>
            <a:r>
              <a:rPr lang="fr-FR" sz="1600" b="1" dirty="0" smtClean="0">
                <a:solidFill>
                  <a:srgbClr val="3188C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findOne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Arial"/>
              </a:rPr>
              <a:t>( &lt;query&gt;, &lt;projection&gt;, &lt;options&gt;)</a:t>
            </a:r>
            <a:endParaRPr lang="fr-FR" sz="1600" dirty="0">
              <a:solidFill>
                <a:schemeClr val="tx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57200"/>
            <a:ext cx="8763000" cy="0"/>
          </a:xfrm>
          <a:prstGeom prst="rect">
            <a:avLst/>
          </a:prstGeom>
          <a:solidFill>
            <a:srgbClr val="1127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9FBFA"/>
                </a:solidFill>
                <a:effectLst/>
                <a:latin typeface="Source Code Pro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9FBFA"/>
                </a:solidFill>
                <a:effectLst/>
                <a:latin typeface="Source Code Pro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4944563" y="3377912"/>
            <a:ext cx="3788356" cy="1318780"/>
          </a:xfrm>
          <a:prstGeom prst="rect">
            <a:avLst/>
          </a:prstGeom>
          <a:noFill/>
          <a:ln w="19050">
            <a:solidFill>
              <a:srgbClr val="00A44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eaLnBrk="0" fontAlgn="base" hangingPunct="0"/>
            <a:r>
              <a:rPr lang="fr-FR" altLang="fr-FR" dirty="0" smtClean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sym typeface="Arial"/>
              </a:rPr>
              <a:t>db.recette</a:t>
            </a:r>
            <a:r>
              <a:rPr lang="fr-FR" altLang="fr-FR" dirty="0" smtClean="0">
                <a:latin typeface="Barlow Semi Condensed" panose="020B0604020202020204" charset="0"/>
                <a:sym typeface="Arial"/>
              </a:rPr>
              <a:t>.</a:t>
            </a:r>
            <a:r>
              <a:rPr lang="fr-FR" altLang="fr-FR" b="1" dirty="0" smtClean="0">
                <a:solidFill>
                  <a:srgbClr val="3188C4"/>
                </a:solidFill>
                <a:latin typeface="Barlow Semi Condensed" panose="020B0604020202020204" charset="0"/>
                <a:sym typeface="Arial"/>
              </a:rPr>
              <a:t>finOdne</a:t>
            </a:r>
            <a:r>
              <a:rPr lang="fr-FR" altLang="fr-FR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sym typeface="Arial"/>
              </a:rPr>
              <a:t>(</a:t>
            </a:r>
          </a:p>
          <a:p>
            <a:pPr lvl="0" algn="l" eaLnBrk="0" fontAlgn="base" hangingPunct="0"/>
            <a:r>
              <a:rPr lang="fr-FR" altLang="fr-FR" dirty="0">
                <a:latin typeface="Barlow Semi Condensed" panose="020B0604020202020204" charset="0"/>
                <a:sym typeface="Arial"/>
              </a:rPr>
              <a:t> </a:t>
            </a:r>
            <a:r>
              <a:rPr lang="fr-FR" altLang="fr-FR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{ </a:t>
            </a:r>
            <a:r>
              <a:rPr lang="fr-FR" altLang="fr-FR" b="1" dirty="0">
                <a:solidFill>
                  <a:srgbClr val="00A44A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$expr</a:t>
            </a:r>
            <a:r>
              <a:rPr lang="fr-FR" altLang="fr-FR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: { $eq: </a:t>
            </a:r>
            <a:r>
              <a:rPr lang="fr-FR" altLang="fr-FR" dirty="0">
                <a:solidFill>
                  <a:srgbClr val="FF6600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["$nom", </a:t>
            </a:r>
            <a:r>
              <a:rPr lang="fr-FR" altLang="fr-FR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"$$targetRec"] } },</a:t>
            </a:r>
          </a:p>
          <a:p>
            <a:pPr lvl="0" algn="l" eaLnBrk="0" fontAlgn="base" hangingPunct="0"/>
            <a:r>
              <a:rPr lang="fr-FR" altLang="fr-FR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{ </a:t>
            </a:r>
            <a:r>
              <a:rPr lang="fr-FR" altLang="fr-FR" dirty="0">
                <a:solidFill>
                  <a:srgbClr val="FF6600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_id</a:t>
            </a:r>
            <a:r>
              <a:rPr lang="fr-FR" altLang="fr-FR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: 0, </a:t>
            </a:r>
            <a:r>
              <a:rPr lang="fr-FR" altLang="fr-FR" dirty="0">
                <a:solidFill>
                  <a:srgbClr val="FF6600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"i</a:t>
            </a:r>
            <a:r>
              <a:rPr lang="fr-FR" altLang="fr-FR" dirty="0">
                <a:solidFill>
                  <a:srgbClr val="FF6600"/>
                </a:solidFill>
                <a:latin typeface="Barlow Semi Condensed" panose="020B0604020202020204" charset="0"/>
                <a:ea typeface="Arial"/>
                <a:cs typeface="Arial"/>
              </a:rPr>
              <a:t>ngredients": </a:t>
            </a:r>
            <a:r>
              <a:rPr lang="fr-FR" altLang="fr-FR" dirty="0">
                <a:latin typeface="Barlow Semi Condensed" panose="020B0604020202020204" charset="0"/>
              </a:rPr>
              <a:t>{ </a:t>
            </a:r>
            <a:r>
              <a:rPr lang="fr-FR" altLang="fr-FR" b="1" dirty="0">
                <a:solidFill>
                  <a:srgbClr val="00A44A"/>
                </a:solidFill>
                <a:latin typeface="Barlow Semi Condensed" panose="020B0604020202020204" charset="0"/>
              </a:rPr>
              <a:t>$slice</a:t>
            </a:r>
            <a:r>
              <a:rPr lang="fr-FR" altLang="fr-FR" dirty="0">
                <a:latin typeface="Barlow Semi Condensed" panose="020B0604020202020204" charset="0"/>
              </a:rPr>
              <a:t>: 2 } },</a:t>
            </a:r>
          </a:p>
          <a:p>
            <a:pPr lvl="0" algn="l" eaLnBrk="0" fontAlgn="base" hangingPunct="0"/>
            <a:r>
              <a:rPr lang="fr-FR" altLang="fr-FR" dirty="0">
                <a:latin typeface="Barlow Semi Condensed" panose="020B0604020202020204" charset="0"/>
              </a:rPr>
              <a:t> { </a:t>
            </a:r>
            <a:r>
              <a:rPr lang="fr-FR" altLang="fr-FR" b="1" dirty="0">
                <a:solidFill>
                  <a:srgbClr val="00A44A"/>
                </a:solidFill>
                <a:latin typeface="Barlow Semi Condensed" panose="020B0604020202020204" charset="0"/>
              </a:rPr>
              <a:t>let</a:t>
            </a:r>
            <a:r>
              <a:rPr lang="fr-FR" altLang="fr-FR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: { targetRec: "Riz au curry de légumes</a:t>
            </a:r>
            <a:r>
              <a:rPr lang="fr-FR" altLang="fr-FR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" } } )</a:t>
            </a:r>
            <a:r>
              <a:rPr lang="fr-FR" altLang="fr-FR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; </a:t>
            </a:r>
            <a:br>
              <a:rPr lang="fr-FR" altLang="fr-FR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</a:br>
            <a:endParaRPr lang="fr-FR" altLang="fr-FR" dirty="0">
              <a:solidFill>
                <a:schemeClr val="accent2">
                  <a:lumMod val="25000"/>
                </a:schemeClr>
              </a:solidFill>
              <a:latin typeface="Barlow Semi Condensed" panose="020B0604020202020204" charset="0"/>
              <a:ea typeface="Arial"/>
              <a:cs typeface="Arial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2400" y="609600"/>
            <a:ext cx="8763000" cy="0"/>
          </a:xfrm>
          <a:prstGeom prst="rect">
            <a:avLst/>
          </a:prstGeom>
          <a:solidFill>
            <a:srgbClr val="1127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9FBFA"/>
                </a:solidFill>
                <a:effectLst/>
                <a:latin typeface="Source Code Pro"/>
              </a:rPr>
              <a:t/>
            </a:r>
            <a:b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rgbClr val="F9FBFA"/>
                </a:solidFill>
                <a:effectLst/>
                <a:latin typeface="Source Code Pro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9" name="Google Shape;2191;p40"/>
          <p:cNvGrpSpPr/>
          <p:nvPr/>
        </p:nvGrpSpPr>
        <p:grpSpPr>
          <a:xfrm>
            <a:off x="6529100" y="3230731"/>
            <a:ext cx="175013" cy="27000"/>
            <a:chOff x="5662375" y="212375"/>
            <a:chExt cx="175013" cy="27000"/>
          </a:xfrm>
        </p:grpSpPr>
        <p:sp>
          <p:nvSpPr>
            <p:cNvPr id="40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1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2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43" name="Google Shape;2191;p40"/>
          <p:cNvGrpSpPr/>
          <p:nvPr/>
        </p:nvGrpSpPr>
        <p:grpSpPr>
          <a:xfrm>
            <a:off x="6542600" y="1105769"/>
            <a:ext cx="175013" cy="27000"/>
            <a:chOff x="5662375" y="212375"/>
            <a:chExt cx="175013" cy="27000"/>
          </a:xfrm>
        </p:grpSpPr>
        <p:sp>
          <p:nvSpPr>
            <p:cNvPr id="44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076727" y="2799384"/>
            <a:ext cx="35240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 Medium"/>
              </a:rPr>
              <a:t>Exemple avec </a:t>
            </a:r>
            <a:r>
              <a:rPr lang="fr-FR" altLang="fr-FR" sz="1600" b="1" dirty="0">
                <a:solidFill>
                  <a:srgbClr val="00B050"/>
                </a:solidFill>
                <a:latin typeface="Barlow Semi Condensed" panose="020B0604020202020204" charset="0"/>
                <a:sym typeface="Barlow Semi Condensed Medium"/>
              </a:rPr>
              <a:t>$slice  </a:t>
            </a:r>
            <a:r>
              <a:rPr lang="fr-FR" altLang="fr-FR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et</a:t>
            </a:r>
            <a:r>
              <a:rPr lang="fr-FR" altLang="fr-FR" sz="1600" dirty="0"/>
              <a:t> </a:t>
            </a:r>
            <a:r>
              <a:rPr lang="fr-FR" altLang="fr-FR" sz="1600" b="1" dirty="0">
                <a:solidFill>
                  <a:srgbClr val="00B050"/>
                </a:solidFill>
                <a:latin typeface="Barlow Semi Condensed" panose="020B0604020202020204" charset="0"/>
              </a:rPr>
              <a:t>un variable</a:t>
            </a:r>
            <a:r>
              <a:rPr lang="en" sz="1600" b="1" dirty="0">
                <a:solidFill>
                  <a:srgbClr val="00B050"/>
                </a:solidFill>
                <a:latin typeface="Barlow Semi Condensed" panose="020B0604020202020204" charset="0"/>
              </a:rPr>
              <a:t>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87465" y="2799384"/>
            <a:ext cx="336241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 Medium"/>
              </a:rPr>
              <a:t>Exemple avec </a:t>
            </a:r>
            <a:r>
              <a:rPr lang="fr-FR" sz="1600" b="1" dirty="0">
                <a:solidFill>
                  <a:srgbClr val="00B050"/>
                </a:solidFill>
                <a:latin typeface="Barlow Semi Condensed" panose="020B0604020202020204" charset="0"/>
                <a:sym typeface="Barlow Semi Condensed Medium"/>
              </a:rPr>
              <a:t>sort</a:t>
            </a:r>
            <a:r>
              <a:rPr lang="fr-FR" altLang="fr-FR" sz="1600" b="1" dirty="0">
                <a:solidFill>
                  <a:srgbClr val="00B050"/>
                </a:solidFill>
                <a:latin typeface="Barlow Semi Condensed" panose="020B0604020202020204" charset="0"/>
                <a:sym typeface="Barlow Semi Condensed Medium"/>
              </a:rPr>
              <a:t> </a:t>
            </a:r>
            <a:r>
              <a:rPr lang="fr-FR" altLang="fr-FR" sz="1600" b="1" dirty="0" smtClean="0">
                <a:solidFill>
                  <a:srgbClr val="00B050"/>
                </a:solidFill>
                <a:sym typeface="Barlow Semi Condensed Medium"/>
              </a:rPr>
              <a:t> </a:t>
            </a:r>
            <a:r>
              <a:rPr lang="fr-FR" altLang="fr-FR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</a:rPr>
              <a:t>et</a:t>
            </a:r>
            <a:r>
              <a:rPr lang="fr-FR" altLang="fr-FR" sz="1600" dirty="0"/>
              <a:t> </a:t>
            </a:r>
            <a:r>
              <a:rPr lang="fr-FR" altLang="fr-FR" sz="1600" b="1" dirty="0" smtClean="0">
                <a:solidFill>
                  <a:srgbClr val="00B050"/>
                </a:solidFill>
                <a:latin typeface="Barlow Semi Condensed" panose="020B0604020202020204" charset="0"/>
              </a:rPr>
              <a:t>maxtimeMS</a:t>
            </a:r>
            <a:r>
              <a:rPr lang="en" sz="1600" b="1" dirty="0" smtClean="0">
                <a:solidFill>
                  <a:srgbClr val="00B050"/>
                </a:solidFill>
              </a:rPr>
              <a:t>:</a:t>
            </a:r>
            <a:endParaRPr lang="en" sz="1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54748" y="2920710"/>
            <a:ext cx="3640731" cy="20669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54749" y="1122815"/>
            <a:ext cx="3640731" cy="1631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4854265" y="1938525"/>
            <a:ext cx="3822143" cy="2789339"/>
          </a:xfrm>
          <a:prstGeom prst="rect">
            <a:avLst/>
          </a:prstGeom>
          <a:noFill/>
          <a:ln w="19050">
            <a:solidFill>
              <a:srgbClr val="00A44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700" dirty="0" smtClean="0">
                <a:solidFill>
                  <a:schemeClr val="accent2">
                    <a:lumMod val="25000"/>
                  </a:schemeClr>
                </a:solidFill>
              </a:rPr>
              <a:t>db.recettes.</a:t>
            </a:r>
            <a:r>
              <a:rPr lang="en-US" sz="1700" b="1" dirty="0" smtClean="0">
                <a:solidFill>
                  <a:srgbClr val="3188C4"/>
                </a:solidFill>
              </a:rPr>
              <a:t>findOneAndDelete</a:t>
            </a:r>
            <a:r>
              <a:rPr lang="en-US" sz="1700" dirty="0"/>
              <a:t>(</a:t>
            </a:r>
            <a:endParaRPr lang="fr-FR" sz="1700" dirty="0"/>
          </a:p>
          <a:p>
            <a:r>
              <a:rPr lang="en-US" sz="1700" dirty="0"/>
              <a:t> </a:t>
            </a:r>
            <a:r>
              <a:rPr lang="en-US" sz="1700" dirty="0">
                <a:solidFill>
                  <a:schemeClr val="accent2">
                    <a:lumMod val="25000"/>
                  </a:schemeClr>
                </a:solidFill>
              </a:rPr>
              <a:t>{ </a:t>
            </a:r>
            <a:r>
              <a:rPr lang="en-US" sz="1700" dirty="0">
                <a:solidFill>
                  <a:srgbClr val="FF6600"/>
                </a:solidFill>
              </a:rPr>
              <a:t>nom</a:t>
            </a:r>
            <a:r>
              <a:rPr lang="en-US" sz="1700" dirty="0">
                <a:solidFill>
                  <a:schemeClr val="accent2">
                    <a:lumMod val="25000"/>
                  </a:schemeClr>
                </a:solidFill>
              </a:rPr>
              <a:t>: "Salade César“},</a:t>
            </a:r>
          </a:p>
          <a:p>
            <a:r>
              <a:rPr lang="en-US" sz="1700" dirty="0">
                <a:solidFill>
                  <a:schemeClr val="tx1"/>
                </a:solidFill>
              </a:rPr>
              <a:t> {</a:t>
            </a:r>
            <a:r>
              <a:rPr lang="fr-FR" sz="1700" b="1" dirty="0">
                <a:solidFill>
                  <a:srgbClr val="00A44A"/>
                </a:solidFill>
                <a:sym typeface="Arial"/>
              </a:rPr>
              <a:t>writeConcern:</a:t>
            </a:r>
            <a:r>
              <a:rPr lang="fr-FR" sz="1700" b="1" dirty="0">
                <a:solidFill>
                  <a:srgbClr val="00A44A"/>
                </a:solidFill>
              </a:rPr>
              <a:t> </a:t>
            </a:r>
            <a:r>
              <a:rPr lang="fr-FR" sz="1700" dirty="0">
                <a:solidFill>
                  <a:srgbClr val="00A44A"/>
                </a:solidFill>
              </a:rPr>
              <a:t>{ </a:t>
            </a:r>
            <a:r>
              <a:rPr lang="fr-FR" sz="1700" dirty="0">
                <a:solidFill>
                  <a:srgbClr val="CC3300"/>
                </a:solidFill>
              </a:rPr>
              <a:t>//</a:t>
            </a:r>
            <a:r>
              <a:rPr lang="fr-FR" sz="1700" dirty="0" smtClean="0">
                <a:solidFill>
                  <a:srgbClr val="CC3300"/>
                </a:solidFill>
              </a:rPr>
              <a:t>préoccupation d'écriture</a:t>
            </a:r>
            <a:endParaRPr lang="fr-FR" sz="1700" dirty="0">
              <a:solidFill>
                <a:srgbClr val="CC3300"/>
              </a:solidFill>
            </a:endParaRPr>
          </a:p>
          <a:p>
            <a:r>
              <a:rPr lang="fr-FR" sz="1700" dirty="0">
                <a:solidFill>
                  <a:schemeClr val="tx1"/>
                </a:solidFill>
              </a:rPr>
              <a:t>	</a:t>
            </a:r>
            <a:r>
              <a:rPr lang="fr-FR" sz="1700" dirty="0">
                <a:solidFill>
                  <a:schemeClr val="accent2">
                    <a:lumMod val="25000"/>
                  </a:schemeClr>
                </a:solidFill>
              </a:rPr>
              <a:t>w: 1, j: true,</a:t>
            </a:r>
          </a:p>
          <a:p>
            <a:r>
              <a:rPr lang="fr-FR" sz="1700" dirty="0">
                <a:solidFill>
                  <a:schemeClr val="accent2">
                    <a:lumMod val="25000"/>
                  </a:schemeClr>
                </a:solidFill>
              </a:rPr>
              <a:t>         	</a:t>
            </a:r>
            <a:r>
              <a:rPr lang="en-US" sz="1700" dirty="0">
                <a:solidFill>
                  <a:schemeClr val="accent2">
                    <a:lumMod val="25000"/>
                  </a:schemeClr>
                </a:solidFill>
              </a:rPr>
              <a:t>wtimeout: 1000</a:t>
            </a:r>
            <a:r>
              <a:rPr lang="en-US" sz="1700" dirty="0">
                <a:solidFill>
                  <a:schemeClr val="tx1"/>
                </a:solidFill>
              </a:rPr>
              <a:t>},</a:t>
            </a:r>
          </a:p>
          <a:p>
            <a:r>
              <a:rPr lang="en-US" sz="1700" dirty="0">
                <a:solidFill>
                  <a:schemeClr val="tx1"/>
                </a:solidFill>
              </a:rPr>
              <a:t>{</a:t>
            </a:r>
            <a:r>
              <a:rPr lang="en-US" sz="1700" dirty="0">
                <a:solidFill>
                  <a:srgbClr val="FF6600"/>
                </a:solidFill>
              </a:rPr>
              <a:t>temps_preparation</a:t>
            </a:r>
            <a:r>
              <a:rPr lang="en-US" sz="1700" dirty="0">
                <a:solidFill>
                  <a:schemeClr val="accent2">
                    <a:lumMod val="25000"/>
                  </a:schemeClr>
                </a:solidFill>
              </a:rPr>
              <a:t>: 1</a:t>
            </a:r>
            <a:r>
              <a:rPr lang="en-US" sz="1700" dirty="0">
                <a:solidFill>
                  <a:srgbClr val="FF6600"/>
                </a:solidFill>
              </a:rPr>
              <a:t>,_id</a:t>
            </a:r>
            <a:r>
              <a:rPr lang="en-US" sz="1700" dirty="0">
                <a:solidFill>
                  <a:schemeClr val="accent2">
                    <a:lumMod val="25000"/>
                  </a:schemeClr>
                </a:solidFill>
              </a:rPr>
              <a:t>: 0</a:t>
            </a:r>
            <a:r>
              <a:rPr lang="en-US" sz="1700" dirty="0">
                <a:solidFill>
                  <a:schemeClr val="tx1"/>
                </a:solidFill>
              </a:rPr>
              <a:t>},</a:t>
            </a:r>
            <a:endParaRPr lang="fr-FR" sz="17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b="1" dirty="0">
                <a:solidFill>
                  <a:srgbClr val="00A44A"/>
                </a:solidFill>
              </a:rPr>
              <a:t>sort: </a:t>
            </a:r>
            <a:r>
              <a:rPr lang="en-US" sz="1700" dirty="0">
                <a:solidFill>
                  <a:schemeClr val="tx1"/>
                </a:solidFill>
              </a:rPr>
              <a:t>{ </a:t>
            </a:r>
            <a:r>
              <a:rPr lang="en-US" sz="1700" dirty="0">
                <a:solidFill>
                  <a:schemeClr val="accent2">
                    <a:lumMod val="25000"/>
                  </a:schemeClr>
                </a:solidFill>
              </a:rPr>
              <a:t>date_creation: -1</a:t>
            </a:r>
            <a:r>
              <a:rPr lang="en-US" sz="1700" dirty="0">
                <a:solidFill>
                  <a:schemeClr val="tx1"/>
                </a:solidFill>
              </a:rPr>
              <a:t>},</a:t>
            </a:r>
            <a:endParaRPr lang="fr-FR" sz="1700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rgbClr val="00A44A"/>
                </a:solidFill>
              </a:rPr>
              <a:t> maxTimeMS</a:t>
            </a:r>
            <a:r>
              <a:rPr lang="en-US" sz="1700" dirty="0">
                <a:solidFill>
                  <a:schemeClr val="tx1"/>
                </a:solidFill>
              </a:rPr>
              <a:t>: </a:t>
            </a:r>
            <a:r>
              <a:rPr lang="en-US" sz="1700" dirty="0">
                <a:solidFill>
                  <a:schemeClr val="accent2">
                    <a:lumMod val="25000"/>
                  </a:schemeClr>
                </a:solidFill>
              </a:rPr>
              <a:t>5000,</a:t>
            </a:r>
            <a:endParaRPr lang="fr-FR" sz="1700" dirty="0">
              <a:solidFill>
                <a:schemeClr val="accent2">
                  <a:lumMod val="25000"/>
                </a:schemeClr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b="1" dirty="0" smtClean="0">
                <a:solidFill>
                  <a:srgbClr val="00A44A"/>
                </a:solidFill>
              </a:rPr>
              <a:t>collation: </a:t>
            </a:r>
            <a:r>
              <a:rPr lang="en-US" sz="1700" dirty="0">
                <a:solidFill>
                  <a:schemeClr val="tx1"/>
                </a:solidFill>
              </a:rPr>
              <a:t>{</a:t>
            </a:r>
            <a:r>
              <a:rPr lang="en-US" sz="1700" dirty="0">
                <a:solidFill>
                  <a:schemeClr val="accent2">
                    <a:lumMod val="25000"/>
                  </a:schemeClr>
                </a:solidFill>
              </a:rPr>
              <a:t>locale: "fr",strength: 1 </a:t>
            </a:r>
            <a:r>
              <a:rPr lang="en-US" sz="1700" dirty="0">
                <a:solidFill>
                  <a:schemeClr val="tx1"/>
                </a:solidFill>
              </a:rPr>
              <a:t>}  });</a:t>
            </a:r>
            <a:endParaRPr lang="fr-FR" sz="1700" dirty="0">
              <a:solidFill>
                <a:schemeClr val="tx1"/>
              </a:solidFill>
            </a:endParaRPr>
          </a:p>
        </p:txBody>
      </p:sp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455258" y="-149247"/>
            <a:ext cx="6006300" cy="5958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b="1" dirty="0"/>
              <a:t/>
            </a:r>
            <a:br>
              <a:rPr lang="fr-FR" b="1" dirty="0"/>
            </a:br>
            <a:r>
              <a:rPr lang="fr-FR" sz="4000" dirty="0" smtClean="0"/>
              <a:t>findOneAndDelete:</a:t>
            </a:r>
            <a:r>
              <a:rPr lang="fr-FR" sz="4000" dirty="0"/>
              <a:t> </a:t>
            </a:r>
            <a:endParaRPr sz="4000"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554749" y="1122815"/>
            <a:ext cx="3640731" cy="100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eaLnBrk="0" fontAlgn="base" hangingPunct="0">
              <a:buFont typeface="Wingdings" panose="05000000000000000000" pitchFamily="2" charset="2"/>
              <a:buChar char="§"/>
            </a:pPr>
            <a:r>
              <a:rPr lang="fr-FR" altLang="fr-FR" sz="1600" b="1" dirty="0" smtClean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altLang="fr-FR" sz="1600" b="1" dirty="0">
                <a:solidFill>
                  <a:srgbClr val="00A44A"/>
                </a:solidFill>
              </a:rPr>
              <a:t>D</a:t>
            </a:r>
            <a:r>
              <a:rPr lang="fr-FR" sz="1600" b="1" dirty="0">
                <a:solidFill>
                  <a:srgbClr val="00A44A"/>
                </a:solidFill>
              </a:rPr>
              <a:t>éfinition:</a:t>
            </a:r>
            <a:endParaRPr lang="fr-FR" altLang="fr-FR" sz="1600" b="1" dirty="0">
              <a:solidFill>
                <a:srgbClr val="00A44A"/>
              </a:solidFill>
            </a:endParaRPr>
          </a:p>
          <a:p>
            <a:pPr eaLnBrk="0" fontAlgn="base" hangingPunct="0"/>
            <a:r>
              <a:rPr lang="fr-FR" altLang="fr-FR" sz="1600" b="1" dirty="0">
                <a:solidFill>
                  <a:srgbClr val="3188C4"/>
                </a:solidFill>
                <a:sym typeface="Arial"/>
              </a:rPr>
              <a:t>findOneAndDelete</a:t>
            </a:r>
            <a:r>
              <a:rPr lang="fr-FR" altLang="fr-FR" sz="1600" dirty="0">
                <a:sym typeface="Arial"/>
              </a:rPr>
              <a:t> </a:t>
            </a:r>
            <a:r>
              <a:rPr lang="fr-FR" altLang="fr-FR" sz="1600" dirty="0">
                <a:solidFill>
                  <a:schemeClr val="tx1">
                    <a:lumMod val="50000"/>
                  </a:schemeClr>
                </a:solidFill>
                <a:sym typeface="Arial"/>
              </a:rPr>
              <a:t>est Méthode qui trouve et supprime le premier document correspondant à un filtre spécifié dans une collection MongoDB, renvoyant le document supprimé</a:t>
            </a:r>
            <a:r>
              <a:rPr lang="fr-FR" altLang="fr-FR" sz="1500" dirty="0">
                <a:solidFill>
                  <a:schemeClr val="tx1">
                    <a:lumMod val="50000"/>
                  </a:schemeClr>
                </a:solidFill>
                <a:sym typeface="Arial"/>
              </a:rPr>
              <a:t>.</a:t>
            </a:r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627485" y="2858688"/>
            <a:ext cx="3640731" cy="207576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eaLnBrk="0" fontAlgn="base" hangingPunct="0"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rgbClr val="00A44A"/>
                </a:solidFill>
              </a:rPr>
              <a:t>Syntaxe:</a:t>
            </a:r>
          </a:p>
          <a:p>
            <a:pPr eaLnBrk="0" fontAlgn="base" hangingPunct="0"/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db.coll</a:t>
            </a:r>
            <a:r>
              <a:rPr lang="fr-FR" sz="1600" dirty="0">
                <a:solidFill>
                  <a:schemeClr val="tx1"/>
                </a:solidFill>
              </a:rPr>
              <a:t>.</a:t>
            </a:r>
            <a:r>
              <a:rPr lang="fr-FR" sz="1600" b="1" dirty="0">
                <a:solidFill>
                  <a:srgbClr val="3188C4"/>
                </a:solidFill>
              </a:rPr>
              <a:t>findOneAndDelete</a:t>
            </a:r>
            <a:r>
              <a:rPr lang="fr-FR" sz="1600" dirty="0"/>
              <a:t>(</a:t>
            </a:r>
          </a:p>
          <a:p>
            <a:pPr algn="just"/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&lt;filter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&gt;  </a:t>
            </a:r>
            <a:r>
              <a:rPr lang="fr-FR" sz="1600" dirty="0">
                <a:solidFill>
                  <a:srgbClr val="CC3300"/>
                </a:solidFill>
              </a:rPr>
              <a:t>//1ere paramètre filtre</a:t>
            </a:r>
          </a:p>
          <a:p>
            <a:pPr eaLnBrk="0" fontAlgn="base" hangingPunct="0"/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{writeConcern: &lt;document&gt;</a:t>
            </a:r>
            <a:r>
              <a:rPr lang="fr-FR" sz="1600" dirty="0" smtClean="0">
                <a:solidFill>
                  <a:schemeClr val="tx1"/>
                </a:solidFill>
              </a:rPr>
              <a:t>,</a:t>
            </a:r>
            <a:r>
              <a:rPr lang="fr-FR" sz="1600" dirty="0">
                <a:solidFill>
                  <a:srgbClr val="CC3300"/>
                </a:solidFill>
              </a:rPr>
              <a:t>//options</a:t>
            </a:r>
          </a:p>
          <a:p>
            <a:pPr eaLnBrk="0" fontAlgn="base" hangingPunct="0"/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projection: &lt;document&gt;,</a:t>
            </a:r>
          </a:p>
          <a:p>
            <a:pPr eaLnBrk="0" fontAlgn="base" hangingPunct="0"/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sort: &lt;document&gt;,</a:t>
            </a:r>
          </a:p>
          <a:p>
            <a:pPr eaLnBrk="0" fontAlgn="base" hangingPunct="0"/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maxTimeMS: &lt;number&gt;,</a:t>
            </a:r>
          </a:p>
          <a:p>
            <a:pPr eaLnBrk="0" fontAlgn="base" hangingPunct="0"/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collation: &lt;document&gt;})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081155" y="1122815"/>
            <a:ext cx="30237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Barlow Semi Condensed" panose="020B0604020202020204" charset="0"/>
              </a:rPr>
              <a:t>Exemple avec 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 panose="020B0604020202020204" charset="0"/>
              </a:rPr>
              <a:t>writeConcern,</a:t>
            </a:r>
            <a:r>
              <a:rPr lang="en-US" sz="1600" b="1" dirty="0">
                <a:solidFill>
                  <a:srgbClr val="00A44A"/>
                </a:solidFill>
                <a:latin typeface="Barlow Semi Condensed" panose="020B0604020202020204" charset="0"/>
              </a:rPr>
              <a:t> </a:t>
            </a:r>
            <a:r>
              <a:rPr lang="en-US" sz="1600" b="1" dirty="0" smtClean="0">
                <a:solidFill>
                  <a:srgbClr val="00A44A"/>
                </a:solidFill>
                <a:latin typeface="Barlow Semi Condensed" panose="020B0604020202020204" charset="0"/>
              </a:rPr>
              <a:t>sort,</a:t>
            </a:r>
            <a:r>
              <a:rPr lang="en-US" sz="1600" b="1" dirty="0">
                <a:solidFill>
                  <a:srgbClr val="00A44A"/>
                </a:solidFill>
                <a:latin typeface="Barlow Semi Condensed" panose="020B0604020202020204" charset="0"/>
              </a:rPr>
              <a:t> maxTimeMS</a:t>
            </a:r>
            <a:r>
              <a:rPr lang="fr-FR" sz="1600" dirty="0" smtClean="0">
                <a:latin typeface="Barlow Semi Condensed" panose="020B0604020202020204" charset="0"/>
              </a:rPr>
              <a:t> et </a:t>
            </a:r>
            <a:r>
              <a:rPr lang="en-US" sz="1600" b="1" dirty="0" smtClean="0">
                <a:solidFill>
                  <a:srgbClr val="00A44A"/>
                </a:solidFill>
                <a:latin typeface="Barlow Semi Condensed" panose="020B0604020202020204" charset="0"/>
              </a:rPr>
              <a:t>collation :</a:t>
            </a:r>
            <a:endParaRPr lang="fr-FR" sz="1600" dirty="0">
              <a:latin typeface="Barlow Semi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039591" y="1388716"/>
            <a:ext cx="3273136" cy="32248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1007918" y="1388716"/>
            <a:ext cx="3117273" cy="32248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59630" y="296765"/>
            <a:ext cx="5577900" cy="594300"/>
          </a:xfrm>
        </p:spPr>
        <p:txBody>
          <a:bodyPr/>
          <a:lstStyle/>
          <a:p>
            <a:r>
              <a:rPr lang="fr-FR" sz="4000" dirty="0"/>
              <a:t>findOneAndReplace :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4"/>
          </p:nvPr>
        </p:nvSpPr>
        <p:spPr>
          <a:xfrm>
            <a:off x="5122720" y="1388715"/>
            <a:ext cx="3262747" cy="3224847"/>
          </a:xfrm>
          <a:noFill/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srgbClr val="00B050"/>
                </a:solidFill>
                <a:latin typeface="Barlow Semi Condensed" panose="020B0604020202020204" charset="0"/>
                <a:ea typeface="Arial"/>
                <a:cs typeface="Arial"/>
              </a:rPr>
              <a:t>Syntaxe :</a:t>
            </a:r>
            <a:endParaRPr lang="fr-FR" b="1" dirty="0">
              <a:solidFill>
                <a:srgbClr val="00B050"/>
              </a:solidFill>
              <a:latin typeface="Barlow Semi Condensed" panose="020B0604020202020204" charset="0"/>
              <a:ea typeface="Arial"/>
              <a:cs typeface="Arial"/>
            </a:endParaRPr>
          </a:p>
          <a:p>
            <a:pPr algn="l" fontAlgn="t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db.collection.</a:t>
            </a:r>
            <a:r>
              <a:rPr lang="fr-FR" b="1" dirty="0">
                <a:solidFill>
                  <a:srgbClr val="3188C4"/>
                </a:solidFill>
              </a:rPr>
              <a:t>findOneAndReplace</a:t>
            </a:r>
            <a:r>
              <a:rPr lang="fr-FR" dirty="0">
                <a:solidFill>
                  <a:schemeClr val="tx1"/>
                </a:solidFill>
              </a:rPr>
              <a:t>(</a:t>
            </a:r>
          </a:p>
          <a:p>
            <a:pPr algn="l" fontAlgn="t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&lt;filter&gt;,</a:t>
            </a:r>
          </a:p>
          <a:p>
            <a:pPr lvl="0" algn="l" fontAlgn="t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&lt;replacement&gt;, </a:t>
            </a:r>
            <a:r>
              <a:rPr lang="fr-FR" dirty="0">
                <a:solidFill>
                  <a:srgbClr val="CC3300"/>
                </a:solidFill>
              </a:rPr>
              <a:t>//</a:t>
            </a:r>
            <a:r>
              <a:rPr lang="fr-FR" altLang="fr-FR" dirty="0">
                <a:solidFill>
                  <a:srgbClr val="CC3300"/>
                </a:solidFill>
              </a:rPr>
              <a:t> </a:t>
            </a:r>
            <a:r>
              <a:rPr lang="fr-FR" altLang="fr-FR" dirty="0" smtClean="0">
                <a:solidFill>
                  <a:srgbClr val="CC3300"/>
                </a:solidFill>
              </a:rPr>
              <a:t>doc de replacement </a:t>
            </a:r>
            <a:endParaRPr lang="fr-FR" dirty="0">
              <a:solidFill>
                <a:srgbClr val="CC3300"/>
              </a:solidFill>
            </a:endParaRPr>
          </a:p>
          <a:p>
            <a:pPr algn="l" fontAlgn="t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{writeConcern: &lt;document&gt;, </a:t>
            </a:r>
            <a:r>
              <a:rPr lang="fr-FR" dirty="0" smtClean="0">
                <a:solidFill>
                  <a:srgbClr val="CC3300"/>
                </a:solidFill>
              </a:rPr>
              <a:t>//options</a:t>
            </a:r>
            <a:endParaRPr lang="fr-FR" dirty="0">
              <a:solidFill>
                <a:srgbClr val="CC3300"/>
              </a:solidFill>
            </a:endParaRPr>
          </a:p>
          <a:p>
            <a:pPr algn="l" fontAlgn="t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projection: &lt;document&gt;,</a:t>
            </a:r>
          </a:p>
          <a:p>
            <a:pPr algn="l" fontAlgn="t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sort: &lt;document&gt;,</a:t>
            </a:r>
          </a:p>
          <a:p>
            <a:pPr algn="l" fontAlgn="t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maxTimeMS: &lt;number&gt;,</a:t>
            </a:r>
          </a:p>
          <a:p>
            <a:pPr algn="l" fontAlgn="t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upsert: &lt;boolean&gt;,</a:t>
            </a:r>
          </a:p>
          <a:p>
            <a:pPr algn="l" fontAlgn="t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returnDocument: &lt;string&gt;,</a:t>
            </a:r>
          </a:p>
          <a:p>
            <a:pPr algn="l" fontAlgn="t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returnNewDocument: &lt;boolean&gt;,</a:t>
            </a:r>
          </a:p>
          <a:p>
            <a:pPr algn="l" fontAlgn="t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collation: &lt;document&gt;})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5"/>
          </p:nvPr>
        </p:nvSpPr>
        <p:spPr>
          <a:xfrm>
            <a:off x="1101435" y="1388715"/>
            <a:ext cx="2930237" cy="3224847"/>
          </a:xfrm>
          <a:noFill/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" b="1" dirty="0">
                <a:solidFill>
                  <a:srgbClr val="00B050"/>
                </a:solidFill>
              </a:rPr>
              <a:t>Definition :</a:t>
            </a:r>
          </a:p>
          <a:p>
            <a:pPr algn="just"/>
            <a:r>
              <a:rPr lang="fr-FR" b="1" dirty="0">
                <a:solidFill>
                  <a:srgbClr val="3188C4"/>
                </a:solidFill>
              </a:rPr>
              <a:t>F</a:t>
            </a:r>
            <a:r>
              <a:rPr lang="fr-FR" b="1" dirty="0" smtClean="0">
                <a:solidFill>
                  <a:srgbClr val="3188C4"/>
                </a:solidFill>
              </a:rPr>
              <a:t>indOneAndReplace</a:t>
            </a:r>
            <a:r>
              <a:rPr lang="fr-FR" b="1" dirty="0" smtClean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est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une méthode qui recherche a le 1ere document correspondant à un filtre spécifié, le remplace par un nouveau document, et renvoyer soit le document d'origine avant le remplacement (returnDocument: "before") soit le document de remplacement (returnDocument: "after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").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7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32023" y="1217430"/>
            <a:ext cx="36576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5374117" y="1683236"/>
            <a:ext cx="3291900" cy="2649681"/>
          </a:xfrm>
          <a:prstGeom prst="rect">
            <a:avLst/>
          </a:prstGeom>
          <a:noFill/>
          <a:ln w="19050">
            <a:solidFill>
              <a:srgbClr val="00A44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fr-FR" sz="1700" dirty="0" smtClean="0">
              <a:solidFill>
                <a:srgbClr val="000000"/>
              </a:solidFill>
              <a:latin typeface="Barlow Semi Condensed" panose="020B0604020202020204" charset="0"/>
              <a:ea typeface="Arial"/>
              <a:cs typeface="Arial"/>
            </a:endParaRPr>
          </a:p>
          <a:p>
            <a:r>
              <a:rPr lang="fr-FR" sz="17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db.recettes</a:t>
            </a:r>
            <a:r>
              <a:rPr lang="fr-FR" sz="1700" b="1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.</a:t>
            </a:r>
            <a:r>
              <a:rPr lang="fr-FR" sz="1700" b="1" dirty="0">
                <a:solidFill>
                  <a:srgbClr val="3188C4"/>
                </a:solidFill>
                <a:latin typeface="Barlow Semi Condensed" panose="020B0604020202020204" charset="0"/>
              </a:rPr>
              <a:t>findOneAndReplace</a:t>
            </a:r>
            <a:r>
              <a:rPr 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(</a:t>
            </a:r>
          </a:p>
          <a:p>
            <a:r>
              <a:rPr lang="fr-FR" sz="1700" dirty="0">
                <a:solidFill>
                  <a:srgbClr val="000000"/>
                </a:solidFill>
                <a:latin typeface="Barlow Semi Condensed" panose="020B0604020202020204" charset="0"/>
                <a:ea typeface="Arial"/>
                <a:cs typeface="Arial"/>
              </a:rPr>
              <a:t> { </a:t>
            </a:r>
            <a:r>
              <a:rPr lang="fr-FR" sz="1700" dirty="0">
                <a:solidFill>
                  <a:srgbClr val="FF6600"/>
                </a:solidFill>
                <a:latin typeface="Barlow Semi Condensed" panose="020B0604020202020204" charset="0"/>
              </a:rPr>
              <a:t>_id</a:t>
            </a:r>
            <a:r>
              <a:rPr 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: </a:t>
            </a:r>
            <a:r>
              <a:rPr lang="fr-FR" sz="17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"recette123" </a:t>
            </a:r>
            <a:r>
              <a:rPr 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},    </a:t>
            </a:r>
          </a:p>
          <a:p>
            <a:r>
              <a:rPr 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 {</a:t>
            </a:r>
            <a:r>
              <a:rPr lang="fr-FR" sz="1700" dirty="0">
                <a:solidFill>
                  <a:srgbClr val="FF6600"/>
                </a:solidFill>
                <a:latin typeface="Barlow Semi Condensed" panose="020B0604020202020204" charset="0"/>
              </a:rPr>
              <a:t>nom</a:t>
            </a:r>
            <a:r>
              <a:rPr 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: </a:t>
            </a:r>
            <a:r>
              <a:rPr lang="fr-FR" sz="17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"Salade César",</a:t>
            </a:r>
          </a:p>
          <a:p>
            <a:r>
              <a:rPr lang="fr-FR" sz="1700" dirty="0">
                <a:solidFill>
                  <a:srgbClr val="FF6600"/>
                </a:solidFill>
                <a:latin typeface="Barlow Semi Condensed" panose="020B0604020202020204" charset="0"/>
              </a:rPr>
              <a:t> liste_ingredients</a:t>
            </a:r>
            <a:r>
              <a:rPr lang="fr-FR" sz="1700" dirty="0">
                <a:latin typeface="Barlow Semi Condensed" panose="020B0604020202020204" charset="0"/>
              </a:rPr>
              <a:t>: </a:t>
            </a:r>
            <a:r>
              <a:rPr lang="fr-FR" sz="17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["poulet", "croûtons", "parmesan "</a:t>
            </a:r>
            <a:r>
              <a:rPr lang="fr-FR" sz="1700" dirty="0" smtClean="0">
                <a:latin typeface="Barlow Semi Condensed" panose="020B0604020202020204" charset="0"/>
              </a:rPr>
              <a:t> ],</a:t>
            </a:r>
            <a:endParaRPr lang="fr-FR" sz="1700" dirty="0">
              <a:solidFill>
                <a:schemeClr val="tx1"/>
              </a:solidFill>
              <a:latin typeface="Barlow Semi Condensed" panose="020B0604020202020204" charset="0"/>
            </a:endParaRPr>
          </a:p>
          <a:p>
            <a:r>
              <a:rPr lang="en-US" sz="1700" dirty="0">
                <a:solidFill>
                  <a:schemeClr val="tx1"/>
                </a:solidFill>
                <a:latin typeface="Barlow Semi Condensed" panose="020B0604020202020204" charset="0"/>
              </a:rPr>
              <a:t>  </a:t>
            </a:r>
            <a:r>
              <a:rPr lang="en-US" sz="17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projection: </a:t>
            </a:r>
            <a:r>
              <a:rPr lang="en-US" sz="1700" dirty="0">
                <a:solidFill>
                  <a:schemeClr val="tx1"/>
                </a:solidFill>
                <a:latin typeface="Barlow Semi Condensed" panose="020B0604020202020204" charset="0"/>
              </a:rPr>
              <a:t>{</a:t>
            </a:r>
            <a:r>
              <a:rPr lang="en-US" sz="1700" dirty="0">
                <a:solidFill>
                  <a:srgbClr val="FF6600"/>
                </a:solidFill>
                <a:latin typeface="Barlow Semi Condensed" panose="020B0604020202020204" charset="0"/>
              </a:rPr>
              <a:t>nom</a:t>
            </a:r>
            <a:r>
              <a:rPr lang="en-US" sz="1700" dirty="0">
                <a:solidFill>
                  <a:schemeClr val="tx1"/>
                </a:solidFill>
                <a:latin typeface="Barlow Semi Condensed" panose="020B0604020202020204" charset="0"/>
              </a:rPr>
              <a:t>: </a:t>
            </a:r>
            <a:r>
              <a:rPr lang="en-US" sz="17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1</a:t>
            </a:r>
            <a:r>
              <a:rPr lang="en-US" sz="1700" dirty="0">
                <a:solidFill>
                  <a:schemeClr val="tx1"/>
                </a:solidFill>
                <a:latin typeface="Barlow Semi Condensed" panose="020B0604020202020204" charset="0"/>
              </a:rPr>
              <a:t>,</a:t>
            </a:r>
            <a:r>
              <a:rPr lang="en-US" sz="1700" dirty="0">
                <a:solidFill>
                  <a:srgbClr val="FF6600"/>
                </a:solidFill>
                <a:latin typeface="Barlow Semi Condensed" panose="020B0604020202020204" charset="0"/>
              </a:rPr>
              <a:t>_id</a:t>
            </a:r>
            <a:r>
              <a:rPr lang="en-US" sz="17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: 0 </a:t>
            </a:r>
            <a:r>
              <a:rPr lang="en-US" sz="1700" dirty="0">
                <a:solidFill>
                  <a:schemeClr val="tx1"/>
                </a:solidFill>
                <a:latin typeface="Barlow Semi Condensed" panose="020B0604020202020204" charset="0"/>
              </a:rPr>
              <a:t>},</a:t>
            </a:r>
            <a:endParaRPr lang="fr-FR" sz="1700" dirty="0">
              <a:solidFill>
                <a:schemeClr val="tx1"/>
              </a:solidFill>
              <a:latin typeface="Barlow Semi Condensed" panose="020B0604020202020204" charset="0"/>
            </a:endParaRPr>
          </a:p>
          <a:p>
            <a:r>
              <a:rPr lang="en-US" sz="1700" dirty="0">
                <a:solidFill>
                  <a:schemeClr val="tx1"/>
                </a:solidFill>
                <a:latin typeface="Barlow Semi Condensed" panose="020B0604020202020204" charset="0"/>
              </a:rPr>
              <a:t> </a:t>
            </a:r>
            <a:r>
              <a:rPr lang="en-US" sz="1700" b="1" dirty="0">
                <a:solidFill>
                  <a:srgbClr val="00A44A"/>
                </a:solidFill>
                <a:latin typeface="Barlow Semi Condensed" panose="020B0604020202020204" charset="0"/>
              </a:rPr>
              <a:t> </a:t>
            </a:r>
            <a:r>
              <a:rPr lang="fr-FR" sz="1700" b="1" dirty="0">
                <a:solidFill>
                  <a:srgbClr val="00A44A"/>
                </a:solidFill>
                <a:latin typeface="Barlow Semi Condensed" panose="020B0604020202020204" charset="0"/>
              </a:rPr>
              <a:t>upsert</a:t>
            </a:r>
            <a:r>
              <a:rPr 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: </a:t>
            </a:r>
            <a:r>
              <a:rPr lang="fr-FR" sz="17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true,</a:t>
            </a:r>
          </a:p>
          <a:p>
            <a:r>
              <a:rPr 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  r</a:t>
            </a:r>
            <a:r>
              <a:rPr lang="fr-FR" sz="1700" b="1" dirty="0">
                <a:solidFill>
                  <a:srgbClr val="00A44A"/>
                </a:solidFill>
                <a:latin typeface="Barlow Semi Condensed" panose="020B0604020202020204" charset="0"/>
              </a:rPr>
              <a:t>eturnDocument</a:t>
            </a:r>
            <a:r>
              <a:rPr 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: </a:t>
            </a:r>
            <a:r>
              <a:rPr lang="fr-FR" sz="17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"after</a:t>
            </a:r>
            <a:r>
              <a:rPr lang="fr-FR" altLang="fr-FR" sz="17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"</a:t>
            </a:r>
            <a:endParaRPr lang="fr-FR" sz="1700" dirty="0">
              <a:solidFill>
                <a:schemeClr val="accent2">
                  <a:lumMod val="25000"/>
                </a:schemeClr>
              </a:solidFill>
              <a:latin typeface="Barlow Semi Condensed" panose="020B0604020202020204" charset="0"/>
              <a:ea typeface="Arial"/>
              <a:cs typeface="Arial"/>
            </a:endParaRPr>
          </a:p>
          <a:p>
            <a:r>
              <a:rPr 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  </a:t>
            </a:r>
            <a:r>
              <a:rPr lang="fr-FR" sz="1700" b="1" dirty="0">
                <a:solidFill>
                  <a:srgbClr val="00A44A"/>
                </a:solidFill>
                <a:latin typeface="Barlow Semi Condensed" panose="020B0604020202020204" charset="0"/>
              </a:rPr>
              <a:t>collation</a:t>
            </a:r>
            <a:r>
              <a:rPr 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: {</a:t>
            </a:r>
            <a:r>
              <a:rPr lang="fr-FR" sz="17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locale: "</a:t>
            </a:r>
            <a:r>
              <a:rPr lang="fr-FR" sz="1700" dirty="0" err="1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fr</a:t>
            </a:r>
            <a:r>
              <a:rPr lang="fr-FR" sz="17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",strength: 1</a:t>
            </a:r>
            <a:r>
              <a:rPr 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}});</a:t>
            </a:r>
          </a:p>
          <a:p>
            <a:endParaRPr lang="fr-FR" sz="1700" dirty="0">
              <a:latin typeface="Barlow Semi Condensed" panose="020B0604020202020204" charset="0"/>
            </a:endParaRPr>
          </a:p>
        </p:txBody>
      </p:sp>
      <p:sp>
        <p:nvSpPr>
          <p:cNvPr id="9" name="Google Shape;2330;p44"/>
          <p:cNvSpPr txBox="1">
            <a:spLocks/>
          </p:cNvSpPr>
          <p:nvPr/>
        </p:nvSpPr>
        <p:spPr>
          <a:xfrm>
            <a:off x="999545" y="1776755"/>
            <a:ext cx="3291900" cy="2031206"/>
          </a:xfrm>
          <a:prstGeom prst="rect">
            <a:avLst/>
          </a:prstGeom>
          <a:noFill/>
          <a:ln w="19050">
            <a:solidFill>
              <a:srgbClr val="00A44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sz="1700" dirty="0">
                <a:latin typeface="Barlow Semi Condensed" panose="020B0604020202020204" charset="0"/>
              </a:rPr>
              <a:t/>
            </a:r>
            <a:br>
              <a:rPr lang="fr-FR" sz="1700" dirty="0">
                <a:latin typeface="Barlow Semi Condensed" panose="020B0604020202020204" charset="0"/>
              </a:rPr>
            </a:br>
            <a:r>
              <a:rPr lang="fr-FR" altLang="fr-FR" sz="17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db.recette.</a:t>
            </a:r>
            <a:r>
              <a:rPr lang="fr-FR" altLang="fr-FR" sz="1700" b="1" dirty="0">
                <a:solidFill>
                  <a:srgbClr val="3188C4"/>
                </a:solidFill>
                <a:latin typeface="Barlow Semi Condensed" panose="020B0604020202020204" charset="0"/>
                <a:ea typeface="Arial"/>
                <a:cs typeface="Arial"/>
              </a:rPr>
              <a:t>findOneAndReplace</a:t>
            </a:r>
            <a:r>
              <a:rPr lang="fr-FR" altLang="fr-FR" sz="1700" dirty="0">
                <a:solidFill>
                  <a:srgbClr val="000000"/>
                </a:solidFill>
                <a:latin typeface="Barlow Semi Condensed" panose="020B0604020202020204" charset="0"/>
                <a:ea typeface="Arial"/>
                <a:cs typeface="Arial"/>
              </a:rPr>
              <a:t>( { </a:t>
            </a:r>
            <a:r>
              <a:rPr lang="fr-FR" altLang="fr-FR" sz="1700" dirty="0">
                <a:solidFill>
                  <a:srgbClr val="FF6600"/>
                </a:solidFill>
                <a:latin typeface="Barlow Semi Condensed" panose="020B0604020202020204" charset="0"/>
                <a:ea typeface="Arial"/>
                <a:cs typeface="Arial"/>
              </a:rPr>
              <a:t>"</a:t>
            </a:r>
            <a:r>
              <a:rPr lang="fr-FR" altLang="fr-FR" sz="1700" dirty="0">
                <a:solidFill>
                  <a:srgbClr val="FF6600"/>
                </a:solidFill>
                <a:latin typeface="Barlow Semi Condensed" panose="020B0604020202020204" charset="0"/>
              </a:rPr>
              <a:t>nom": </a:t>
            </a:r>
            <a:r>
              <a:rPr lang="fr-FR" alt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{ </a:t>
            </a:r>
            <a:r>
              <a:rPr lang="fr-FR" altLang="fr-FR" sz="1700" b="1" dirty="0">
                <a:solidFill>
                  <a:srgbClr val="00A44A"/>
                </a:solidFill>
                <a:latin typeface="Barlow Semi Condensed" panose="020B0604020202020204" charset="0"/>
              </a:rPr>
              <a:t>$regex</a:t>
            </a:r>
            <a:r>
              <a:rPr lang="fr-FR" altLang="fr-FR" sz="17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: /s$/i </a:t>
            </a:r>
            <a:r>
              <a:rPr lang="fr-FR" alt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}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 { </a:t>
            </a:r>
            <a:r>
              <a:rPr lang="fr-FR" altLang="fr-FR" sz="1700" dirty="0">
                <a:solidFill>
                  <a:srgbClr val="FF6600"/>
                </a:solidFill>
                <a:latin typeface="Barlow Semi Condensed" panose="020B0604020202020204" charset="0"/>
                <a:ea typeface="Arial"/>
                <a:cs typeface="Arial"/>
              </a:rPr>
              <a:t>"heure_creation" </a:t>
            </a:r>
            <a:r>
              <a:rPr lang="fr-FR" alt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: </a:t>
            </a:r>
            <a:r>
              <a:rPr lang="fr-FR" altLang="fr-FR" sz="17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'12:12:</a:t>
            </a:r>
            <a:r>
              <a:rPr lang="fr-FR" alt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', </a:t>
            </a:r>
            <a:r>
              <a:rPr lang="fr-FR" altLang="fr-FR" sz="1700" dirty="0">
                <a:solidFill>
                  <a:srgbClr val="FF6600"/>
                </a:solidFill>
                <a:latin typeface="Barlow Semi Condensed" panose="020B0604020202020204" charset="0"/>
              </a:rPr>
              <a:t>"temps_preparation" </a:t>
            </a:r>
            <a:r>
              <a:rPr lang="fr-FR" altLang="fr-FR" sz="1700" dirty="0">
                <a:solidFill>
                  <a:schemeClr val="tx1"/>
                </a:solidFill>
                <a:latin typeface="Barlow Semi Condensed" panose="020B0604020202020204" charset="0"/>
              </a:rPr>
              <a:t>: </a:t>
            </a:r>
            <a:r>
              <a:rPr lang="fr-FR" altLang="fr-FR" sz="17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</a:rPr>
              <a:t>12</a:t>
            </a:r>
            <a:r>
              <a:rPr lang="fr-FR" altLang="fr-FR" sz="1700" dirty="0">
                <a:solidFill>
                  <a:srgbClr val="000000"/>
                </a:solidFill>
                <a:latin typeface="Barlow Semi Condensed" panose="020B0604020202020204" charset="0"/>
                <a:ea typeface="Arial"/>
                <a:cs typeface="Arial"/>
              </a:rPr>
              <a:t> }, )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132023" y="1217430"/>
            <a:ext cx="3776088" cy="584775"/>
          </a:xfrm>
          <a:custGeom>
            <a:avLst/>
            <a:gdLst>
              <a:gd name="connsiteX0" fmla="*/ 0 w 3765697"/>
              <a:gd name="connsiteY0" fmla="*/ 0 h 584775"/>
              <a:gd name="connsiteX1" fmla="*/ 3765697 w 3765697"/>
              <a:gd name="connsiteY1" fmla="*/ 0 h 584775"/>
              <a:gd name="connsiteX2" fmla="*/ 3765697 w 3765697"/>
              <a:gd name="connsiteY2" fmla="*/ 584775 h 584775"/>
              <a:gd name="connsiteX3" fmla="*/ 0 w 3765697"/>
              <a:gd name="connsiteY3" fmla="*/ 584775 h 584775"/>
              <a:gd name="connsiteX4" fmla="*/ 0 w 3765697"/>
              <a:gd name="connsiteY4" fmla="*/ 0 h 584775"/>
              <a:gd name="connsiteX0" fmla="*/ 0 w 3765697"/>
              <a:gd name="connsiteY0" fmla="*/ 0 h 584775"/>
              <a:gd name="connsiteX1" fmla="*/ 3765697 w 3765697"/>
              <a:gd name="connsiteY1" fmla="*/ 0 h 584775"/>
              <a:gd name="connsiteX2" fmla="*/ 3765697 w 3765697"/>
              <a:gd name="connsiteY2" fmla="*/ 491256 h 584775"/>
              <a:gd name="connsiteX3" fmla="*/ 0 w 3765697"/>
              <a:gd name="connsiteY3" fmla="*/ 584775 h 584775"/>
              <a:gd name="connsiteX4" fmla="*/ 0 w 3765697"/>
              <a:gd name="connsiteY4" fmla="*/ 0 h 584775"/>
              <a:gd name="connsiteX0" fmla="*/ 0 w 3765697"/>
              <a:gd name="connsiteY0" fmla="*/ 0 h 491256"/>
              <a:gd name="connsiteX1" fmla="*/ 3765697 w 3765697"/>
              <a:gd name="connsiteY1" fmla="*/ 0 h 491256"/>
              <a:gd name="connsiteX2" fmla="*/ 3765697 w 3765697"/>
              <a:gd name="connsiteY2" fmla="*/ 491256 h 491256"/>
              <a:gd name="connsiteX3" fmla="*/ 41563 w 3765697"/>
              <a:gd name="connsiteY3" fmla="*/ 449694 h 491256"/>
              <a:gd name="connsiteX4" fmla="*/ 0 w 3765697"/>
              <a:gd name="connsiteY4" fmla="*/ 0 h 491256"/>
              <a:gd name="connsiteX0" fmla="*/ 0 w 3776088"/>
              <a:gd name="connsiteY0" fmla="*/ 0 h 470475"/>
              <a:gd name="connsiteX1" fmla="*/ 3765697 w 3776088"/>
              <a:gd name="connsiteY1" fmla="*/ 0 h 470475"/>
              <a:gd name="connsiteX2" fmla="*/ 3776088 w 3776088"/>
              <a:gd name="connsiteY2" fmla="*/ 470475 h 470475"/>
              <a:gd name="connsiteX3" fmla="*/ 41563 w 3776088"/>
              <a:gd name="connsiteY3" fmla="*/ 449694 h 470475"/>
              <a:gd name="connsiteX4" fmla="*/ 0 w 3776088"/>
              <a:gd name="connsiteY4" fmla="*/ 0 h 47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6088" h="470475">
                <a:moveTo>
                  <a:pt x="0" y="0"/>
                </a:moveTo>
                <a:lnTo>
                  <a:pt x="3765697" y="0"/>
                </a:lnTo>
                <a:lnTo>
                  <a:pt x="3776088" y="470475"/>
                </a:lnTo>
                <a:lnTo>
                  <a:pt x="41563" y="44969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600" dirty="0">
                <a:latin typeface="Barlow Semi Condensed" panose="020B0604020202020204" charset="0"/>
                <a:sym typeface="Barlow Semi Condensed Medium"/>
              </a:rPr>
              <a:t>Exemple avec </a:t>
            </a:r>
            <a:r>
              <a:rPr lang="en" sz="1600" b="1" dirty="0">
                <a:solidFill>
                  <a:srgbClr val="00B050"/>
                </a:solidFill>
                <a:latin typeface="Barlow Semi Condensed" panose="020B0604020202020204" charset="0"/>
                <a:sym typeface="Barlow Semi Condensed Medium"/>
              </a:rPr>
              <a:t>upset </a:t>
            </a:r>
            <a:r>
              <a:rPr lang="en" sz="1600" dirty="0">
                <a:latin typeface="Barlow Semi Condensed" panose="020B0604020202020204" charset="0"/>
                <a:sym typeface="Barlow Semi Condensed Medium"/>
              </a:rPr>
              <a:t>e</a:t>
            </a:r>
            <a:r>
              <a:rPr lang="en" sz="1600" dirty="0" smtClean="0">
                <a:latin typeface="Barlow Semi Condensed" panose="020B0604020202020204" charset="0"/>
                <a:sym typeface="Barlow Semi Condensed Medium"/>
              </a:rPr>
              <a:t>t</a:t>
            </a:r>
            <a:r>
              <a:rPr lang="en" sz="1600" b="1" dirty="0" smtClean="0">
                <a:solidFill>
                  <a:srgbClr val="00B050"/>
                </a:solidFill>
                <a:latin typeface="Barlow Semi Condensed" panose="020B0604020202020204" charset="0"/>
                <a:sym typeface="Barlow Semi Condensed Medium"/>
              </a:rPr>
              <a:t> </a:t>
            </a:r>
            <a:r>
              <a:rPr lang="fr-FR" sz="1600" b="1" dirty="0">
                <a:solidFill>
                  <a:srgbClr val="00B050"/>
                </a:solidFill>
                <a:latin typeface="Barlow Semi Condensed" panose="020B0604020202020204" charset="0"/>
              </a:rPr>
              <a:t>returnDocument:</a:t>
            </a:r>
          </a:p>
          <a:p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1397539" y="1221776"/>
            <a:ext cx="249591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600" dirty="0">
                <a:latin typeface="Barlow Semi Condensed" panose="020B0604020202020204" charset="0"/>
                <a:sym typeface="Barlow Semi Condensed Medium"/>
              </a:rPr>
              <a:t>Exemple avec </a:t>
            </a:r>
            <a:r>
              <a:rPr lang="fr-FR" altLang="fr-FR" sz="1600" b="1" dirty="0">
                <a:solidFill>
                  <a:srgbClr val="00A44A"/>
                </a:solidFill>
                <a:latin typeface="Barlow Semi Condensed" panose="020B0604020202020204" charset="0"/>
              </a:rPr>
              <a:t>$regex </a:t>
            </a:r>
            <a:r>
              <a:rPr lang="fr-FR" sz="1600" b="1" dirty="0" smtClean="0">
                <a:solidFill>
                  <a:srgbClr val="00B050"/>
                </a:solidFill>
                <a:latin typeface="Barlow Semi Condensed" panose="020B0604020202020204" charset="0"/>
              </a:rPr>
              <a:t>:</a:t>
            </a:r>
            <a:endParaRPr lang="en" sz="1600" b="1" dirty="0">
              <a:solidFill>
                <a:srgbClr val="00B050"/>
              </a:solidFill>
              <a:latin typeface="Barlow Semi Condensed" panose="020B0604020202020204" charset="0"/>
              <a:sym typeface="Barlow Semi Condensed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à coins arrondis 16"/>
          <p:cNvSpPr/>
          <p:nvPr/>
        </p:nvSpPr>
        <p:spPr>
          <a:xfrm>
            <a:off x="4681406" y="1036948"/>
            <a:ext cx="3865418" cy="38806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917328" y="1466949"/>
            <a:ext cx="3405290" cy="29595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4979" y="244105"/>
            <a:ext cx="5577900" cy="594300"/>
          </a:xfrm>
        </p:spPr>
        <p:txBody>
          <a:bodyPr/>
          <a:lstStyle/>
          <a:p>
            <a:pPr algn="l"/>
            <a:r>
              <a:rPr lang="fr-FR" sz="4000" dirty="0"/>
              <a:t>F</a:t>
            </a:r>
            <a:r>
              <a:rPr lang="fr-FR" sz="4000" dirty="0" smtClean="0"/>
              <a:t>indOneAndUpdate :</a:t>
            </a:r>
            <a:r>
              <a:rPr lang="fr-FR" sz="4000" dirty="0"/>
              <a:t/>
            </a:r>
            <a:br>
              <a:rPr lang="fr-FR" sz="4000" dirty="0"/>
            </a:br>
            <a:endParaRPr lang="fr-FR" sz="400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4"/>
          </p:nvPr>
        </p:nvSpPr>
        <p:spPr>
          <a:xfrm>
            <a:off x="930828" y="1613230"/>
            <a:ext cx="3309297" cy="2629731"/>
          </a:xfrm>
          <a:noFill/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00A44A"/>
                </a:solidFill>
              </a:rPr>
              <a:t>Définition:</a:t>
            </a:r>
          </a:p>
          <a:p>
            <a:pPr algn="just"/>
            <a:r>
              <a:rPr lang="fr-FR" b="1" dirty="0">
                <a:solidFill>
                  <a:srgbClr val="3188C4"/>
                </a:solidFill>
              </a:rPr>
              <a:t>findOneAndUpdate</a:t>
            </a:r>
            <a:r>
              <a:rPr lang="fr-FR" dirty="0"/>
              <a:t> 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est utilisée pour rechercher un document qui correspond à un filtre spécifié, effectuer une mise à jour sur ce document, et renvoyer soit le document d'origine avant la mise à jour (returnDocument: "before") soit le document mis à jour (returnDocument: "after").</a:t>
            </a:r>
          </a:p>
          <a:p>
            <a:endParaRPr lang="fr-FR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6"/>
          </p:nvPr>
        </p:nvSpPr>
        <p:spPr>
          <a:xfrm>
            <a:off x="4829419" y="1055592"/>
            <a:ext cx="3771900" cy="3782291"/>
          </a:xfrm>
          <a:noFill/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srgbClr val="00A44A"/>
                </a:solidFill>
              </a:rPr>
              <a:t>Syntaxe:</a:t>
            </a:r>
            <a:endParaRPr lang="fr-FR" dirty="0" smtClean="0"/>
          </a:p>
          <a:p>
            <a:pPr algn="just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db.collection.</a:t>
            </a:r>
            <a:r>
              <a:rPr lang="fr-FR" b="1" dirty="0" smtClean="0">
                <a:solidFill>
                  <a:srgbClr val="3188C4"/>
                </a:solidFill>
              </a:rPr>
              <a:t>findOneAndUpdate</a:t>
            </a:r>
            <a:r>
              <a:rPr lang="fr-FR" dirty="0" smtClean="0"/>
              <a:t>(</a:t>
            </a:r>
          </a:p>
          <a:p>
            <a:pPr algn="just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filter&gt;,</a:t>
            </a:r>
            <a:r>
              <a:rPr lang="fr-FR" dirty="0"/>
              <a:t>	</a:t>
            </a:r>
            <a:r>
              <a:rPr lang="fr-FR" sz="1400" dirty="0">
                <a:solidFill>
                  <a:srgbClr val="CC3300"/>
                </a:solidFill>
              </a:rPr>
              <a:t>// 1ere paramètre </a:t>
            </a:r>
            <a:r>
              <a:rPr lang="fr-FR" sz="1400" dirty="0" smtClean="0">
                <a:solidFill>
                  <a:srgbClr val="CC3300"/>
                </a:solidFill>
              </a:rPr>
              <a:t>filtre de recherche</a:t>
            </a:r>
            <a:endParaRPr lang="fr-FR" sz="1400" dirty="0" smtClean="0">
              <a:solidFill>
                <a:srgbClr val="CC3300"/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&lt;update document ou aggregation pipeline&gt;,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algn="just"/>
            <a:r>
              <a:rPr lang="fr-FR" sz="1400" dirty="0" smtClean="0">
                <a:solidFill>
                  <a:srgbClr val="CC3300"/>
                </a:solidFill>
              </a:rPr>
              <a:t>// </a:t>
            </a:r>
            <a:r>
              <a:rPr lang="fr-FR" sz="1400" dirty="0">
                <a:solidFill>
                  <a:srgbClr val="CC3300"/>
                </a:solidFill>
              </a:rPr>
              <a:t>2eme paramètre </a:t>
            </a:r>
            <a:r>
              <a:rPr lang="fr-FR" sz="1400" dirty="0" smtClean="0">
                <a:solidFill>
                  <a:srgbClr val="CC3300"/>
                </a:solidFill>
              </a:rPr>
              <a:t>de miss a jour</a:t>
            </a:r>
            <a:endParaRPr lang="fr-FR" sz="1400" dirty="0" smtClean="0">
              <a:solidFill>
                <a:srgbClr val="CC3300"/>
              </a:solidFill>
            </a:endParaRPr>
          </a:p>
          <a:p>
            <a:pPr algn="just"/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{writeConcern: &lt;document&gt;,</a:t>
            </a:r>
          </a:p>
          <a:p>
            <a:pPr algn="just"/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projection: &lt;document&gt;,</a:t>
            </a:r>
          </a:p>
          <a:p>
            <a:pPr algn="just"/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sort: &lt;document&gt;,</a:t>
            </a:r>
          </a:p>
          <a:p>
            <a:pPr algn="just"/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maxTimeMS: &lt;number&gt;,</a:t>
            </a:r>
          </a:p>
          <a:p>
            <a:pPr algn="just"/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upsert: &lt;boolean&gt;,</a:t>
            </a:r>
          </a:p>
          <a:p>
            <a:pPr algn="just"/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returnDocument: &lt;string&gt;,</a:t>
            </a:r>
          </a:p>
          <a:p>
            <a:pPr algn="just"/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returnNewDocument: &lt;boolean&gt;,</a:t>
            </a:r>
          </a:p>
          <a:p>
            <a:pPr algn="just"/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collation: &lt;document&gt;,</a:t>
            </a:r>
          </a:p>
          <a:p>
            <a:pPr algn="just"/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arrayFilters: [ &lt;filterdocument1&gt;, ...]}</a:t>
            </a:r>
          </a:p>
          <a:p>
            <a:pPr algn="just"/>
            <a:r>
              <a:rPr lang="fr-FR" sz="1400" b="1" dirty="0">
                <a:solidFill>
                  <a:srgbClr val="00B050"/>
                </a:solidFill>
              </a:rPr>
              <a:t> </a:t>
            </a:r>
            <a:r>
              <a:rPr lang="fr-FR" sz="1400" dirty="0">
                <a:solidFill>
                  <a:srgbClr val="CC3300"/>
                </a:solidFill>
              </a:rPr>
              <a:t>// </a:t>
            </a:r>
            <a:r>
              <a:rPr lang="fr-FR" sz="1400" dirty="0" smtClean="0">
                <a:solidFill>
                  <a:srgbClr val="CC3300"/>
                </a:solidFill>
              </a:rPr>
              <a:t>3eme </a:t>
            </a:r>
            <a:r>
              <a:rPr lang="fr-FR" sz="1400" dirty="0">
                <a:solidFill>
                  <a:srgbClr val="CC3300"/>
                </a:solidFill>
              </a:rPr>
              <a:t>paramètre options</a:t>
            </a:r>
            <a:r>
              <a:rPr lang="fr-FR" dirty="0">
                <a:solidFill>
                  <a:srgbClr val="CC3300"/>
                </a:solidFill>
              </a:rPr>
              <a:t>)</a:t>
            </a:r>
          </a:p>
          <a:p>
            <a:endParaRPr lang="fr-FR" dirty="0"/>
          </a:p>
        </p:txBody>
      </p:sp>
      <p:grpSp>
        <p:nvGrpSpPr>
          <p:cNvPr id="9" name="Google Shape;2191;p40"/>
          <p:cNvGrpSpPr/>
          <p:nvPr/>
        </p:nvGrpSpPr>
        <p:grpSpPr>
          <a:xfrm>
            <a:off x="2410463" y="1353309"/>
            <a:ext cx="175013" cy="27000"/>
            <a:chOff x="5662375" y="212375"/>
            <a:chExt cx="175013" cy="27000"/>
          </a:xfrm>
        </p:grpSpPr>
        <p:sp>
          <p:nvSpPr>
            <p:cNvPr id="10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595959"/>
                </a:solidFill>
              </a:endParaRPr>
            </a:p>
          </p:txBody>
        </p:sp>
        <p:sp>
          <p:nvSpPr>
            <p:cNvPr id="11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595959"/>
                </a:solidFill>
              </a:endParaRPr>
            </a:p>
          </p:txBody>
        </p:sp>
        <p:sp>
          <p:nvSpPr>
            <p:cNvPr id="12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595959"/>
                </a:solidFill>
              </a:endParaRPr>
            </a:p>
          </p:txBody>
        </p:sp>
      </p:grpSp>
      <p:grpSp>
        <p:nvGrpSpPr>
          <p:cNvPr id="13" name="Google Shape;2191;p40"/>
          <p:cNvGrpSpPr/>
          <p:nvPr/>
        </p:nvGrpSpPr>
        <p:grpSpPr>
          <a:xfrm>
            <a:off x="6333715" y="911545"/>
            <a:ext cx="175013" cy="27000"/>
            <a:chOff x="5662375" y="212375"/>
            <a:chExt cx="175013" cy="27000"/>
          </a:xfrm>
        </p:grpSpPr>
        <p:sp>
          <p:nvSpPr>
            <p:cNvPr id="14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595959"/>
                </a:solidFill>
              </a:endParaRPr>
            </a:p>
          </p:txBody>
        </p:sp>
        <p:sp>
          <p:nvSpPr>
            <p:cNvPr id="15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595959"/>
                </a:solidFill>
              </a:endParaRPr>
            </a:p>
          </p:txBody>
        </p:sp>
        <p:sp>
          <p:nvSpPr>
            <p:cNvPr id="16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0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3839" y="871443"/>
            <a:ext cx="3078032" cy="1319789"/>
          </a:xfrm>
          <a:noFill/>
          <a:ln w="19050">
            <a:solidFill>
              <a:srgbClr val="00A44A"/>
            </a:solidFill>
          </a:ln>
        </p:spPr>
        <p:txBody>
          <a:bodyPr/>
          <a:lstStyle/>
          <a:p>
            <a:pPr marL="152400" indent="0">
              <a:buNone/>
            </a:pP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db.recette.</a:t>
            </a:r>
            <a:r>
              <a:rPr lang="fr-FR" sz="1600" b="1" dirty="0" smtClean="0">
                <a:solidFill>
                  <a:srgbClr val="3188C4"/>
                </a:solidFill>
              </a:rPr>
              <a:t>findOneAndUpdate</a:t>
            </a:r>
            <a:r>
              <a:rPr lang="fr-FR" sz="1600" dirty="0"/>
              <a:t>(</a:t>
            </a:r>
          </a:p>
          <a:p>
            <a:pPr marL="152400" indent="0">
              <a:buNone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{ </a:t>
            </a:r>
            <a:r>
              <a:rPr lang="fr-FR" sz="1600" dirty="0">
                <a:solidFill>
                  <a:srgbClr val="FF6600"/>
                </a:solidFill>
              </a:rPr>
              <a:t>"nom" 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</a:rPr>
              <a:t>: "Tarte aux pommes"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},</a:t>
            </a:r>
          </a:p>
          <a:p>
            <a:pPr marL="152400" indent="0">
              <a:buNone/>
            </a:pPr>
            <a:r>
              <a:rPr lang="fr-FR" sz="1600" dirty="0" smtClean="0"/>
              <a:t>{ </a:t>
            </a:r>
            <a:r>
              <a:rPr lang="fr-FR" sz="1600" b="1" dirty="0">
                <a:solidFill>
                  <a:srgbClr val="00A44A"/>
                </a:solidFill>
              </a:rPr>
              <a:t>$inc</a:t>
            </a:r>
            <a:r>
              <a:rPr lang="fr-FR" sz="1600" dirty="0"/>
              <a:t>: { "</a:t>
            </a:r>
            <a:r>
              <a:rPr lang="fr-FR" sz="1600" dirty="0">
                <a:solidFill>
                  <a:srgbClr val="FF6600"/>
                </a:solidFill>
              </a:rPr>
              <a:t>temps_preparation</a:t>
            </a:r>
            <a:r>
              <a:rPr lang="fr-FR" sz="1600" dirty="0"/>
              <a:t>" : 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</a:rPr>
              <a:t>5</a:t>
            </a:r>
            <a:r>
              <a:rPr lang="fr-FR" sz="1600" dirty="0"/>
              <a:t>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} },</a:t>
            </a:r>
          </a:p>
          <a:p>
            <a:pPr marL="152400" indent="0">
              <a:buNone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{ </a:t>
            </a:r>
            <a:r>
              <a:rPr lang="fr-FR" sz="1600" b="1" dirty="0" smtClean="0">
                <a:solidFill>
                  <a:srgbClr val="00A44A"/>
                </a:solidFill>
              </a:rPr>
              <a:t>returnDocument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"</a:t>
            </a: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after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"})</a:t>
            </a:r>
            <a:endParaRPr lang="fr-FR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4787888" y="2062668"/>
            <a:ext cx="3441713" cy="1548389"/>
          </a:xfrm>
          <a:prstGeom prst="rect">
            <a:avLst/>
          </a:prstGeom>
          <a:noFill/>
          <a:ln w="19050">
            <a:solidFill>
              <a:srgbClr val="00A44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52400" indent="0">
              <a:buNone/>
            </a:pPr>
            <a:r>
              <a:rPr lang="fr-FR" sz="1600" dirty="0">
                <a:solidFill>
                  <a:schemeClr val="accent2">
                    <a:lumMod val="25000"/>
                  </a:schemeClr>
                </a:solidFill>
              </a:rPr>
              <a:t>db.recette.</a:t>
            </a:r>
            <a:r>
              <a:rPr lang="fr-FR" sz="1600" b="1" dirty="0" smtClean="0">
                <a:solidFill>
                  <a:srgbClr val="3188C4"/>
                </a:solidFill>
              </a:rPr>
              <a:t>findOneAndUpdate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</a:p>
          <a:p>
            <a:pPr marL="152400" indent="0">
              <a:buNone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{ </a:t>
            </a:r>
            <a:r>
              <a:rPr lang="fr-FR" sz="1600" dirty="0"/>
              <a:t>"</a:t>
            </a:r>
            <a:r>
              <a:rPr lang="fr-FR" sz="1600" dirty="0">
                <a:solidFill>
                  <a:srgbClr val="FF6600"/>
                </a:solidFill>
              </a:rPr>
              <a:t>_id</a:t>
            </a:r>
            <a:r>
              <a:rPr lang="fr-FR" sz="1600" dirty="0"/>
              <a:t>": 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</a:rPr>
              <a:t>"recette123"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},</a:t>
            </a:r>
          </a:p>
          <a:p>
            <a:pPr marL="152400" indent="0">
              <a:buNone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[ { </a:t>
            </a:r>
            <a:r>
              <a:rPr lang="fr-FR" sz="1600" b="1" dirty="0">
                <a:solidFill>
                  <a:srgbClr val="00A44A"/>
                </a:solidFill>
              </a:rPr>
              <a:t>$set</a:t>
            </a:r>
            <a:r>
              <a:rPr lang="fr-FR" sz="1600" dirty="0"/>
              <a:t>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{ </a:t>
            </a:r>
            <a:r>
              <a:rPr lang="fr-FR" sz="1600" dirty="0"/>
              <a:t>"</a:t>
            </a:r>
            <a:r>
              <a:rPr lang="fr-FR" sz="1600" dirty="0">
                <a:solidFill>
                  <a:srgbClr val="FF6600"/>
                </a:solidFill>
              </a:rPr>
              <a:t>temps_preparation</a:t>
            </a:r>
            <a:r>
              <a:rPr lang="fr-FR" sz="1600" dirty="0"/>
              <a:t>":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{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00A44A"/>
                </a:solidFill>
              </a:rPr>
              <a:t>$add: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</a:rPr>
              <a:t>"$temps_preparation</a:t>
            </a:r>
            <a:r>
              <a:rPr lang="fr-FR" sz="1600" dirty="0"/>
              <a:t>", 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</a:rPr>
              <a:t>10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] } } }],</a:t>
            </a:r>
          </a:p>
          <a:p>
            <a:pPr marL="152400" indent="0">
              <a:buNone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{</a:t>
            </a:r>
            <a:r>
              <a:rPr lang="fr-FR" sz="1600" b="1" dirty="0">
                <a:solidFill>
                  <a:srgbClr val="00A44A"/>
                </a:solidFill>
              </a:rPr>
              <a:t> returnDocument</a:t>
            </a:r>
            <a:r>
              <a:rPr lang="fr-FR" sz="1600" dirty="0"/>
              <a:t>: 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</a:rPr>
              <a:t>"after"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})</a:t>
            </a:r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962871" y="3034435"/>
            <a:ext cx="3078032" cy="1735282"/>
          </a:xfrm>
          <a:prstGeom prst="rect">
            <a:avLst/>
          </a:prstGeom>
          <a:noFill/>
          <a:ln w="19050">
            <a:solidFill>
              <a:srgbClr val="00A44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52400" indent="0">
              <a:buNone/>
            </a:pP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db.recette.</a:t>
            </a:r>
            <a:r>
              <a:rPr lang="fr-FR" sz="1600" b="1" dirty="0">
                <a:solidFill>
                  <a:srgbClr val="3188C4"/>
                </a:solidFill>
              </a:rPr>
              <a:t>findOneAndUpdate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</a:p>
          <a:p>
            <a:pPr marL="152400" indent="0">
              <a:buNone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{ </a:t>
            </a:r>
            <a:r>
              <a:rPr lang="fr-FR" sz="1600" dirty="0"/>
              <a:t>"</a:t>
            </a:r>
            <a:r>
              <a:rPr lang="fr-FR" sz="1600" dirty="0">
                <a:solidFill>
                  <a:srgbClr val="FF6600"/>
                </a:solidFill>
              </a:rPr>
              <a:t>temps_preparation</a:t>
            </a:r>
            <a:r>
              <a:rPr lang="fr-FR" sz="1600" dirty="0"/>
              <a:t>":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{ </a:t>
            </a:r>
            <a:r>
              <a:rPr lang="fr-FR" sz="1600" dirty="0"/>
              <a:t>$gt: 60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} },</a:t>
            </a:r>
          </a:p>
          <a:p>
            <a:pPr marL="152400" indent="0">
              <a:buNone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 [{ </a:t>
            </a:r>
            <a:r>
              <a:rPr lang="fr-FR" sz="1600" b="1" dirty="0">
                <a:solidFill>
                  <a:srgbClr val="00A44A"/>
                </a:solidFill>
              </a:rPr>
              <a:t>$replaceWith</a:t>
            </a:r>
            <a:r>
              <a:rPr lang="fr-FR" sz="1600" dirty="0"/>
              <a:t>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{</a:t>
            </a:r>
            <a:r>
              <a:rPr lang="fr-FR" sz="1600" dirty="0"/>
              <a:t> "</a:t>
            </a:r>
            <a:r>
              <a:rPr lang="fr-FR" sz="1600" dirty="0">
                <a:solidFill>
                  <a:srgbClr val="FF6600"/>
                </a:solidFill>
              </a:rPr>
              <a:t>message</a:t>
            </a:r>
            <a:r>
              <a:rPr lang="fr-FR" sz="1600" dirty="0"/>
              <a:t>": "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</a:rPr>
              <a:t>Cette recette prend plus de temps que la moyenne</a:t>
            </a:r>
            <a:r>
              <a:rPr lang="fr-FR" sz="1600" dirty="0"/>
              <a:t>."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} }],</a:t>
            </a:r>
          </a:p>
          <a:p>
            <a:pPr marL="152400" indent="0">
              <a:buNone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{ </a:t>
            </a:r>
            <a:r>
              <a:rPr lang="fr-FR" sz="1600" b="1" dirty="0">
                <a:solidFill>
                  <a:srgbClr val="00A44A"/>
                </a:solidFill>
              </a:rPr>
              <a:t>returnDocument: 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</a:rPr>
              <a:t>"after"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})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44899" y="396341"/>
            <a:ext cx="249591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600" dirty="0">
                <a:latin typeface="Barlow Semi Condensed" panose="020B0604020202020204" charset="0"/>
                <a:sym typeface="Barlow Semi Condensed Medium"/>
              </a:rPr>
              <a:t>Exemple avec </a:t>
            </a:r>
            <a:r>
              <a:rPr lang="fr-FR" altLang="fr-FR" sz="1600" b="1" dirty="0" smtClean="0">
                <a:solidFill>
                  <a:srgbClr val="00A44A"/>
                </a:solidFill>
                <a:latin typeface="Barlow Semi Condensed" panose="020B0604020202020204" charset="0"/>
              </a:rPr>
              <a:t>$inc </a:t>
            </a:r>
            <a:r>
              <a:rPr lang="fr-FR" sz="1600" b="1" dirty="0" smtClean="0">
                <a:solidFill>
                  <a:srgbClr val="00B050"/>
                </a:solidFill>
                <a:latin typeface="Barlow Semi Condensed" panose="020B0604020202020204" charset="0"/>
              </a:rPr>
              <a:t>:</a:t>
            </a:r>
            <a:endParaRPr lang="en" sz="1600" b="1" dirty="0">
              <a:solidFill>
                <a:srgbClr val="00B050"/>
              </a:solidFill>
              <a:latin typeface="Barlow Semi Condensed" panose="020B0604020202020204" charset="0"/>
              <a:sym typeface="Barlow Semi Condensed Medium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260788" y="1312277"/>
            <a:ext cx="249591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381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Barlow Semi Condensed" panose="020B0604020202020204" charset="0"/>
              </a:rPr>
              <a:t>Exemple avec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</a:rPr>
              <a:t>$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 panose="020B0604020202020204" charset="0"/>
              </a:rPr>
              <a:t>add </a:t>
            </a:r>
            <a:r>
              <a:rPr lang="fr-FR" sz="1600" dirty="0">
                <a:latin typeface="Barlow Semi Condensed" panose="020B0604020202020204" charset="0"/>
              </a:rPr>
              <a:t>et 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 panose="020B0604020202020204" charset="0"/>
              </a:rPr>
              <a:t>$set : </a:t>
            </a:r>
            <a:endParaRPr lang="fr-FR" sz="1600" b="1" dirty="0">
              <a:solidFill>
                <a:srgbClr val="00A44A"/>
              </a:solidFill>
              <a:latin typeface="Barlow Semi Condensed" panose="020B060402020202020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12078" y="2464329"/>
            <a:ext cx="317961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381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Barlow Semi Condensed" panose="020B0604020202020204" charset="0"/>
              </a:rPr>
              <a:t>Exemple avec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</a:rPr>
              <a:t>$ replaceWith : </a:t>
            </a:r>
          </a:p>
        </p:txBody>
      </p:sp>
    </p:spTree>
    <p:extLst>
      <p:ext uri="{BB962C8B-B14F-4D97-AF65-F5344CB8AC3E}">
        <p14:creationId xmlns:p14="http://schemas.microsoft.com/office/powerpoint/2010/main" val="38052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71800" y="2271975"/>
            <a:ext cx="3200400" cy="804600"/>
          </a:xfrm>
        </p:spPr>
        <p:txBody>
          <a:bodyPr/>
          <a:lstStyle/>
          <a:p>
            <a:r>
              <a:rPr lang="fr-FR" sz="4400" dirty="0" smtClean="0"/>
              <a:t>Aggregate</a:t>
            </a:r>
            <a:endParaRPr lang="fr-FR" sz="4400" dirty="0"/>
          </a:p>
        </p:txBody>
      </p:sp>
      <p:sp>
        <p:nvSpPr>
          <p:cNvPr id="3" name="Titr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fr-FR" dirty="0" smtClean="0"/>
              <a:t>04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7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956464" y="3979718"/>
            <a:ext cx="4187536" cy="1163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868939" y="1143486"/>
            <a:ext cx="2708132" cy="16306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153457" y="270163"/>
            <a:ext cx="2455056" cy="79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fr-FR" sz="4000" dirty="0" smtClean="0"/>
              <a:t>Aggregate :</a:t>
            </a:r>
            <a:endParaRPr lang="fr-FR" sz="4000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1045627" y="1097234"/>
            <a:ext cx="2531444" cy="896100"/>
          </a:xfrm>
        </p:spPr>
        <p:txBody>
          <a:bodyPr/>
          <a:lstStyle/>
          <a:p>
            <a:pPr marL="285750" indent="-285750" algn="l">
              <a:buClr>
                <a:schemeClr val="tx1">
                  <a:lumMod val="50000"/>
                </a:schemeClr>
              </a:buClr>
              <a:buSzPct val="90000"/>
              <a:buFont typeface="Wingdings" panose="05000000000000000000" pitchFamily="2" charset="2"/>
              <a:buChar char="§"/>
            </a:pPr>
            <a:r>
              <a:rPr lang="fr-FR" b="1" dirty="0" smtClean="0">
                <a:solidFill>
                  <a:srgbClr val="00A44A"/>
                </a:solidFill>
              </a:rPr>
              <a:t>Définition:</a:t>
            </a:r>
          </a:p>
          <a:p>
            <a:pPr algn="l"/>
            <a:r>
              <a:rPr lang="fr-FR" b="1" dirty="0" smtClean="0">
                <a:solidFill>
                  <a:srgbClr val="3188C4"/>
                </a:solidFill>
              </a:rPr>
              <a:t>L'agrégation</a:t>
            </a:r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dans MongoDB permet d'effectuer des opérations complexes sur une collection à l'aide d'un pipeline.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608513" y="1137062"/>
            <a:ext cx="3491347" cy="16370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4844862" y="1093487"/>
            <a:ext cx="3449782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285750" indent="-285750" algn="l">
              <a:buClr>
                <a:schemeClr val="tx1">
                  <a:lumMod val="50000"/>
                </a:schemeClr>
              </a:buClr>
              <a:buSzPct val="90000"/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rgbClr val="00B050"/>
                </a:solidFill>
                <a:latin typeface="Barlow Semi Condensed" panose="020B0604020202020204" charset="0"/>
                <a:ea typeface="Barlow Semi Condensed"/>
                <a:cs typeface="Barlow Semi Condensed"/>
                <a:sym typeface="Barlow Semi Condensed"/>
              </a:rPr>
              <a:t>Synta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 panose="020B0604020202020204" charset="0"/>
              </a:rPr>
              <a:t>xe</a:t>
            </a:r>
            <a:r>
              <a:rPr lang="fr-FR" sz="1600" b="1" dirty="0" smtClean="0">
                <a:solidFill>
                  <a:srgbClr val="00A44A"/>
                </a:solidFill>
              </a:rPr>
              <a:t>:</a:t>
            </a:r>
          </a:p>
          <a:p>
            <a:pPr algn="l"/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db.maCollection.</a:t>
            </a:r>
            <a:r>
              <a:rPr lang="fr-FR" sz="1600" b="1" dirty="0">
                <a:solidFill>
                  <a:srgbClr val="3188C4"/>
                </a:solidFill>
              </a:rPr>
              <a:t>aggregate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([</a:t>
            </a:r>
          </a:p>
          <a:p>
            <a:pPr algn="l"/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   { $match: { &lt;filtre&gt; } },</a:t>
            </a:r>
          </a:p>
          <a:p>
            <a:pPr algn="l"/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   { $group: { &lt;regroupement&gt; } },</a:t>
            </a:r>
          </a:p>
          <a:p>
            <a:pPr algn="l"/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   { $project: { &lt;projection&gt; } },</a:t>
            </a:r>
          </a:p>
          <a:p>
            <a:pPr algn="l"/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])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860063" y="2810848"/>
            <a:ext cx="5496900" cy="572700"/>
          </a:xfrm>
        </p:spPr>
        <p:txBody>
          <a:bodyPr/>
          <a:lstStyle/>
          <a:p>
            <a:r>
              <a:rPr lang="fr-FR" dirty="0"/>
              <a:t>Opérateurs d'agrégation </a:t>
            </a:r>
            <a:r>
              <a:rPr lang="fr-FR" dirty="0" smtClean="0"/>
              <a:t>principaux :</a:t>
            </a:r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868939" y="3776899"/>
            <a:ext cx="3213826" cy="1134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fr-FR" sz="155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Filtre les documents en entrée pour les étapes suivantes du pipeline. Peut être utilisé plusieurs fois pour affiner les résultats.</a:t>
            </a:r>
          </a:p>
          <a:p>
            <a:endParaRPr lang="fr-FR" sz="1550" dirty="0">
              <a:solidFill>
                <a:schemeClr val="tx1">
                  <a:lumMod val="50000"/>
                </a:schemeClr>
              </a:solidFill>
              <a:latin typeface="Barlow Semi Condensed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8729" y="3776899"/>
            <a:ext cx="3243006" cy="1046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chemeClr val="dk2"/>
              </a:buClr>
              <a:buSzPts val="4200"/>
            </a:pPr>
            <a:r>
              <a:rPr lang="fr-FR" sz="155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Fjalla One"/>
                <a:cs typeface="Fjalla One"/>
                <a:sym typeface="Fjalla One"/>
              </a:rPr>
              <a:t>Regroupe les documents selon des critères spécifiques et permet d'effectuer des opérations d'accumulation.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416533" y="3434332"/>
            <a:ext cx="1683327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50" b="1" dirty="0">
                <a:solidFill>
                  <a:srgbClr val="00A44A"/>
                </a:solidFill>
                <a:latin typeface="Barlow Semi Condensed" panose="020B0604020202020204" charset="0"/>
              </a:rPr>
              <a:t>$group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893744" y="3430043"/>
            <a:ext cx="1683327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>
                <a:solidFill>
                  <a:srgbClr val="00A44A"/>
                </a:solidFill>
                <a:latin typeface="Barlow Semi Condensed" panose="020B0604020202020204" charset="0"/>
              </a:rPr>
              <a:t>$</a:t>
            </a:r>
            <a:r>
              <a:rPr lang="fr-FR" sz="1550" b="1" dirty="0">
                <a:solidFill>
                  <a:srgbClr val="00A44A"/>
                </a:solidFill>
                <a:latin typeface="Barlow Semi Condensed" panose="020B0604020202020204" charset="0"/>
              </a:rPr>
              <a:t>match</a:t>
            </a:r>
            <a:r>
              <a:rPr lang="fr-FR" sz="1500" b="1" dirty="0">
                <a:solidFill>
                  <a:srgbClr val="00A44A"/>
                </a:solidFill>
                <a:latin typeface="Barlow Semi Condensed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47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2279" b="2784"/>
          <a:stretch/>
        </p:blipFill>
        <p:spPr>
          <a:xfrm>
            <a:off x="1070264" y="1326573"/>
            <a:ext cx="6951516" cy="2881745"/>
          </a:xfrm>
          <a:prstGeom prst="round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5375" y="1883062"/>
            <a:ext cx="6546275" cy="2041237"/>
          </a:xfrm>
        </p:spPr>
        <p:txBody>
          <a:bodyPr/>
          <a:lstStyle/>
          <a:p>
            <a:pPr algn="ctr"/>
            <a:r>
              <a:rPr lang="fr-FR" sz="1650" dirty="0">
                <a:solidFill>
                  <a:schemeClr val="tx1">
                    <a:lumMod val="50000"/>
                  </a:schemeClr>
                </a:solidFill>
              </a:rPr>
              <a:t>Bienvenue dans l'univers dynamique de </a:t>
            </a:r>
            <a:r>
              <a:rPr lang="fr-FR" sz="1650" b="1" dirty="0">
                <a:solidFill>
                  <a:schemeClr val="tx1">
                    <a:lumMod val="50000"/>
                  </a:schemeClr>
                </a:solidFill>
              </a:rPr>
              <a:t>Mongo</a:t>
            </a:r>
            <a:r>
              <a:rPr lang="fr-FR" sz="1650" b="1" dirty="0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lang="fr-FR" sz="165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650" dirty="0">
                <a:solidFill>
                  <a:schemeClr val="tx1">
                    <a:lumMod val="50000"/>
                  </a:schemeClr>
                </a:solidFill>
              </a:rPr>
              <a:t>! Aujourd'hui, plongeons-nous dans cette base de données </a:t>
            </a:r>
            <a:r>
              <a:rPr lang="fr-FR" sz="1650" b="1" dirty="0">
                <a:solidFill>
                  <a:schemeClr val="tx1">
                    <a:lumMod val="50000"/>
                  </a:schemeClr>
                </a:solidFill>
              </a:rPr>
              <a:t>NoSQL</a:t>
            </a:r>
            <a:r>
              <a:rPr lang="fr-FR" sz="1650" dirty="0">
                <a:solidFill>
                  <a:schemeClr val="tx1">
                    <a:lumMod val="50000"/>
                  </a:schemeClr>
                </a:solidFill>
              </a:rPr>
              <a:t> qui révolutionne la gestion des données. Notre exploration se concentrera sur </a:t>
            </a:r>
            <a:r>
              <a:rPr lang="fr-FR" sz="1650" dirty="0" smtClean="0">
                <a:solidFill>
                  <a:schemeClr val="tx1">
                    <a:lumMod val="50000"/>
                  </a:schemeClr>
                </a:solidFill>
              </a:rPr>
              <a:t>les </a:t>
            </a:r>
            <a:r>
              <a:rPr lang="fr-FR" sz="1650" dirty="0">
                <a:solidFill>
                  <a:schemeClr val="tx1">
                    <a:lumMod val="50000"/>
                  </a:schemeClr>
                </a:solidFill>
              </a:rPr>
              <a:t>opérations clés :</a:t>
            </a:r>
            <a:r>
              <a:rPr lang="fr-FR" sz="1650" b="1" dirty="0">
                <a:solidFill>
                  <a:schemeClr val="tx1">
                    <a:lumMod val="50000"/>
                  </a:schemeClr>
                </a:solidFill>
              </a:rPr>
              <a:t> find</a:t>
            </a:r>
            <a:r>
              <a:rPr lang="fr-FR" sz="165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fr-FR" sz="1650" dirty="0" smtClean="0">
                <a:solidFill>
                  <a:schemeClr val="tx1">
                    <a:lumMod val="50000"/>
                  </a:schemeClr>
                </a:solidFill>
              </a:rPr>
              <a:t>et </a:t>
            </a:r>
            <a:r>
              <a:rPr lang="fr-FR" sz="1650" b="1" dirty="0" smtClean="0">
                <a:solidFill>
                  <a:schemeClr val="tx1">
                    <a:lumMod val="50000"/>
                  </a:schemeClr>
                </a:solidFill>
              </a:rPr>
              <a:t>aggregate</a:t>
            </a:r>
            <a:r>
              <a:rPr lang="fr-FR" sz="165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1650" dirty="0">
                <a:solidFill>
                  <a:schemeClr val="tx1">
                    <a:lumMod val="50000"/>
                  </a:schemeClr>
                </a:solidFill>
              </a:rPr>
              <a:t>. Comparé à SQL, ces opérateurs </a:t>
            </a:r>
            <a:r>
              <a:rPr lang="fr-FR" sz="1650" b="1" dirty="0">
                <a:solidFill>
                  <a:schemeClr val="tx1">
                    <a:lumMod val="50000"/>
                  </a:schemeClr>
                </a:solidFill>
              </a:rPr>
              <a:t>Mongo</a:t>
            </a:r>
            <a:r>
              <a:rPr lang="fr-FR" sz="1650" b="1" dirty="0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lang="fr-FR" sz="1650" dirty="0">
                <a:solidFill>
                  <a:schemeClr val="tx1">
                    <a:lumMod val="50000"/>
                  </a:schemeClr>
                </a:solidFill>
              </a:rPr>
              <a:t> offrent des fonctionnalités étendues, redéfinissant ainsi notre approche de la manipulation et de l'agrégation de données..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92" y="3551330"/>
            <a:ext cx="2005735" cy="92945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40627" y="495576"/>
            <a:ext cx="4489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35961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3475" y="244572"/>
            <a:ext cx="5496900" cy="572700"/>
          </a:xfrm>
        </p:spPr>
        <p:txBody>
          <a:bodyPr/>
          <a:lstStyle/>
          <a:p>
            <a:r>
              <a:rPr lang="fr-FR" dirty="0"/>
              <a:t>Opérateurs d'agrégation </a:t>
            </a:r>
            <a:r>
              <a:rPr lang="fr-FR" dirty="0" smtClean="0"/>
              <a:t>principaux :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989837" y="930123"/>
            <a:ext cx="1683327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50" b="1" dirty="0" smtClean="0">
                <a:solidFill>
                  <a:srgbClr val="00A44A"/>
                </a:solidFill>
                <a:latin typeface="Barlow Semi Condensed" panose="020B0604020202020204" charset="0"/>
              </a:rPr>
              <a:t>$unwind </a:t>
            </a:r>
            <a:endParaRPr lang="fr-FR" sz="1550" b="1" dirty="0">
              <a:solidFill>
                <a:srgbClr val="00A44A"/>
              </a:solidFill>
              <a:latin typeface="Barlow Semi Condensed" panose="020B060402020202020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82830" y="922429"/>
            <a:ext cx="1683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50" b="1" dirty="0">
                <a:solidFill>
                  <a:srgbClr val="00A44A"/>
                </a:solidFill>
                <a:latin typeface="Barlow Semi Condensed" panose="020B0604020202020204" charset="0"/>
              </a:rPr>
              <a:t>$project 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652415" y="1304850"/>
            <a:ext cx="2213742" cy="942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>
              <a:buFont typeface="Arial"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sym typeface="Arial"/>
              </a:rPr>
              <a:t>Sélectionne les champs à inclure dans les résultats de la requête.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25020" y="4183049"/>
            <a:ext cx="369398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Fjalla One"/>
                <a:cs typeface="Fjalla One"/>
                <a:sym typeface="Fjalla One"/>
              </a:rPr>
              <a:t>Enregistre les résultats de l'agrégation dans une nouvelle collection.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41828" y="3013498"/>
            <a:ext cx="247823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Fjalla One"/>
                <a:cs typeface="Fjalla One"/>
              </a:rPr>
              <a:t>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Fjalla One"/>
                <a:cs typeface="Fjalla One"/>
              </a:rPr>
              <a:t>Effectue une jointure entre deux collections basée sur des conditions spécifiées.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989837" y="2682638"/>
            <a:ext cx="1683327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50" b="1" dirty="0">
                <a:solidFill>
                  <a:srgbClr val="00A44A"/>
                </a:solidFill>
                <a:latin typeface="Barlow Semi Condensed" panose="020B0604020202020204" charset="0"/>
              </a:rPr>
              <a:t>$lookup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52415" y="3013498"/>
            <a:ext cx="221374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Fjalla One"/>
                <a:cs typeface="Fjalla One"/>
              </a:rPr>
              <a:t>Ajoute de nouveaux champs aux résultats de l'agrégation.</a:t>
            </a:r>
            <a:endParaRPr lang="fr-FR" sz="1600" dirty="0">
              <a:solidFill>
                <a:schemeClr val="tx1">
                  <a:lumMod val="50000"/>
                </a:schemeClr>
              </a:solidFill>
              <a:latin typeface="Barlow Semi Condensed" panose="020B0604020202020204" charset="0"/>
              <a:ea typeface="Fjalla One"/>
              <a:cs typeface="Fjalla One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182830" y="2674944"/>
            <a:ext cx="1683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50" b="1" dirty="0" smtClean="0">
                <a:solidFill>
                  <a:srgbClr val="00A44A"/>
                </a:solidFill>
                <a:latin typeface="Barlow Semi Condensed" panose="020B0604020202020204" charset="0"/>
              </a:rPr>
              <a:t>$addFields </a:t>
            </a:r>
            <a:endParaRPr lang="fr-FR" sz="1550" b="1" dirty="0">
              <a:solidFill>
                <a:srgbClr val="00A44A"/>
              </a:solidFill>
              <a:latin typeface="Barlow Semi Condensed" panose="020B060402020202020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275860" y="3844495"/>
            <a:ext cx="1683327" cy="33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50" b="1" dirty="0">
                <a:solidFill>
                  <a:srgbClr val="00A44A"/>
                </a:solidFill>
                <a:latin typeface="Barlow Semi Condensed" panose="020B0604020202020204" charset="0"/>
              </a:rPr>
              <a:t>$out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41828" y="1304153"/>
            <a:ext cx="2421082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Fjalla One"/>
                <a:cs typeface="Fjalla One"/>
                <a:sym typeface="Fjalla One"/>
              </a:rPr>
              <a:t>Décompose un tableau dans des documents distincts pour chaque élément du tableau.</a:t>
            </a:r>
          </a:p>
        </p:txBody>
      </p:sp>
    </p:spTree>
    <p:extLst>
      <p:ext uri="{BB962C8B-B14F-4D97-AF65-F5344CB8AC3E}">
        <p14:creationId xmlns:p14="http://schemas.microsoft.com/office/powerpoint/2010/main" val="37405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ous-titre 2"/>
          <p:cNvSpPr txBox="1">
            <a:spLocks/>
          </p:cNvSpPr>
          <p:nvPr/>
        </p:nvSpPr>
        <p:spPr>
          <a:xfrm>
            <a:off x="4717471" y="2726896"/>
            <a:ext cx="4210715" cy="1152525"/>
          </a:xfrm>
          <a:prstGeom prst="rect">
            <a:avLst/>
          </a:prstGeom>
          <a:ln w="19050">
            <a:solidFill>
              <a:srgbClr val="00A44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>
              <a:buClr>
                <a:schemeClr val="tx1">
                  <a:lumMod val="50000"/>
                </a:schemeClr>
              </a:buClr>
              <a:buSzPct val="90000"/>
            </a:pP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db.recettes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fr-FR" sz="1600" b="1" dirty="0">
                <a:solidFill>
                  <a:srgbClr val="3188C4"/>
                </a:solidFill>
              </a:rPr>
              <a:t>aggregate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([</a:t>
            </a:r>
          </a:p>
          <a:p>
            <a:pPr algn="l">
              <a:buClr>
                <a:schemeClr val="tx1">
                  <a:lumMod val="50000"/>
                </a:schemeClr>
              </a:buClr>
              <a:buSzPct val="90000"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  { </a:t>
            </a:r>
            <a:r>
              <a:rPr lang="fr-FR" sz="1600" b="1" dirty="0">
                <a:solidFill>
                  <a:srgbClr val="00A44A"/>
                </a:solidFill>
              </a:rPr>
              <a:t>$match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: { </a:t>
            </a:r>
            <a:r>
              <a:rPr lang="fr-FR" sz="1600" dirty="0">
                <a:solidFill>
                  <a:srgbClr val="FF6600"/>
                </a:solidFill>
              </a:rPr>
              <a:t>"difficulte":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"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</a:rPr>
              <a:t>Facile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" } }, </a:t>
            </a:r>
          </a:p>
          <a:p>
            <a:pPr algn="l">
              <a:buClr>
                <a:schemeClr val="tx1">
                  <a:lumMod val="50000"/>
                </a:schemeClr>
              </a:buClr>
              <a:buSzPct val="90000"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  { </a:t>
            </a:r>
            <a:r>
              <a:rPr lang="fr-FR" sz="1600" b="1" dirty="0">
                <a:solidFill>
                  <a:srgbClr val="00A44A"/>
                </a:solidFill>
              </a:rPr>
              <a:t>$group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: { </a:t>
            </a:r>
            <a:r>
              <a:rPr lang="fr-FR" sz="1600" dirty="0">
                <a:solidFill>
                  <a:srgbClr val="FF6600"/>
                </a:solidFill>
              </a:rPr>
              <a:t>_id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: "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</a:rPr>
              <a:t>$type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", </a:t>
            </a:r>
            <a:r>
              <a:rPr lang="fr-FR" sz="1600" dirty="0">
                <a:solidFill>
                  <a:srgbClr val="FF6600"/>
                </a:solidFill>
              </a:rPr>
              <a:t>nom: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{ </a:t>
            </a:r>
            <a:r>
              <a:rPr lang="fr-FR" sz="1600" b="1" dirty="0">
                <a:solidFill>
                  <a:srgbClr val="00A44A"/>
                </a:solidFill>
              </a:rPr>
              <a:t>$push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: "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</a:rPr>
              <a:t>$nom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" } } }</a:t>
            </a:r>
          </a:p>
          <a:p>
            <a:pPr algn="l">
              <a:buClr>
                <a:schemeClr val="tx1">
                  <a:lumMod val="50000"/>
                </a:schemeClr>
              </a:buClr>
              <a:buSzPct val="90000"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])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717471" y="2029325"/>
            <a:ext cx="249591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" sz="1600" dirty="0">
                <a:latin typeface="Barlow Semi Condensed" panose="020B0604020202020204" charset="0"/>
                <a:sym typeface="Barlow Semi Condensed Medium"/>
              </a:rPr>
              <a:t>Exemple avec </a:t>
            </a:r>
            <a:r>
              <a:rPr lang="fr-FR" altLang="fr-FR" sz="1600" b="1" dirty="0" smtClean="0">
                <a:solidFill>
                  <a:srgbClr val="00A44A"/>
                </a:solidFill>
                <a:latin typeface="Barlow Semi Condensed" panose="020B0604020202020204" charset="0"/>
              </a:rPr>
              <a:t>$push </a:t>
            </a:r>
            <a:r>
              <a:rPr lang="fr-FR" sz="1600" b="1" dirty="0" smtClean="0">
                <a:solidFill>
                  <a:srgbClr val="00B050"/>
                </a:solidFill>
                <a:latin typeface="Barlow Semi Condensed" panose="020B0604020202020204" charset="0"/>
              </a:rPr>
              <a:t>:</a:t>
            </a:r>
            <a:endParaRPr lang="en" sz="1600" b="1" dirty="0">
              <a:solidFill>
                <a:srgbClr val="00B050"/>
              </a:solidFill>
              <a:latin typeface="Barlow Semi Condensed" panose="020B0604020202020204" charset="0"/>
              <a:sym typeface="Barlow Semi Condensed Medium"/>
            </a:endParaRPr>
          </a:p>
        </p:txBody>
      </p:sp>
      <p:sp>
        <p:nvSpPr>
          <p:cNvPr id="22" name="Sous-titre 2"/>
          <p:cNvSpPr txBox="1">
            <a:spLocks/>
          </p:cNvSpPr>
          <p:nvPr/>
        </p:nvSpPr>
        <p:spPr>
          <a:xfrm>
            <a:off x="270164" y="1304994"/>
            <a:ext cx="4062846" cy="1787217"/>
          </a:xfrm>
          <a:prstGeom prst="rect">
            <a:avLst/>
          </a:prstGeom>
          <a:ln w="19050">
            <a:solidFill>
              <a:srgbClr val="00A44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>
              <a:buClr>
                <a:schemeClr val="tx1">
                  <a:lumMod val="50000"/>
                </a:schemeClr>
              </a:buClr>
              <a:buSzPct val="90000"/>
            </a:pP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db.recettes.</a:t>
            </a:r>
            <a:r>
              <a:rPr lang="fr-FR" sz="1600" b="1" dirty="0" smtClean="0">
                <a:solidFill>
                  <a:srgbClr val="3188C4"/>
                </a:solidFill>
              </a:rPr>
              <a:t>aggregate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</a:rPr>
              <a:t>([</a:t>
            </a:r>
          </a:p>
          <a:p>
            <a:pPr algn="l">
              <a:buClr>
                <a:schemeClr val="tx1">
                  <a:lumMod val="50000"/>
                </a:schemeClr>
              </a:buClr>
              <a:buSzPct val="90000"/>
            </a:pP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 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{</a:t>
            </a: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$match</a:t>
            </a: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{</a:t>
            </a: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fr-FR" sz="1600" dirty="0" smtClean="0">
                <a:solidFill>
                  <a:srgbClr val="FF6600"/>
                </a:solidFill>
              </a:rPr>
              <a:t>"difficulte"</a:t>
            </a: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: "Facile"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} }, </a:t>
            </a:r>
          </a:p>
          <a:p>
            <a:pPr algn="l">
              <a:buClr>
                <a:schemeClr val="tx1">
                  <a:lumMod val="50000"/>
                </a:schemeClr>
              </a:buClr>
              <a:buSzPct val="90000"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  { </a:t>
            </a:r>
          </a:p>
          <a:p>
            <a:pPr algn="l">
              <a:buClr>
                <a:schemeClr val="tx1">
                  <a:lumMod val="50000"/>
                </a:schemeClr>
              </a:buClr>
              <a:buSzPct val="90000"/>
            </a:pP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 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  <a:ea typeface="Arial"/>
                <a:cs typeface="Arial"/>
              </a:rPr>
              <a:t>  $group</a:t>
            </a: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{</a:t>
            </a:r>
            <a:r>
              <a:rPr lang="fr-FR" sz="1600" dirty="0" smtClean="0">
                <a:solidFill>
                  <a:srgbClr val="FF6600"/>
                </a:solidFill>
              </a:rPr>
              <a:t> _id</a:t>
            </a: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: "$type", </a:t>
            </a:r>
            <a:r>
              <a:rPr lang="fr-FR" sz="1600" dirty="0" smtClean="0">
                <a:solidFill>
                  <a:srgbClr val="FF6600"/>
                </a:solidFill>
              </a:rPr>
              <a:t>temps_moyen</a:t>
            </a: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{</a:t>
            </a: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  <a:ea typeface="Arial"/>
                <a:cs typeface="Arial"/>
              </a:rPr>
              <a:t>$avg: </a:t>
            </a: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"$temps_preparation"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} }       },</a:t>
            </a:r>
          </a:p>
          <a:p>
            <a:pPr algn="l">
              <a:buClr>
                <a:schemeClr val="tx1">
                  <a:lumMod val="50000"/>
                </a:schemeClr>
              </a:buClr>
              <a:buSzPct val="90000"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  {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  <a:ea typeface="Arial"/>
                <a:cs typeface="Arial"/>
              </a:rPr>
              <a:t>$match: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 { </a:t>
            </a:r>
            <a:r>
              <a:rPr lang="fr-FR" sz="1600" dirty="0">
                <a:solidFill>
                  <a:srgbClr val="FF6600"/>
                </a:solidFill>
              </a:rPr>
              <a:t>temps_moyen</a:t>
            </a: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: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 {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  <a:ea typeface="Arial"/>
                <a:cs typeface="Arial"/>
              </a:rPr>
              <a:t>$gte</a:t>
            </a: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</a:rPr>
              <a:t>: 30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</a:rPr>
              <a:t> } } }    ])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70164" y="719568"/>
            <a:ext cx="282842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50000"/>
                </a:schemeClr>
              </a:buClr>
              <a:buSzPct val="90000"/>
              <a:buFont typeface="Wingdings" panose="05000000000000000000" pitchFamily="2" charset="2"/>
              <a:buChar char="§"/>
            </a:pPr>
            <a:r>
              <a:rPr lang="fr-FR" sz="1600" dirty="0">
                <a:latin typeface="Barlow Semi Condensed" panose="020B0604020202020204" charset="0"/>
              </a:rPr>
              <a:t>E</a:t>
            </a:r>
            <a:r>
              <a:rPr lang="fr-FR" sz="1600" dirty="0" smtClean="0">
                <a:latin typeface="Barlow Semi Condensed" panose="020B0604020202020204" charset="0"/>
              </a:rPr>
              <a:t>xemple </a:t>
            </a:r>
            <a:r>
              <a:rPr lang="fr-FR" sz="1600" dirty="0">
                <a:latin typeface="Barlow Semi Condensed" panose="020B0604020202020204" charset="0"/>
              </a:rPr>
              <a:t>avec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</a:rPr>
              <a:t>$avg </a:t>
            </a:r>
            <a:r>
              <a:rPr lang="fr-FR" sz="1600" dirty="0">
                <a:latin typeface="Barlow Semi Condensed" panose="020B0604020202020204" charset="0"/>
              </a:rPr>
              <a:t>et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</a:rPr>
              <a:t>$gte</a:t>
            </a:r>
            <a:r>
              <a:rPr lang="fr-FR" sz="1600" dirty="0">
                <a:latin typeface="Barlow Semi Condensed" panose="020B060402020202020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8227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248145" y="290666"/>
            <a:ext cx="20903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SzPct val="90000"/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Exemples  avec 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$in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</a:rPr>
              <a:t>: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3" name="Google Shape;1891;p36"/>
          <p:cNvSpPr txBox="1">
            <a:spLocks/>
          </p:cNvSpPr>
          <p:nvPr/>
        </p:nvSpPr>
        <p:spPr>
          <a:xfrm>
            <a:off x="4965071" y="772147"/>
            <a:ext cx="2656505" cy="420255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52400" indent="0">
              <a:buClr>
                <a:srgbClr val="000000"/>
              </a:buClr>
              <a:buNone/>
            </a:pPr>
            <a:r>
              <a:rPr lang="fr-FR" sz="1600" dirty="0">
                <a:solidFill>
                  <a:srgbClr val="C00000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var</a:t>
            </a:r>
            <a:r>
              <a:rPr lang="fr-FR" sz="1600" dirty="0" smtClean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typesRecherches =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[</a:t>
            </a: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"Entrée", "Plat principal"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]</a:t>
            </a: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;</a:t>
            </a:r>
          </a:p>
          <a:p>
            <a:pPr marL="152400" indent="0">
              <a:buClr>
                <a:srgbClr val="000000"/>
              </a:buClr>
              <a:buNone/>
            </a:pPr>
            <a:endParaRPr lang="fr-FR" sz="1600" dirty="0">
              <a:solidFill>
                <a:schemeClr val="accent3">
                  <a:lumMod val="25000"/>
                </a:schemeClr>
              </a:solidFill>
              <a:latin typeface="Barlow Semi Condensed" panose="020B0604020202020204" charset="0"/>
              <a:ea typeface="Arial"/>
              <a:cs typeface="Arial"/>
              <a:sym typeface="Arial"/>
            </a:endParaRPr>
          </a:p>
          <a:p>
            <a:pPr marL="152400" indent="0">
              <a:buClr>
                <a:srgbClr val="000000"/>
              </a:buClr>
              <a:buNone/>
            </a:pP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db.recettes.</a:t>
            </a:r>
            <a:r>
              <a:rPr lang="fr-FR" sz="1600" b="1" dirty="0">
                <a:solidFill>
                  <a:srgbClr val="3188C4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aggregate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([</a:t>
            </a:r>
          </a:p>
          <a:p>
            <a:pPr marL="152400" indent="0">
              <a:buClr>
                <a:srgbClr val="000000"/>
              </a:buClr>
              <a:buNone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 { </a:t>
            </a:r>
          </a:p>
          <a:p>
            <a:pPr marL="152400" indent="0">
              <a:buClr>
                <a:srgbClr val="000000"/>
              </a:buClr>
              <a:buNone/>
            </a:pP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  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$match</a:t>
            </a: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{</a:t>
            </a: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</a:t>
            </a:r>
          </a:p>
          <a:p>
            <a:pPr marL="152400" indent="0">
              <a:buClr>
                <a:srgbClr val="000000"/>
              </a:buClr>
              <a:buNone/>
            </a:pP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     </a:t>
            </a:r>
            <a:r>
              <a:rPr lang="fr-FR" sz="1600" dirty="0">
                <a:solidFill>
                  <a:srgbClr val="FF6600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"type"</a:t>
            </a: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: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{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$in</a:t>
            </a: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: typesRecherches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} </a:t>
            </a:r>
          </a:p>
          <a:p>
            <a:pPr marL="152400" indent="0">
              <a:buClr>
                <a:srgbClr val="000000"/>
              </a:buClr>
              <a:buNone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   } </a:t>
            </a:r>
          </a:p>
          <a:p>
            <a:pPr marL="152400" indent="0">
              <a:buClr>
                <a:srgbClr val="000000"/>
              </a:buClr>
              <a:buNone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 },</a:t>
            </a:r>
          </a:p>
          <a:p>
            <a:pPr marL="152400" indent="0">
              <a:buClr>
                <a:srgbClr val="000000"/>
              </a:buClr>
              <a:buNone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 {</a:t>
            </a:r>
          </a:p>
          <a:p>
            <a:pPr marL="152400" indent="0">
              <a:buClr>
                <a:srgbClr val="000000"/>
              </a:buClr>
              <a:buNone/>
            </a:pP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   $project: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{</a:t>
            </a:r>
          </a:p>
          <a:p>
            <a:pPr marL="152400" indent="0">
              <a:buClr>
                <a:srgbClr val="000000"/>
              </a:buClr>
              <a:buNone/>
            </a:pP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    </a:t>
            </a:r>
            <a:r>
              <a:rPr lang="fr-FR" sz="1600" dirty="0">
                <a:solidFill>
                  <a:srgbClr val="FF6600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_id</a:t>
            </a: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: 0, </a:t>
            </a:r>
          </a:p>
          <a:p>
            <a:pPr marL="152400" indent="0">
              <a:buClr>
                <a:srgbClr val="000000"/>
              </a:buClr>
              <a:buNone/>
            </a:pP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    </a:t>
            </a:r>
            <a:r>
              <a:rPr lang="fr-FR" sz="1600" dirty="0">
                <a:solidFill>
                  <a:srgbClr val="FF6600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nom</a:t>
            </a: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: 1,</a:t>
            </a:r>
          </a:p>
          <a:p>
            <a:pPr marL="152400" indent="0">
              <a:buClr>
                <a:srgbClr val="000000"/>
              </a:buClr>
              <a:buNone/>
            </a:pP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    </a:t>
            </a:r>
            <a:r>
              <a:rPr lang="fr-FR" sz="1600" dirty="0">
                <a:solidFill>
                  <a:srgbClr val="FF6600"/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type</a:t>
            </a: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: 1 </a:t>
            </a:r>
          </a:p>
          <a:p>
            <a:pPr marL="152400" indent="0">
              <a:buClr>
                <a:srgbClr val="000000"/>
              </a:buClr>
              <a:buNone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Arial"/>
                <a:cs typeface="Arial"/>
                <a:sym typeface="Arial"/>
              </a:rPr>
              <a:t>    }    }        ])</a:t>
            </a:r>
          </a:p>
          <a:p>
            <a:pPr marL="152400" indent="0">
              <a:buClr>
                <a:srgbClr val="000000"/>
              </a:buClr>
              <a:buNone/>
            </a:pPr>
            <a:endParaRPr lang="fr-FR" sz="1600" dirty="0">
              <a:solidFill>
                <a:schemeClr val="accent3">
                  <a:lumMod val="25000"/>
                </a:schemeClr>
              </a:solidFill>
              <a:latin typeface="Barlow Semi Condensed" panose="020B0604020202020204" charset="0"/>
              <a:ea typeface="Arial"/>
              <a:cs typeface="Arial"/>
              <a:sym typeface="Arial"/>
            </a:endParaRPr>
          </a:p>
          <a:p>
            <a:pPr marL="152400" indent="0">
              <a:buClr>
                <a:srgbClr val="000000"/>
              </a:buClr>
              <a:buNone/>
            </a:pPr>
            <a:endParaRPr lang="fr-FR" sz="1600" dirty="0">
              <a:solidFill>
                <a:schemeClr val="accent3">
                  <a:lumMod val="25000"/>
                </a:schemeClr>
              </a:solidFill>
              <a:latin typeface="Barlow Semi Condensed" panose="020B0604020202020204" charset="0"/>
              <a:ea typeface="Arial"/>
              <a:cs typeface="Arial"/>
              <a:sym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350819" y="857487"/>
            <a:ext cx="2878281" cy="403187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 anchor="t">
            <a:spAutoFit/>
          </a:bodyPr>
          <a:lstStyle/>
          <a:p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db.recettes.</a:t>
            </a:r>
            <a:r>
              <a:rPr lang="fr-FR" sz="1600" b="1" dirty="0">
                <a:solidFill>
                  <a:srgbClr val="3188C4"/>
                </a:solidFill>
                <a:latin typeface="Barlow Semi Condensed" panose="020B0604020202020204" charset="0"/>
                <a:sym typeface="Barlow Semi Condensed"/>
              </a:rPr>
              <a:t>aggregate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sym typeface="Barlow Semi Condensed"/>
              </a:rPr>
              <a:t>([</a:t>
            </a:r>
          </a:p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sym typeface="Barlow Semi Condensed"/>
              </a:rPr>
              <a:t>  {</a:t>
            </a:r>
          </a:p>
          <a:p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  <a:sym typeface="Barlow Semi Condensed"/>
              </a:rPr>
              <a:t>    $match: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sym typeface="Barlow Semi Condensed"/>
              </a:rPr>
              <a:t>{</a:t>
            </a:r>
          </a:p>
          <a:p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      </a:t>
            </a:r>
            <a:r>
              <a:rPr lang="fr-FR" sz="1600" dirty="0">
                <a:solidFill>
                  <a:srgbClr val="FF6600"/>
                </a:solidFill>
                <a:latin typeface="Barlow Semi Condensed" panose="020B0604020202020204" charset="0"/>
                <a:sym typeface="Barlow Semi Condensed"/>
              </a:rPr>
              <a:t>"difficulte": </a:t>
            </a: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"Facile" </a:t>
            </a:r>
          </a:p>
          <a:p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   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sym typeface="Barlow Semi Condensed"/>
              </a:rPr>
              <a:t>} </a:t>
            </a:r>
          </a:p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sym typeface="Barlow Semi Condensed"/>
              </a:rPr>
              <a:t>  },</a:t>
            </a:r>
          </a:p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sym typeface="Barlow Semi Condensed"/>
              </a:rPr>
              <a:t>  { </a:t>
            </a:r>
          </a:p>
          <a:p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   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  <a:sym typeface="Barlow Semi Condensed"/>
              </a:rPr>
              <a:t>$unwind</a:t>
            </a: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: "$liste_ingredients" </a:t>
            </a:r>
          </a:p>
          <a:p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 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sym typeface="Barlow Semi Condensed"/>
              </a:rPr>
              <a:t>},</a:t>
            </a:r>
          </a:p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sym typeface="Barlow Semi Condensed"/>
              </a:rPr>
              <a:t>  { </a:t>
            </a:r>
          </a:p>
          <a:p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   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  <a:sym typeface="Barlow Semi Condensed"/>
              </a:rPr>
              <a:t>$group: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sym typeface="Barlow Semi Condensed"/>
              </a:rPr>
              <a:t>{ </a:t>
            </a:r>
          </a:p>
          <a:p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     </a:t>
            </a:r>
            <a:r>
              <a:rPr lang="fr-FR" sz="1600" dirty="0">
                <a:solidFill>
                  <a:srgbClr val="FF6600"/>
                </a:solidFill>
                <a:latin typeface="Barlow Semi Condensed" panose="020B0604020202020204" charset="0"/>
                <a:sym typeface="Barlow Semi Condensed"/>
              </a:rPr>
              <a:t> _id</a:t>
            </a: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: "$liste_ingredients",</a:t>
            </a:r>
          </a:p>
          <a:p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      count: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sym typeface="Barlow Semi Condensed"/>
              </a:rPr>
              <a:t> {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  <a:sym typeface="Barlow Semi Condensed"/>
              </a:rPr>
              <a:t>$sum: </a:t>
            </a:r>
            <a:r>
              <a:rPr lang="fr-FR" sz="1600" dirty="0">
                <a:solidFill>
                  <a:schemeClr val="accent3">
                    <a:lumMod val="25000"/>
                  </a:schemeClr>
                </a:solidFill>
                <a:latin typeface="Barlow Semi Condensed" panose="020B0604020202020204" charset="0"/>
                <a:sym typeface="Barlow Semi Condensed"/>
              </a:rPr>
              <a:t>1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sym typeface="Barlow Semi Condensed"/>
              </a:rPr>
              <a:t>}</a:t>
            </a:r>
          </a:p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sym typeface="Barlow Semi Condensed"/>
              </a:rPr>
              <a:t>    } </a:t>
            </a:r>
          </a:p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sym typeface="Barlow Semi Condensed"/>
              </a:rPr>
              <a:t>  }</a:t>
            </a:r>
          </a:p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sym typeface="Barlow Semi Condensed"/>
              </a:rPr>
              <a:t>])</a:t>
            </a:r>
            <a:endParaRPr lang="fr-FR" sz="1600" dirty="0">
              <a:solidFill>
                <a:schemeClr val="tx1">
                  <a:lumMod val="50000"/>
                </a:schemeClr>
              </a:solidFill>
              <a:latin typeface="Barlow Semi Condensed" panose="020B060402020202020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07524" y="311168"/>
            <a:ext cx="336486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SzPct val="90000"/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xemple 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avec </a:t>
            </a:r>
            <a:r>
              <a:rPr lang="fr-FR" sz="1600" b="1" dirty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$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sum 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et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  <a:sym typeface="Barlow Semi Condensed"/>
              </a:rPr>
              <a:t>$unwind 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  <a:endParaRPr lang="fr-FR" sz="1600" b="1" dirty="0">
              <a:solidFill>
                <a:srgbClr val="00A44A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30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75408" y="918742"/>
            <a:ext cx="3148445" cy="1815882"/>
          </a:xfrm>
          <a:prstGeom prst="rect">
            <a:avLst/>
          </a:prstGeom>
          <a:noFill/>
          <a:ln w="19050">
            <a:solidFill>
              <a:srgbClr val="00A44A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db.recettes.</a:t>
            </a:r>
            <a:r>
              <a:rPr lang="fr-FR" sz="1600" b="1" dirty="0">
                <a:solidFill>
                  <a:srgbClr val="3188C4"/>
                </a:solidFill>
                <a:latin typeface="Barlow Semi Condensed" panose="020B0604020202020204" charset="0"/>
              </a:rPr>
              <a:t>aggregate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([</a:t>
            </a:r>
          </a:p>
          <a:p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 {</a:t>
            </a:r>
          </a:p>
          <a:p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</a:rPr>
              <a:t>    $addFields: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{</a:t>
            </a:r>
          </a:p>
          <a:p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      </a:t>
            </a:r>
            <a:r>
              <a:rPr lang="fr-FR" sz="1600" dirty="0" smtClean="0">
                <a:solidFill>
                  <a:srgbClr val="FF6600"/>
                </a:solidFill>
                <a:latin typeface="Barlow Semi Condensed" panose="020B0604020202020204" charset="0"/>
              </a:rPr>
              <a:t>nombre_ingredients: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{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</a:rPr>
              <a:t> $size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: "$liste_ingredients"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}</a:t>
            </a:r>
          </a:p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    }</a:t>
            </a:r>
          </a:p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  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}    ])</a:t>
            </a:r>
            <a:endParaRPr lang="fr-FR" sz="1600" dirty="0">
              <a:solidFill>
                <a:schemeClr val="tx1">
                  <a:lumMod val="50000"/>
                </a:schemeClr>
              </a:solidFill>
              <a:latin typeface="Barlow Semi Condensed" panose="020B060402020202020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92278" y="407514"/>
            <a:ext cx="323157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Exemple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avec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</a:rPr>
              <a:t>$addfields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et</a:t>
            </a:r>
            <a:r>
              <a:rPr lang="fr-FR" sz="1600" dirty="0">
                <a:latin typeface="Barlow Semi Condensed" panose="020B0604020202020204" charset="0"/>
              </a:rPr>
              <a:t>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</a:rPr>
              <a:t>$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 panose="020B0604020202020204" charset="0"/>
              </a:rPr>
              <a:t>size:</a:t>
            </a:r>
            <a:endParaRPr lang="fr-FR" sz="1600" b="1" dirty="0">
              <a:solidFill>
                <a:srgbClr val="00A44A"/>
              </a:solidFill>
              <a:latin typeface="Barlow Semi Condensed" panose="020B060402020202020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75409" y="3444221"/>
            <a:ext cx="3148444" cy="1569660"/>
          </a:xfrm>
          <a:prstGeom prst="rect">
            <a:avLst/>
          </a:prstGeom>
          <a:noFill/>
          <a:ln w="19050">
            <a:solidFill>
              <a:srgbClr val="00A44A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db.recettes.</a:t>
            </a:r>
            <a:r>
              <a:rPr lang="fr-FR" sz="1600" b="1" dirty="0">
                <a:solidFill>
                  <a:srgbClr val="3188C4"/>
                </a:solidFill>
                <a:latin typeface="Barlow Semi Condensed" panose="020B0604020202020204" charset="0"/>
              </a:rPr>
              <a:t>aggregate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([</a:t>
            </a:r>
          </a:p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  {</a:t>
            </a:r>
          </a:p>
          <a:p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  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</a:rPr>
              <a:t> $addFields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{</a:t>
            </a:r>
          </a:p>
          <a:p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     </a:t>
            </a:r>
            <a:r>
              <a:rPr lang="fr-FR" sz="1600" dirty="0">
                <a:solidFill>
                  <a:srgbClr val="FF6600"/>
                </a:solidFill>
                <a:latin typeface="Barlow Semi Condensed" panose="020B0604020202020204" charset="0"/>
              </a:rPr>
              <a:t> date_creation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: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 {</a:t>
            </a:r>
          </a:p>
          <a:p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</a:rPr>
              <a:t>        $toDate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: "$date_creation"</a:t>
            </a:r>
          </a:p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      }   }   }    ])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46807" y="2907298"/>
            <a:ext cx="349134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Exemple de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</a:rPr>
              <a:t>$addfields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avec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</a:rPr>
              <a:t>$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 panose="020B0604020202020204" charset="0"/>
              </a:rPr>
              <a:t>toDate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101934" y="1488129"/>
            <a:ext cx="237952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Exemple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de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 </a:t>
            </a:r>
            <a:r>
              <a:rPr lang="fr-FR" sz="1600" b="1" dirty="0" smtClean="0">
                <a:solidFill>
                  <a:srgbClr val="00A44A"/>
                </a:solidFill>
                <a:latin typeface="Barlow Semi Condensed" panose="020B0604020202020204" charset="0"/>
              </a:rPr>
              <a:t>$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</a:rPr>
              <a:t>lookup </a:t>
            </a:r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:</a:t>
            </a:r>
            <a:endParaRPr lang="fr-FR" sz="1600" dirty="0">
              <a:solidFill>
                <a:schemeClr val="accent2">
                  <a:lumMod val="25000"/>
                </a:schemeClr>
              </a:solidFill>
              <a:latin typeface="Barlow Semi Condensed" panose="020B060402020202020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717471" y="2043838"/>
            <a:ext cx="3148445" cy="2554545"/>
          </a:xfrm>
          <a:prstGeom prst="rect">
            <a:avLst/>
          </a:prstGeom>
          <a:noFill/>
          <a:ln w="19050">
            <a:solidFill>
              <a:srgbClr val="00A44A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db.recettes.</a:t>
            </a:r>
            <a:r>
              <a:rPr lang="fr-FR" sz="1600" b="1" dirty="0">
                <a:solidFill>
                  <a:srgbClr val="3188C4"/>
                </a:solidFill>
                <a:latin typeface="Barlow Semi Condensed" panose="020B0604020202020204" charset="0"/>
              </a:rPr>
              <a:t>aggregate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([</a:t>
            </a:r>
          </a:p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  {</a:t>
            </a:r>
          </a:p>
          <a:p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    </a:t>
            </a:r>
            <a:r>
              <a:rPr lang="fr-FR" sz="1600" b="1" dirty="0">
                <a:solidFill>
                  <a:srgbClr val="00A44A"/>
                </a:solidFill>
                <a:latin typeface="Barlow Semi Condensed" panose="020B0604020202020204" charset="0"/>
              </a:rPr>
              <a:t>$lookup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: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{</a:t>
            </a:r>
          </a:p>
          <a:p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      </a:t>
            </a:r>
            <a:r>
              <a:rPr lang="fr-FR" sz="1600" dirty="0" err="1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from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: "</a:t>
            </a:r>
            <a:r>
              <a:rPr lang="fr-FR" sz="1600" dirty="0">
                <a:solidFill>
                  <a:srgbClr val="C00000"/>
                </a:solidFill>
                <a:latin typeface="Barlow Semi Condensed" panose="020B0604020202020204" charset="0"/>
              </a:rPr>
              <a:t>ingredients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", </a:t>
            </a:r>
          </a:p>
          <a:p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      </a:t>
            </a:r>
            <a:r>
              <a:rPr lang="fr-FR" sz="1600" dirty="0" err="1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localField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: "</a:t>
            </a:r>
            <a:r>
              <a:rPr lang="fr-FR" sz="1600" dirty="0">
                <a:solidFill>
                  <a:srgbClr val="FF6600"/>
                </a:solidFill>
                <a:latin typeface="Barlow Semi Condensed" panose="020B0604020202020204" charset="0"/>
              </a:rPr>
              <a:t>liste_ingredients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", </a:t>
            </a:r>
          </a:p>
          <a:p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      </a:t>
            </a:r>
            <a:r>
              <a:rPr lang="fr-FR" sz="1600" dirty="0" err="1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foreignField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: "</a:t>
            </a:r>
            <a:r>
              <a:rPr lang="fr-FR" sz="1600" dirty="0">
                <a:solidFill>
                  <a:srgbClr val="FF6600"/>
                </a:solidFill>
                <a:latin typeface="Barlow Semi Condensed" panose="020B0604020202020204" charset="0"/>
              </a:rPr>
              <a:t>_id</a:t>
            </a:r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", </a:t>
            </a:r>
          </a:p>
          <a:p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      as: "details_ingredients" </a:t>
            </a:r>
          </a:p>
          <a:p>
            <a:r>
              <a:rPr lang="fr-FR" sz="1600" dirty="0">
                <a:solidFill>
                  <a:schemeClr val="accent2">
                    <a:lumMod val="25000"/>
                  </a:schemeClr>
                </a:solidFill>
                <a:latin typeface="Barlow Semi Condensed" panose="020B0604020202020204" charset="0"/>
              </a:rPr>
              <a:t>   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}</a:t>
            </a:r>
          </a:p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  }</a:t>
            </a:r>
          </a:p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8919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6945" y="3667991"/>
            <a:ext cx="4042064" cy="6650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45" y="1340427"/>
            <a:ext cx="5600700" cy="3252355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129127" y="305275"/>
            <a:ext cx="4937700" cy="10791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235706" y="1876892"/>
            <a:ext cx="4724541" cy="19774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ctr" rt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175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  <a:ea typeface="Barlow Semi Condensed"/>
                <a:cs typeface="Barlow Semi Condensed"/>
                <a:sym typeface="Barlow Semi Condensed"/>
              </a:rPr>
              <a:t>En résumé, comprendre les opérations </a:t>
            </a:r>
            <a:r>
              <a:rPr lang="fr-FR" altLang="fr-FR" sz="1750" b="1" dirty="0">
                <a:solidFill>
                  <a:schemeClr val="tx1"/>
                </a:solidFill>
                <a:latin typeface="Barlow Semi Condensed" panose="020B0604020202020204" charset="0"/>
              </a:rPr>
              <a:t>find</a:t>
            </a:r>
            <a:r>
              <a:rPr lang="fr-FR" altLang="fr-FR" sz="1750" dirty="0">
                <a:solidFill>
                  <a:schemeClr val="tx1"/>
                </a:solidFill>
                <a:latin typeface="Barlow Semi Condensed" panose="020B0604020202020204" charset="0"/>
              </a:rPr>
              <a:t> et </a:t>
            </a:r>
            <a:r>
              <a:rPr lang="fr-FR" altLang="fr-FR" sz="1750" b="1" dirty="0">
                <a:solidFill>
                  <a:schemeClr val="tx1"/>
                </a:solidFill>
                <a:latin typeface="Barlow Semi Condensed" panose="020B0604020202020204" charset="0"/>
              </a:rPr>
              <a:t>aggregate</a:t>
            </a:r>
            <a:r>
              <a:rPr lang="fr-FR" altLang="fr-FR" sz="1750" dirty="0">
                <a:solidFill>
                  <a:schemeClr val="tx1"/>
                </a:solidFill>
                <a:latin typeface="Barlow Semi Condensed" panose="020B0604020202020204" charset="0"/>
              </a:rPr>
              <a:t> dans </a:t>
            </a:r>
            <a:r>
              <a:rPr lang="fr-FR" altLang="fr-FR" sz="1750" b="1" dirty="0">
                <a:solidFill>
                  <a:schemeClr val="tx1"/>
                </a:solidFill>
                <a:latin typeface="Barlow Semi Condensed" panose="020B0604020202020204" charset="0"/>
              </a:rPr>
              <a:t>Mongo</a:t>
            </a:r>
            <a:r>
              <a:rPr lang="fr-FR" altLang="fr-FR" sz="1750" b="1" dirty="0">
                <a:solidFill>
                  <a:schemeClr val="bg1">
                    <a:lumMod val="50000"/>
                  </a:schemeClr>
                </a:solidFill>
                <a:latin typeface="Barlow Semi Condensed" panose="020B0604020202020204" charset="0"/>
              </a:rPr>
              <a:t>DB</a:t>
            </a:r>
            <a:r>
              <a:rPr lang="fr-FR" altLang="fr-FR" sz="1750" dirty="0">
                <a:solidFill>
                  <a:schemeClr val="tx1"/>
                </a:solidFill>
                <a:latin typeface="Barlow Semi Condensed" panose="020B0604020202020204" charset="0"/>
              </a:rPr>
              <a:t> facilite la manipulation efficace des données, offrant une flexibilité cruciale pour répondre aux besoins de requêtes dans une base de données </a:t>
            </a:r>
            <a:r>
              <a:rPr lang="fr-FR" altLang="fr-FR" sz="1750" b="1" dirty="0">
                <a:solidFill>
                  <a:schemeClr val="tx1"/>
                </a:solidFill>
                <a:latin typeface="Barlow Semi Condensed" panose="020B0604020202020204" charset="0"/>
              </a:rPr>
              <a:t>Mongo</a:t>
            </a:r>
            <a:r>
              <a:rPr lang="fr-FR" altLang="fr-FR" sz="1750" b="1" dirty="0">
                <a:solidFill>
                  <a:schemeClr val="bg1">
                    <a:lumMod val="50000"/>
                  </a:schemeClr>
                </a:solidFill>
                <a:latin typeface="Barlow Semi Condensed" panose="020B0604020202020204" charset="0"/>
              </a:rPr>
              <a:t>DB</a:t>
            </a:r>
            <a:r>
              <a:rPr lang="fr-FR" altLang="fr-FR" sz="1750" dirty="0">
                <a:solidFill>
                  <a:schemeClr val="tx1"/>
                </a:solidFill>
                <a:latin typeface="Barlow Semi Condensed" panose="020B0604020202020204" charset="0"/>
              </a:rPr>
              <a:t>. Cela permet de re</a:t>
            </a:r>
            <a:r>
              <a:rPr lang="fr-FR" altLang="fr-FR" sz="1750" dirty="0">
                <a:solidFill>
                  <a:schemeClr val="tx1">
                    <a:lumMod val="50000"/>
                  </a:schemeClr>
                </a:solidFill>
                <a:latin typeface="Barlow Semi Condensed" panose="020B0604020202020204" charset="0"/>
              </a:rPr>
              <a:t>chercher des documents spécifiques et d'effectuer </a:t>
            </a:r>
            <a:r>
              <a:rPr lang="fr-FR" altLang="fr-FR" sz="1750" dirty="0">
                <a:solidFill>
                  <a:schemeClr val="tx1"/>
                </a:solidFill>
                <a:latin typeface="Barlow Semi Condensed" panose="020B0604020202020204" charset="0"/>
              </a:rPr>
              <a:t>des transformations simples.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" y="814093"/>
            <a:ext cx="4665519" cy="4924162"/>
          </a:xfrm>
          <a:prstGeom prst="rect">
            <a:avLst/>
          </a:prstGeom>
        </p:spPr>
      </p:pic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4209252" y="1024863"/>
            <a:ext cx="4589896" cy="25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6100" dirty="0" smtClean="0"/>
              <a:t>Le temps de quiz !</a:t>
            </a:r>
            <a:endParaRPr sz="6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483178" y="99241"/>
            <a:ext cx="3408058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fr-FR" sz="7200" dirty="0" smtClean="0">
                <a:latin typeface="Fjalla One"/>
                <a:ea typeface="Fjalla One"/>
                <a:cs typeface="Fjalla One"/>
              </a:rPr>
              <a:t>Merci </a:t>
            </a:r>
            <a:r>
              <a:rPr lang="fr-FR" sz="7200" dirty="0">
                <a:latin typeface="Fjalla One"/>
                <a:ea typeface="Fjalla One"/>
                <a:cs typeface="Fjalla One"/>
              </a:rPr>
              <a:t>!</a:t>
            </a:r>
            <a:endParaRPr sz="7200" dirty="0">
              <a:latin typeface="Fjalla One"/>
              <a:ea typeface="Fjalla One"/>
              <a:cs typeface="Fjalla One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85799" y="1461841"/>
            <a:ext cx="45616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Barlow Semi Condensed"/>
              </a:rPr>
              <a:t>Réalisé </a:t>
            </a:r>
            <a:r>
              <a:rPr lang="fr-FR" sz="24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Barlow Semi Condensed"/>
              </a:rPr>
              <a:t>par:</a:t>
            </a:r>
          </a:p>
          <a:p>
            <a:r>
              <a:rPr lang="fr-FR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Barlow Semi Condensed"/>
              </a:rPr>
              <a:t>	</a:t>
            </a:r>
            <a:r>
              <a:rPr lang="fr-FR" sz="3000" dirty="0" smtClean="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Barlow Semi Condensed"/>
              </a:rPr>
              <a:t>. </a:t>
            </a:r>
            <a:r>
              <a:rPr lang="fr-FR" sz="20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Barlow Semi Condensed"/>
              </a:rPr>
              <a:t>Chaimaa </a:t>
            </a:r>
            <a:r>
              <a:rPr lang="fr-FR" sz="20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Barlow Semi Condensed"/>
              </a:rPr>
              <a:t>J</a:t>
            </a:r>
            <a:r>
              <a:rPr lang="fr-FR" sz="20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Barlow Semi Condensed"/>
              </a:rPr>
              <a:t>amaoun</a:t>
            </a:r>
          </a:p>
          <a:p>
            <a:r>
              <a:rPr lang="fr-FR" sz="20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Barlow Semi Condensed"/>
              </a:rPr>
              <a:t>	</a:t>
            </a:r>
            <a:r>
              <a:rPr lang="fr-FR" sz="3000" dirty="0" smtClean="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Barlow Semi Condensed"/>
              </a:rPr>
              <a:t>. </a:t>
            </a:r>
            <a:r>
              <a:rPr lang="fr-FR" sz="20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Barlow Semi Condensed"/>
              </a:rPr>
              <a:t>Hafsa </a:t>
            </a:r>
            <a:r>
              <a:rPr lang="fr-FR" sz="20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Barlow Semi Condensed"/>
              </a:rPr>
              <a:t>D</a:t>
            </a:r>
            <a:r>
              <a:rPr lang="fr-FR" sz="20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Barlow Semi Condensed"/>
              </a:rPr>
              <a:t>ebdi </a:t>
            </a:r>
            <a:r>
              <a:rPr lang="fr-FR" sz="20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Barlow Semi Condensed"/>
              </a:rPr>
              <a:t>F</a:t>
            </a:r>
            <a:r>
              <a:rPr lang="fr-FR" sz="20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Barlow Semi Condensed"/>
              </a:rPr>
              <a:t>richi</a:t>
            </a:r>
          </a:p>
          <a:p>
            <a:r>
              <a:rPr lang="fr-FR" sz="20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Barlow Semi Condensed"/>
              </a:rPr>
              <a:t>	</a:t>
            </a:r>
            <a:r>
              <a:rPr lang="fr-FR" sz="3000" dirty="0" smtClean="0">
                <a:solidFill>
                  <a:srgbClr val="77C6FC"/>
                </a:solidFill>
                <a:latin typeface="Fjalla One"/>
                <a:ea typeface="Fjalla One"/>
                <a:cs typeface="Fjalla One"/>
                <a:sym typeface="Barlow Semi Condensed"/>
              </a:rPr>
              <a:t>. </a:t>
            </a:r>
            <a:r>
              <a:rPr lang="fr-FR" sz="20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Barlow Semi Condensed"/>
              </a:rPr>
              <a:t>Nihad El </a:t>
            </a:r>
            <a:r>
              <a:rPr lang="fr-FR" sz="20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Barlow Semi Condensed"/>
              </a:rPr>
              <a:t>B</a:t>
            </a:r>
            <a:r>
              <a:rPr lang="fr-FR" sz="20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Barlow Semi Condensed"/>
              </a:rPr>
              <a:t>azi </a:t>
            </a:r>
            <a:endParaRPr lang="fr-FR" sz="2000" dirty="0">
              <a:solidFill>
                <a:schemeClr val="dk2"/>
              </a:solidFill>
              <a:latin typeface="Fjalla One"/>
              <a:ea typeface="Fjalla One"/>
              <a:cs typeface="Fjalla One"/>
              <a:sym typeface="Barlow Semi Condensed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1340427" y="3533628"/>
            <a:ext cx="37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dk2"/>
                </a:solidFill>
                <a:latin typeface="Fjalla One"/>
                <a:ea typeface="Fjalla One"/>
                <a:cs typeface="Fjalla One"/>
              </a:rPr>
              <a:t>Encadré </a:t>
            </a:r>
            <a:r>
              <a:rPr lang="fr-FR" sz="24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</a:rPr>
              <a:t>par:</a:t>
            </a:r>
          </a:p>
          <a:p>
            <a:r>
              <a:rPr lang="fr-FR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</a:rPr>
              <a:t>	</a:t>
            </a:r>
            <a:r>
              <a:rPr lang="fr-FR" sz="3000" dirty="0" smtClean="0">
                <a:solidFill>
                  <a:srgbClr val="77C6FC"/>
                </a:solidFill>
                <a:latin typeface="Fjalla One"/>
                <a:ea typeface="Fjalla One"/>
                <a:cs typeface="Fjalla One"/>
              </a:rPr>
              <a:t>.</a:t>
            </a:r>
            <a:r>
              <a:rPr lang="fr-FR" b="1" dirty="0" smtClean="0"/>
              <a:t> </a:t>
            </a:r>
            <a:r>
              <a:rPr lang="fr-FR" sz="2000" dirty="0">
                <a:solidFill>
                  <a:schemeClr val="dk2"/>
                </a:solidFill>
                <a:latin typeface="Fjalla One"/>
                <a:ea typeface="Fjalla One"/>
                <a:cs typeface="Fjalla One"/>
              </a:rPr>
              <a:t>Rahmouni oussama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82" y="841663"/>
            <a:ext cx="4655128" cy="4592782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518" y="523220"/>
            <a:ext cx="924791" cy="110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28600" y="446808"/>
            <a:ext cx="935182" cy="764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753590" y="0"/>
            <a:ext cx="4073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La collection </a:t>
            </a:r>
            <a:r>
              <a:rPr lang="fr-FR" sz="28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recettes </a:t>
            </a:r>
            <a:r>
              <a:rPr lang="fr-FR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" y="633845"/>
            <a:ext cx="8956964" cy="4405746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3688773" y="633845"/>
            <a:ext cx="17976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67321" r="88281" b="9095"/>
          <a:stretch/>
        </p:blipFill>
        <p:spPr>
          <a:xfrm rot="17188861">
            <a:off x="354280" y="280553"/>
            <a:ext cx="311727" cy="33250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67321" r="88281" b="9095"/>
          <a:stretch/>
        </p:blipFill>
        <p:spPr>
          <a:xfrm rot="17188861">
            <a:off x="8509166" y="318758"/>
            <a:ext cx="311727" cy="33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4" y="415636"/>
            <a:ext cx="9025666" cy="4727864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641002" y="0"/>
            <a:ext cx="3861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La collection ingrédients :</a:t>
            </a:r>
            <a:endParaRPr lang="fr-FR" sz="28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67321" r="88281" b="9095"/>
          <a:stretch/>
        </p:blipFill>
        <p:spPr>
          <a:xfrm rot="17188861">
            <a:off x="418020" y="193046"/>
            <a:ext cx="206911" cy="2817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67321" r="88281" b="9095"/>
          <a:stretch/>
        </p:blipFill>
        <p:spPr>
          <a:xfrm rot="17188861">
            <a:off x="8595287" y="212136"/>
            <a:ext cx="192809" cy="2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6164" y="3408218"/>
            <a:ext cx="3938154" cy="1059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45" y="705894"/>
            <a:ext cx="4582164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Opérateurs de </a:t>
            </a:r>
            <a:r>
              <a:rPr lang="fr-FR" dirty="0" smtClean="0"/>
              <a:t>Comparaison :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974277" y="1306628"/>
            <a:ext cx="1583373" cy="63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Égal </a:t>
            </a:r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à une valeur spécifique.</a:t>
            </a:r>
            <a:endParaRPr sz="1600" dirty="0">
              <a:solidFill>
                <a:schemeClr val="tx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3290696" y="1306628"/>
            <a:ext cx="1583373" cy="63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Non égal à une valeur spécifique.</a:t>
            </a:r>
            <a:endParaRPr sz="1600" dirty="0">
              <a:solidFill>
                <a:schemeClr val="tx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974277" y="2615875"/>
            <a:ext cx="1583373" cy="63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Supérieur à une valeur spécifique.</a:t>
            </a:r>
            <a:endParaRPr sz="1600" dirty="0">
              <a:solidFill>
                <a:schemeClr val="tx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3290696" y="2617192"/>
            <a:ext cx="1928650" cy="63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Supérieur ou égal à une valeur spécifique.</a:t>
            </a:r>
            <a:endParaRPr sz="1600" dirty="0">
              <a:solidFill>
                <a:schemeClr val="tx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724" name="Google Shape;2724;p49"/>
          <p:cNvSpPr txBox="1"/>
          <p:nvPr/>
        </p:nvSpPr>
        <p:spPr>
          <a:xfrm>
            <a:off x="3730182" y="94970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A44A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$ne</a:t>
            </a:r>
            <a:endParaRPr sz="1800" b="1" dirty="0">
              <a:solidFill>
                <a:srgbClr val="00A44A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1264056" y="945509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A44A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$eq</a:t>
            </a:r>
            <a:endParaRPr sz="1800" b="1" dirty="0">
              <a:solidFill>
                <a:srgbClr val="00A44A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3730182" y="2196178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A44A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$gte</a:t>
            </a:r>
            <a:endParaRPr sz="1800" b="1" dirty="0">
              <a:solidFill>
                <a:srgbClr val="00A44A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1243766" y="2196178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A44A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$gt</a:t>
            </a:r>
            <a:endParaRPr sz="1800" b="1" dirty="0">
              <a:solidFill>
                <a:srgbClr val="00A44A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38" name="Google Shape;2696;p49"/>
          <p:cNvSpPr txBox="1"/>
          <p:nvPr/>
        </p:nvSpPr>
        <p:spPr>
          <a:xfrm>
            <a:off x="5743683" y="1306628"/>
            <a:ext cx="2367196" cy="63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Contient tous les éléments spécifiés dans un tableau.</a:t>
            </a:r>
          </a:p>
        </p:txBody>
      </p:sp>
      <p:sp>
        <p:nvSpPr>
          <p:cNvPr id="39" name="Google Shape;2696;p49"/>
          <p:cNvSpPr txBox="1"/>
          <p:nvPr/>
        </p:nvSpPr>
        <p:spPr>
          <a:xfrm>
            <a:off x="3290696" y="3924564"/>
            <a:ext cx="1754665" cy="63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Inférieur à une valeur spécifique.</a:t>
            </a:r>
            <a:endParaRPr sz="1600" dirty="0">
              <a:solidFill>
                <a:schemeClr val="tx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0" name="Google Shape;2726;p49"/>
          <p:cNvSpPr txBox="1"/>
          <p:nvPr/>
        </p:nvSpPr>
        <p:spPr>
          <a:xfrm>
            <a:off x="6366859" y="944786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A44A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$all</a:t>
            </a:r>
            <a:endParaRPr sz="1800" b="1" dirty="0">
              <a:solidFill>
                <a:srgbClr val="00A44A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1" name="Google Shape;2726;p49"/>
          <p:cNvSpPr txBox="1"/>
          <p:nvPr/>
        </p:nvSpPr>
        <p:spPr>
          <a:xfrm>
            <a:off x="3730182" y="3499314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A44A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$lt</a:t>
            </a:r>
            <a:endParaRPr sz="1800" b="1" dirty="0">
              <a:solidFill>
                <a:srgbClr val="00A44A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2" name="Google Shape;2696;p49"/>
          <p:cNvSpPr txBox="1"/>
          <p:nvPr/>
        </p:nvSpPr>
        <p:spPr>
          <a:xfrm>
            <a:off x="1001049" y="3946442"/>
            <a:ext cx="1899401" cy="63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Inférieur ou égal à une valeur 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spécifique</a:t>
            </a:r>
            <a:endParaRPr sz="1600" dirty="0">
              <a:solidFill>
                <a:schemeClr val="tx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3" name="Google Shape;2726;p49"/>
          <p:cNvSpPr txBox="1"/>
          <p:nvPr/>
        </p:nvSpPr>
        <p:spPr>
          <a:xfrm>
            <a:off x="1243766" y="351608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A44A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$lte</a:t>
            </a:r>
            <a:endParaRPr sz="1800" b="1" dirty="0">
              <a:solidFill>
                <a:srgbClr val="00A44A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4" name="Google Shape;2726;p49"/>
          <p:cNvSpPr txBox="1"/>
          <p:nvPr/>
        </p:nvSpPr>
        <p:spPr>
          <a:xfrm>
            <a:off x="6366859" y="351608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A44A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$in</a:t>
            </a:r>
            <a:endParaRPr sz="1800" b="1" dirty="0">
              <a:solidFill>
                <a:srgbClr val="00A44A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5" name="Google Shape;2726;p49"/>
          <p:cNvSpPr txBox="1"/>
          <p:nvPr/>
        </p:nvSpPr>
        <p:spPr>
          <a:xfrm>
            <a:off x="6366859" y="2196178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00A44A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$nin</a:t>
            </a:r>
            <a:endParaRPr sz="1800" b="1" dirty="0">
              <a:solidFill>
                <a:srgbClr val="00A44A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6" name="Google Shape;2696;p49"/>
          <p:cNvSpPr txBox="1"/>
          <p:nvPr/>
        </p:nvSpPr>
        <p:spPr>
          <a:xfrm>
            <a:off x="5638391" y="3946442"/>
            <a:ext cx="2328497" cy="63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Égal à l'une des valeurs spécifiées dans un tableau.</a:t>
            </a:r>
            <a:endParaRPr sz="1600" dirty="0">
              <a:solidFill>
                <a:schemeClr val="tx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7" name="Google Shape;2696;p49"/>
          <p:cNvSpPr txBox="1"/>
          <p:nvPr/>
        </p:nvSpPr>
        <p:spPr>
          <a:xfrm>
            <a:off x="5638391" y="2615875"/>
            <a:ext cx="2563217" cy="63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Non égal à aucune des valeurs spécifiées dans un tableau.</a:t>
            </a:r>
            <a:endParaRPr sz="1600" dirty="0">
              <a:solidFill>
                <a:schemeClr val="tx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05425" y="3391657"/>
            <a:ext cx="5137039" cy="102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Opérateurs </a:t>
            </a:r>
            <a:r>
              <a:rPr lang="fr-FR" sz="2800" dirty="0" smtClean="0"/>
              <a:t>Logiques : 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3987" y="1597125"/>
            <a:ext cx="2277313" cy="108221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Sélectionne 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les documents qui satisfont toutes les conditions spécifiées.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903987" y="3268935"/>
            <a:ext cx="2449804" cy="1102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Négation 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logique, sélectionne les documents qui ne satisfont pas la condition spécifiée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4985789" y="1597124"/>
            <a:ext cx="2256675" cy="1082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Sélectionne 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les documents qui satisfont au moins l'une des conditions spécifiées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985789" y="3268935"/>
            <a:ext cx="2256675" cy="1102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les 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documents qui ne satisfont aucune des conditions spécifiées.</a:t>
            </a: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2196676" y="1198616"/>
            <a:ext cx="1432824" cy="4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b="1" dirty="0">
                <a:solidFill>
                  <a:srgbClr val="00A44A"/>
                </a:solidFill>
              </a:rPr>
              <a:t>$and:</a:t>
            </a: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5194689" y="1198616"/>
            <a:ext cx="1432824" cy="4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b="1" dirty="0" smtClean="0">
                <a:solidFill>
                  <a:srgbClr val="00A44A"/>
                </a:solidFill>
              </a:rPr>
              <a:t>$or</a:t>
            </a:r>
            <a:endParaRPr lang="fr-FR" b="1" dirty="0">
              <a:solidFill>
                <a:srgbClr val="00A44A"/>
              </a:solidFill>
            </a:endParaRP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5266425" y="2841869"/>
            <a:ext cx="1432824" cy="4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b="1" dirty="0" smtClean="0">
                <a:solidFill>
                  <a:srgbClr val="00A44A"/>
                </a:solidFill>
              </a:rPr>
              <a:t>$nor:</a:t>
            </a:r>
            <a:endParaRPr lang="fr-FR" b="1" dirty="0">
              <a:solidFill>
                <a:srgbClr val="00A44A"/>
              </a:solidFill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2179222" y="2841869"/>
            <a:ext cx="1432824" cy="4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fr-FR" b="1" dirty="0" smtClean="0">
                <a:solidFill>
                  <a:srgbClr val="00A44A"/>
                </a:solidFill>
              </a:rPr>
              <a:t>$not</a:t>
            </a:r>
            <a:endParaRPr lang="fr-FR" b="1" dirty="0">
              <a:solidFill>
                <a:srgbClr val="00A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52"/>
          <p:cNvSpPr txBox="1">
            <a:spLocks noGrp="1"/>
          </p:cNvSpPr>
          <p:nvPr>
            <p:ph type="subTitle" idx="4"/>
          </p:nvPr>
        </p:nvSpPr>
        <p:spPr>
          <a:xfrm>
            <a:off x="2419343" y="3452823"/>
            <a:ext cx="1937758" cy="781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550" dirty="0">
                <a:solidFill>
                  <a:schemeClr val="tx1">
                    <a:lumMod val="50000"/>
                  </a:schemeClr>
                </a:solidFill>
              </a:rPr>
              <a:t>Soustrait la deuxième expression de la première.</a:t>
            </a:r>
            <a:endParaRPr sz="15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75" name="Google Shape;2975;p52"/>
          <p:cNvSpPr txBox="1">
            <a:spLocks noGrp="1"/>
          </p:cNvSpPr>
          <p:nvPr>
            <p:ph type="subTitle" idx="5"/>
          </p:nvPr>
        </p:nvSpPr>
        <p:spPr>
          <a:xfrm>
            <a:off x="4713049" y="3003124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altLang="fr-FR" b="1" dirty="0">
                <a:solidFill>
                  <a:srgbClr val="00A44A"/>
                </a:solidFill>
              </a:rPr>
              <a:t>$</a:t>
            </a:r>
            <a:r>
              <a:rPr lang="fr-FR" altLang="fr-FR" b="1" dirty="0">
                <a:solidFill>
                  <a:srgbClr val="00B050"/>
                </a:solidFill>
              </a:rPr>
              <a:t>multiply</a:t>
            </a:r>
            <a:r>
              <a:rPr lang="fr-FR" altLang="fr-FR" b="1" dirty="0">
                <a:solidFill>
                  <a:srgbClr val="00A44A"/>
                </a:solidFill>
              </a:rPr>
              <a:t> </a:t>
            </a:r>
            <a:endParaRPr b="1" dirty="0">
              <a:solidFill>
                <a:srgbClr val="00A44A"/>
              </a:solidFill>
            </a:endParaRPr>
          </a:p>
        </p:txBody>
      </p:sp>
      <p:sp>
        <p:nvSpPr>
          <p:cNvPr id="2976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196160" y="3003124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A44A"/>
                </a:solidFill>
              </a:rPr>
              <a:t>$add</a:t>
            </a:r>
            <a:endParaRPr b="1" dirty="0">
              <a:solidFill>
                <a:srgbClr val="00A44A"/>
              </a:solidFill>
            </a:endParaRPr>
          </a:p>
        </p:txBody>
      </p:sp>
      <p:sp>
        <p:nvSpPr>
          <p:cNvPr id="2977" name="Google Shape;2977;p52"/>
          <p:cNvSpPr txBox="1">
            <a:spLocks noGrp="1"/>
          </p:cNvSpPr>
          <p:nvPr>
            <p:ph type="subTitle" idx="3"/>
          </p:nvPr>
        </p:nvSpPr>
        <p:spPr>
          <a:xfrm>
            <a:off x="2489867" y="3003124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b="1" dirty="0">
                <a:solidFill>
                  <a:srgbClr val="00A44A"/>
                </a:solidFill>
              </a:rPr>
              <a:t>$</a:t>
            </a:r>
            <a:r>
              <a:rPr lang="fr-FR" b="1" dirty="0" smtClean="0">
                <a:solidFill>
                  <a:srgbClr val="00A44A"/>
                </a:solidFill>
              </a:rPr>
              <a:t>subtract</a:t>
            </a:r>
            <a:endParaRPr b="1" dirty="0">
              <a:solidFill>
                <a:srgbClr val="00A44A"/>
              </a:solidFill>
            </a:endParaRPr>
          </a:p>
        </p:txBody>
      </p:sp>
      <p:sp>
        <p:nvSpPr>
          <p:cNvPr id="2978" name="Google Shape;2978;p52"/>
          <p:cNvSpPr txBox="1">
            <a:spLocks noGrp="1"/>
          </p:cNvSpPr>
          <p:nvPr>
            <p:ph type="subTitle" idx="6"/>
          </p:nvPr>
        </p:nvSpPr>
        <p:spPr>
          <a:xfrm>
            <a:off x="4815383" y="3463934"/>
            <a:ext cx="1576659" cy="778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1550" dirty="0">
                <a:solidFill>
                  <a:schemeClr val="tx1">
                    <a:lumMod val="50000"/>
                  </a:schemeClr>
                </a:solidFill>
              </a:rPr>
              <a:t>Multiplie les expressions spécifiées. </a:t>
            </a:r>
          </a:p>
        </p:txBody>
      </p:sp>
      <p:sp>
        <p:nvSpPr>
          <p:cNvPr id="2979" name="Google Shape;2979;p52"/>
          <p:cNvSpPr txBox="1">
            <a:spLocks noGrp="1"/>
          </p:cNvSpPr>
          <p:nvPr>
            <p:ph type="subTitle" idx="2"/>
          </p:nvPr>
        </p:nvSpPr>
        <p:spPr>
          <a:xfrm>
            <a:off x="384319" y="3457851"/>
            <a:ext cx="1634928" cy="799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1550" dirty="0" smtClean="0">
                <a:solidFill>
                  <a:schemeClr val="tx1">
                    <a:lumMod val="50000"/>
                  </a:schemeClr>
                </a:solidFill>
              </a:rPr>
              <a:t>additionne </a:t>
            </a:r>
            <a:r>
              <a:rPr lang="fr-FR" altLang="fr-FR" sz="1550" dirty="0">
                <a:solidFill>
                  <a:schemeClr val="tx1">
                    <a:lumMod val="50000"/>
                  </a:schemeClr>
                </a:solidFill>
              </a:rPr>
              <a:t>les valeurs spécifiées dans un tableau. </a:t>
            </a: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2019247" y="2383542"/>
            <a:ext cx="428701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600" dirty="0">
                <a:sym typeface="Arial"/>
              </a:rPr>
              <a:t>opérateurs mathématiques </a:t>
            </a:r>
            <a:r>
              <a:rPr lang="fr-FR" sz="2600" dirty="0" smtClean="0"/>
              <a:t>:</a:t>
            </a:r>
            <a:endParaRPr sz="2600" dirty="0"/>
          </a:p>
        </p:txBody>
      </p:sp>
      <p:sp>
        <p:nvSpPr>
          <p:cNvPr id="2994" name="Google Shape;2994;p52"/>
          <p:cNvSpPr txBox="1">
            <a:spLocks noGrp="1"/>
          </p:cNvSpPr>
          <p:nvPr>
            <p:ph type="subTitle" idx="7"/>
          </p:nvPr>
        </p:nvSpPr>
        <p:spPr>
          <a:xfrm>
            <a:off x="6948569" y="3072819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altLang="fr-FR" b="1" dirty="0">
                <a:solidFill>
                  <a:srgbClr val="00A44A"/>
                </a:solidFill>
              </a:rPr>
              <a:t>$divide </a:t>
            </a:r>
            <a:endParaRPr b="1" dirty="0">
              <a:solidFill>
                <a:srgbClr val="00A44A"/>
              </a:solidFill>
            </a:endParaRPr>
          </a:p>
        </p:txBody>
      </p:sp>
      <p:sp>
        <p:nvSpPr>
          <p:cNvPr id="2995" name="Google Shape;2995;p52"/>
          <p:cNvSpPr txBox="1">
            <a:spLocks noGrp="1"/>
          </p:cNvSpPr>
          <p:nvPr>
            <p:ph type="subTitle" idx="8"/>
          </p:nvPr>
        </p:nvSpPr>
        <p:spPr>
          <a:xfrm>
            <a:off x="6936232" y="3452823"/>
            <a:ext cx="1723788" cy="78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1550" dirty="0">
                <a:solidFill>
                  <a:schemeClr val="tx1">
                    <a:lumMod val="50000"/>
                  </a:schemeClr>
                </a:solidFill>
              </a:rPr>
              <a:t>Divise la première expression par la deuxième</a:t>
            </a:r>
            <a:r>
              <a:rPr lang="fr-FR" altLang="fr-FR" sz="155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fr-FR" altLang="fr-FR" sz="1550" dirty="0">
                <a:solidFill>
                  <a:schemeClr val="tx1">
                    <a:lumMod val="50000"/>
                  </a:schemeClr>
                </a:solidFill>
                <a:latin typeface="Söhne"/>
              </a:rPr>
              <a:t/>
            </a:r>
            <a:br>
              <a:rPr lang="fr-FR" altLang="fr-FR" sz="1550" dirty="0">
                <a:solidFill>
                  <a:schemeClr val="tx1">
                    <a:lumMod val="50000"/>
                  </a:schemeClr>
                </a:solidFill>
                <a:latin typeface="Söhne"/>
              </a:rPr>
            </a:br>
            <a:endParaRPr lang="fr-FR" altLang="fr-FR" sz="15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004" name="Google Shape;3004;p52"/>
          <p:cNvSpPr txBox="1">
            <a:spLocks noGrp="1"/>
          </p:cNvSpPr>
          <p:nvPr>
            <p:ph type="subTitle" idx="15"/>
          </p:nvPr>
        </p:nvSpPr>
        <p:spPr>
          <a:xfrm>
            <a:off x="380590" y="1352681"/>
            <a:ext cx="1764900" cy="85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1550" dirty="0">
                <a:solidFill>
                  <a:schemeClr val="tx1">
                    <a:lumMod val="50000"/>
                  </a:schemeClr>
                </a:solidFill>
              </a:rPr>
              <a:t>Opérateur pour trier les résultats d'une requête. 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4"/>
          </p:nvPr>
        </p:nvSpPr>
        <p:spPr>
          <a:xfrm>
            <a:off x="380590" y="874946"/>
            <a:ext cx="1764900" cy="457200"/>
          </a:xfrm>
        </p:spPr>
        <p:txBody>
          <a:bodyPr/>
          <a:lstStyle/>
          <a:p>
            <a:r>
              <a:rPr lang="fr-FR" altLang="fr-FR" b="1" dirty="0">
                <a:solidFill>
                  <a:srgbClr val="00A44A"/>
                </a:solidFill>
              </a:rPr>
              <a:t>$sort:</a:t>
            </a:r>
            <a:endParaRPr lang="fr-FR" b="1" dirty="0">
              <a:solidFill>
                <a:srgbClr val="00A44A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28489" y="426085"/>
            <a:ext cx="48525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Opérateurs de Tri et de Limite :</a:t>
            </a:r>
          </a:p>
        </p:txBody>
      </p:sp>
      <p:sp>
        <p:nvSpPr>
          <p:cNvPr id="40" name="Sous-titre 6"/>
          <p:cNvSpPr>
            <a:spLocks noGrp="1"/>
          </p:cNvSpPr>
          <p:nvPr>
            <p:ph type="subTitle" idx="14"/>
          </p:nvPr>
        </p:nvSpPr>
        <p:spPr>
          <a:xfrm>
            <a:off x="3203658" y="918528"/>
            <a:ext cx="1764900" cy="457200"/>
          </a:xfrm>
        </p:spPr>
        <p:txBody>
          <a:bodyPr/>
          <a:lstStyle/>
          <a:p>
            <a:r>
              <a:rPr lang="fr-FR" altLang="fr-FR" b="1" dirty="0">
                <a:solidFill>
                  <a:srgbClr val="00A44A"/>
                </a:solidFill>
              </a:rPr>
              <a:t>$limit</a:t>
            </a:r>
            <a:endParaRPr lang="fr-FR" b="1" dirty="0">
              <a:solidFill>
                <a:srgbClr val="00A44A"/>
              </a:solidFill>
            </a:endParaRPr>
          </a:p>
        </p:txBody>
      </p:sp>
      <p:sp>
        <p:nvSpPr>
          <p:cNvPr id="41" name="Google Shape;3004;p52"/>
          <p:cNvSpPr txBox="1">
            <a:spLocks noGrp="1"/>
          </p:cNvSpPr>
          <p:nvPr>
            <p:ph type="subTitle" idx="15"/>
          </p:nvPr>
        </p:nvSpPr>
        <p:spPr>
          <a:xfrm>
            <a:off x="3096491" y="1352423"/>
            <a:ext cx="1974273" cy="854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1550" dirty="0">
                <a:solidFill>
                  <a:schemeClr val="tx1">
                    <a:lumMod val="50000"/>
                  </a:schemeClr>
                </a:solidFill>
              </a:rPr>
              <a:t>Opérateur pour limiter le nombre de documents renvoyés. </a:t>
            </a:r>
          </a:p>
        </p:txBody>
      </p:sp>
      <p:sp>
        <p:nvSpPr>
          <p:cNvPr id="42" name="Sous-titre 6"/>
          <p:cNvSpPr>
            <a:spLocks noGrp="1"/>
          </p:cNvSpPr>
          <p:nvPr>
            <p:ph type="subTitle" idx="14"/>
          </p:nvPr>
        </p:nvSpPr>
        <p:spPr>
          <a:xfrm>
            <a:off x="6129488" y="874946"/>
            <a:ext cx="1764900" cy="457200"/>
          </a:xfrm>
        </p:spPr>
        <p:txBody>
          <a:bodyPr/>
          <a:lstStyle/>
          <a:p>
            <a:r>
              <a:rPr lang="fr-FR" b="1" dirty="0" smtClean="0">
                <a:solidFill>
                  <a:srgbClr val="00A44A"/>
                </a:solidFill>
              </a:rPr>
              <a:t>$skip</a:t>
            </a:r>
            <a:endParaRPr lang="fr-FR" b="1" dirty="0">
              <a:solidFill>
                <a:srgbClr val="00A44A"/>
              </a:solidFill>
            </a:endParaRPr>
          </a:p>
        </p:txBody>
      </p:sp>
      <p:sp>
        <p:nvSpPr>
          <p:cNvPr id="43" name="Google Shape;3004;p52"/>
          <p:cNvSpPr txBox="1">
            <a:spLocks noGrp="1"/>
          </p:cNvSpPr>
          <p:nvPr>
            <p:ph type="subTitle" idx="15"/>
          </p:nvPr>
        </p:nvSpPr>
        <p:spPr>
          <a:xfrm>
            <a:off x="6026727" y="1355294"/>
            <a:ext cx="1895271" cy="851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550" dirty="0">
                <a:solidFill>
                  <a:schemeClr val="tx1">
                    <a:lumMod val="50000"/>
                  </a:schemeClr>
                </a:solidFill>
              </a:rPr>
              <a:t>Opérateur pour sauter un certain nombre de </a:t>
            </a:r>
            <a:r>
              <a:rPr lang="fr-FR" sz="1550" dirty="0" smtClean="0">
                <a:solidFill>
                  <a:schemeClr val="tx1">
                    <a:lumMod val="50000"/>
                  </a:schemeClr>
                </a:solidFill>
              </a:rPr>
              <a:t>documents.</a:t>
            </a:r>
            <a:endParaRPr sz="1550" dirty="0">
              <a:solidFill>
                <a:schemeClr val="tx1">
                  <a:lumMod val="50000"/>
                </a:schemeClr>
              </a:solidFill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4893</TotalTime>
  <Words>2189</Words>
  <Application>Microsoft Office PowerPoint</Application>
  <PresentationFormat>Affichage à l'écran (16:9)</PresentationFormat>
  <Paragraphs>380</Paragraphs>
  <Slides>36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8" baseType="lpstr">
      <vt:lpstr>Barlow Semi Condensed Medium</vt:lpstr>
      <vt:lpstr>Source Code Pro</vt:lpstr>
      <vt:lpstr>Roboto Condensed Light</vt:lpstr>
      <vt:lpstr>Barlow Semi Condensed</vt:lpstr>
      <vt:lpstr>Courier New</vt:lpstr>
      <vt:lpstr>Arial Unicode MS</vt:lpstr>
      <vt:lpstr>Fjalla One</vt:lpstr>
      <vt:lpstr>Times New Roman</vt:lpstr>
      <vt:lpstr>Söhne</vt:lpstr>
      <vt:lpstr>Wingdings</vt:lpstr>
      <vt:lpstr>Arial</vt:lpstr>
      <vt:lpstr>Technology Consulting by Slidesgo</vt:lpstr>
      <vt:lpstr>Les commandes Find et Aggregate de    MongoDB</vt:lpstr>
      <vt:lpstr>Table des matières </vt:lpstr>
      <vt:lpstr>Présentation PowerPoint</vt:lpstr>
      <vt:lpstr>Présentation PowerPoint</vt:lpstr>
      <vt:lpstr>Présentation PowerPoint</vt:lpstr>
      <vt:lpstr>Présentation PowerPoint</vt:lpstr>
      <vt:lpstr>Opérateurs de Comparaison :</vt:lpstr>
      <vt:lpstr>Opérateurs Logiques : </vt:lpstr>
      <vt:lpstr>opérateurs mathématiques :</vt:lpstr>
      <vt:lpstr>Opérateurs d'Accumulation:</vt:lpstr>
      <vt:lpstr>Incrémente la valeur du champ </vt:lpstr>
      <vt:lpstr>Opérateurs d'Éléments :</vt:lpstr>
      <vt:lpstr>Opérateurs d'Accumulation (pour tableaux): </vt:lpstr>
      <vt:lpstr>Opérateurs d'Extraction de Composants de Date :</vt:lpstr>
      <vt:lpstr> Opérateurs de Modification de Date:</vt:lpstr>
      <vt:lpstr>Find</vt:lpstr>
      <vt:lpstr>Find :</vt:lpstr>
      <vt:lpstr>Présentation PowerPoint</vt:lpstr>
      <vt:lpstr>Présentation PowerPoint</vt:lpstr>
      <vt:lpstr>Présentation PowerPoint</vt:lpstr>
      <vt:lpstr>03</vt:lpstr>
      <vt:lpstr>FindOne :</vt:lpstr>
      <vt:lpstr> findOneAndDelete: </vt:lpstr>
      <vt:lpstr>findOneAndReplace :</vt:lpstr>
      <vt:lpstr>Présentation PowerPoint</vt:lpstr>
      <vt:lpstr>FindOneAndUpdate : </vt:lpstr>
      <vt:lpstr>Présentation PowerPoint</vt:lpstr>
      <vt:lpstr>Aggregate</vt:lpstr>
      <vt:lpstr>Opérateurs d'agrégation principaux :</vt:lpstr>
      <vt:lpstr>Opérateurs d'agrégation principaux :</vt:lpstr>
      <vt:lpstr>Présentation PowerPoint</vt:lpstr>
      <vt:lpstr>Présentation PowerPoint</vt:lpstr>
      <vt:lpstr>Présentation PowerPoint</vt:lpstr>
      <vt:lpstr>Conclusion</vt:lpstr>
      <vt:lpstr>Le temps de quiz !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commandes find et aggregate de MongoDb</dc:title>
  <cp:lastModifiedBy>Dell</cp:lastModifiedBy>
  <cp:revision>213</cp:revision>
  <dcterms:modified xsi:type="dcterms:W3CDTF">2023-12-13T21:53:48Z</dcterms:modified>
</cp:coreProperties>
</file>