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8" r:id="rId2"/>
    <p:sldId id="29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0" r:id="rId14"/>
    <p:sldId id="285" r:id="rId15"/>
    <p:sldId id="257" r:id="rId16"/>
    <p:sldId id="282" r:id="rId17"/>
    <p:sldId id="264" r:id="rId18"/>
    <p:sldId id="283" r:id="rId19"/>
    <p:sldId id="259" r:id="rId20"/>
    <p:sldId id="260" r:id="rId21"/>
    <p:sldId id="279" r:id="rId22"/>
    <p:sldId id="278" r:id="rId23"/>
    <p:sldId id="277" r:id="rId24"/>
    <p:sldId id="276" r:id="rId25"/>
    <p:sldId id="284" r:id="rId26"/>
    <p:sldId id="275" r:id="rId27"/>
    <p:sldId id="261" r:id="rId28"/>
    <p:sldId id="263" r:id="rId29"/>
    <p:sldId id="266" r:id="rId30"/>
    <p:sldId id="267" r:id="rId31"/>
    <p:sldId id="272" r:id="rId32"/>
    <p:sldId id="286" r:id="rId33"/>
    <p:sldId id="287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027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E763-E9BE-46CF-AF0C-0BF1CBE7508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5F62-8744-43F4-B51F-354FA7CE4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10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5F62-8744-43F4-B51F-354FA7CE487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2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5F62-8744-43F4-B51F-354FA7CE487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5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00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52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64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9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5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97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69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24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9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99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EFBE-730B-42EA-B90D-BE180BE57A7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CF95-D4E6-48EC-8278-557B3FF67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75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089DB28-00BA-3909-CD87-733E966F8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4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2B8565E6-459C-DF4E-EC44-0FF1EC3DCBFA}"/>
              </a:ext>
            </a:extLst>
          </p:cNvPr>
          <p:cNvSpPr/>
          <p:nvPr/>
        </p:nvSpPr>
        <p:spPr>
          <a:xfrm>
            <a:off x="0" y="0"/>
            <a:ext cx="1431235" cy="92578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DE" sz="4400" b="1" dirty="0">
                <a:ln w="95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dirty="0">
              <a:ln w="9525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B2E334C-6320-2D72-945B-096AD9CC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742122"/>
            <a:ext cx="5197455" cy="50623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E153A99-2F69-2AC2-1AF9-B3939791D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78" y="872210"/>
            <a:ext cx="4715533" cy="44286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EFBA27C-0B29-D83E-6BFE-3C73D061E8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8007"/>
            <a:ext cx="1349993" cy="134999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90425B-A9D4-0E8E-CAB9-F7650ECB1E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007" y="5468883"/>
            <a:ext cx="1349993" cy="13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5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46504AF-A397-036F-F530-49125F7D5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8007"/>
            <a:ext cx="1349993" cy="13499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A6A387-8076-5178-C195-61717A09C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007" y="5508006"/>
            <a:ext cx="1349993" cy="1349993"/>
          </a:xfrm>
          <a:prstGeom prst="rect">
            <a:avLst/>
          </a:prstGeom>
        </p:spPr>
      </p:pic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9CCCEBBB-52E7-CF7E-CBC7-7A569EB9498A}"/>
              </a:ext>
            </a:extLst>
          </p:cNvPr>
          <p:cNvSpPr/>
          <p:nvPr/>
        </p:nvSpPr>
        <p:spPr>
          <a:xfrm>
            <a:off x="0" y="0"/>
            <a:ext cx="1431235" cy="92578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DE" sz="4400" b="1" dirty="0">
                <a:ln w="95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dirty="0">
              <a:ln w="9525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FD32A6-51D5-0734-C69B-FE1B51895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0"/>
            <a:ext cx="4706007" cy="37454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504202E-A4E6-BA89-C0EA-46189E691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70" y="1"/>
            <a:ext cx="5390530" cy="37649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A4823B4-1486-9F5B-078E-83C40403F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4" y="3813771"/>
            <a:ext cx="7103166" cy="30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DB0BFDBE-B0FD-2ED7-4387-9C7D18DB6AF2}"/>
              </a:ext>
            </a:extLst>
          </p:cNvPr>
          <p:cNvSpPr/>
          <p:nvPr/>
        </p:nvSpPr>
        <p:spPr>
          <a:xfrm>
            <a:off x="0" y="0"/>
            <a:ext cx="1431235" cy="92578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DE" sz="4400" b="1" dirty="0">
                <a:ln w="95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dirty="0">
              <a:ln w="9525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BD7330-3217-96A4-A4CC-93D85D35D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8007"/>
            <a:ext cx="1349993" cy="13499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011D9CE-9D37-C7CC-CB7F-74BD4E5A32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007" y="5508006"/>
            <a:ext cx="1349993" cy="134999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0D384C6-A927-D13B-DF35-003A59BA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26" y="0"/>
            <a:ext cx="6031467" cy="390939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120ADA7-F5AE-22C1-82B1-4EAF421A0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85" y="104155"/>
            <a:ext cx="4132521" cy="366763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CC8A503-2D81-7047-7C5D-6C3BFC980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78" y="4158554"/>
            <a:ext cx="3591256" cy="269890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B8D015D-5645-FCD7-38FE-29207D047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46" y="4116721"/>
            <a:ext cx="5091950" cy="27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82857-5F97-5D79-29DD-ADC1C913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-175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800" b="1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Les</a:t>
            </a:r>
            <a:r>
              <a:rPr lang="de-DE" sz="48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variables </a:t>
            </a:r>
            <a:r>
              <a:rPr lang="de-DE" sz="4800" b="1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d‘environnement</a:t>
            </a:r>
            <a:r>
              <a:rPr lang="de-DE" sz="48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fr-CA" sz="4800" b="1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963C0-E992-1962-5481-A6E6C6A1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592" y="954157"/>
            <a:ext cx="5825296" cy="66260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fr-FR" sz="1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Accédez au chemin d’accès au </a:t>
            </a:r>
            <a:r>
              <a:rPr lang="fr-FR" sz="1800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r>
              <a:rPr lang="fr-FR" sz="1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mongo, c’est-à-dire </a:t>
            </a:r>
            <a:r>
              <a:rPr lang="fr-FR" sz="1800" b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 :\Program Files\MongoDB\Server\7.0\bin</a:t>
            </a:r>
            <a:endParaRPr lang="fr-CA" sz="1800" b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Espace réservé du contenu 7">
            <a:extLst>
              <a:ext uri="{FF2B5EF4-FFF2-40B4-BE49-F238E27FC236}">
                <a16:creationId xmlns:a16="http://schemas.microsoft.com/office/drawing/2014/main" id="{975568FB-F8CA-3B2E-54CA-C88AFD9C8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506"/>
            <a:ext cx="6096000" cy="5030493"/>
          </a:xfrm>
        </p:spPr>
      </p:pic>
      <p:pic>
        <p:nvPicPr>
          <p:cNvPr id="27" name="Espace réservé du contenu 26">
            <a:extLst>
              <a:ext uri="{FF2B5EF4-FFF2-40B4-BE49-F238E27FC236}">
                <a16:creationId xmlns:a16="http://schemas.microsoft.com/office/drawing/2014/main" id="{4C747752-3054-77AC-B13B-352E490B4D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04" y="1616764"/>
            <a:ext cx="5653018" cy="5241235"/>
          </a:xfrm>
        </p:spPr>
      </p:pic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ECB8FC65-1BAE-C570-0F91-75EE35CBD498}"/>
              </a:ext>
            </a:extLst>
          </p:cNvPr>
          <p:cNvSpPr txBox="1">
            <a:spLocks/>
          </p:cNvSpPr>
          <p:nvPr/>
        </p:nvSpPr>
        <p:spPr>
          <a:xfrm>
            <a:off x="6280565" y="954156"/>
            <a:ext cx="5825296" cy="66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fr-FR" sz="17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Coller le chemin </a:t>
            </a:r>
            <a:r>
              <a:rPr lang="fr-FR" sz="1700" b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 :\Program Files\MongoDB\Server\7.0\bin </a:t>
            </a:r>
            <a:r>
              <a:rPr lang="fr-FR" sz="17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les variables d’environnement system</a:t>
            </a:r>
            <a:endParaRPr lang="fr-CA" sz="17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2096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12619" y="1516360"/>
            <a:ext cx="7937048" cy="2986368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997527" y="2341419"/>
            <a:ext cx="12746181" cy="1904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endParaRPr lang="en-US" sz="5000" dirty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2278"/>
              </a:lnSpc>
            </a:pPr>
            <a:endParaRPr lang="en-US" sz="5000" dirty="0">
              <a:solidFill>
                <a:srgbClr val="38512F"/>
              </a:solidFill>
              <a:latin typeface="Brush Script MT" panose="03060802040406070304" pitchFamily="66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2278"/>
              </a:lnSpc>
            </a:pP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Captures</a:t>
            </a:r>
            <a:r>
              <a:rPr lang="en-US" sz="5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d'écran</a:t>
            </a:r>
            <a:r>
              <a:rPr lang="en-US" sz="5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de</a:t>
            </a:r>
            <a:r>
              <a:rPr lang="en-US" sz="5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</a:p>
          <a:p>
            <a:pPr>
              <a:lnSpc>
                <a:spcPts val="2278"/>
              </a:lnSpc>
            </a:pPr>
            <a:endParaRPr lang="en-US" sz="5000" b="1" dirty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2278"/>
              </a:lnSpc>
            </a:pP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l’interphace</a:t>
            </a:r>
            <a:r>
              <a:rPr lang="en-US" sz="5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MongoDB</a:t>
            </a:r>
            <a:endParaRPr lang="en-US" sz="5000" dirty="0">
              <a:latin typeface="Brush Script MT" panose="03060802040406070304" pitchFamily="66" charset="0"/>
            </a:endParaRPr>
          </a:p>
          <a:p>
            <a:pPr>
              <a:lnSpc>
                <a:spcPts val="2278"/>
              </a:lnSpc>
            </a:pP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879475" y="2175967"/>
            <a:ext cx="7385050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249665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9" y="836636"/>
            <a:ext cx="11610110" cy="5666509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8811492" y="5360369"/>
            <a:ext cx="1094508" cy="472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248580" y="4182732"/>
            <a:ext cx="2236838" cy="11776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Permet de vous connecter à une instance MongoDB</a:t>
            </a:r>
          </a:p>
          <a:p>
            <a:pPr algn="ctr"/>
            <a:endParaRPr lang="fr-F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61758" y="803564"/>
            <a:ext cx="1038642" cy="1192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067594" y="69749"/>
            <a:ext cx="1844442" cy="1362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une nouvelle connexion à une  base de données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40727" y="2438400"/>
            <a:ext cx="2150583" cy="121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40586" y="1505451"/>
            <a:ext cx="1479310" cy="15425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Choisir le schéma de la chaine de connexion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14503" y="684169"/>
            <a:ext cx="4167958" cy="153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423632" y="195595"/>
            <a:ext cx="2209410" cy="1120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Accéder a la page documentation du mongodB</a:t>
            </a:r>
          </a:p>
        </p:txBody>
      </p:sp>
    </p:spTree>
    <p:extLst>
      <p:ext uri="{BB962C8B-B14F-4D97-AF65-F5344CB8AC3E}">
        <p14:creationId xmlns:p14="http://schemas.microsoft.com/office/powerpoint/2010/main" val="11872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59916" y="3606234"/>
            <a:ext cx="2005781" cy="1228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spécifier les informations d'authentification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12" y="2831253"/>
            <a:ext cx="7249537" cy="408530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265697" y="3045589"/>
            <a:ext cx="1478622" cy="80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6141" y="657956"/>
            <a:ext cx="4008557" cy="20362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(Transport Layer Security/Secure Sockets Layer) offre une couche de sécurisée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8473" y="2287110"/>
            <a:ext cx="977720" cy="64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" y="867433"/>
            <a:ext cx="3804782" cy="80730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4161756" y="308304"/>
            <a:ext cx="3920360" cy="15854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sz="1600" b="1" dirty="0"/>
              <a:t>Proxy/SSH (Secure Shell) pour</a:t>
            </a:r>
          </a:p>
          <a:p>
            <a:pPr algn="ctr"/>
            <a:r>
              <a:rPr lang="fr-FR" b="1" dirty="0"/>
              <a:t>sécuriser et acheminer les connexions</a:t>
            </a:r>
          </a:p>
        </p:txBody>
      </p:sp>
      <p:cxnSp>
        <p:nvCxnSpPr>
          <p:cNvPr id="51" name="Straight Arrow Connector 50"/>
          <p:cNvCxnSpPr>
            <a:endCxn id="14" idx="0"/>
          </p:cNvCxnSpPr>
          <p:nvPr/>
        </p:nvCxnSpPr>
        <p:spPr>
          <a:xfrm>
            <a:off x="5449968" y="1911569"/>
            <a:ext cx="628213" cy="919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21" y="543716"/>
            <a:ext cx="3352117" cy="727371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8179174" y="305879"/>
            <a:ext cx="3922432" cy="19089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spécifier vos préférences de lecture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8567973" y="2230370"/>
            <a:ext cx="413795" cy="716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81" y="543717"/>
            <a:ext cx="3546233" cy="8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8" grpId="0" animBg="1"/>
      <p:bldP spid="50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9" y="1474839"/>
            <a:ext cx="9999406" cy="412308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06150" y="5964654"/>
            <a:ext cx="2848211" cy="7715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C'est une interface en ligne de commande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08931" y="5270156"/>
            <a:ext cx="496850" cy="694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633827" y="1903237"/>
            <a:ext cx="661676" cy="250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13548" r="82431" b="61721"/>
          <a:stretch/>
        </p:blipFill>
        <p:spPr>
          <a:xfrm>
            <a:off x="2995765" y="2153328"/>
            <a:ext cx="1954163" cy="170583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382732" y="3259394"/>
            <a:ext cx="1416162" cy="984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81175" y="1474839"/>
            <a:ext cx="1470533" cy="1427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75926" y="3115261"/>
            <a:ext cx="871994" cy="3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582794" y="2600678"/>
            <a:ext cx="2310887" cy="1029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Accéder a la page documentation du mongodB</a:t>
            </a:r>
          </a:p>
          <a:p>
            <a:pPr algn="ctr"/>
            <a:endParaRPr lang="fr-FR" dirty="0"/>
          </a:p>
        </p:txBody>
      </p:sp>
      <p:sp>
        <p:nvSpPr>
          <p:cNvPr id="36" name="Rounded Rectangle 35"/>
          <p:cNvSpPr/>
          <p:nvPr/>
        </p:nvSpPr>
        <p:spPr>
          <a:xfrm>
            <a:off x="5651708" y="4210721"/>
            <a:ext cx="2460215" cy="899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Les informations sur votre base de donnée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62679" y="119202"/>
            <a:ext cx="2589353" cy="899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copier la chaîne de connexion de votre instance MongoDB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370970" y="-2"/>
            <a:ext cx="3802528" cy="24137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sauvegarder une connexion en tant que favori</a:t>
            </a:r>
          </a:p>
        </p:txBody>
      </p:sp>
      <p:pic>
        <p:nvPicPr>
          <p:cNvPr id="55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7" t="28816" r="28265" b="21722"/>
          <a:stretch/>
        </p:blipFill>
        <p:spPr>
          <a:xfrm>
            <a:off x="5651708" y="398233"/>
            <a:ext cx="2841146" cy="1088059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3036255" y="967236"/>
            <a:ext cx="901449" cy="1329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6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13548" r="82431" b="61721"/>
          <a:stretch/>
        </p:blipFill>
        <p:spPr>
          <a:xfrm>
            <a:off x="9116346" y="233517"/>
            <a:ext cx="2593874" cy="1484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75" y="2037734"/>
            <a:ext cx="7954913" cy="4124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7978877" y="1548581"/>
            <a:ext cx="1356852" cy="76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2451" y="2921394"/>
            <a:ext cx="2109020" cy="706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Choisir le thème de l’interface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51471" y="3127264"/>
            <a:ext cx="767712" cy="191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2451" y="3763901"/>
            <a:ext cx="2109020" cy="706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des options liées à la confidentialité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81764" y="3556210"/>
            <a:ext cx="767712" cy="309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2451" y="2238058"/>
            <a:ext cx="2109020" cy="579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fr-FR" b="1" dirty="0"/>
              <a:t>Paramètres généraux</a:t>
            </a:r>
          </a:p>
          <a:p>
            <a:pPr algn="ctr"/>
            <a:endParaRPr lang="fr-FR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51471" y="2475881"/>
            <a:ext cx="798005" cy="309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42451" y="4606409"/>
            <a:ext cx="2109020" cy="511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(OpenID Connect)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12853" y="3865926"/>
            <a:ext cx="767712" cy="92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705324" y="4955493"/>
            <a:ext cx="2109020" cy="12039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chemeClr val="tx1"/>
                </a:solidFill>
                <a:latin typeface="Arial" panose="020B0604020202020204" pitchFamily="34" charset="0"/>
              </a:rPr>
              <a:t>Propose des fonctionnalité qui ne sont pas encore finalisées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754582" y="4207632"/>
            <a:ext cx="5252" cy="74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2" grpId="0" animBg="1"/>
      <p:bldP spid="3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23767" y="308489"/>
            <a:ext cx="2109020" cy="723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Cree une base de donnée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72897" y="604683"/>
            <a:ext cx="1187245" cy="4478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Actualiser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24" y="1638295"/>
            <a:ext cx="9251666" cy="394115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448232" y="1032386"/>
            <a:ext cx="274591" cy="973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75587" y="1032386"/>
            <a:ext cx="1142926" cy="973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51742" y="604683"/>
            <a:ext cx="2109020" cy="619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Triée base de donne par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76208" y="1224116"/>
            <a:ext cx="217069" cy="801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390105" y="1224116"/>
            <a:ext cx="1676758" cy="5321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Triée décroissant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689362" y="1756283"/>
            <a:ext cx="299800" cy="249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857793-7F41-B6A3-5BB4-A11FB8DCB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52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6" y="1799304"/>
            <a:ext cx="10205883" cy="471948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489587" y="117987"/>
            <a:ext cx="4468761" cy="13863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un outil officiel de MongoDB pour explorer et interagir avec vos bases de données MongoDB.</a:t>
            </a:r>
          </a:p>
        </p:txBody>
      </p:sp>
    </p:spTree>
    <p:extLst>
      <p:ext uri="{BB962C8B-B14F-4D97-AF65-F5344CB8AC3E}">
        <p14:creationId xmlns:p14="http://schemas.microsoft.com/office/powerpoint/2010/main" val="31272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39" y="2063440"/>
            <a:ext cx="10058400" cy="19318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7988" y="4600269"/>
            <a:ext cx="2492477" cy="2095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Insérer de nouveaux documents dans votre collection</a:t>
            </a: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1364227" y="3494755"/>
            <a:ext cx="317089" cy="1105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1" y="4704735"/>
            <a:ext cx="2085190" cy="10618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22657" y="4600269"/>
            <a:ext cx="2492477" cy="2095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Exporter des documents de votre collection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88" y="4704735"/>
            <a:ext cx="2168013" cy="103883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999406" y="1799302"/>
            <a:ext cx="712671" cy="111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7987" y="199398"/>
            <a:ext cx="2492477" cy="1150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Analyser la performance des requêtes.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84939" y="1379546"/>
            <a:ext cx="6900416" cy="1538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681393" y="198732"/>
            <a:ext cx="2492477" cy="1150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Exécuter des requêtes de recherche dans votre collection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1661" y="1379546"/>
            <a:ext cx="5787586" cy="139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252901" y="-68356"/>
            <a:ext cx="6705415" cy="18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Afficher les résultats en fonction de vos critères spécifiques.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383536" y="3574025"/>
            <a:ext cx="544096" cy="113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12" y="121140"/>
            <a:ext cx="6526604" cy="865337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6547578" y="4556923"/>
            <a:ext cx="2973377" cy="581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Afficher les documents sous forme JSON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340436" y="3523307"/>
            <a:ext cx="2371641" cy="1028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9393382" y="3500263"/>
            <a:ext cx="1683448" cy="184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995585" y="5350098"/>
            <a:ext cx="3610500" cy="6395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Afficher les documents sous forme tableau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082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7" grpId="0" animBg="1"/>
      <p:bldP spid="24" grpId="0" animBg="1"/>
      <p:bldP spid="33" grpId="0" animBg="1"/>
      <p:bldP spid="45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9" y="2125298"/>
            <a:ext cx="10058400" cy="333402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637209" y="1128311"/>
            <a:ext cx="635012" cy="1220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170" y="235974"/>
            <a:ext cx="2433484" cy="858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Construire des pipelines d'agrégation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62288" y="1696065"/>
            <a:ext cx="1283427" cy="1498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6296" y="-16053"/>
            <a:ext cx="2433484" cy="17121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Sauvegarder</a:t>
            </a:r>
            <a:r>
              <a:rPr lang="fr-FR" dirty="0"/>
              <a:t> </a:t>
            </a:r>
            <a:r>
              <a:rPr lang="fr-FR" b="1" dirty="0"/>
              <a:t>le</a:t>
            </a:r>
            <a:r>
              <a:rPr lang="fr-FR" dirty="0"/>
              <a:t> </a:t>
            </a:r>
            <a:r>
              <a:rPr lang="fr-FR" b="1" dirty="0"/>
              <a:t>pipeline</a:t>
            </a:r>
            <a:r>
              <a:rPr lang="fr-FR" dirty="0"/>
              <a:t> </a:t>
            </a:r>
            <a:r>
              <a:rPr lang="fr-FR" b="1" dirty="0"/>
              <a:t>d'agrégation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16" y="91114"/>
            <a:ext cx="1867159" cy="83371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3060666" y="1803232"/>
            <a:ext cx="2337244" cy="1391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015422" y="1166612"/>
            <a:ext cx="2433484" cy="601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Créer un nouveau pipeline d'agrégation</a:t>
            </a:r>
            <a:r>
              <a:rPr lang="fr-FR" dirty="0"/>
              <a:t>.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660975" y="1758973"/>
            <a:ext cx="3273657" cy="1435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588401" y="15401"/>
            <a:ext cx="2433484" cy="17121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Permet d'exporter le pipeline dans le langage de programmation de votre choix.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982691" y="2909455"/>
            <a:ext cx="1682957" cy="287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232164" y="5781385"/>
            <a:ext cx="2433484" cy="601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Exporter le pipeline vers un fichier.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349892" y="2370927"/>
            <a:ext cx="955246" cy="387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9922650" y="1954035"/>
            <a:ext cx="1250838" cy="422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Exécuter 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81" y="5738758"/>
            <a:ext cx="1266633" cy="605357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stCxn id="53" idx="3"/>
          </p:cNvCxnSpPr>
          <p:nvPr/>
        </p:nvCxnSpPr>
        <p:spPr>
          <a:xfrm flipV="1">
            <a:off x="2510654" y="6081999"/>
            <a:ext cx="735061" cy="91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90009" y="5857098"/>
            <a:ext cx="1720645" cy="632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Ajouter des stades </a:t>
            </a:r>
          </a:p>
        </p:txBody>
      </p:sp>
    </p:spTree>
    <p:extLst>
      <p:ext uri="{BB962C8B-B14F-4D97-AF65-F5344CB8AC3E}">
        <p14:creationId xmlns:p14="http://schemas.microsoft.com/office/powerpoint/2010/main" val="27012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0" grpId="0" animBg="1"/>
      <p:bldP spid="25" grpId="0" animBg="1"/>
      <p:bldP spid="40" grpId="0" animBg="1"/>
      <p:bldP spid="48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8" y="2238685"/>
            <a:ext cx="10058400" cy="308145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3552612" y="1080655"/>
            <a:ext cx="1864515" cy="1258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417127" y="96982"/>
            <a:ext cx="5320146" cy="15245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analyser le schéma de vos collections MongoDB, c'est-à-dire la structure des données stockées.</a:t>
            </a:r>
          </a:p>
        </p:txBody>
      </p:sp>
    </p:spTree>
    <p:extLst>
      <p:ext uri="{BB962C8B-B14F-4D97-AF65-F5344CB8AC3E}">
        <p14:creationId xmlns:p14="http://schemas.microsoft.com/office/powerpoint/2010/main" val="10888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7" y="1111047"/>
            <a:ext cx="10293929" cy="273783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3934691" y="932872"/>
            <a:ext cx="2078182" cy="52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254555" y="0"/>
            <a:ext cx="2684099" cy="9169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Créer des index sur les champs de vos collections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6" y="4043004"/>
            <a:ext cx="7055716" cy="249476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1108369" y="1898077"/>
            <a:ext cx="692722" cy="2370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01091" y="5818908"/>
            <a:ext cx="33010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54" y="166253"/>
            <a:ext cx="5015341" cy="336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31" y="3699164"/>
            <a:ext cx="4915586" cy="30064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86545" y="273341"/>
            <a:ext cx="2793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544" y="1201594"/>
            <a:ext cx="2744111" cy="33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9" idx="3"/>
          </p:cNvCxnSpPr>
          <p:nvPr/>
        </p:nvCxnSpPr>
        <p:spPr>
          <a:xfrm flipH="1">
            <a:off x="3186544" y="2214996"/>
            <a:ext cx="2784767" cy="126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0" idx="3"/>
          </p:cNvCxnSpPr>
          <p:nvPr/>
        </p:nvCxnSpPr>
        <p:spPr>
          <a:xfrm flipH="1" flipV="1">
            <a:off x="3183079" y="3327687"/>
            <a:ext cx="2788232" cy="58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3" idx="3"/>
          </p:cNvCxnSpPr>
          <p:nvPr/>
        </p:nvCxnSpPr>
        <p:spPr>
          <a:xfrm flipH="1">
            <a:off x="3194617" y="3914282"/>
            <a:ext cx="2876424" cy="284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15" idx="3"/>
          </p:cNvCxnSpPr>
          <p:nvPr/>
        </p:nvCxnSpPr>
        <p:spPr>
          <a:xfrm flipH="1">
            <a:off x="3368970" y="4705929"/>
            <a:ext cx="2611565" cy="411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7" idx="3"/>
          </p:cNvCxnSpPr>
          <p:nvPr/>
        </p:nvCxnSpPr>
        <p:spPr>
          <a:xfrm flipH="1">
            <a:off x="3797865" y="5757716"/>
            <a:ext cx="2182667" cy="396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0" y="1"/>
            <a:ext cx="3186544" cy="78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Les valeurs dans le champ indexé sont uniques.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0" y="926524"/>
            <a:ext cx="3186544" cy="78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Un nom personnalisé à l'index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0" y="1819767"/>
            <a:ext cx="3186544" cy="10437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Supprime automatiquement les documents après un certain temps.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-3465" y="2931244"/>
            <a:ext cx="3186544" cy="792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Indexe uniquement les documents qui répondent à certaines conditions.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8073" y="3857766"/>
            <a:ext cx="3186544" cy="682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Supporte les recherches sur des champs inconnus.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-3465" y="4686432"/>
            <a:ext cx="3372435" cy="861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Définit des règles spécifiques pour comparer les chaînes.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425430" y="5722930"/>
            <a:ext cx="3372435" cy="861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r>
              <a:rPr lang="fr-FR" b="1" dirty="0"/>
              <a:t>Indexe seulement les documents ayant le champ indexé, même si la valeur est nulle.</a:t>
            </a:r>
          </a:p>
          <a:p>
            <a:br>
              <a:rPr lang="fr-FR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652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  <p:bldP spid="109" grpId="0" animBg="1"/>
      <p:bldP spid="110" grpId="0" animBg="1"/>
      <p:bldP spid="113" grpId="0" animBg="1"/>
      <p:bldP spid="115" grpId="0" animBg="1"/>
      <p:bldP spid="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2516625"/>
            <a:ext cx="10816339" cy="359323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320145" y="1676400"/>
            <a:ext cx="1620983" cy="1205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808737" y="332510"/>
            <a:ext cx="4803845" cy="1332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La section "Validation" dans MongoDB permet de définir des règles simple.</a:t>
            </a:r>
          </a:p>
        </p:txBody>
      </p:sp>
    </p:spTree>
    <p:extLst>
      <p:ext uri="{BB962C8B-B14F-4D97-AF65-F5344CB8AC3E}">
        <p14:creationId xmlns:p14="http://schemas.microsoft.com/office/powerpoint/2010/main" val="21468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4" y="1849088"/>
            <a:ext cx="3989445" cy="286145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216456" y="1363407"/>
            <a:ext cx="1981471" cy="1094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38817" y="545991"/>
            <a:ext cx="3366383" cy="8728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Ouvrir une nouvelle fenêtre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9418" y="1562153"/>
            <a:ext cx="3048000" cy="1361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536602" y="1149048"/>
            <a:ext cx="1482707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Déconnecter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11206" y="2923309"/>
            <a:ext cx="986721" cy="526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38817" y="2660070"/>
            <a:ext cx="3072389" cy="68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Importer les connexions enregistrées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456218" y="3063999"/>
            <a:ext cx="3432756" cy="829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406267" y="2244436"/>
            <a:ext cx="2673355" cy="819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Exporter les connexions enregistrées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57099" y="4267197"/>
            <a:ext cx="1094933" cy="180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753505" y="3999560"/>
            <a:ext cx="1403594" cy="581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22262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5" grpId="0" animBg="1"/>
      <p:bldP spid="19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73" y="1650202"/>
            <a:ext cx="3066263" cy="269297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826327" y="1071165"/>
            <a:ext cx="1537855" cy="94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780445" y="468489"/>
            <a:ext cx="1621254" cy="620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Annuler</a:t>
            </a:r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3492345" y="2200524"/>
            <a:ext cx="900545" cy="40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369670" y="1962173"/>
            <a:ext cx="1122675" cy="476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Couper</a:t>
            </a:r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3554961" y="2976596"/>
            <a:ext cx="809221" cy="204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307052" y="2733268"/>
            <a:ext cx="1247909" cy="486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Coller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63637" y="3795917"/>
            <a:ext cx="900545" cy="307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38251" y="3976256"/>
            <a:ext cx="1425386" cy="4710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Rechercher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192982" y="822813"/>
            <a:ext cx="2756376" cy="146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270894" y="355772"/>
            <a:ext cx="1482707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Rétablir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8211" y="1557676"/>
            <a:ext cx="2797804" cy="140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949359" y="1071165"/>
            <a:ext cx="169025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Copier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608211" y="2326733"/>
            <a:ext cx="3630298" cy="1163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406015" y="1786558"/>
            <a:ext cx="1938004" cy="540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Sélectionner tout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428509" y="4259138"/>
            <a:ext cx="2236152" cy="624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664661" y="4713365"/>
            <a:ext cx="1482707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Paramètres</a:t>
            </a:r>
          </a:p>
        </p:txBody>
      </p:sp>
    </p:spTree>
    <p:extLst>
      <p:ext uri="{BB962C8B-B14F-4D97-AF65-F5344CB8AC3E}">
        <p14:creationId xmlns:p14="http://schemas.microsoft.com/office/powerpoint/2010/main" val="40394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5" grpId="0" animBg="1"/>
      <p:bldP spid="19" grpId="0" animBg="1"/>
      <p:bldP spid="21" grpId="0" animBg="1"/>
      <p:bldP spid="23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52" y="1843549"/>
            <a:ext cx="3492590" cy="269170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944498" y="2179632"/>
            <a:ext cx="1655754" cy="903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662273" y="1564830"/>
            <a:ext cx="1621254" cy="620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Basculer la barre latérale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34835" y="3204538"/>
            <a:ext cx="1949087" cy="766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62273" y="2583687"/>
            <a:ext cx="1621254" cy="620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Zoom avant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13759" y="3683254"/>
            <a:ext cx="2477361" cy="66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228781" y="3083340"/>
            <a:ext cx="1621254" cy="620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Zoom arrière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08155" y="1176207"/>
            <a:ext cx="1892097" cy="1161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662273" y="573531"/>
            <a:ext cx="1621254" cy="620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Recharger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71855" y="1172916"/>
            <a:ext cx="2756376" cy="146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949767" y="505574"/>
            <a:ext cx="1482707" cy="6575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Recharger les données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213759" y="2596708"/>
            <a:ext cx="2414472" cy="1086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228781" y="2139508"/>
            <a:ext cx="1482707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Taille réelle</a:t>
            </a:r>
          </a:p>
        </p:txBody>
      </p:sp>
    </p:spTree>
    <p:extLst>
      <p:ext uri="{BB962C8B-B14F-4D97-AF65-F5344CB8AC3E}">
        <p14:creationId xmlns:p14="http://schemas.microsoft.com/office/powerpoint/2010/main" val="24516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8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B18A65-FA74-5BFD-BB12-DF713C8B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813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96" y="2564695"/>
            <a:ext cx="3713531" cy="2059933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4" idx="2"/>
          </p:cNvCxnSpPr>
          <p:nvPr/>
        </p:nvCxnSpPr>
        <p:spPr>
          <a:xfrm flipH="1">
            <a:off x="4780362" y="1118168"/>
            <a:ext cx="1350865" cy="1442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184527" y="219722"/>
            <a:ext cx="3893400" cy="898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concerne généralement la gestion et le partage des collections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06165" y="2385413"/>
            <a:ext cx="1655754" cy="903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4285" y="1830546"/>
            <a:ext cx="2431880" cy="883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Partager le schéma en tant que JSON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73835" y="2788572"/>
            <a:ext cx="2414472" cy="1086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14814" y="2136046"/>
            <a:ext cx="2717415" cy="6525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Importer des données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47080" y="3468403"/>
            <a:ext cx="1655754" cy="903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74285" y="3173705"/>
            <a:ext cx="2431880" cy="883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Exporter la collection</a:t>
            </a:r>
          </a:p>
        </p:txBody>
      </p:sp>
    </p:spTree>
    <p:extLst>
      <p:ext uri="{BB962C8B-B14F-4D97-AF65-F5344CB8AC3E}">
        <p14:creationId xmlns:p14="http://schemas.microsoft.com/office/powerpoint/2010/main" val="18063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46" y="1899859"/>
            <a:ext cx="3948718" cy="261676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798346" y="1152359"/>
            <a:ext cx="1635109" cy="114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66466" y="207819"/>
            <a:ext cx="2431880" cy="1246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Redirige vers la documentation en ligne de MongoDB Compass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12648" y="1478622"/>
            <a:ext cx="4631077" cy="109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370232" y="826096"/>
            <a:ext cx="2717415" cy="6525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Affiche la licence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98346" y="1899859"/>
            <a:ext cx="1635109" cy="970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5803" y="1576876"/>
            <a:ext cx="2431880" cy="8728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Redirige vers le dépôt GitHub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25281" y="2013294"/>
            <a:ext cx="3789107" cy="1194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358189" y="1620672"/>
            <a:ext cx="2717415" cy="1180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Permet aux utilisateurs de suggérer des idées ou des améliorations pour de futures versions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98345" y="3172359"/>
            <a:ext cx="1635110" cy="24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95803" y="2772696"/>
            <a:ext cx="2431880" cy="8728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Signaler des problèmes </a:t>
            </a:r>
          </a:p>
        </p:txBody>
      </p:sp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>
            <a:off x="5623419" y="3625588"/>
            <a:ext cx="3734770" cy="19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358189" y="2905691"/>
            <a:ext cx="2717415" cy="1439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Permet d'accéder au fichier journal qui enregistre les activités et les erreurs de MongoDB Compass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69007" y="4066770"/>
            <a:ext cx="1664448" cy="278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0930" y="3903668"/>
            <a:ext cx="2746753" cy="845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Affiche des informations générales sur la version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 flipV="1">
            <a:off x="6096000" y="4345485"/>
            <a:ext cx="3060327" cy="55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156327" y="4569663"/>
            <a:ext cx="2717415" cy="6525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Vérifier les mises à jour</a:t>
            </a:r>
          </a:p>
        </p:txBody>
      </p:sp>
    </p:spTree>
    <p:extLst>
      <p:ext uri="{BB962C8B-B14F-4D97-AF65-F5344CB8AC3E}">
        <p14:creationId xmlns:p14="http://schemas.microsoft.com/office/powerpoint/2010/main" val="35405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5" grpId="0" animBg="1"/>
      <p:bldP spid="17" grpId="0" animBg="1"/>
      <p:bldP spid="23" grpId="0" animBg="1"/>
      <p:bldP spid="27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3145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79419" y="3713857"/>
            <a:ext cx="4080814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5500" b="1" dirty="0">
                <a:solidFill>
                  <a:srgbClr val="38512F"/>
                </a:solidFill>
                <a:latin typeface="Kunstler Script" panose="030304020206070D0D06" pitchFamily="66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5500" b="1" dirty="0">
              <a:latin typeface="Kunstler Script" panose="030304020206070D0D06" pitchFamily="66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828801" y="4570214"/>
            <a:ext cx="8406110" cy="22115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sz="233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 conclusion, MongoDB est une solution puissante et flexible pour la gestion de données non structurées. Son architecture moderne et ses fonctionnalités avancées en font un choix idéal pour les applications d'aujourd'hui.</a:t>
            </a:r>
            <a:endParaRPr lang="en-US" sz="2333" dirty="0"/>
          </a:p>
        </p:txBody>
      </p:sp>
    </p:spTree>
    <p:extLst>
      <p:ext uri="{BB962C8B-B14F-4D97-AF65-F5344CB8AC3E}">
        <p14:creationId xmlns:p14="http://schemas.microsoft.com/office/powerpoint/2010/main" val="30482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3" name="Shape 3"/>
          <p:cNvSpPr/>
          <p:nvPr/>
        </p:nvSpPr>
        <p:spPr>
          <a:xfrm>
            <a:off x="2343828" y="1530214"/>
            <a:ext cx="7937048" cy="2986368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4" name="Text 4"/>
          <p:cNvSpPr/>
          <p:nvPr/>
        </p:nvSpPr>
        <p:spPr>
          <a:xfrm>
            <a:off x="3110345" y="2479964"/>
            <a:ext cx="7585364" cy="1427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endParaRPr lang="en-US" sz="5000" dirty="0"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2278"/>
              </a:lnSpc>
            </a:pP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Merci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pour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votre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5000" dirty="0">
                <a:solidFill>
                  <a:srgbClr val="38512F"/>
                </a:solidFill>
                <a:latin typeface="Brush Script MT" panose="03060802040406070304" pitchFamily="66" charset="0"/>
                <a:ea typeface="Lora" pitchFamily="34" charset="-122"/>
                <a:cs typeface="Lora" pitchFamily="34" charset="-120"/>
              </a:rPr>
              <a:t>attention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33F6E-8423-414C-26FC-A3AFE1119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43A15-A0AB-6B20-115E-056E948ED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8311A5-E3C9-F1A6-CA90-B6632B6A2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4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A827-70B4-0440-8A3C-75664CD6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07831BA-0A01-56F7-D584-73D065C9D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43324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52B44-BC1E-707E-8336-9512FFB6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0F40FB-E58D-3962-407C-7DB3A2A2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7" y="0"/>
            <a:ext cx="12298017" cy="6857999"/>
          </a:xfrm>
        </p:spPr>
      </p:pic>
    </p:spTree>
    <p:extLst>
      <p:ext uri="{BB962C8B-B14F-4D97-AF65-F5344CB8AC3E}">
        <p14:creationId xmlns:p14="http://schemas.microsoft.com/office/powerpoint/2010/main" val="16150084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D3E18-8A88-F7B5-7171-04FB7597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AACA5B-B4E7-EAF2-7B30-E1DAF8487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2170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70658-9AE4-2787-7715-D8935247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BD9238-0CE5-40D0-E6F6-9E3A31E24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105299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F833FE5A-796E-DBCD-37D1-DFAB1B0C6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2" y="925790"/>
            <a:ext cx="5618921" cy="5806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877B26F1-CA55-41B3-87CF-601F238A5D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01937"/>
            <a:ext cx="5264426" cy="4500080"/>
          </a:xfrm>
        </p:spPr>
      </p:pic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49B6FD63-E541-182D-691D-326508D1CC75}"/>
              </a:ext>
            </a:extLst>
          </p:cNvPr>
          <p:cNvSpPr/>
          <p:nvPr/>
        </p:nvSpPr>
        <p:spPr>
          <a:xfrm>
            <a:off x="0" y="0"/>
            <a:ext cx="1431235" cy="92578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DE" sz="4400" b="1" dirty="0">
                <a:ln w="95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fr-CA" dirty="0">
              <a:ln w="9525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728C7F84-13D8-23A9-7E02-7254323248FE}"/>
              </a:ext>
            </a:extLst>
          </p:cNvPr>
          <p:cNvSpPr/>
          <p:nvPr/>
        </p:nvSpPr>
        <p:spPr>
          <a:xfrm>
            <a:off x="10959547" y="1020417"/>
            <a:ext cx="697327" cy="1378226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ln w="0">
                <a:solidFill>
                  <a:srgbClr val="92D050"/>
                </a:solidFill>
              </a:ln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CBA648-A1A2-7636-ACDD-CE2BF7B0D9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62676" y="4721954"/>
            <a:ext cx="1413084" cy="159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3CC41E0-D5C7-BDD3-D993-326B865BC36D}"/>
              </a:ext>
            </a:extLst>
          </p:cNvPr>
          <p:cNvSpPr txBox="1"/>
          <p:nvPr/>
        </p:nvSpPr>
        <p:spPr>
          <a:xfrm>
            <a:off x="6944139" y="887895"/>
            <a:ext cx="40154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n>
                  <a:solidFill>
                    <a:srgbClr val="92D050"/>
                  </a:solidFill>
                </a:ln>
              </a:rPr>
              <a:t>	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Choisir</a:t>
            </a:r>
            <a:r>
              <a:rPr lang="de-DE" dirty="0">
                <a:ln>
                  <a:solidFill>
                    <a:srgbClr val="92D050"/>
                  </a:solidFill>
                </a:ln>
              </a:rPr>
              <a:t> la 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bonne</a:t>
            </a:r>
            <a:r>
              <a:rPr lang="de-DE" dirty="0">
                <a:ln>
                  <a:solidFill>
                    <a:srgbClr val="92D050"/>
                  </a:solidFill>
                </a:ln>
              </a:rPr>
              <a:t> 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version</a:t>
            </a:r>
            <a:r>
              <a:rPr lang="de-DE" dirty="0">
                <a:ln>
                  <a:solidFill>
                    <a:srgbClr val="92D050"/>
                  </a:solidFill>
                </a:ln>
              </a:rPr>
              <a:t> </a:t>
            </a:r>
            <a:endParaRPr lang="fr-CA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BF053F-F4AC-205F-AB44-AE08023238D9}"/>
              </a:ext>
            </a:extLst>
          </p:cNvPr>
          <p:cNvSpPr txBox="1"/>
          <p:nvPr/>
        </p:nvSpPr>
        <p:spPr>
          <a:xfrm>
            <a:off x="7109791" y="5508007"/>
            <a:ext cx="40154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ln>
                  <a:solidFill>
                    <a:srgbClr val="92D050"/>
                  </a:solidFill>
                </a:ln>
              </a:rPr>
              <a:t>Choisir</a:t>
            </a:r>
            <a:r>
              <a:rPr lang="de-DE" dirty="0">
                <a:ln>
                  <a:solidFill>
                    <a:srgbClr val="92D050"/>
                  </a:solidFill>
                </a:ln>
              </a:rPr>
              <a:t> 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l‘extension</a:t>
            </a:r>
            <a:r>
              <a:rPr lang="de-DE" dirty="0">
                <a:ln>
                  <a:solidFill>
                    <a:srgbClr val="92D050"/>
                  </a:solidFill>
                </a:ln>
              </a:rPr>
              <a:t> 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convenable</a:t>
            </a:r>
            <a:endParaRPr lang="fr-CA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7082937-97E8-F5B6-652F-3D0B482B8965}"/>
              </a:ext>
            </a:extLst>
          </p:cNvPr>
          <p:cNvSpPr txBox="1"/>
          <p:nvPr/>
        </p:nvSpPr>
        <p:spPr>
          <a:xfrm>
            <a:off x="8560904" y="3050974"/>
            <a:ext cx="33793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ln>
                  <a:solidFill>
                    <a:srgbClr val="92D050"/>
                  </a:solidFill>
                </a:ln>
              </a:rPr>
              <a:t>La 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version</a:t>
            </a:r>
            <a:r>
              <a:rPr lang="de-DE" dirty="0">
                <a:ln>
                  <a:solidFill>
                    <a:srgbClr val="92D050"/>
                  </a:solidFill>
                </a:ln>
              </a:rPr>
              <a:t> de 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votre</a:t>
            </a:r>
            <a:r>
              <a:rPr lang="de-DE" dirty="0">
                <a:ln>
                  <a:solidFill>
                    <a:srgbClr val="92D050"/>
                  </a:solidFill>
                </a:ln>
              </a:rPr>
              <a:t> </a:t>
            </a:r>
            <a:r>
              <a:rPr lang="de-DE" dirty="0" err="1">
                <a:ln>
                  <a:solidFill>
                    <a:srgbClr val="92D050"/>
                  </a:solidFill>
                </a:ln>
              </a:rPr>
              <a:t>dispositif</a:t>
            </a:r>
            <a:endParaRPr lang="fr-CA" dirty="0">
              <a:ln>
                <a:solidFill>
                  <a:srgbClr val="92D050"/>
                </a:solidFill>
              </a:ln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B1D2544-E4E8-EE47-6FDC-795E6AA2E8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8007"/>
            <a:ext cx="1349993" cy="13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444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587</Words>
  <Application>Microsoft Office PowerPoint</Application>
  <PresentationFormat>Grand écran</PresentationFormat>
  <Paragraphs>147</Paragraphs>
  <Slides>33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Arial</vt:lpstr>
      <vt:lpstr>Brush Script MT</vt:lpstr>
      <vt:lpstr>Calibri</vt:lpstr>
      <vt:lpstr>Calibri Light</vt:lpstr>
      <vt:lpstr>Kunstler Script</vt:lpstr>
      <vt:lpstr>Lora</vt:lpstr>
      <vt:lpstr>Söhne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variables d‘environnement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Hafsa Zian</cp:lastModifiedBy>
  <cp:revision>103</cp:revision>
  <dcterms:created xsi:type="dcterms:W3CDTF">2023-11-30T23:31:45Z</dcterms:created>
  <dcterms:modified xsi:type="dcterms:W3CDTF">2023-12-10T19:40:07Z</dcterms:modified>
</cp:coreProperties>
</file>