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BA98-D060-4B87-88D7-473F69C42190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AE9D-9218-41B9-AF32-723953E5F1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61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BA98-D060-4B87-88D7-473F69C42190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AE9D-9218-41B9-AF32-723953E5F1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15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BA98-D060-4B87-88D7-473F69C42190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AE9D-9218-41B9-AF32-723953E5F1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109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BA98-D060-4B87-88D7-473F69C42190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AE9D-9218-41B9-AF32-723953E5F1D7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9141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BA98-D060-4B87-88D7-473F69C42190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AE9D-9218-41B9-AF32-723953E5F1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269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BA98-D060-4B87-88D7-473F69C42190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AE9D-9218-41B9-AF32-723953E5F1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785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BA98-D060-4B87-88D7-473F69C42190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AE9D-9218-41B9-AF32-723953E5F1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399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BA98-D060-4B87-88D7-473F69C42190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AE9D-9218-41B9-AF32-723953E5F1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38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BA98-D060-4B87-88D7-473F69C42190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AE9D-9218-41B9-AF32-723953E5F1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46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BA98-D060-4B87-88D7-473F69C42190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AE9D-9218-41B9-AF32-723953E5F1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05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BA98-D060-4B87-88D7-473F69C42190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AE9D-9218-41B9-AF32-723953E5F1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1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BA98-D060-4B87-88D7-473F69C42190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AE9D-9218-41B9-AF32-723953E5F1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65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BA98-D060-4B87-88D7-473F69C42190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AE9D-9218-41B9-AF32-723953E5F1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97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BA98-D060-4B87-88D7-473F69C42190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AE9D-9218-41B9-AF32-723953E5F1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18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BA98-D060-4B87-88D7-473F69C42190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AE9D-9218-41B9-AF32-723953E5F1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50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BA98-D060-4B87-88D7-473F69C42190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AE9D-9218-41B9-AF32-723953E5F1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19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BA98-D060-4B87-88D7-473F69C42190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AE9D-9218-41B9-AF32-723953E5F1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78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96BA98-D060-4B87-88D7-473F69C42190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EAE9D-9218-41B9-AF32-723953E5F1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820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4C53BC9-5A5E-AF4E-E1CE-9E54E8764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44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6C898C8-830F-EDCC-317C-DD3A8891E340}"/>
              </a:ext>
            </a:extLst>
          </p:cNvPr>
          <p:cNvSpPr/>
          <p:nvPr/>
        </p:nvSpPr>
        <p:spPr>
          <a:xfrm>
            <a:off x="4299857" y="2338251"/>
            <a:ext cx="3592286" cy="1619794"/>
          </a:xfrm>
          <a:prstGeom prst="roundRect">
            <a:avLst/>
          </a:prstGeom>
          <a:ln/>
          <a:effectLst>
            <a:glow rad="139700">
              <a:schemeClr val="accent4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5000"/>
              </a:srgbClr>
            </a:out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prstTxWarp prst="textInflate">
              <a:avLst/>
            </a:prstTxWarp>
          </a:bodyPr>
          <a:lstStyle/>
          <a:p>
            <a:pPr algn="ctr"/>
            <a:r>
              <a:rPr lang="fr-FR" sz="48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Informal Roman" panose="030604020304060B0204" pitchFamily="66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57218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60A118D-C5CC-46F9-D790-3FF8300DE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3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FFA5512-B605-A0E0-0018-0049C518CF0F}"/>
              </a:ext>
            </a:extLst>
          </p:cNvPr>
          <p:cNvSpPr txBox="1"/>
          <p:nvPr/>
        </p:nvSpPr>
        <p:spPr>
          <a:xfrm>
            <a:off x="298542" y="1345970"/>
            <a:ext cx="48071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// Recherche des utilisateurs avec un âge supérieur à 25 ans et vivant à Paris</a:t>
            </a:r>
          </a:p>
          <a:p>
            <a:r>
              <a:rPr lang="fr-FR" sz="1200" dirty="0" err="1"/>
              <a:t>db.utilisateurs.</a:t>
            </a:r>
            <a:r>
              <a:rPr lang="fr-FR" sz="1200" dirty="0" err="1">
                <a:solidFill>
                  <a:srgbClr val="FF0000"/>
                </a:solidFill>
              </a:rPr>
              <a:t>find</a:t>
            </a:r>
            <a:r>
              <a:rPr lang="fr-FR" sz="1200" dirty="0"/>
              <a:t>({</a:t>
            </a:r>
          </a:p>
          <a:p>
            <a:r>
              <a:rPr lang="fr-FR" sz="1200" dirty="0"/>
              <a:t>  </a:t>
            </a:r>
            <a:r>
              <a:rPr lang="fr-FR" sz="1200" dirty="0" err="1">
                <a:solidFill>
                  <a:srgbClr val="FF0000"/>
                </a:solidFill>
              </a:rPr>
              <a:t>age</a:t>
            </a:r>
            <a:r>
              <a:rPr lang="fr-FR" sz="1200" dirty="0"/>
              <a:t>: { $gt: 25 },   </a:t>
            </a:r>
            <a:r>
              <a:rPr lang="fr-FR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Âge supérieur à 25 ans</a:t>
            </a:r>
          </a:p>
          <a:p>
            <a:r>
              <a:rPr lang="fr-FR" sz="1200" dirty="0"/>
              <a:t>  </a:t>
            </a:r>
            <a:r>
              <a:rPr lang="fr-FR" sz="1200" dirty="0">
                <a:solidFill>
                  <a:srgbClr val="FF0000"/>
                </a:solidFill>
              </a:rPr>
              <a:t>ville</a:t>
            </a:r>
            <a:r>
              <a:rPr lang="fr-FR" sz="1200" dirty="0"/>
              <a:t>: 'Paris'      </a:t>
            </a:r>
            <a:r>
              <a:rPr lang="fr-FR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Ville spécifique (Paris)</a:t>
            </a:r>
          </a:p>
          <a:p>
            <a:r>
              <a:rPr lang="fr-FR" sz="1200" dirty="0"/>
              <a:t>})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59F1D-1ABD-C845-BF5F-A7B2B17DC629}"/>
              </a:ext>
            </a:extLst>
          </p:cNvPr>
          <p:cNvSpPr/>
          <p:nvPr/>
        </p:nvSpPr>
        <p:spPr>
          <a:xfrm>
            <a:off x="1008016" y="420717"/>
            <a:ext cx="2782388" cy="670786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EB9FC"/>
                </a:solidFill>
                <a:latin typeface="Lora-Regular"/>
              </a:rPr>
              <a:t>Filtrage précis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426B2D6-608E-2103-990F-22DDCD88C871}"/>
              </a:ext>
            </a:extLst>
          </p:cNvPr>
          <p:cNvSpPr/>
          <p:nvPr/>
        </p:nvSpPr>
        <p:spPr>
          <a:xfrm>
            <a:off x="4881699" y="26542"/>
            <a:ext cx="2233749" cy="729568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EB9FC"/>
                </a:solidFill>
                <a:latin typeface="Lora-Regular"/>
              </a:rPr>
              <a:t>Exemple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F994C0-095F-819C-8855-04801360861B}"/>
              </a:ext>
            </a:extLst>
          </p:cNvPr>
          <p:cNvSpPr/>
          <p:nvPr/>
        </p:nvSpPr>
        <p:spPr>
          <a:xfrm>
            <a:off x="8173539" y="326311"/>
            <a:ext cx="2782388" cy="755694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0" i="0" dirty="0">
                <a:solidFill>
                  <a:srgbClr val="6EB9FC"/>
                </a:solidFill>
                <a:effectLst/>
                <a:latin typeface="Lora-Regular"/>
              </a:rPr>
              <a:t>Opérations logiques</a:t>
            </a:r>
            <a:r>
              <a:rPr lang="fr-FR" dirty="0"/>
              <a:t> 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95FC52D-2276-15F7-9CB0-B39054B535C3}"/>
              </a:ext>
            </a:extLst>
          </p:cNvPr>
          <p:cNvSpPr txBox="1"/>
          <p:nvPr/>
        </p:nvSpPr>
        <p:spPr>
          <a:xfrm>
            <a:off x="6329499" y="1206830"/>
            <a:ext cx="674370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// Recherche des utilisateurs avec des opérations logiques</a:t>
            </a:r>
          </a:p>
          <a:p>
            <a:r>
              <a:rPr lang="fr-FR" sz="1200" dirty="0" err="1"/>
              <a:t>db.utilisateurs.</a:t>
            </a:r>
            <a:r>
              <a:rPr lang="fr-FR" sz="1200" dirty="0" err="1">
                <a:solidFill>
                  <a:srgbClr val="FF0000"/>
                </a:solidFill>
              </a:rPr>
              <a:t>find</a:t>
            </a:r>
            <a:r>
              <a:rPr lang="fr-FR" sz="1200" dirty="0"/>
              <a:t>({</a:t>
            </a:r>
          </a:p>
          <a:p>
            <a:r>
              <a:rPr lang="fr-FR" sz="1200" dirty="0"/>
              <a:t>  </a:t>
            </a:r>
            <a:r>
              <a:rPr lang="fr-FR" sz="1200" dirty="0">
                <a:solidFill>
                  <a:srgbClr val="FF0000"/>
                </a:solidFill>
              </a:rPr>
              <a:t>$and: </a:t>
            </a:r>
            <a:r>
              <a:rPr lang="fr-FR" sz="1200" dirty="0"/>
              <a:t>[            </a:t>
            </a:r>
            <a:r>
              <a:rPr lang="fr-FR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Opérateur logique "et"</a:t>
            </a:r>
          </a:p>
          <a:p>
            <a:r>
              <a:rPr lang="fr-FR" sz="1200" dirty="0"/>
              <a:t>    { </a:t>
            </a:r>
            <a:r>
              <a:rPr lang="fr-FR" sz="1200" dirty="0" err="1"/>
              <a:t>age</a:t>
            </a:r>
            <a:r>
              <a:rPr lang="fr-FR" sz="1200" dirty="0"/>
              <a:t>: { $</a:t>
            </a:r>
            <a:r>
              <a:rPr lang="fr-FR" sz="1200" dirty="0" err="1"/>
              <a:t>gte</a:t>
            </a:r>
            <a:r>
              <a:rPr lang="fr-FR" sz="1200" dirty="0"/>
              <a:t>: 20, $</a:t>
            </a:r>
            <a:r>
              <a:rPr lang="fr-FR" sz="1200" dirty="0" err="1"/>
              <a:t>lte</a:t>
            </a:r>
            <a:r>
              <a:rPr lang="fr-FR" sz="1200" dirty="0"/>
              <a:t>: 30 } },   </a:t>
            </a:r>
            <a:r>
              <a:rPr lang="fr-FR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Âge compris entre 20 et 30 ans</a:t>
            </a:r>
          </a:p>
          <a:p>
            <a:r>
              <a:rPr lang="fr-FR" sz="1200" dirty="0"/>
              <a:t>    { </a:t>
            </a:r>
            <a:r>
              <a:rPr lang="fr-FR" sz="1200" dirty="0">
                <a:solidFill>
                  <a:srgbClr val="FF0000"/>
                </a:solidFill>
              </a:rPr>
              <a:t>$or</a:t>
            </a:r>
            <a:r>
              <a:rPr lang="fr-FR" sz="1200" dirty="0"/>
              <a:t>: [          </a:t>
            </a:r>
            <a:r>
              <a:rPr lang="fr-FR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Opérateur logique "ou"</a:t>
            </a:r>
          </a:p>
          <a:p>
            <a:r>
              <a:rPr lang="fr-FR" sz="1200" dirty="0"/>
              <a:t>      { ville: 'Paris' },              </a:t>
            </a:r>
            <a:r>
              <a:rPr lang="fr-FR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Ville égale à Paris</a:t>
            </a:r>
          </a:p>
          <a:p>
            <a:r>
              <a:rPr lang="fr-FR" sz="1200" dirty="0"/>
              <a:t>      { ville: 'New York' }            </a:t>
            </a:r>
            <a:r>
              <a:rPr lang="fr-FR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Ou ville égale à New York</a:t>
            </a:r>
          </a:p>
          <a:p>
            <a:r>
              <a:rPr lang="fr-FR" sz="1200" dirty="0"/>
              <a:t>    ]},</a:t>
            </a:r>
          </a:p>
          <a:p>
            <a:r>
              <a:rPr lang="fr-FR" sz="1200" dirty="0"/>
              <a:t>    { ville: { $</a:t>
            </a:r>
            <a:r>
              <a:rPr lang="fr-FR" sz="1200" dirty="0">
                <a:solidFill>
                  <a:srgbClr val="FF0000"/>
                </a:solidFill>
              </a:rPr>
              <a:t>ne</a:t>
            </a:r>
            <a:r>
              <a:rPr lang="fr-FR" sz="1200" dirty="0"/>
              <a:t>: 'Los Angeles' } }  </a:t>
            </a:r>
            <a:r>
              <a:rPr lang="fr-FR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Ville différente de Los Angeles</a:t>
            </a:r>
          </a:p>
          <a:p>
            <a:r>
              <a:rPr lang="fr-FR" sz="1200" dirty="0"/>
              <a:t>  ]</a:t>
            </a:r>
          </a:p>
          <a:p>
            <a:r>
              <a:rPr lang="fr-FR" sz="1200" dirty="0"/>
              <a:t>})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FEA4B5-1705-C7C8-1A3F-2F5C09FE33D6}"/>
              </a:ext>
            </a:extLst>
          </p:cNvPr>
          <p:cNvSpPr/>
          <p:nvPr/>
        </p:nvSpPr>
        <p:spPr>
          <a:xfrm>
            <a:off x="1008016" y="3429000"/>
            <a:ext cx="2782388" cy="670786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0" i="0" dirty="0">
                <a:solidFill>
                  <a:srgbClr val="6EB9FC"/>
                </a:solidFill>
                <a:effectLst/>
                <a:latin typeface="Lora-Regular"/>
              </a:rPr>
              <a:t>Sélection des champs</a:t>
            </a:r>
            <a:r>
              <a:rPr lang="fr-FR" dirty="0"/>
              <a:t> </a:t>
            </a:r>
            <a:endParaRPr lang="fr-FR" dirty="0">
              <a:solidFill>
                <a:srgbClr val="6EB9FC"/>
              </a:solidFill>
              <a:latin typeface="Lora-Regular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31F1B99-4798-2E3A-3C8E-DDEC0FF3C032}"/>
              </a:ext>
            </a:extLst>
          </p:cNvPr>
          <p:cNvSpPr txBox="1"/>
          <p:nvPr/>
        </p:nvSpPr>
        <p:spPr>
          <a:xfrm>
            <a:off x="298542" y="4311702"/>
            <a:ext cx="48071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// Sélection des champs à inclure</a:t>
            </a:r>
          </a:p>
          <a:p>
            <a:r>
              <a:rPr lang="fr-FR" sz="1200" dirty="0" err="1"/>
              <a:t>db.utilisateurs.find</a:t>
            </a:r>
            <a:r>
              <a:rPr lang="fr-FR" sz="1200" dirty="0"/>
              <a:t>(</a:t>
            </a:r>
          </a:p>
          <a:p>
            <a:r>
              <a:rPr lang="fr-FR" sz="1200" dirty="0"/>
              <a:t>  { </a:t>
            </a:r>
            <a:r>
              <a:rPr lang="fr-FR" sz="1200" dirty="0" err="1"/>
              <a:t>age</a:t>
            </a:r>
            <a:r>
              <a:rPr lang="fr-FR" sz="1200" dirty="0"/>
              <a:t>: { $gt: 25 } },    </a:t>
            </a:r>
            <a:r>
              <a:rPr lang="fr-FR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Critère de recherche</a:t>
            </a:r>
          </a:p>
          <a:p>
            <a:r>
              <a:rPr lang="fr-FR" sz="1200" dirty="0"/>
              <a:t>  {                       </a:t>
            </a:r>
            <a:r>
              <a:rPr lang="fr-FR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Options de projection</a:t>
            </a:r>
          </a:p>
          <a:p>
            <a:r>
              <a:rPr lang="fr-FR" sz="1200" dirty="0"/>
              <a:t>    _id: 0,               </a:t>
            </a:r>
            <a:r>
              <a:rPr lang="fr-FR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Exclusion du champ _id</a:t>
            </a:r>
          </a:p>
          <a:p>
            <a:r>
              <a:rPr lang="fr-FR" sz="1200" dirty="0"/>
              <a:t>    nom: 1,               </a:t>
            </a:r>
            <a:r>
              <a:rPr lang="fr-FR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Inclusion du champ nom</a:t>
            </a:r>
          </a:p>
          <a:p>
            <a:r>
              <a:rPr lang="fr-FR" sz="1200" dirty="0"/>
              <a:t>    ville: 1              </a:t>
            </a:r>
            <a:r>
              <a:rPr lang="fr-FR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Inclusion du champ ville</a:t>
            </a:r>
          </a:p>
          <a:p>
            <a:r>
              <a:rPr lang="fr-FR" sz="1200" dirty="0"/>
              <a:t>  }</a:t>
            </a:r>
          </a:p>
          <a:p>
            <a:r>
              <a:rPr lang="fr-FR" sz="1200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9DF62-047A-9FB3-5DFD-892FCB945026}"/>
              </a:ext>
            </a:extLst>
          </p:cNvPr>
          <p:cNvSpPr/>
          <p:nvPr/>
        </p:nvSpPr>
        <p:spPr>
          <a:xfrm>
            <a:off x="7574278" y="3375129"/>
            <a:ext cx="2782388" cy="670786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0" i="0" dirty="0">
                <a:solidFill>
                  <a:srgbClr val="6EB9FC"/>
                </a:solidFill>
                <a:effectLst/>
                <a:latin typeface="Lora-Regular"/>
              </a:rPr>
              <a:t>Tri et pagination</a:t>
            </a:r>
            <a:r>
              <a:rPr lang="fr-FR" dirty="0"/>
              <a:t> </a:t>
            </a:r>
            <a:endParaRPr lang="fr-FR" dirty="0">
              <a:solidFill>
                <a:srgbClr val="6EB9FC"/>
              </a:solidFill>
              <a:latin typeface="Lora-Regular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2E90304-0C43-E497-9CB8-4FC189A5DA49}"/>
              </a:ext>
            </a:extLst>
          </p:cNvPr>
          <p:cNvSpPr txBox="1"/>
          <p:nvPr/>
        </p:nvSpPr>
        <p:spPr>
          <a:xfrm>
            <a:off x="6329499" y="4152997"/>
            <a:ext cx="65836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// Tri et pagination des résultats</a:t>
            </a:r>
          </a:p>
          <a:p>
            <a:r>
              <a:rPr lang="fr-FR" sz="1200" dirty="0" err="1"/>
              <a:t>db.utilisateurs.find</a:t>
            </a:r>
            <a:r>
              <a:rPr lang="fr-FR" sz="1200" dirty="0"/>
              <a:t>(</a:t>
            </a:r>
          </a:p>
          <a:p>
            <a:r>
              <a:rPr lang="fr-FR" sz="1200" dirty="0"/>
              <a:t>  { </a:t>
            </a:r>
            <a:r>
              <a:rPr lang="fr-FR" sz="1200" dirty="0" err="1"/>
              <a:t>age</a:t>
            </a:r>
            <a:r>
              <a:rPr lang="fr-FR" sz="1200" dirty="0"/>
              <a:t>: { $gt: 25 } },    </a:t>
            </a:r>
            <a:r>
              <a:rPr lang="fr-FR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Critère de recherche</a:t>
            </a:r>
          </a:p>
          <a:p>
            <a:r>
              <a:rPr lang="fr-FR" sz="1200" dirty="0"/>
              <a:t>  {                       </a:t>
            </a:r>
            <a:r>
              <a:rPr lang="fr-FR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Options</a:t>
            </a:r>
          </a:p>
          <a:p>
            <a:r>
              <a:rPr lang="fr-FR" sz="1200" dirty="0"/>
              <a:t>    _id: 0,               </a:t>
            </a:r>
            <a:r>
              <a:rPr lang="fr-FR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Exclusion du champ _id</a:t>
            </a:r>
          </a:p>
          <a:p>
            <a:r>
              <a:rPr lang="fr-FR" sz="1200" dirty="0"/>
              <a:t>    nom: 1,               </a:t>
            </a:r>
            <a:r>
              <a:rPr lang="fr-FR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Inclusion du champ nom</a:t>
            </a:r>
          </a:p>
          <a:p>
            <a:r>
              <a:rPr lang="fr-FR" sz="1200" dirty="0"/>
              <a:t>    ville: 1,             </a:t>
            </a:r>
            <a:r>
              <a:rPr lang="fr-FR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Inclusion du champ ville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age</a:t>
            </a:r>
            <a:r>
              <a:rPr lang="fr-FR" sz="1200" dirty="0"/>
              <a:t>: 1                </a:t>
            </a:r>
            <a:r>
              <a:rPr lang="fr-FR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Inclusion du champ </a:t>
            </a:r>
            <a:r>
              <a:rPr lang="fr-FR" sz="1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age</a:t>
            </a:r>
            <a:endParaRPr lang="fr-FR" sz="1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fr-FR" sz="1200" dirty="0"/>
              <a:t>  }</a:t>
            </a:r>
          </a:p>
          <a:p>
            <a:r>
              <a:rPr lang="fr-FR" sz="1200" dirty="0"/>
              <a:t>)</a:t>
            </a:r>
          </a:p>
          <a:p>
            <a:r>
              <a:rPr lang="fr-FR" sz="1200" dirty="0"/>
              <a:t>.sort({ </a:t>
            </a:r>
            <a:r>
              <a:rPr lang="fr-FR" sz="1200" dirty="0" err="1"/>
              <a:t>age</a:t>
            </a:r>
            <a:r>
              <a:rPr lang="fr-FR" sz="1200" dirty="0"/>
              <a:t>: -1 })        </a:t>
            </a:r>
            <a:r>
              <a:rPr lang="fr-FR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Tri par âge de manière décroissante</a:t>
            </a:r>
          </a:p>
          <a:p>
            <a:r>
              <a:rPr lang="fr-FR" sz="1200" dirty="0"/>
              <a:t>.skip(0)                  </a:t>
            </a:r>
            <a:r>
              <a:rPr lang="fr-FR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Ignorer les premiers résultats (pagination)</a:t>
            </a:r>
          </a:p>
          <a:p>
            <a:r>
              <a:rPr lang="fr-FR" sz="1200" dirty="0"/>
              <a:t>.</a:t>
            </a:r>
            <a:r>
              <a:rPr lang="fr-FR" sz="1200" dirty="0" err="1"/>
              <a:t>limit</a:t>
            </a:r>
            <a:r>
              <a:rPr lang="fr-FR" sz="1200" dirty="0"/>
              <a:t>(10)                </a:t>
            </a:r>
            <a:r>
              <a:rPr lang="fr-FR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Limiter le nombre de résultats par page</a:t>
            </a:r>
          </a:p>
        </p:txBody>
      </p:sp>
    </p:spTree>
    <p:extLst>
      <p:ext uri="{BB962C8B-B14F-4D97-AF65-F5344CB8AC3E}">
        <p14:creationId xmlns:p14="http://schemas.microsoft.com/office/powerpoint/2010/main" val="292463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B114972-E38C-BFB8-DA7C-58C80D2CC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BCC927-7356-5C84-043B-BE599E12EC15}"/>
              </a:ext>
            </a:extLst>
          </p:cNvPr>
          <p:cNvSpPr/>
          <p:nvPr/>
        </p:nvSpPr>
        <p:spPr>
          <a:xfrm>
            <a:off x="4454434" y="104502"/>
            <a:ext cx="1994263" cy="70539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EB9FC"/>
                </a:solidFill>
                <a:latin typeface="Lora-Regular"/>
              </a:rPr>
              <a:t>Exemple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8D3DB8-8EFC-8397-3135-C33A72450DDE}"/>
              </a:ext>
            </a:extLst>
          </p:cNvPr>
          <p:cNvSpPr/>
          <p:nvPr/>
        </p:nvSpPr>
        <p:spPr>
          <a:xfrm>
            <a:off x="618309" y="984068"/>
            <a:ext cx="1994263" cy="70539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0" i="0" dirty="0">
                <a:solidFill>
                  <a:srgbClr val="6EB9FC"/>
                </a:solidFill>
                <a:effectLst/>
                <a:latin typeface="Lora-Regular"/>
              </a:rPr>
              <a:t>Stages d'agrégation</a:t>
            </a:r>
            <a:r>
              <a:rPr lang="fr-FR" dirty="0"/>
              <a:t> </a:t>
            </a:r>
            <a:endParaRPr lang="fr-FR" dirty="0">
              <a:solidFill>
                <a:srgbClr val="6EB9FC"/>
              </a:solidFill>
              <a:latin typeface="Lora-Regular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13A618-CBB2-5824-501A-9D678997FC08}"/>
              </a:ext>
            </a:extLst>
          </p:cNvPr>
          <p:cNvSpPr/>
          <p:nvPr/>
        </p:nvSpPr>
        <p:spPr>
          <a:xfrm>
            <a:off x="8194765" y="169816"/>
            <a:ext cx="1994263" cy="70539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0" i="0" dirty="0">
                <a:solidFill>
                  <a:srgbClr val="6EB9FC"/>
                </a:solidFill>
                <a:effectLst/>
                <a:latin typeface="Lora-Regular"/>
              </a:rPr>
              <a:t>Opérateurs puissants </a:t>
            </a:r>
            <a:endParaRPr lang="fr-FR" dirty="0">
              <a:solidFill>
                <a:srgbClr val="6EB9FC"/>
              </a:solidFill>
              <a:latin typeface="Lora-Regular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253DF96-EC1F-9858-9623-133A24BD06A5}"/>
              </a:ext>
            </a:extLst>
          </p:cNvPr>
          <p:cNvSpPr txBox="1"/>
          <p:nvPr/>
        </p:nvSpPr>
        <p:spPr>
          <a:xfrm>
            <a:off x="7621" y="1749205"/>
            <a:ext cx="520990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 err="1"/>
              <a:t>db.commandes.aggregate</a:t>
            </a:r>
            <a:r>
              <a:rPr lang="fr-FR" sz="1200" dirty="0"/>
              <a:t>([</a:t>
            </a:r>
          </a:p>
          <a:p>
            <a:r>
              <a:rPr lang="fr-FR" sz="1200" dirty="0"/>
              <a:t>  </a:t>
            </a:r>
            <a:r>
              <a:rPr lang="fr-FR" sz="1200" dirty="0">
                <a:solidFill>
                  <a:srgbClr val="FFC000"/>
                </a:solidFill>
              </a:rPr>
              <a:t>// Étape 1: Filtrage - Sélectionner les commandes après une certaine date</a:t>
            </a:r>
          </a:p>
          <a:p>
            <a:r>
              <a:rPr lang="fr-FR" sz="1200" dirty="0"/>
              <a:t>  {</a:t>
            </a:r>
          </a:p>
          <a:p>
            <a:r>
              <a:rPr lang="fr-FR" sz="1200" dirty="0"/>
              <a:t>    $match: {</a:t>
            </a:r>
          </a:p>
          <a:p>
            <a:r>
              <a:rPr lang="fr-FR" sz="1200" dirty="0"/>
              <a:t>      date: { $</a:t>
            </a:r>
            <a:r>
              <a:rPr lang="fr-FR" sz="1200" dirty="0" err="1"/>
              <a:t>gte</a:t>
            </a:r>
            <a:r>
              <a:rPr lang="fr-FR" sz="1200" dirty="0"/>
              <a:t>: </a:t>
            </a:r>
            <a:r>
              <a:rPr lang="fr-FR" sz="1200" dirty="0" err="1"/>
              <a:t>ISODate</a:t>
            </a:r>
            <a:r>
              <a:rPr lang="fr-FR" sz="1200" dirty="0"/>
              <a:t>("2023-01-01") }</a:t>
            </a:r>
            <a:endParaRPr lang="fr-FR" sz="1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fr-FR" sz="1200" dirty="0"/>
              <a:t>    }</a:t>
            </a:r>
          </a:p>
          <a:p>
            <a:r>
              <a:rPr lang="fr-FR" sz="1200" dirty="0"/>
              <a:t>  },</a:t>
            </a:r>
          </a:p>
          <a:p>
            <a:endParaRPr lang="fr-FR" sz="1200" dirty="0"/>
          </a:p>
          <a:p>
            <a:r>
              <a:rPr lang="fr-FR" sz="1200" dirty="0"/>
              <a:t>  </a:t>
            </a:r>
            <a:r>
              <a:rPr lang="fr-FR" sz="1200" dirty="0">
                <a:solidFill>
                  <a:srgbClr val="FFC000"/>
                </a:solidFill>
              </a:rPr>
              <a:t>// Étape 2: Regroupement - Grouper par produit et calculer le chiffre d'affaires total</a:t>
            </a:r>
          </a:p>
          <a:p>
            <a:r>
              <a:rPr lang="fr-FR" sz="1200" dirty="0"/>
              <a:t>  {</a:t>
            </a:r>
          </a:p>
          <a:p>
            <a:r>
              <a:rPr lang="fr-FR" sz="1200" dirty="0"/>
              <a:t>    $group: {</a:t>
            </a:r>
          </a:p>
          <a:p>
            <a:r>
              <a:rPr lang="fr-FR" sz="1200" dirty="0"/>
              <a:t>      _id: "$produit",  </a:t>
            </a:r>
            <a:r>
              <a:rPr lang="fr-FR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Grouper par produit</a:t>
            </a:r>
          </a:p>
          <a:p>
            <a:r>
              <a:rPr lang="fr-FR" sz="1200" dirty="0"/>
              <a:t>      </a:t>
            </a:r>
            <a:r>
              <a:rPr lang="fr-FR" sz="1200" dirty="0" err="1"/>
              <a:t>chiffreAffaires</a:t>
            </a:r>
            <a:r>
              <a:rPr lang="fr-FR" sz="1200" dirty="0"/>
              <a:t>: { $</a:t>
            </a:r>
            <a:r>
              <a:rPr lang="fr-FR" sz="1200" dirty="0" err="1"/>
              <a:t>sum</a:t>
            </a:r>
            <a:r>
              <a:rPr lang="fr-FR" sz="1200" dirty="0"/>
              <a:t>: { $</a:t>
            </a:r>
            <a:r>
              <a:rPr lang="fr-FR" sz="1200" dirty="0" err="1"/>
              <a:t>multiply</a:t>
            </a:r>
            <a:r>
              <a:rPr lang="fr-FR" sz="1200" dirty="0"/>
              <a:t>: ["$</a:t>
            </a:r>
            <a:r>
              <a:rPr lang="fr-FR" sz="1200" dirty="0" err="1"/>
              <a:t>quantite</a:t>
            </a:r>
            <a:r>
              <a:rPr lang="fr-FR" sz="1200" dirty="0"/>
              <a:t>", "$prix"] } } </a:t>
            </a:r>
            <a:r>
              <a:rPr lang="fr-FR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Calculer le chiffre d'affaires total</a:t>
            </a:r>
          </a:p>
          <a:p>
            <a:r>
              <a:rPr lang="fr-FR" sz="1200" dirty="0"/>
              <a:t>    }</a:t>
            </a:r>
          </a:p>
          <a:p>
            <a:r>
              <a:rPr lang="fr-FR" sz="1200" dirty="0"/>
              <a:t>  },</a:t>
            </a:r>
          </a:p>
          <a:p>
            <a:endParaRPr lang="fr-FR" sz="1200" dirty="0"/>
          </a:p>
          <a:p>
            <a:r>
              <a:rPr lang="fr-FR" sz="1200" dirty="0"/>
              <a:t>  </a:t>
            </a:r>
            <a:r>
              <a:rPr lang="fr-FR" sz="1200" dirty="0">
                <a:solidFill>
                  <a:srgbClr val="FFC000"/>
                </a:solidFill>
              </a:rPr>
              <a:t>// Étape 3: Tri - Trier par chiffre d'affaires décroissant</a:t>
            </a:r>
          </a:p>
          <a:p>
            <a:r>
              <a:rPr lang="fr-FR" sz="1200" dirty="0"/>
              <a:t>  {</a:t>
            </a:r>
          </a:p>
          <a:p>
            <a:r>
              <a:rPr lang="fr-FR" sz="1200" dirty="0"/>
              <a:t>    $sort: {</a:t>
            </a:r>
          </a:p>
          <a:p>
            <a:r>
              <a:rPr lang="fr-FR" sz="1200" dirty="0"/>
              <a:t>      </a:t>
            </a:r>
            <a:r>
              <a:rPr lang="fr-FR" sz="1200" dirty="0" err="1"/>
              <a:t>chiffreAffaires</a:t>
            </a:r>
            <a:r>
              <a:rPr lang="fr-FR" sz="1200" dirty="0"/>
              <a:t>: -1</a:t>
            </a:r>
          </a:p>
          <a:p>
            <a:r>
              <a:rPr lang="fr-FR" sz="1200" dirty="0"/>
              <a:t>    }</a:t>
            </a:r>
          </a:p>
          <a:p>
            <a:r>
              <a:rPr lang="fr-FR" sz="1200" dirty="0"/>
              <a:t>  }</a:t>
            </a:r>
          </a:p>
          <a:p>
            <a:r>
              <a:rPr lang="fr-FR" sz="1200" dirty="0"/>
              <a:t>])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9F1FDC3-E675-7749-9215-B49706478A13}"/>
              </a:ext>
            </a:extLst>
          </p:cNvPr>
          <p:cNvSpPr txBox="1"/>
          <p:nvPr/>
        </p:nvSpPr>
        <p:spPr>
          <a:xfrm>
            <a:off x="6448697" y="809897"/>
            <a:ext cx="6093822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 err="1"/>
              <a:t>db.ventes.aggregate</a:t>
            </a:r>
            <a:r>
              <a:rPr lang="fr-FR" sz="1050" dirty="0"/>
              <a:t>([</a:t>
            </a:r>
          </a:p>
          <a:p>
            <a:r>
              <a:rPr lang="fr-FR" sz="1050" dirty="0"/>
              <a:t>  </a:t>
            </a:r>
            <a:r>
              <a:rPr lang="fr-FR" sz="1050" dirty="0">
                <a:solidFill>
                  <a:srgbClr val="FFC000"/>
                </a:solidFill>
              </a:rPr>
              <a:t>// Étape 1: Filtrage - Sélectionner les ventes après une certaine date</a:t>
            </a:r>
          </a:p>
          <a:p>
            <a:r>
              <a:rPr lang="fr-FR" sz="1050" dirty="0"/>
              <a:t>  {</a:t>
            </a:r>
          </a:p>
          <a:p>
            <a:r>
              <a:rPr lang="fr-FR" sz="1050" dirty="0"/>
              <a:t>    $match: {</a:t>
            </a:r>
          </a:p>
          <a:p>
            <a:r>
              <a:rPr lang="fr-FR" sz="1050" dirty="0"/>
              <a:t>      date: { $</a:t>
            </a:r>
            <a:r>
              <a:rPr lang="fr-FR" sz="1050" dirty="0" err="1"/>
              <a:t>gte</a:t>
            </a:r>
            <a:r>
              <a:rPr lang="fr-FR" sz="1050" dirty="0"/>
              <a:t>: </a:t>
            </a:r>
            <a:r>
              <a:rPr lang="fr-FR" sz="1050" dirty="0" err="1"/>
              <a:t>ISODate</a:t>
            </a:r>
            <a:r>
              <a:rPr lang="fr-FR" sz="1050" dirty="0"/>
              <a:t>("2023-01-01") } },</a:t>
            </a:r>
          </a:p>
          <a:p>
            <a:endParaRPr lang="fr-FR" sz="1050" dirty="0"/>
          </a:p>
          <a:p>
            <a:r>
              <a:rPr lang="fr-FR" sz="1050" dirty="0">
                <a:solidFill>
                  <a:srgbClr val="FFC000"/>
                </a:solidFill>
              </a:rPr>
              <a:t>  // Étape 2: Regroupement - Grouper par produit et calculer la quantité et le chiffre d'affaires total</a:t>
            </a:r>
          </a:p>
          <a:p>
            <a:r>
              <a:rPr lang="fr-FR" sz="1050" dirty="0"/>
              <a:t>  {</a:t>
            </a:r>
          </a:p>
          <a:p>
            <a:r>
              <a:rPr lang="fr-FR" sz="1050" dirty="0"/>
              <a:t>    $group: {</a:t>
            </a:r>
          </a:p>
          <a:p>
            <a:r>
              <a:rPr lang="fr-FR" sz="1050" dirty="0"/>
              <a:t>      _id: "$produit",  // Grouper par produit</a:t>
            </a:r>
          </a:p>
          <a:p>
            <a:r>
              <a:rPr lang="fr-FR" sz="1050" dirty="0"/>
              <a:t>      </a:t>
            </a:r>
            <a:r>
              <a:rPr lang="fr-FR" sz="1050" dirty="0" err="1"/>
              <a:t>quantiteTotale</a:t>
            </a:r>
            <a:r>
              <a:rPr lang="fr-FR" sz="1050" dirty="0"/>
              <a:t>: { $</a:t>
            </a:r>
            <a:r>
              <a:rPr lang="fr-FR" sz="1050" dirty="0" err="1"/>
              <a:t>sum</a:t>
            </a:r>
            <a:r>
              <a:rPr lang="fr-FR" sz="1050" dirty="0"/>
              <a:t>: "$</a:t>
            </a:r>
            <a:r>
              <a:rPr lang="fr-FR" sz="1050" dirty="0" err="1"/>
              <a:t>quantite</a:t>
            </a:r>
            <a:r>
              <a:rPr lang="fr-FR" sz="1050" dirty="0"/>
              <a:t>" }, </a:t>
            </a:r>
            <a:r>
              <a:rPr lang="fr-FR" sz="105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Calculer la quantité totale</a:t>
            </a:r>
          </a:p>
          <a:p>
            <a:r>
              <a:rPr lang="fr-FR" sz="1050" dirty="0"/>
              <a:t>      </a:t>
            </a:r>
            <a:r>
              <a:rPr lang="fr-FR" sz="1050" dirty="0" err="1"/>
              <a:t>chiffreAffaires</a:t>
            </a:r>
            <a:r>
              <a:rPr lang="fr-FR" sz="1050" dirty="0"/>
              <a:t>: { $</a:t>
            </a:r>
            <a:r>
              <a:rPr lang="fr-FR" sz="1050" dirty="0" err="1"/>
              <a:t>sum</a:t>
            </a:r>
            <a:r>
              <a:rPr lang="fr-FR" sz="1050" dirty="0"/>
              <a:t>: { $</a:t>
            </a:r>
            <a:r>
              <a:rPr lang="fr-FR" sz="1050" dirty="0" err="1"/>
              <a:t>multiply</a:t>
            </a:r>
            <a:r>
              <a:rPr lang="fr-FR" sz="1050" dirty="0"/>
              <a:t>: ["$</a:t>
            </a:r>
            <a:r>
              <a:rPr lang="fr-FR" sz="1050" dirty="0" err="1"/>
              <a:t>quantite</a:t>
            </a:r>
            <a:r>
              <a:rPr lang="fr-FR" sz="1050" dirty="0"/>
              <a:t>", "$</a:t>
            </a:r>
            <a:r>
              <a:rPr lang="fr-FR" sz="1050" dirty="0" err="1"/>
              <a:t>prixUnitaire</a:t>
            </a:r>
            <a:r>
              <a:rPr lang="fr-FR" sz="1050" dirty="0"/>
              <a:t>"] } } </a:t>
            </a:r>
            <a:r>
              <a:rPr lang="fr-FR" sz="105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Calculer le chiffre d'affaires total</a:t>
            </a:r>
          </a:p>
          <a:p>
            <a:r>
              <a:rPr lang="fr-FR" sz="1050" dirty="0"/>
              <a:t>    }</a:t>
            </a:r>
          </a:p>
          <a:p>
            <a:r>
              <a:rPr lang="fr-FR" sz="1050" dirty="0"/>
              <a:t>  },</a:t>
            </a:r>
          </a:p>
          <a:p>
            <a:endParaRPr lang="fr-FR" sz="1050" dirty="0"/>
          </a:p>
          <a:p>
            <a:r>
              <a:rPr lang="fr-FR" sz="1050" dirty="0"/>
              <a:t>  </a:t>
            </a:r>
            <a:r>
              <a:rPr lang="fr-FR" sz="1050" dirty="0">
                <a:solidFill>
                  <a:srgbClr val="FFC000"/>
                </a:solidFill>
              </a:rPr>
              <a:t>// Étape 3: Tri - Trier par quantité décroissante</a:t>
            </a:r>
          </a:p>
          <a:p>
            <a:r>
              <a:rPr lang="fr-FR" sz="1050" dirty="0"/>
              <a:t>  {</a:t>
            </a:r>
          </a:p>
          <a:p>
            <a:r>
              <a:rPr lang="fr-FR" sz="1050" dirty="0"/>
              <a:t>    $sort: {</a:t>
            </a:r>
          </a:p>
          <a:p>
            <a:r>
              <a:rPr lang="fr-FR" sz="1050" dirty="0"/>
              <a:t>      </a:t>
            </a:r>
            <a:r>
              <a:rPr lang="fr-FR" sz="1050" dirty="0" err="1"/>
              <a:t>quantiteTotale</a:t>
            </a:r>
            <a:r>
              <a:rPr lang="fr-FR" sz="1050" dirty="0"/>
              <a:t>: -1</a:t>
            </a:r>
          </a:p>
          <a:p>
            <a:r>
              <a:rPr lang="fr-FR" sz="1050" dirty="0"/>
              <a:t>    }</a:t>
            </a:r>
          </a:p>
          <a:p>
            <a:r>
              <a:rPr lang="fr-FR" sz="1050" dirty="0"/>
              <a:t>  },</a:t>
            </a:r>
          </a:p>
          <a:p>
            <a:endParaRPr lang="fr-FR" sz="1050" dirty="0"/>
          </a:p>
          <a:p>
            <a:r>
              <a:rPr lang="fr-FR" sz="1050" dirty="0"/>
              <a:t>  </a:t>
            </a:r>
            <a:r>
              <a:rPr lang="fr-FR" sz="1050" dirty="0">
                <a:solidFill>
                  <a:srgbClr val="FFC000"/>
                </a:solidFill>
              </a:rPr>
              <a:t>// Étape 4: Projection - Inclure/exclure des champs dans les résultats finaux</a:t>
            </a:r>
          </a:p>
          <a:p>
            <a:r>
              <a:rPr lang="fr-FR" sz="1050" dirty="0"/>
              <a:t>  {</a:t>
            </a:r>
          </a:p>
          <a:p>
            <a:r>
              <a:rPr lang="fr-FR" sz="1050" dirty="0"/>
              <a:t>    $</a:t>
            </a:r>
            <a:r>
              <a:rPr lang="fr-FR" sz="1050" dirty="0" err="1"/>
              <a:t>project</a:t>
            </a:r>
            <a:r>
              <a:rPr lang="fr-FR" sz="1050" dirty="0"/>
              <a:t>: {</a:t>
            </a:r>
          </a:p>
          <a:p>
            <a:r>
              <a:rPr lang="fr-FR" sz="1050" dirty="0"/>
              <a:t>      _id: 0,             </a:t>
            </a:r>
            <a:r>
              <a:rPr lang="fr-FR" sz="105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Exclusion du champ _id</a:t>
            </a:r>
          </a:p>
          <a:p>
            <a:r>
              <a:rPr lang="fr-FR" sz="1050" dirty="0"/>
              <a:t>      produit: "$_id",    </a:t>
            </a:r>
            <a:r>
              <a:rPr lang="fr-FR" sz="105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Renommer le champ _id en produit</a:t>
            </a:r>
          </a:p>
          <a:p>
            <a:r>
              <a:rPr lang="fr-FR" sz="1050" dirty="0"/>
              <a:t>      </a:t>
            </a:r>
            <a:r>
              <a:rPr lang="fr-FR" sz="1050" dirty="0" err="1"/>
              <a:t>quantiteTotale</a:t>
            </a:r>
            <a:r>
              <a:rPr lang="fr-FR" sz="1050" dirty="0"/>
              <a:t>: 1,  </a:t>
            </a:r>
            <a:r>
              <a:rPr lang="fr-FR" sz="105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Inclusion du champ </a:t>
            </a:r>
            <a:r>
              <a:rPr lang="fr-FR" sz="105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quantiteTotale</a:t>
            </a:r>
            <a:endParaRPr lang="fr-FR" sz="105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fr-FR" sz="1050" dirty="0"/>
              <a:t>      </a:t>
            </a:r>
            <a:r>
              <a:rPr lang="fr-FR" sz="1050" dirty="0" err="1"/>
              <a:t>chiffreAffaires</a:t>
            </a:r>
            <a:r>
              <a:rPr lang="fr-FR" sz="1050" dirty="0"/>
              <a:t>: 1  </a:t>
            </a:r>
            <a:r>
              <a:rPr lang="fr-FR" sz="105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Inclusion du champ </a:t>
            </a:r>
            <a:r>
              <a:rPr lang="fr-FR" sz="105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chiffreAffaires</a:t>
            </a:r>
            <a:endParaRPr lang="fr-FR" sz="105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fr-FR" sz="105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}</a:t>
            </a:r>
          </a:p>
          <a:p>
            <a:r>
              <a:rPr lang="fr-FR" sz="1050" dirty="0"/>
              <a:t>  }</a:t>
            </a:r>
          </a:p>
          <a:p>
            <a:r>
              <a:rPr lang="fr-FR" sz="1050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05824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375ACC-C2DA-7DC6-C5A5-07802B1C3C98}"/>
              </a:ext>
            </a:extLst>
          </p:cNvPr>
          <p:cNvSpPr/>
          <p:nvPr/>
        </p:nvSpPr>
        <p:spPr>
          <a:xfrm>
            <a:off x="4362994" y="115802"/>
            <a:ext cx="1994263" cy="70539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0" i="0" dirty="0">
                <a:solidFill>
                  <a:srgbClr val="6EB9FC"/>
                </a:solidFill>
                <a:effectLst/>
                <a:latin typeface="Lora-Regular"/>
              </a:rPr>
              <a:t>Pipeline flexible</a:t>
            </a:r>
            <a:r>
              <a:rPr lang="fr-FR" dirty="0"/>
              <a:t> </a:t>
            </a:r>
            <a:endParaRPr lang="fr-FR" dirty="0">
              <a:solidFill>
                <a:srgbClr val="6EB9FC"/>
              </a:solidFill>
              <a:latin typeface="Lora-Regular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F36902-527C-440F-C183-BF2FBC1A1652}"/>
              </a:ext>
            </a:extLst>
          </p:cNvPr>
          <p:cNvSpPr txBox="1"/>
          <p:nvPr/>
        </p:nvSpPr>
        <p:spPr>
          <a:xfrm>
            <a:off x="1205049" y="671691"/>
            <a:ext cx="676329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 err="1"/>
              <a:t>db.employes.aggregate</a:t>
            </a:r>
            <a:r>
              <a:rPr lang="fr-FR" sz="1100" dirty="0"/>
              <a:t>([</a:t>
            </a:r>
          </a:p>
          <a:p>
            <a:r>
              <a:rPr lang="fr-FR" sz="1100" dirty="0"/>
              <a:t>  </a:t>
            </a:r>
            <a:r>
              <a:rPr lang="fr-FR" sz="1100" dirty="0">
                <a:solidFill>
                  <a:srgbClr val="FFC000"/>
                </a:solidFill>
              </a:rPr>
              <a:t>// Étape 1: Filtrage - Sélectionner les employés d'un service spécifique</a:t>
            </a:r>
          </a:p>
          <a:p>
            <a:r>
              <a:rPr lang="fr-FR" sz="1100" dirty="0"/>
              <a:t>  {</a:t>
            </a:r>
          </a:p>
          <a:p>
            <a:r>
              <a:rPr lang="fr-FR" sz="1100" dirty="0"/>
              <a:t>    $match: {</a:t>
            </a:r>
          </a:p>
          <a:p>
            <a:r>
              <a:rPr lang="fr-FR" sz="1100" dirty="0"/>
              <a:t>      service: "Informatique"</a:t>
            </a:r>
          </a:p>
          <a:p>
            <a:r>
              <a:rPr lang="fr-FR" sz="1100" dirty="0"/>
              <a:t>    }</a:t>
            </a:r>
          </a:p>
          <a:p>
            <a:r>
              <a:rPr lang="fr-FR" sz="1100" dirty="0"/>
              <a:t>  },</a:t>
            </a:r>
          </a:p>
          <a:p>
            <a:endParaRPr lang="fr-FR" sz="1100" dirty="0"/>
          </a:p>
          <a:p>
            <a:r>
              <a:rPr lang="fr-FR" sz="1100" dirty="0"/>
              <a:t>  </a:t>
            </a:r>
            <a:r>
              <a:rPr lang="fr-FR" sz="1100" dirty="0">
                <a:solidFill>
                  <a:srgbClr val="FFC000"/>
                </a:solidFill>
              </a:rPr>
              <a:t>// Étape 2: Transformation - Ajouter un champ "</a:t>
            </a:r>
            <a:r>
              <a:rPr lang="fr-FR" sz="1100" dirty="0" err="1">
                <a:solidFill>
                  <a:srgbClr val="FFC000"/>
                </a:solidFill>
              </a:rPr>
              <a:t>annee_embauche</a:t>
            </a:r>
            <a:r>
              <a:rPr lang="fr-FR" sz="1100" dirty="0">
                <a:solidFill>
                  <a:srgbClr val="FFC000"/>
                </a:solidFill>
              </a:rPr>
              <a:t>" basé sur la date d'embauche</a:t>
            </a:r>
          </a:p>
          <a:p>
            <a:r>
              <a:rPr lang="fr-FR" sz="1100" dirty="0"/>
              <a:t>  {</a:t>
            </a:r>
          </a:p>
          <a:p>
            <a:r>
              <a:rPr lang="fr-FR" sz="1100" dirty="0"/>
              <a:t>    $</a:t>
            </a:r>
            <a:r>
              <a:rPr lang="fr-FR" sz="1100" dirty="0" err="1"/>
              <a:t>project</a:t>
            </a:r>
            <a:r>
              <a:rPr lang="fr-FR" sz="1100" dirty="0"/>
              <a:t>: {</a:t>
            </a:r>
          </a:p>
          <a:p>
            <a:r>
              <a:rPr lang="fr-FR" sz="1100" dirty="0"/>
              <a:t>      nom: 1,</a:t>
            </a:r>
          </a:p>
          <a:p>
            <a:r>
              <a:rPr lang="fr-FR" sz="1100" dirty="0"/>
              <a:t>      salaire: 1,</a:t>
            </a:r>
          </a:p>
          <a:p>
            <a:r>
              <a:rPr lang="fr-FR" sz="1100" dirty="0"/>
              <a:t>      service: 1,</a:t>
            </a:r>
          </a:p>
          <a:p>
            <a:r>
              <a:rPr lang="fr-FR" sz="1100" dirty="0"/>
              <a:t>      </a:t>
            </a:r>
            <a:r>
              <a:rPr lang="fr-FR" sz="1100" dirty="0" err="1"/>
              <a:t>annee_embauche</a:t>
            </a:r>
            <a:r>
              <a:rPr lang="fr-FR" sz="1100" dirty="0"/>
              <a:t>: { $</a:t>
            </a:r>
            <a:r>
              <a:rPr lang="fr-FR" sz="1100" dirty="0" err="1"/>
              <a:t>year</a:t>
            </a:r>
            <a:r>
              <a:rPr lang="fr-FR" sz="1100" dirty="0"/>
              <a:t>: "$</a:t>
            </a:r>
            <a:r>
              <a:rPr lang="fr-FR" sz="1100" dirty="0" err="1"/>
              <a:t>date_embauche</a:t>
            </a:r>
            <a:r>
              <a:rPr lang="fr-FR" sz="1100" dirty="0"/>
              <a:t>" } </a:t>
            </a:r>
            <a:r>
              <a:rPr lang="fr-FR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Extraire l'année de la date d'embauche</a:t>
            </a:r>
          </a:p>
          <a:p>
            <a:r>
              <a:rPr lang="fr-FR" sz="1100" dirty="0"/>
              <a:t>    }</a:t>
            </a:r>
          </a:p>
          <a:p>
            <a:r>
              <a:rPr lang="fr-FR" sz="1100" dirty="0"/>
              <a:t>  },</a:t>
            </a:r>
          </a:p>
          <a:p>
            <a:endParaRPr lang="fr-FR" sz="1100" dirty="0"/>
          </a:p>
          <a:p>
            <a:r>
              <a:rPr lang="fr-FR" sz="1100" dirty="0"/>
              <a:t>  </a:t>
            </a:r>
            <a:r>
              <a:rPr lang="fr-FR" sz="1100" dirty="0">
                <a:solidFill>
                  <a:srgbClr val="FFC000"/>
                </a:solidFill>
              </a:rPr>
              <a:t>// Étape 3: Regroupement - Grouper par année d'embauche et calculer la moyenne des salaires</a:t>
            </a:r>
          </a:p>
          <a:p>
            <a:r>
              <a:rPr lang="fr-FR" sz="1100" dirty="0"/>
              <a:t>  {</a:t>
            </a:r>
          </a:p>
          <a:p>
            <a:r>
              <a:rPr lang="fr-FR" sz="1100" dirty="0"/>
              <a:t>    $group: {</a:t>
            </a:r>
          </a:p>
          <a:p>
            <a:r>
              <a:rPr lang="fr-FR" sz="1100" dirty="0"/>
              <a:t>      _id: "$</a:t>
            </a:r>
            <a:r>
              <a:rPr lang="fr-FR" sz="1100" dirty="0" err="1"/>
              <a:t>annee_embauche</a:t>
            </a:r>
            <a:r>
              <a:rPr lang="fr-FR" sz="1100" dirty="0"/>
              <a:t>",      </a:t>
            </a:r>
            <a:r>
              <a:rPr lang="fr-FR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Grouper par année d'embauche</a:t>
            </a:r>
          </a:p>
          <a:p>
            <a:r>
              <a:rPr lang="fr-FR" sz="1100" dirty="0"/>
              <a:t>      </a:t>
            </a:r>
            <a:r>
              <a:rPr lang="fr-FR" sz="1100" dirty="0" err="1"/>
              <a:t>salaire_moyen</a:t>
            </a:r>
            <a:r>
              <a:rPr lang="fr-FR" sz="1100" dirty="0"/>
              <a:t>: { $</a:t>
            </a:r>
            <a:r>
              <a:rPr lang="fr-FR" sz="1100" dirty="0" err="1"/>
              <a:t>avg</a:t>
            </a:r>
            <a:r>
              <a:rPr lang="fr-FR" sz="1100" dirty="0"/>
              <a:t>: "$salaire" } </a:t>
            </a:r>
            <a:r>
              <a:rPr lang="fr-FR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Calculer la moyenne des salaires par année d'embauche</a:t>
            </a:r>
            <a:r>
              <a:rPr lang="fr-FR" sz="11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endParaRPr lang="fr-FR" sz="11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fr-FR" sz="1100" dirty="0"/>
              <a:t>    }</a:t>
            </a:r>
          </a:p>
          <a:p>
            <a:r>
              <a:rPr lang="fr-FR" sz="1100" dirty="0"/>
              <a:t>  },</a:t>
            </a:r>
          </a:p>
          <a:p>
            <a:endParaRPr lang="fr-FR" sz="1100" dirty="0"/>
          </a:p>
          <a:p>
            <a:r>
              <a:rPr lang="fr-FR" sz="1100" dirty="0">
                <a:solidFill>
                  <a:srgbClr val="FFC000"/>
                </a:solidFill>
              </a:rPr>
              <a:t>  // Étape 4: Tri - Trier par année d'embauche décroissante</a:t>
            </a:r>
          </a:p>
          <a:p>
            <a:r>
              <a:rPr lang="fr-FR" sz="1100" dirty="0"/>
              <a:t>  {</a:t>
            </a:r>
          </a:p>
          <a:p>
            <a:r>
              <a:rPr lang="fr-FR" sz="1100" dirty="0"/>
              <a:t>    $sort: {</a:t>
            </a:r>
          </a:p>
          <a:p>
            <a:r>
              <a:rPr lang="fr-FR" sz="1100" dirty="0"/>
              <a:t>      _id: -1</a:t>
            </a:r>
          </a:p>
          <a:p>
            <a:r>
              <a:rPr lang="fr-FR" sz="1100" dirty="0"/>
              <a:t>    }</a:t>
            </a:r>
          </a:p>
          <a:p>
            <a:r>
              <a:rPr lang="fr-FR" sz="1100" dirty="0"/>
              <a:t>  }</a:t>
            </a:r>
          </a:p>
          <a:p>
            <a:r>
              <a:rPr lang="fr-FR" sz="1100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8811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5608749-D11B-B717-990B-EDE0F4B4D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6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6CA1CF3-C9D1-C3CD-440C-5B58E0C2A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6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2E6DC02-6424-DF95-90A9-25BE709BD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66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917</Words>
  <Application>Microsoft Office PowerPoint</Application>
  <PresentationFormat>Grand écran</PresentationFormat>
  <Paragraphs>136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Informal Roman</vt:lpstr>
      <vt:lpstr>Lora-Regular</vt:lpstr>
      <vt:lpstr>Söhne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masrouhiaziz@gmail.com</dc:creator>
  <cp:lastModifiedBy>masrouhiaziz@gmail.com</cp:lastModifiedBy>
  <cp:revision>3</cp:revision>
  <dcterms:created xsi:type="dcterms:W3CDTF">2023-12-20T13:35:56Z</dcterms:created>
  <dcterms:modified xsi:type="dcterms:W3CDTF">2023-12-21T23:30:02Z</dcterms:modified>
</cp:coreProperties>
</file>