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Antonio" panose="020B0604020202020204" charset="0"/>
      <p:regular r:id="rId24"/>
    </p:embeddedFont>
    <p:embeddedFont>
      <p:font typeface="Antonio Bold" panose="020B0604020202020204" charset="0"/>
      <p:regular r:id="rId25"/>
    </p:embeddedFont>
    <p:embeddedFont>
      <p:font typeface="Archivo Black" panose="020B0604020202020204" charset="0"/>
      <p:regular r:id="rId26"/>
    </p:embeddedFont>
    <p:embeddedFont>
      <p:font typeface="Arimo" panose="020B0604020202020204" charset="0"/>
      <p:regular r:id="rId27"/>
    </p:embeddedFont>
    <p:embeddedFont>
      <p:font typeface="Calibri" panose="020F0502020204030204" pitchFamily="34" charset="0"/>
      <p:regular r:id="rId28"/>
      <p:bold r:id="rId29"/>
      <p:italic r:id="rId30"/>
      <p:boldItalic r:id="rId31"/>
    </p:embeddedFont>
    <p:embeddedFont>
      <p:font typeface="Glacial Indifference Bold" panose="020B0604020202020204" charset="0"/>
      <p:regular r:id="rId32"/>
    </p:embeddedFont>
    <p:embeddedFont>
      <p:font typeface="League Spartan" panose="020B0604020202020204" charset="0"/>
      <p:regular r:id="rId33"/>
    </p:embeddedFont>
    <p:embeddedFont>
      <p:font typeface="Open Sauce" panose="020B0604020202020204" charset="0"/>
      <p:regular r:id="rId34"/>
    </p:embeddedFont>
    <p:embeddedFont>
      <p:font typeface="Open Sauce Bold" panose="020B0604020202020204" charset="0"/>
      <p:regular r:id="rId35"/>
    </p:embeddedFont>
    <p:embeddedFont>
      <p:font typeface="Open Sauce Italics"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88304" y="-1513365"/>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id="4" name="Group 4"/>
          <p:cNvGrpSpPr/>
          <p:nvPr/>
        </p:nvGrpSpPr>
        <p:grpSpPr>
          <a:xfrm rot="-3270436">
            <a:off x="9315878" y="102642"/>
            <a:ext cx="12098771" cy="6654453"/>
            <a:chOff x="0" y="0"/>
            <a:chExt cx="4060919" cy="2233549"/>
          </a:xfrm>
        </p:grpSpPr>
        <p:sp>
          <p:nvSpPr>
            <p:cNvPr id="5" name="Freeform 5"/>
            <p:cNvSpPr/>
            <p:nvPr/>
          </p:nvSpPr>
          <p:spPr>
            <a:xfrm>
              <a:off x="19050" y="19050"/>
              <a:ext cx="4022947" cy="2195449"/>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id="6" name="Freeform 6"/>
            <p:cNvSpPr/>
            <p:nvPr/>
          </p:nvSpPr>
          <p:spPr>
            <a:xfrm>
              <a:off x="0" y="0"/>
              <a:ext cx="4060920" cy="2233549"/>
            </a:xfrm>
            <a:custGeom>
              <a:avLst/>
              <a:gdLst/>
              <a:ahLst/>
              <a:cxnLst/>
              <a:rect l="l" t="t" r="r" b="b"/>
              <a:pathLst>
                <a:path w="4060920" h="2233549">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id="7" name="Group 7"/>
          <p:cNvGrpSpPr>
            <a:grpSpLocks noChangeAspect="1"/>
          </p:cNvGrpSpPr>
          <p:nvPr/>
        </p:nvGrpSpPr>
        <p:grpSpPr>
          <a:xfrm>
            <a:off x="11207104" y="2944648"/>
            <a:ext cx="5246391" cy="5246370"/>
            <a:chOff x="0" y="0"/>
            <a:chExt cx="6350000" cy="6349975"/>
          </a:xfrm>
        </p:grpSpPr>
        <p:sp>
          <p:nvSpPr>
            <p:cNvPr id="8" name="Freeform 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4999" r="-24999"/>
              </a:stretch>
            </a:blipFill>
          </p:spPr>
        </p:sp>
      </p:grpSp>
      <p:sp>
        <p:nvSpPr>
          <p:cNvPr id="9" name="TextBox 9"/>
          <p:cNvSpPr txBox="1"/>
          <p:nvPr/>
        </p:nvSpPr>
        <p:spPr>
          <a:xfrm>
            <a:off x="1924816" y="8114984"/>
            <a:ext cx="6089029" cy="1448013"/>
          </a:xfrm>
          <a:prstGeom prst="rect">
            <a:avLst/>
          </a:prstGeom>
        </p:spPr>
        <p:txBody>
          <a:bodyPr lIns="0" tIns="0" rIns="0" bIns="0" rtlCol="0" anchor="t">
            <a:spAutoFit/>
          </a:bodyPr>
          <a:lstStyle/>
          <a:p>
            <a:pPr>
              <a:lnSpc>
                <a:spcPts val="3878"/>
              </a:lnSpc>
            </a:pPr>
            <a:r>
              <a:rPr lang="en-US" sz="2983">
                <a:solidFill>
                  <a:srgbClr val="000000"/>
                </a:solidFill>
                <a:latin typeface="League Spartan"/>
              </a:rPr>
              <a:t>Realisé par : </a:t>
            </a:r>
          </a:p>
          <a:p>
            <a:pPr>
              <a:lnSpc>
                <a:spcPts val="3878"/>
              </a:lnSpc>
            </a:pPr>
            <a:r>
              <a:rPr lang="en-US" sz="2983">
                <a:solidFill>
                  <a:srgbClr val="000000"/>
                </a:solidFill>
                <a:latin typeface="League Spartan"/>
              </a:rPr>
              <a:t>Aymane Aarab </a:t>
            </a:r>
          </a:p>
          <a:p>
            <a:pPr>
              <a:lnSpc>
                <a:spcPts val="3878"/>
              </a:lnSpc>
            </a:pPr>
            <a:r>
              <a:rPr lang="en-US" sz="2983">
                <a:solidFill>
                  <a:srgbClr val="000000"/>
                </a:solidFill>
                <a:latin typeface="League Spartan"/>
              </a:rPr>
              <a:t>Zoubair  Kharbach </a:t>
            </a:r>
          </a:p>
        </p:txBody>
      </p:sp>
      <p:sp>
        <p:nvSpPr>
          <p:cNvPr id="10" name="TextBox 10"/>
          <p:cNvSpPr txBox="1"/>
          <p:nvPr/>
        </p:nvSpPr>
        <p:spPr>
          <a:xfrm>
            <a:off x="1826442" y="1098032"/>
            <a:ext cx="8837213" cy="5501618"/>
          </a:xfrm>
          <a:prstGeom prst="rect">
            <a:avLst/>
          </a:prstGeom>
        </p:spPr>
        <p:txBody>
          <a:bodyPr lIns="0" tIns="0" rIns="0" bIns="0" rtlCol="0" anchor="t">
            <a:spAutoFit/>
          </a:bodyPr>
          <a:lstStyle/>
          <a:p>
            <a:pPr>
              <a:lnSpc>
                <a:spcPts val="10772"/>
              </a:lnSpc>
            </a:pPr>
            <a:r>
              <a:rPr lang="en-US" sz="9793" spc="-440">
                <a:solidFill>
                  <a:srgbClr val="000000"/>
                </a:solidFill>
                <a:latin typeface="Antonio Bold"/>
              </a:rPr>
              <a:t>LA MISE A JOUR DES DONNÉES AVEC MONGO DB INSERT, UPDATE ET DELETE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7886701" cy="10287000"/>
          </a:xfrm>
          <a:prstGeom prst="rect">
            <a:avLst/>
          </a:prstGeom>
          <a:solidFill>
            <a:srgbClr val="48B281"/>
          </a:solidFill>
        </p:spPr>
      </p:sp>
      <p:grpSp>
        <p:nvGrpSpPr>
          <p:cNvPr id="3" name="Group 3"/>
          <p:cNvGrpSpPr/>
          <p:nvPr/>
        </p:nvGrpSpPr>
        <p:grpSpPr>
          <a:xfrm rot="4757314">
            <a:off x="-3819097" y="5388148"/>
            <a:ext cx="12098771" cy="6654453"/>
            <a:chOff x="0" y="0"/>
            <a:chExt cx="4060919" cy="2233549"/>
          </a:xfrm>
        </p:grpSpPr>
        <p:sp>
          <p:nvSpPr>
            <p:cNvPr id="4" name="Freeform 4"/>
            <p:cNvSpPr/>
            <p:nvPr/>
          </p:nvSpPr>
          <p:spPr>
            <a:xfrm>
              <a:off x="19050" y="19050"/>
              <a:ext cx="4022947" cy="2195449"/>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68D6A3"/>
            </a:solidFill>
          </p:spPr>
        </p:sp>
        <p:sp>
          <p:nvSpPr>
            <p:cNvPr id="5" name="Freeform 5"/>
            <p:cNvSpPr/>
            <p:nvPr/>
          </p:nvSpPr>
          <p:spPr>
            <a:xfrm>
              <a:off x="0" y="0"/>
              <a:ext cx="4060920" cy="2233549"/>
            </a:xfrm>
            <a:custGeom>
              <a:avLst/>
              <a:gdLst/>
              <a:ahLst/>
              <a:cxnLst/>
              <a:rect l="l" t="t" r="r" b="b"/>
              <a:pathLst>
                <a:path w="4060920" h="2233549">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68D6A3"/>
            </a:solidFill>
          </p:spPr>
        </p:sp>
      </p:grpSp>
      <p:grpSp>
        <p:nvGrpSpPr>
          <p:cNvPr id="6" name="Group 6"/>
          <p:cNvGrpSpPr/>
          <p:nvPr/>
        </p:nvGrpSpPr>
        <p:grpSpPr>
          <a:xfrm>
            <a:off x="597339" y="2421271"/>
            <a:ext cx="5515924" cy="55159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B281"/>
            </a:solidFill>
          </p:spPr>
        </p:sp>
        <p:sp>
          <p:nvSpPr>
            <p:cNvPr id="8" name="TextBox 8"/>
            <p:cNvSpPr txBox="1"/>
            <p:nvPr/>
          </p:nvSpPr>
          <p:spPr>
            <a:xfrm>
              <a:off x="76200" y="-38100"/>
              <a:ext cx="660400" cy="774700"/>
            </a:xfrm>
            <a:prstGeom prst="rect">
              <a:avLst/>
            </a:prstGeom>
          </p:spPr>
          <p:txBody>
            <a:bodyPr lIns="50800" tIns="50800" rIns="50800" bIns="50800" rtlCol="0" anchor="ctr"/>
            <a:lstStyle/>
            <a:p>
              <a:pPr algn="ctr">
                <a:lnSpc>
                  <a:spcPts val="8091"/>
                </a:lnSpc>
              </a:pPr>
              <a:r>
                <a:rPr lang="en-US" sz="5779">
                  <a:solidFill>
                    <a:srgbClr val="FFFFFF"/>
                  </a:solidFill>
                  <a:latin typeface="Archivo Black"/>
                </a:rPr>
                <a:t>Definition</a:t>
              </a:r>
            </a:p>
          </p:txBody>
        </p:sp>
      </p:grpSp>
      <p:sp>
        <p:nvSpPr>
          <p:cNvPr id="9" name="TextBox 9"/>
          <p:cNvSpPr txBox="1"/>
          <p:nvPr/>
        </p:nvSpPr>
        <p:spPr>
          <a:xfrm>
            <a:off x="8728075" y="3715888"/>
            <a:ext cx="9559925" cy="3244825"/>
          </a:xfrm>
          <a:prstGeom prst="rect">
            <a:avLst/>
          </a:prstGeom>
        </p:spPr>
        <p:txBody>
          <a:bodyPr lIns="0" tIns="0" rIns="0" bIns="0" rtlCol="0" anchor="t">
            <a:spAutoFit/>
          </a:bodyPr>
          <a:lstStyle/>
          <a:p>
            <a:pPr algn="ctr">
              <a:lnSpc>
                <a:spcPts val="6476"/>
              </a:lnSpc>
              <a:spcBef>
                <a:spcPct val="0"/>
              </a:spcBef>
            </a:pPr>
            <a:r>
              <a:rPr lang="en-US" sz="4625">
                <a:solidFill>
                  <a:srgbClr val="000000"/>
                </a:solidFill>
                <a:latin typeface="Open Sauce"/>
              </a:rPr>
              <a:t>La mise à jour dans MongoDB consiste à modifier les données existantes dans un ou plusieurs documents d'une collection.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7135" y="-9285764"/>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AutoShape 4"/>
          <p:cNvSpPr/>
          <p:nvPr/>
        </p:nvSpPr>
        <p:spPr>
          <a:xfrm>
            <a:off x="0" y="8882062"/>
            <a:ext cx="18288000" cy="1404938"/>
          </a:xfrm>
          <a:prstGeom prst="rect">
            <a:avLst/>
          </a:prstGeom>
          <a:solidFill>
            <a:srgbClr val="F1EEEE"/>
          </a:solidFill>
        </p:spPr>
      </p:sp>
      <p:sp>
        <p:nvSpPr>
          <p:cNvPr id="5" name="TextBox 5"/>
          <p:cNvSpPr txBox="1"/>
          <p:nvPr/>
        </p:nvSpPr>
        <p:spPr>
          <a:xfrm>
            <a:off x="5388285" y="1266792"/>
            <a:ext cx="7511429" cy="1047750"/>
          </a:xfrm>
          <a:prstGeom prst="rect">
            <a:avLst/>
          </a:prstGeom>
        </p:spPr>
        <p:txBody>
          <a:bodyPr lIns="0" tIns="0" rIns="0" bIns="0" rtlCol="0" anchor="t">
            <a:spAutoFit/>
          </a:bodyPr>
          <a:lstStyle/>
          <a:p>
            <a:pPr marL="0" lvl="0" indent="0" algn="ctr">
              <a:lnSpc>
                <a:spcPts val="8399"/>
              </a:lnSpc>
            </a:pPr>
            <a:r>
              <a:rPr lang="en-US" sz="6999" spc="-139">
                <a:solidFill>
                  <a:srgbClr val="FFFFFF"/>
                </a:solidFill>
                <a:latin typeface="Antonio Bold"/>
              </a:rPr>
              <a:t>Methodes</a:t>
            </a:r>
          </a:p>
        </p:txBody>
      </p:sp>
      <p:grpSp>
        <p:nvGrpSpPr>
          <p:cNvPr id="6" name="Group 6"/>
          <p:cNvGrpSpPr/>
          <p:nvPr/>
        </p:nvGrpSpPr>
        <p:grpSpPr>
          <a:xfrm>
            <a:off x="1274208" y="5248275"/>
            <a:ext cx="4752265" cy="2673722"/>
            <a:chOff x="0" y="0"/>
            <a:chExt cx="6336353" cy="3564963"/>
          </a:xfrm>
        </p:grpSpPr>
        <p:sp>
          <p:nvSpPr>
            <p:cNvPr id="7" name="AutoShape 7"/>
            <p:cNvSpPr/>
            <p:nvPr/>
          </p:nvSpPr>
          <p:spPr>
            <a:xfrm flipV="1">
              <a:off x="5727712" y="0"/>
              <a:ext cx="0" cy="3564963"/>
            </a:xfrm>
            <a:prstGeom prst="line">
              <a:avLst/>
            </a:prstGeom>
            <a:ln w="12700" cap="flat">
              <a:solidFill>
                <a:srgbClr val="000000"/>
              </a:solidFill>
              <a:prstDash val="solid"/>
              <a:headEnd type="none" w="sm" len="sm"/>
              <a:tailEnd type="none" w="sm" len="sm"/>
            </a:ln>
          </p:spPr>
        </p:sp>
        <p:sp>
          <p:nvSpPr>
            <p:cNvPr id="8" name="TextBox 8"/>
            <p:cNvSpPr txBox="1"/>
            <p:nvPr/>
          </p:nvSpPr>
          <p:spPr>
            <a:xfrm>
              <a:off x="0" y="1405221"/>
              <a:ext cx="6336353" cy="1951778"/>
            </a:xfrm>
            <a:prstGeom prst="rect">
              <a:avLst/>
            </a:prstGeom>
          </p:spPr>
          <p:txBody>
            <a:bodyPr lIns="0" tIns="0" rIns="0" bIns="0" rtlCol="0" anchor="t">
              <a:spAutoFit/>
            </a:bodyPr>
            <a:lstStyle/>
            <a:p>
              <a:pPr algn="ctr">
                <a:lnSpc>
                  <a:spcPts val="2990"/>
                </a:lnSpc>
              </a:pPr>
              <a:r>
                <a:rPr lang="en-US" sz="2300">
                  <a:solidFill>
                    <a:srgbClr val="000000"/>
                  </a:solidFill>
                  <a:latin typeface="Open Sauce"/>
                </a:rPr>
                <a:t>db.collection.updateOne(</a:t>
              </a:r>
            </a:p>
            <a:p>
              <a:pPr algn="ctr">
                <a:lnSpc>
                  <a:spcPts val="2990"/>
                </a:lnSpc>
              </a:pPr>
              <a:r>
                <a:rPr lang="en-US" sz="2300">
                  <a:solidFill>
                    <a:srgbClr val="000000"/>
                  </a:solidFill>
                  <a:latin typeface="Open Sauce"/>
                </a:rPr>
                <a:t>  { &lt;filter&gt; },</a:t>
              </a:r>
            </a:p>
            <a:p>
              <a:pPr algn="ctr">
                <a:lnSpc>
                  <a:spcPts val="2990"/>
                </a:lnSpc>
              </a:pPr>
              <a:r>
                <a:rPr lang="en-US" sz="2300">
                  <a:solidFill>
                    <a:srgbClr val="000000"/>
                  </a:solidFill>
                  <a:latin typeface="Open Sauce"/>
                </a:rPr>
                <a:t>  { &lt;update&gt; }</a:t>
              </a:r>
            </a:p>
            <a:p>
              <a:pPr algn="ctr">
                <a:lnSpc>
                  <a:spcPts val="2990"/>
                </a:lnSpc>
              </a:pPr>
              <a:r>
                <a:rPr lang="en-US" sz="2300">
                  <a:solidFill>
                    <a:srgbClr val="000000"/>
                  </a:solidFill>
                  <a:latin typeface="Open Sauce"/>
                </a:rPr>
                <a:t>)</a:t>
              </a:r>
            </a:p>
          </p:txBody>
        </p:sp>
        <p:sp>
          <p:nvSpPr>
            <p:cNvPr id="9" name="TextBox 9"/>
            <p:cNvSpPr txBox="1"/>
            <p:nvPr/>
          </p:nvSpPr>
          <p:spPr>
            <a:xfrm>
              <a:off x="0" y="477839"/>
              <a:ext cx="6336353" cy="536998"/>
            </a:xfrm>
            <a:prstGeom prst="rect">
              <a:avLst/>
            </a:prstGeom>
          </p:spPr>
          <p:txBody>
            <a:bodyPr lIns="0" tIns="0" rIns="0" bIns="0" rtlCol="0" anchor="t">
              <a:spAutoFit/>
            </a:bodyPr>
            <a:lstStyle/>
            <a:p>
              <a:pPr algn="ctr">
                <a:lnSpc>
                  <a:spcPts val="3380"/>
                </a:lnSpc>
              </a:pPr>
              <a:r>
                <a:rPr lang="en-US" sz="2600">
                  <a:solidFill>
                    <a:srgbClr val="000000"/>
                  </a:solidFill>
                  <a:latin typeface="Open Sauce Bold"/>
                </a:rPr>
                <a:t>UPDATEONE()</a:t>
              </a:r>
            </a:p>
          </p:txBody>
        </p:sp>
      </p:grpSp>
      <p:grpSp>
        <p:nvGrpSpPr>
          <p:cNvPr id="10" name="Group 10"/>
          <p:cNvGrpSpPr/>
          <p:nvPr/>
        </p:nvGrpSpPr>
        <p:grpSpPr>
          <a:xfrm>
            <a:off x="6536135" y="5248275"/>
            <a:ext cx="4752265" cy="2673722"/>
            <a:chOff x="0" y="0"/>
            <a:chExt cx="6336353" cy="3564963"/>
          </a:xfrm>
        </p:grpSpPr>
        <p:sp>
          <p:nvSpPr>
            <p:cNvPr id="11" name="AutoShape 11"/>
            <p:cNvSpPr/>
            <p:nvPr/>
          </p:nvSpPr>
          <p:spPr>
            <a:xfrm flipV="1">
              <a:off x="6330003" y="0"/>
              <a:ext cx="0" cy="3564963"/>
            </a:xfrm>
            <a:prstGeom prst="line">
              <a:avLst/>
            </a:prstGeom>
            <a:ln w="12700" cap="flat">
              <a:solidFill>
                <a:srgbClr val="000000"/>
              </a:solidFill>
              <a:prstDash val="solid"/>
              <a:headEnd type="none" w="sm" len="sm"/>
              <a:tailEnd type="none" w="sm" len="sm"/>
            </a:ln>
          </p:spPr>
        </p:sp>
        <p:sp>
          <p:nvSpPr>
            <p:cNvPr id="12" name="TextBox 12"/>
            <p:cNvSpPr txBox="1"/>
            <p:nvPr/>
          </p:nvSpPr>
          <p:spPr>
            <a:xfrm>
              <a:off x="0" y="1405221"/>
              <a:ext cx="6336353" cy="1951778"/>
            </a:xfrm>
            <a:prstGeom prst="rect">
              <a:avLst/>
            </a:prstGeom>
          </p:spPr>
          <p:txBody>
            <a:bodyPr lIns="0" tIns="0" rIns="0" bIns="0" rtlCol="0" anchor="t">
              <a:spAutoFit/>
            </a:bodyPr>
            <a:lstStyle/>
            <a:p>
              <a:pPr algn="ctr">
                <a:lnSpc>
                  <a:spcPts val="2990"/>
                </a:lnSpc>
              </a:pPr>
              <a:r>
                <a:rPr lang="en-US" sz="2300">
                  <a:solidFill>
                    <a:srgbClr val="000000"/>
                  </a:solidFill>
                  <a:latin typeface="Open Sauce"/>
                </a:rPr>
                <a:t>db.collection.updateMany(</a:t>
              </a:r>
            </a:p>
            <a:p>
              <a:pPr algn="ctr">
                <a:lnSpc>
                  <a:spcPts val="2990"/>
                </a:lnSpc>
              </a:pPr>
              <a:r>
                <a:rPr lang="en-US" sz="2300">
                  <a:solidFill>
                    <a:srgbClr val="000000"/>
                  </a:solidFill>
                  <a:latin typeface="Open Sauce"/>
                </a:rPr>
                <a:t>  { &lt;filter&gt; },</a:t>
              </a:r>
            </a:p>
            <a:p>
              <a:pPr algn="ctr">
                <a:lnSpc>
                  <a:spcPts val="2990"/>
                </a:lnSpc>
              </a:pPr>
              <a:r>
                <a:rPr lang="en-US" sz="2300">
                  <a:solidFill>
                    <a:srgbClr val="000000"/>
                  </a:solidFill>
                  <a:latin typeface="Open Sauce"/>
                </a:rPr>
                <a:t>  { &lt;update&gt; }</a:t>
              </a:r>
            </a:p>
            <a:p>
              <a:pPr algn="ctr">
                <a:lnSpc>
                  <a:spcPts val="2990"/>
                </a:lnSpc>
              </a:pPr>
              <a:r>
                <a:rPr lang="en-US" sz="2300">
                  <a:solidFill>
                    <a:srgbClr val="000000"/>
                  </a:solidFill>
                  <a:latin typeface="Open Sauce"/>
                </a:rPr>
                <a:t>)</a:t>
              </a:r>
            </a:p>
          </p:txBody>
        </p:sp>
        <p:sp>
          <p:nvSpPr>
            <p:cNvPr id="13" name="TextBox 13"/>
            <p:cNvSpPr txBox="1"/>
            <p:nvPr/>
          </p:nvSpPr>
          <p:spPr>
            <a:xfrm>
              <a:off x="0" y="477839"/>
              <a:ext cx="6336353" cy="536998"/>
            </a:xfrm>
            <a:prstGeom prst="rect">
              <a:avLst/>
            </a:prstGeom>
          </p:spPr>
          <p:txBody>
            <a:bodyPr lIns="0" tIns="0" rIns="0" bIns="0" rtlCol="0" anchor="t">
              <a:spAutoFit/>
            </a:bodyPr>
            <a:lstStyle/>
            <a:p>
              <a:pPr algn="ctr">
                <a:lnSpc>
                  <a:spcPts val="3380"/>
                </a:lnSpc>
              </a:pPr>
              <a:r>
                <a:rPr lang="en-US" sz="2600">
                  <a:solidFill>
                    <a:srgbClr val="000000"/>
                  </a:solidFill>
                  <a:latin typeface="Open Sauce Bold"/>
                </a:rPr>
                <a:t>UPDATEMANY()</a:t>
              </a:r>
            </a:p>
          </p:txBody>
        </p:sp>
      </p:grpSp>
      <p:grpSp>
        <p:nvGrpSpPr>
          <p:cNvPr id="14" name="Group 14"/>
          <p:cNvGrpSpPr/>
          <p:nvPr/>
        </p:nvGrpSpPr>
        <p:grpSpPr>
          <a:xfrm>
            <a:off x="12507035" y="5248275"/>
            <a:ext cx="4477832" cy="2673722"/>
            <a:chOff x="0" y="0"/>
            <a:chExt cx="5970443" cy="3564963"/>
          </a:xfrm>
        </p:grpSpPr>
        <p:sp>
          <p:nvSpPr>
            <p:cNvPr id="15" name="TextBox 15"/>
            <p:cNvSpPr txBox="1"/>
            <p:nvPr/>
          </p:nvSpPr>
          <p:spPr>
            <a:xfrm>
              <a:off x="0" y="1285299"/>
              <a:ext cx="5970443" cy="1849142"/>
            </a:xfrm>
            <a:prstGeom prst="rect">
              <a:avLst/>
            </a:prstGeom>
          </p:spPr>
          <p:txBody>
            <a:bodyPr lIns="0" tIns="0" rIns="0" bIns="0" rtlCol="0" anchor="t">
              <a:spAutoFit/>
            </a:bodyPr>
            <a:lstStyle/>
            <a:p>
              <a:pPr algn="ctr">
                <a:lnSpc>
                  <a:spcPts val="2817"/>
                </a:lnSpc>
              </a:pPr>
              <a:r>
                <a:rPr lang="en-US" sz="2167">
                  <a:solidFill>
                    <a:srgbClr val="000000"/>
                  </a:solidFill>
                  <a:latin typeface="Open Sauce"/>
                </a:rPr>
                <a:t>db.collection.replaceOne(</a:t>
              </a:r>
            </a:p>
            <a:p>
              <a:pPr algn="ctr">
                <a:lnSpc>
                  <a:spcPts val="2817"/>
                </a:lnSpc>
              </a:pPr>
              <a:r>
                <a:rPr lang="en-US" sz="2167">
                  <a:solidFill>
                    <a:srgbClr val="000000"/>
                  </a:solidFill>
                  <a:latin typeface="Open Sauce"/>
                </a:rPr>
                <a:t>  { &lt;filter&gt; },</a:t>
              </a:r>
            </a:p>
            <a:p>
              <a:pPr algn="ctr">
                <a:lnSpc>
                  <a:spcPts val="2817"/>
                </a:lnSpc>
              </a:pPr>
              <a:r>
                <a:rPr lang="en-US" sz="2167">
                  <a:solidFill>
                    <a:srgbClr val="000000"/>
                  </a:solidFill>
                  <a:latin typeface="Open Sauce"/>
                </a:rPr>
                <a:t>  { &lt;replacement&gt; }</a:t>
              </a:r>
            </a:p>
            <a:p>
              <a:pPr algn="ctr">
                <a:lnSpc>
                  <a:spcPts val="2817"/>
                </a:lnSpc>
              </a:pPr>
              <a:r>
                <a:rPr lang="en-US" sz="2167">
                  <a:solidFill>
                    <a:srgbClr val="000000"/>
                  </a:solidFill>
                  <a:latin typeface="Open Sauce"/>
                </a:rPr>
                <a:t>)</a:t>
              </a:r>
            </a:p>
          </p:txBody>
        </p:sp>
        <p:sp>
          <p:nvSpPr>
            <p:cNvPr id="16" name="TextBox 16"/>
            <p:cNvSpPr txBox="1"/>
            <p:nvPr/>
          </p:nvSpPr>
          <p:spPr>
            <a:xfrm>
              <a:off x="0" y="411471"/>
              <a:ext cx="5970443" cy="516063"/>
            </a:xfrm>
            <a:prstGeom prst="rect">
              <a:avLst/>
            </a:prstGeom>
          </p:spPr>
          <p:txBody>
            <a:bodyPr lIns="0" tIns="0" rIns="0" bIns="0" rtlCol="0" anchor="t">
              <a:spAutoFit/>
            </a:bodyPr>
            <a:lstStyle/>
            <a:p>
              <a:pPr algn="ctr">
                <a:lnSpc>
                  <a:spcPts val="3184"/>
                </a:lnSpc>
              </a:pPr>
              <a:r>
                <a:rPr lang="en-US" sz="2449">
                  <a:solidFill>
                    <a:srgbClr val="000000"/>
                  </a:solidFill>
                  <a:latin typeface="Open Sauce Bold"/>
                </a:rPr>
                <a:t>REPLACEONE()</a:t>
              </a:r>
            </a:p>
          </p:txBody>
        </p:sp>
        <p:sp>
          <p:nvSpPr>
            <p:cNvPr id="17" name="AutoShape 17"/>
            <p:cNvSpPr/>
            <p:nvPr/>
          </p:nvSpPr>
          <p:spPr>
            <a:xfrm flipV="1">
              <a:off x="5964093" y="0"/>
              <a:ext cx="0" cy="3564963"/>
            </a:xfrm>
            <a:prstGeom prst="line">
              <a:avLst/>
            </a:prstGeom>
            <a:ln w="11967" cap="flat">
              <a:solidFill>
                <a:srgbClr val="000000"/>
              </a:solidFill>
              <a:prstDash val="solid"/>
              <a:headEnd type="none" w="sm" len="sm"/>
              <a:tailEnd type="none" w="sm" len="sm"/>
            </a:ln>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BBDAE"/>
        </a:solidFill>
        <a:effectLst/>
      </p:bgPr>
    </p:bg>
    <p:spTree>
      <p:nvGrpSpPr>
        <p:cNvPr id="1" name=""/>
        <p:cNvGrpSpPr/>
        <p:nvPr/>
      </p:nvGrpSpPr>
      <p:grpSpPr>
        <a:xfrm>
          <a:off x="0" y="0"/>
          <a:ext cx="0" cy="0"/>
          <a:chOff x="0" y="0"/>
          <a:chExt cx="0" cy="0"/>
        </a:xfrm>
      </p:grpSpPr>
      <p:sp>
        <p:nvSpPr>
          <p:cNvPr id="2" name="Freeform 2"/>
          <p:cNvSpPr/>
          <p:nvPr/>
        </p:nvSpPr>
        <p:spPr>
          <a:xfrm>
            <a:off x="-236381" y="29514"/>
            <a:ext cx="6537081" cy="9228786"/>
          </a:xfrm>
          <a:custGeom>
            <a:avLst/>
            <a:gdLst/>
            <a:ahLst/>
            <a:cxnLst/>
            <a:rect l="l" t="t" r="r" b="b"/>
            <a:pathLst>
              <a:path w="6537081" h="9228786">
                <a:moveTo>
                  <a:pt x="0" y="0"/>
                </a:moveTo>
                <a:lnTo>
                  <a:pt x="6537081" y="0"/>
                </a:lnTo>
                <a:lnTo>
                  <a:pt x="6537081" y="9228786"/>
                </a:lnTo>
                <a:lnTo>
                  <a:pt x="0" y="9228786"/>
                </a:lnTo>
                <a:lnTo>
                  <a:pt x="0" y="0"/>
                </a:lnTo>
                <a:close/>
              </a:path>
            </a:pathLst>
          </a:custGeom>
          <a:blipFill>
            <a:blip r:embed="rId2"/>
            <a:stretch>
              <a:fillRect l="-22370" r="-19693"/>
            </a:stretch>
          </a:blipFill>
        </p:spPr>
      </p:sp>
      <p:sp>
        <p:nvSpPr>
          <p:cNvPr id="3" name="Freeform 3"/>
          <p:cNvSpPr/>
          <p:nvPr/>
        </p:nvSpPr>
        <p:spPr>
          <a:xfrm>
            <a:off x="11782417" y="29514"/>
            <a:ext cx="7600879" cy="9857774"/>
          </a:xfrm>
          <a:custGeom>
            <a:avLst/>
            <a:gdLst/>
            <a:ahLst/>
            <a:cxnLst/>
            <a:rect l="l" t="t" r="r" b="b"/>
            <a:pathLst>
              <a:path w="7600879" h="9857774">
                <a:moveTo>
                  <a:pt x="0" y="0"/>
                </a:moveTo>
                <a:lnTo>
                  <a:pt x="7600880" y="0"/>
                </a:lnTo>
                <a:lnTo>
                  <a:pt x="7600880" y="9857774"/>
                </a:lnTo>
                <a:lnTo>
                  <a:pt x="0" y="9857774"/>
                </a:lnTo>
                <a:lnTo>
                  <a:pt x="0" y="0"/>
                </a:lnTo>
                <a:close/>
              </a:path>
            </a:pathLst>
          </a:custGeom>
          <a:blipFill>
            <a:blip r:embed="rId3"/>
            <a:stretch>
              <a:fillRect l="-8024" r="-8024" b="-7008"/>
            </a:stretch>
          </a:blipFill>
        </p:spPr>
      </p:sp>
      <p:sp>
        <p:nvSpPr>
          <p:cNvPr id="4" name="Freeform 4"/>
          <p:cNvSpPr/>
          <p:nvPr/>
        </p:nvSpPr>
        <p:spPr>
          <a:xfrm>
            <a:off x="6300700" y="0"/>
            <a:ext cx="6292166" cy="8446052"/>
          </a:xfrm>
          <a:custGeom>
            <a:avLst/>
            <a:gdLst/>
            <a:ahLst/>
            <a:cxnLst/>
            <a:rect l="l" t="t" r="r" b="b"/>
            <a:pathLst>
              <a:path w="6292166" h="8446052">
                <a:moveTo>
                  <a:pt x="0" y="0"/>
                </a:moveTo>
                <a:lnTo>
                  <a:pt x="6292166" y="0"/>
                </a:lnTo>
                <a:lnTo>
                  <a:pt x="6292166" y="8446052"/>
                </a:lnTo>
                <a:lnTo>
                  <a:pt x="0" y="8446052"/>
                </a:lnTo>
                <a:lnTo>
                  <a:pt x="0" y="0"/>
                </a:lnTo>
                <a:close/>
              </a:path>
            </a:pathLst>
          </a:custGeom>
          <a:blipFill>
            <a:blip r:embed="rId4"/>
            <a:stretch>
              <a:fillRect l="-22725" r="-21636"/>
            </a:stretch>
          </a:blipFill>
        </p:spPr>
      </p:sp>
      <p:grpSp>
        <p:nvGrpSpPr>
          <p:cNvPr id="5" name="Group 5"/>
          <p:cNvGrpSpPr/>
          <p:nvPr/>
        </p:nvGrpSpPr>
        <p:grpSpPr>
          <a:xfrm>
            <a:off x="2269128" y="-10476356"/>
            <a:ext cx="13313729" cy="11505056"/>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7" name="TextBox 7"/>
          <p:cNvSpPr txBox="1"/>
          <p:nvPr/>
        </p:nvSpPr>
        <p:spPr>
          <a:xfrm>
            <a:off x="5170278" y="29514"/>
            <a:ext cx="7511429" cy="723900"/>
          </a:xfrm>
          <a:prstGeom prst="rect">
            <a:avLst/>
          </a:prstGeom>
        </p:spPr>
        <p:txBody>
          <a:bodyPr lIns="0" tIns="0" rIns="0" bIns="0" rtlCol="0" anchor="t">
            <a:spAutoFit/>
          </a:bodyPr>
          <a:lstStyle/>
          <a:p>
            <a:pPr marL="0" lvl="0" indent="0" algn="ctr">
              <a:lnSpc>
                <a:spcPts val="5760"/>
              </a:lnSpc>
            </a:pPr>
            <a:r>
              <a:rPr lang="en-US" sz="4800" spc="-96">
                <a:solidFill>
                  <a:srgbClr val="FFFFFF"/>
                </a:solidFill>
                <a:latin typeface="Antonio"/>
              </a:rPr>
              <a:t>Exemples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75864" y="-1513365"/>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TextBox 4"/>
          <p:cNvSpPr txBox="1"/>
          <p:nvPr/>
        </p:nvSpPr>
        <p:spPr>
          <a:xfrm>
            <a:off x="1028700" y="3028950"/>
            <a:ext cx="4428045" cy="4282482"/>
          </a:xfrm>
          <a:prstGeom prst="rect">
            <a:avLst/>
          </a:prstGeom>
        </p:spPr>
        <p:txBody>
          <a:bodyPr lIns="0" tIns="0" rIns="0" bIns="0" rtlCol="0" anchor="t">
            <a:spAutoFit/>
          </a:bodyPr>
          <a:lstStyle/>
          <a:p>
            <a:pPr marL="0" lvl="0" indent="0">
              <a:lnSpc>
                <a:spcPts val="8506"/>
              </a:lnSpc>
            </a:pPr>
            <a:r>
              <a:rPr lang="en-US" sz="7088" spc="-141">
                <a:solidFill>
                  <a:srgbClr val="FFFFFF"/>
                </a:solidFill>
                <a:latin typeface="Antonio Bold"/>
              </a:rPr>
              <a:t>Supression des donnees avec mongodb</a:t>
            </a:r>
          </a:p>
        </p:txBody>
      </p:sp>
      <p:grpSp>
        <p:nvGrpSpPr>
          <p:cNvPr id="5" name="Group 5"/>
          <p:cNvGrpSpPr/>
          <p:nvPr/>
        </p:nvGrpSpPr>
        <p:grpSpPr>
          <a:xfrm>
            <a:off x="10783356" y="2104205"/>
            <a:ext cx="6475944" cy="924745"/>
            <a:chOff x="0" y="0"/>
            <a:chExt cx="8634592" cy="1232993"/>
          </a:xfrm>
        </p:grpSpPr>
        <p:sp>
          <p:nvSpPr>
            <p:cNvPr id="6" name="TextBox 6"/>
            <p:cNvSpPr txBox="1"/>
            <p:nvPr/>
          </p:nvSpPr>
          <p:spPr>
            <a:xfrm>
              <a:off x="0" y="735181"/>
              <a:ext cx="8634592" cy="497908"/>
            </a:xfrm>
            <a:prstGeom prst="rect">
              <a:avLst/>
            </a:prstGeom>
          </p:spPr>
          <p:txBody>
            <a:bodyPr lIns="0" tIns="0" rIns="0" bIns="0" rtlCol="0" anchor="t">
              <a:spAutoFit/>
            </a:bodyPr>
            <a:lstStyle/>
            <a:p>
              <a:pPr>
                <a:lnSpc>
                  <a:spcPts val="3186"/>
                </a:lnSpc>
              </a:pPr>
              <a:endParaRPr/>
            </a:p>
          </p:txBody>
        </p:sp>
        <p:sp>
          <p:nvSpPr>
            <p:cNvPr id="7" name="TextBox 7"/>
            <p:cNvSpPr txBox="1"/>
            <p:nvPr/>
          </p:nvSpPr>
          <p:spPr>
            <a:xfrm>
              <a:off x="0" y="-28575"/>
              <a:ext cx="8634592" cy="600353"/>
            </a:xfrm>
            <a:prstGeom prst="rect">
              <a:avLst/>
            </a:prstGeom>
          </p:spPr>
          <p:txBody>
            <a:bodyPr lIns="0" tIns="0" rIns="0" bIns="0" rtlCol="0" anchor="t">
              <a:spAutoFit/>
            </a:bodyPr>
            <a:lstStyle/>
            <a:p>
              <a:pPr>
                <a:lnSpc>
                  <a:spcPts val="3663"/>
                </a:lnSpc>
              </a:pPr>
              <a:r>
                <a:rPr lang="en-US" sz="2818">
                  <a:solidFill>
                    <a:srgbClr val="000000"/>
                  </a:solidFill>
                  <a:latin typeface="Open Sauce Bold"/>
                </a:rPr>
                <a:t>1-DEFINITION </a:t>
              </a:r>
            </a:p>
          </p:txBody>
        </p:sp>
      </p:grpSp>
      <p:grpSp>
        <p:nvGrpSpPr>
          <p:cNvPr id="8" name="Group 8"/>
          <p:cNvGrpSpPr/>
          <p:nvPr/>
        </p:nvGrpSpPr>
        <p:grpSpPr>
          <a:xfrm>
            <a:off x="10783356" y="4530373"/>
            <a:ext cx="6475944" cy="853090"/>
            <a:chOff x="0" y="0"/>
            <a:chExt cx="8634592" cy="1137453"/>
          </a:xfrm>
        </p:grpSpPr>
        <p:sp>
          <p:nvSpPr>
            <p:cNvPr id="9" name="TextBox 9"/>
            <p:cNvSpPr txBox="1"/>
            <p:nvPr/>
          </p:nvSpPr>
          <p:spPr>
            <a:xfrm>
              <a:off x="0" y="665737"/>
              <a:ext cx="8634592" cy="471804"/>
            </a:xfrm>
            <a:prstGeom prst="rect">
              <a:avLst/>
            </a:prstGeom>
          </p:spPr>
          <p:txBody>
            <a:bodyPr lIns="0" tIns="0" rIns="0" bIns="0" rtlCol="0" anchor="t">
              <a:spAutoFit/>
            </a:bodyPr>
            <a:lstStyle/>
            <a:p>
              <a:pPr>
                <a:lnSpc>
                  <a:spcPts val="2940"/>
                </a:lnSpc>
              </a:pPr>
              <a:endParaRPr/>
            </a:p>
          </p:txBody>
        </p:sp>
        <p:sp>
          <p:nvSpPr>
            <p:cNvPr id="10" name="TextBox 10"/>
            <p:cNvSpPr txBox="1"/>
            <p:nvPr/>
          </p:nvSpPr>
          <p:spPr>
            <a:xfrm>
              <a:off x="0" y="-9525"/>
              <a:ext cx="8634592" cy="536998"/>
            </a:xfrm>
            <a:prstGeom prst="rect">
              <a:avLst/>
            </a:prstGeom>
          </p:spPr>
          <p:txBody>
            <a:bodyPr lIns="0" tIns="0" rIns="0" bIns="0" rtlCol="0" anchor="t">
              <a:spAutoFit/>
            </a:bodyPr>
            <a:lstStyle/>
            <a:p>
              <a:pPr>
                <a:lnSpc>
                  <a:spcPts val="3380"/>
                </a:lnSpc>
              </a:pPr>
              <a:r>
                <a:rPr lang="en-US" sz="2600">
                  <a:solidFill>
                    <a:srgbClr val="000000"/>
                  </a:solidFill>
                  <a:latin typeface="Open Sauce Bold"/>
                </a:rPr>
                <a:t>2-METHODES</a:t>
              </a:r>
            </a:p>
          </p:txBody>
        </p:sp>
      </p:grpSp>
      <p:grpSp>
        <p:nvGrpSpPr>
          <p:cNvPr id="11" name="Group 11"/>
          <p:cNvGrpSpPr/>
          <p:nvPr/>
        </p:nvGrpSpPr>
        <p:grpSpPr>
          <a:xfrm>
            <a:off x="10783356" y="6884887"/>
            <a:ext cx="6475944" cy="853090"/>
            <a:chOff x="0" y="0"/>
            <a:chExt cx="8634592" cy="1137453"/>
          </a:xfrm>
        </p:grpSpPr>
        <p:sp>
          <p:nvSpPr>
            <p:cNvPr id="12" name="TextBox 12"/>
            <p:cNvSpPr txBox="1"/>
            <p:nvPr/>
          </p:nvSpPr>
          <p:spPr>
            <a:xfrm>
              <a:off x="0" y="665737"/>
              <a:ext cx="8634592" cy="471804"/>
            </a:xfrm>
            <a:prstGeom prst="rect">
              <a:avLst/>
            </a:prstGeom>
          </p:spPr>
          <p:txBody>
            <a:bodyPr lIns="0" tIns="0" rIns="0" bIns="0" rtlCol="0" anchor="t">
              <a:spAutoFit/>
            </a:bodyPr>
            <a:lstStyle/>
            <a:p>
              <a:pPr>
                <a:lnSpc>
                  <a:spcPts val="2940"/>
                </a:lnSpc>
              </a:pPr>
              <a:endParaRPr/>
            </a:p>
          </p:txBody>
        </p:sp>
        <p:sp>
          <p:nvSpPr>
            <p:cNvPr id="13" name="TextBox 13"/>
            <p:cNvSpPr txBox="1"/>
            <p:nvPr/>
          </p:nvSpPr>
          <p:spPr>
            <a:xfrm>
              <a:off x="0" y="-9525"/>
              <a:ext cx="8634592" cy="536998"/>
            </a:xfrm>
            <a:prstGeom prst="rect">
              <a:avLst/>
            </a:prstGeom>
          </p:spPr>
          <p:txBody>
            <a:bodyPr lIns="0" tIns="0" rIns="0" bIns="0" rtlCol="0" anchor="t">
              <a:spAutoFit/>
            </a:bodyPr>
            <a:lstStyle/>
            <a:p>
              <a:pPr>
                <a:lnSpc>
                  <a:spcPts val="3380"/>
                </a:lnSpc>
              </a:pPr>
              <a:r>
                <a:rPr lang="en-US" sz="2600">
                  <a:solidFill>
                    <a:srgbClr val="000000"/>
                  </a:solidFill>
                  <a:latin typeface="Open Sauce Bold"/>
                </a:rPr>
                <a:t>3-EXEMPLES </a:t>
              </a:r>
            </a:p>
          </p:txBody>
        </p:sp>
      </p:grpSp>
      <p:sp>
        <p:nvSpPr>
          <p:cNvPr id="14" name="TextBox 14"/>
          <p:cNvSpPr txBox="1"/>
          <p:nvPr/>
        </p:nvSpPr>
        <p:spPr>
          <a:xfrm>
            <a:off x="14321029" y="8780304"/>
            <a:ext cx="2378991" cy="193992"/>
          </a:xfrm>
          <a:prstGeom prst="rect">
            <a:avLst/>
          </a:prstGeom>
        </p:spPr>
        <p:txBody>
          <a:bodyPr lIns="0" tIns="0" rIns="0" bIns="0" rtlCol="0" anchor="t">
            <a:spAutoFit/>
          </a:bodyPr>
          <a:lstStyle/>
          <a:p>
            <a:pPr algn="ctr">
              <a:lnSpc>
                <a:spcPts val="1592"/>
              </a:lnSpc>
            </a:pPr>
            <a:r>
              <a:rPr lang="en-US" sz="1225" u="none">
                <a:solidFill>
                  <a:srgbClr val="FFFFFF"/>
                </a:solidFill>
                <a:latin typeface="Open Sauce"/>
              </a:rPr>
              <a:t>Retourner à la vue d'ensemble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7886701" cy="10287000"/>
          </a:xfrm>
          <a:prstGeom prst="rect">
            <a:avLst/>
          </a:prstGeom>
          <a:solidFill>
            <a:srgbClr val="48B281"/>
          </a:solidFill>
        </p:spPr>
      </p:sp>
      <p:grpSp>
        <p:nvGrpSpPr>
          <p:cNvPr id="3" name="Group 3"/>
          <p:cNvGrpSpPr/>
          <p:nvPr/>
        </p:nvGrpSpPr>
        <p:grpSpPr>
          <a:xfrm rot="4757314">
            <a:off x="-2892058" y="2053936"/>
            <a:ext cx="12098771" cy="6654453"/>
            <a:chOff x="0" y="0"/>
            <a:chExt cx="4060919" cy="2233549"/>
          </a:xfrm>
        </p:grpSpPr>
        <p:sp>
          <p:nvSpPr>
            <p:cNvPr id="4" name="Freeform 4"/>
            <p:cNvSpPr/>
            <p:nvPr/>
          </p:nvSpPr>
          <p:spPr>
            <a:xfrm>
              <a:off x="19050" y="19050"/>
              <a:ext cx="4022947" cy="2195449"/>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68D6A3"/>
            </a:solidFill>
          </p:spPr>
        </p:sp>
        <p:sp>
          <p:nvSpPr>
            <p:cNvPr id="5" name="Freeform 5"/>
            <p:cNvSpPr/>
            <p:nvPr/>
          </p:nvSpPr>
          <p:spPr>
            <a:xfrm>
              <a:off x="0" y="0"/>
              <a:ext cx="4060920" cy="2233549"/>
            </a:xfrm>
            <a:custGeom>
              <a:avLst/>
              <a:gdLst/>
              <a:ahLst/>
              <a:cxnLst/>
              <a:rect l="l" t="t" r="r" b="b"/>
              <a:pathLst>
                <a:path w="4060920" h="2233549">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68D6A3"/>
            </a:solidFill>
          </p:spPr>
        </p:sp>
      </p:grpSp>
      <p:grpSp>
        <p:nvGrpSpPr>
          <p:cNvPr id="6" name="Group 6"/>
          <p:cNvGrpSpPr/>
          <p:nvPr/>
        </p:nvGrpSpPr>
        <p:grpSpPr>
          <a:xfrm>
            <a:off x="597339" y="2421271"/>
            <a:ext cx="5515924" cy="55159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B281"/>
            </a:solidFill>
          </p:spPr>
        </p:sp>
        <p:sp>
          <p:nvSpPr>
            <p:cNvPr id="8" name="TextBox 8"/>
            <p:cNvSpPr txBox="1"/>
            <p:nvPr/>
          </p:nvSpPr>
          <p:spPr>
            <a:xfrm>
              <a:off x="76200" y="-38100"/>
              <a:ext cx="660400" cy="774700"/>
            </a:xfrm>
            <a:prstGeom prst="rect">
              <a:avLst/>
            </a:prstGeom>
          </p:spPr>
          <p:txBody>
            <a:bodyPr lIns="50800" tIns="50800" rIns="50800" bIns="50800" rtlCol="0" anchor="ctr"/>
            <a:lstStyle/>
            <a:p>
              <a:pPr algn="ctr">
                <a:lnSpc>
                  <a:spcPts val="8091"/>
                </a:lnSpc>
              </a:pPr>
              <a:r>
                <a:rPr lang="en-US" sz="5779">
                  <a:solidFill>
                    <a:srgbClr val="FFFFFF"/>
                  </a:solidFill>
                  <a:latin typeface="Archivo Black"/>
                </a:rPr>
                <a:t>Definition</a:t>
              </a:r>
            </a:p>
          </p:txBody>
        </p:sp>
      </p:grpSp>
      <p:sp>
        <p:nvSpPr>
          <p:cNvPr id="9" name="TextBox 9"/>
          <p:cNvSpPr txBox="1"/>
          <p:nvPr/>
        </p:nvSpPr>
        <p:spPr>
          <a:xfrm>
            <a:off x="8199744" y="2907853"/>
            <a:ext cx="9559925" cy="5702275"/>
          </a:xfrm>
          <a:prstGeom prst="rect">
            <a:avLst/>
          </a:prstGeom>
        </p:spPr>
        <p:txBody>
          <a:bodyPr lIns="0" tIns="0" rIns="0" bIns="0" rtlCol="0" anchor="t">
            <a:spAutoFit/>
          </a:bodyPr>
          <a:lstStyle/>
          <a:p>
            <a:pPr algn="ctr">
              <a:lnSpc>
                <a:spcPts val="6476"/>
              </a:lnSpc>
            </a:pPr>
            <a:r>
              <a:rPr lang="en-US" sz="4625">
                <a:solidFill>
                  <a:srgbClr val="000000"/>
                </a:solidFill>
                <a:latin typeface="Open Sauce"/>
              </a:rPr>
              <a:t>La suppression dans MongoDB consiste à retirer des documents spécifiques d'une collection en fonction de certains critères, tels que les valeurs des champs ou des conditions spécifiées.</a:t>
            </a:r>
          </a:p>
          <a:p>
            <a:pPr algn="ctr">
              <a:lnSpc>
                <a:spcPts val="6476"/>
              </a:lnSpc>
              <a:spcBef>
                <a:spcPct val="0"/>
              </a:spcBef>
            </a:pPr>
            <a:endParaRPr lang="en-US" sz="4625">
              <a:solidFill>
                <a:srgbClr val="000000"/>
              </a:solidFill>
              <a:latin typeface="Open Sau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7135" y="-9285764"/>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AutoShape 4"/>
          <p:cNvSpPr/>
          <p:nvPr/>
        </p:nvSpPr>
        <p:spPr>
          <a:xfrm>
            <a:off x="0" y="8882062"/>
            <a:ext cx="18288000" cy="1404938"/>
          </a:xfrm>
          <a:prstGeom prst="rect">
            <a:avLst/>
          </a:prstGeom>
          <a:solidFill>
            <a:srgbClr val="F1EEEE"/>
          </a:solidFill>
        </p:spPr>
      </p:sp>
      <p:sp>
        <p:nvSpPr>
          <p:cNvPr id="5" name="AutoShape 5"/>
          <p:cNvSpPr/>
          <p:nvPr/>
        </p:nvSpPr>
        <p:spPr>
          <a:xfrm flipV="1">
            <a:off x="4299969" y="5143500"/>
            <a:ext cx="0" cy="2673722"/>
          </a:xfrm>
          <a:prstGeom prst="line">
            <a:avLst/>
          </a:prstGeom>
          <a:ln w="9525" cap="flat">
            <a:solidFill>
              <a:srgbClr val="000000"/>
            </a:solidFill>
            <a:prstDash val="solid"/>
            <a:headEnd type="none" w="sm" len="sm"/>
            <a:tailEnd type="none" w="sm" len="sm"/>
          </a:ln>
        </p:spPr>
      </p:sp>
      <p:sp>
        <p:nvSpPr>
          <p:cNvPr id="6" name="AutoShape 6"/>
          <p:cNvSpPr/>
          <p:nvPr/>
        </p:nvSpPr>
        <p:spPr>
          <a:xfrm flipV="1">
            <a:off x="9148762" y="5143492"/>
            <a:ext cx="4762" cy="2673722"/>
          </a:xfrm>
          <a:prstGeom prst="line">
            <a:avLst/>
          </a:prstGeom>
          <a:ln w="9525" cap="flat">
            <a:solidFill>
              <a:srgbClr val="000000"/>
            </a:solidFill>
            <a:prstDash val="solid"/>
            <a:headEnd type="none" w="sm" len="sm"/>
            <a:tailEnd type="none" w="sm" len="sm"/>
          </a:ln>
        </p:spPr>
      </p:sp>
      <p:sp>
        <p:nvSpPr>
          <p:cNvPr id="7" name="TextBox 7"/>
          <p:cNvSpPr txBox="1"/>
          <p:nvPr/>
        </p:nvSpPr>
        <p:spPr>
          <a:xfrm>
            <a:off x="5388285" y="1266792"/>
            <a:ext cx="7511429" cy="1047750"/>
          </a:xfrm>
          <a:prstGeom prst="rect">
            <a:avLst/>
          </a:prstGeom>
        </p:spPr>
        <p:txBody>
          <a:bodyPr lIns="0" tIns="0" rIns="0" bIns="0" rtlCol="0" anchor="t">
            <a:spAutoFit/>
          </a:bodyPr>
          <a:lstStyle/>
          <a:p>
            <a:pPr marL="0" lvl="0" indent="0" algn="ctr">
              <a:lnSpc>
                <a:spcPts val="8399"/>
              </a:lnSpc>
            </a:pPr>
            <a:r>
              <a:rPr lang="en-US" sz="6999" spc="-139">
                <a:solidFill>
                  <a:srgbClr val="FFFFFF"/>
                </a:solidFill>
                <a:latin typeface="Antonio Bold"/>
              </a:rPr>
              <a:t>Methodes</a:t>
            </a:r>
          </a:p>
        </p:txBody>
      </p:sp>
      <p:grpSp>
        <p:nvGrpSpPr>
          <p:cNvPr id="8" name="Group 8"/>
          <p:cNvGrpSpPr/>
          <p:nvPr/>
        </p:nvGrpSpPr>
        <p:grpSpPr>
          <a:xfrm>
            <a:off x="0" y="5537788"/>
            <a:ext cx="4295207" cy="937989"/>
            <a:chOff x="0" y="0"/>
            <a:chExt cx="5726942" cy="1250652"/>
          </a:xfrm>
        </p:grpSpPr>
        <p:sp>
          <p:nvSpPr>
            <p:cNvPr id="9" name="TextBox 9"/>
            <p:cNvSpPr txBox="1"/>
            <p:nvPr/>
          </p:nvSpPr>
          <p:spPr>
            <a:xfrm>
              <a:off x="0" y="809614"/>
              <a:ext cx="5726942" cy="441038"/>
            </a:xfrm>
            <a:prstGeom prst="rect">
              <a:avLst/>
            </a:prstGeom>
          </p:spPr>
          <p:txBody>
            <a:bodyPr lIns="0" tIns="0" rIns="0" bIns="0" rtlCol="0" anchor="t">
              <a:spAutoFit/>
            </a:bodyPr>
            <a:lstStyle/>
            <a:p>
              <a:pPr algn="ctr">
                <a:lnSpc>
                  <a:spcPts val="2702"/>
                </a:lnSpc>
              </a:pPr>
              <a:r>
                <a:rPr lang="en-US" sz="2078">
                  <a:solidFill>
                    <a:srgbClr val="000000"/>
                  </a:solidFill>
                  <a:latin typeface="Open Sauce"/>
                </a:rPr>
                <a:t>db.collection.deleteOne(&lt;filtre&gt;)</a:t>
              </a:r>
            </a:p>
          </p:txBody>
        </p:sp>
        <p:sp>
          <p:nvSpPr>
            <p:cNvPr id="10" name="TextBox 10"/>
            <p:cNvSpPr txBox="1"/>
            <p:nvPr/>
          </p:nvSpPr>
          <p:spPr>
            <a:xfrm>
              <a:off x="0" y="-19050"/>
              <a:ext cx="5726942" cy="495792"/>
            </a:xfrm>
            <a:prstGeom prst="rect">
              <a:avLst/>
            </a:prstGeom>
          </p:spPr>
          <p:txBody>
            <a:bodyPr lIns="0" tIns="0" rIns="0" bIns="0" rtlCol="0" anchor="t">
              <a:spAutoFit/>
            </a:bodyPr>
            <a:lstStyle/>
            <a:p>
              <a:pPr algn="ctr">
                <a:lnSpc>
                  <a:spcPts val="3054"/>
                </a:lnSpc>
              </a:pPr>
              <a:r>
                <a:rPr lang="en-US" sz="2349">
                  <a:solidFill>
                    <a:srgbClr val="000000"/>
                  </a:solidFill>
                  <a:latin typeface="Open Sauce Bold"/>
                </a:rPr>
                <a:t>DELETEONE()</a:t>
              </a:r>
            </a:p>
          </p:txBody>
        </p:sp>
      </p:grpSp>
      <p:grpSp>
        <p:nvGrpSpPr>
          <p:cNvPr id="11" name="Group 11"/>
          <p:cNvGrpSpPr/>
          <p:nvPr/>
        </p:nvGrpSpPr>
        <p:grpSpPr>
          <a:xfrm>
            <a:off x="4545972" y="5537788"/>
            <a:ext cx="4295207" cy="937989"/>
            <a:chOff x="0" y="0"/>
            <a:chExt cx="5726942" cy="1250652"/>
          </a:xfrm>
        </p:grpSpPr>
        <p:sp>
          <p:nvSpPr>
            <p:cNvPr id="12" name="TextBox 12"/>
            <p:cNvSpPr txBox="1"/>
            <p:nvPr/>
          </p:nvSpPr>
          <p:spPr>
            <a:xfrm>
              <a:off x="0" y="809614"/>
              <a:ext cx="5726942" cy="441038"/>
            </a:xfrm>
            <a:prstGeom prst="rect">
              <a:avLst/>
            </a:prstGeom>
          </p:spPr>
          <p:txBody>
            <a:bodyPr lIns="0" tIns="0" rIns="0" bIns="0" rtlCol="0" anchor="t">
              <a:spAutoFit/>
            </a:bodyPr>
            <a:lstStyle/>
            <a:p>
              <a:pPr algn="ctr">
                <a:lnSpc>
                  <a:spcPts val="2702"/>
                </a:lnSpc>
              </a:pPr>
              <a:r>
                <a:rPr lang="en-US" sz="2078">
                  <a:solidFill>
                    <a:srgbClr val="000000"/>
                  </a:solidFill>
                  <a:latin typeface="Open Sauce"/>
                </a:rPr>
                <a:t>db.collection.deleteMany(&lt;filtre&gt;)</a:t>
              </a:r>
            </a:p>
          </p:txBody>
        </p:sp>
        <p:sp>
          <p:nvSpPr>
            <p:cNvPr id="13" name="TextBox 13"/>
            <p:cNvSpPr txBox="1"/>
            <p:nvPr/>
          </p:nvSpPr>
          <p:spPr>
            <a:xfrm>
              <a:off x="0" y="-19050"/>
              <a:ext cx="5726942" cy="495792"/>
            </a:xfrm>
            <a:prstGeom prst="rect">
              <a:avLst/>
            </a:prstGeom>
          </p:spPr>
          <p:txBody>
            <a:bodyPr lIns="0" tIns="0" rIns="0" bIns="0" rtlCol="0" anchor="t">
              <a:spAutoFit/>
            </a:bodyPr>
            <a:lstStyle/>
            <a:p>
              <a:pPr algn="ctr">
                <a:lnSpc>
                  <a:spcPts val="3054"/>
                </a:lnSpc>
              </a:pPr>
              <a:r>
                <a:rPr lang="en-US" sz="2349">
                  <a:solidFill>
                    <a:srgbClr val="000000"/>
                  </a:solidFill>
                  <a:latin typeface="Open Sauce Bold"/>
                </a:rPr>
                <a:t>DELETEMANY()</a:t>
              </a:r>
            </a:p>
          </p:txBody>
        </p:sp>
      </p:grpSp>
      <p:grpSp>
        <p:nvGrpSpPr>
          <p:cNvPr id="14" name="Group 14"/>
          <p:cNvGrpSpPr/>
          <p:nvPr/>
        </p:nvGrpSpPr>
        <p:grpSpPr>
          <a:xfrm>
            <a:off x="8997822" y="5537788"/>
            <a:ext cx="4614753" cy="1368498"/>
            <a:chOff x="0" y="0"/>
            <a:chExt cx="6153004" cy="1824663"/>
          </a:xfrm>
        </p:grpSpPr>
        <p:sp>
          <p:nvSpPr>
            <p:cNvPr id="15" name="TextBox 15"/>
            <p:cNvSpPr txBox="1"/>
            <p:nvPr/>
          </p:nvSpPr>
          <p:spPr>
            <a:xfrm>
              <a:off x="0" y="881497"/>
              <a:ext cx="6153004" cy="943166"/>
            </a:xfrm>
            <a:prstGeom prst="rect">
              <a:avLst/>
            </a:prstGeom>
          </p:spPr>
          <p:txBody>
            <a:bodyPr lIns="0" tIns="0" rIns="0" bIns="0" rtlCol="0" anchor="t">
              <a:spAutoFit/>
            </a:bodyPr>
            <a:lstStyle/>
            <a:p>
              <a:pPr algn="ctr">
                <a:lnSpc>
                  <a:spcPts val="2903"/>
                </a:lnSpc>
              </a:pPr>
              <a:r>
                <a:rPr lang="en-US" sz="2233">
                  <a:solidFill>
                    <a:srgbClr val="000000"/>
                  </a:solidFill>
                  <a:latin typeface="Open Sauce"/>
                </a:rPr>
                <a:t>db.CollectionName.drop()</a:t>
              </a:r>
            </a:p>
            <a:p>
              <a:pPr algn="ctr">
                <a:lnSpc>
                  <a:spcPts val="2903"/>
                </a:lnSpc>
              </a:pPr>
              <a:endParaRPr lang="en-US" sz="2233">
                <a:solidFill>
                  <a:srgbClr val="000000"/>
                </a:solidFill>
                <a:latin typeface="Open Sauce"/>
              </a:endParaRPr>
            </a:p>
          </p:txBody>
        </p:sp>
        <p:sp>
          <p:nvSpPr>
            <p:cNvPr id="16" name="TextBox 16"/>
            <p:cNvSpPr txBox="1"/>
            <p:nvPr/>
          </p:nvSpPr>
          <p:spPr>
            <a:xfrm>
              <a:off x="0" y="-19050"/>
              <a:ext cx="6153004" cy="531260"/>
            </a:xfrm>
            <a:prstGeom prst="rect">
              <a:avLst/>
            </a:prstGeom>
          </p:spPr>
          <p:txBody>
            <a:bodyPr lIns="0" tIns="0" rIns="0" bIns="0" rtlCol="0" anchor="t">
              <a:spAutoFit/>
            </a:bodyPr>
            <a:lstStyle/>
            <a:p>
              <a:pPr algn="ctr">
                <a:lnSpc>
                  <a:spcPts val="3282"/>
                </a:lnSpc>
              </a:pPr>
              <a:r>
                <a:rPr lang="en-US" sz="2524">
                  <a:solidFill>
                    <a:srgbClr val="000000"/>
                  </a:solidFill>
                  <a:latin typeface="Open Sauce Bold"/>
                </a:rPr>
                <a:t>DROP()</a:t>
              </a:r>
            </a:p>
          </p:txBody>
        </p:sp>
      </p:grpSp>
      <p:grpSp>
        <p:nvGrpSpPr>
          <p:cNvPr id="17" name="Group 17"/>
          <p:cNvGrpSpPr/>
          <p:nvPr/>
        </p:nvGrpSpPr>
        <p:grpSpPr>
          <a:xfrm>
            <a:off x="14329427" y="5537788"/>
            <a:ext cx="3690113" cy="1894182"/>
            <a:chOff x="0" y="0"/>
            <a:chExt cx="4920150" cy="2525576"/>
          </a:xfrm>
        </p:grpSpPr>
        <p:sp>
          <p:nvSpPr>
            <p:cNvPr id="18" name="TextBox 18"/>
            <p:cNvSpPr txBox="1"/>
            <p:nvPr/>
          </p:nvSpPr>
          <p:spPr>
            <a:xfrm>
              <a:off x="0" y="1265998"/>
              <a:ext cx="4920150" cy="1259578"/>
            </a:xfrm>
            <a:prstGeom prst="rect">
              <a:avLst/>
            </a:prstGeom>
          </p:spPr>
          <p:txBody>
            <a:bodyPr lIns="0" tIns="0" rIns="0" bIns="0" rtlCol="0" anchor="t">
              <a:spAutoFit/>
            </a:bodyPr>
            <a:lstStyle/>
            <a:p>
              <a:pPr algn="ctr">
                <a:lnSpc>
                  <a:spcPts val="2563"/>
                </a:lnSpc>
              </a:pPr>
              <a:r>
                <a:rPr lang="en-US" sz="1971">
                  <a:solidFill>
                    <a:srgbClr val="000000"/>
                  </a:solidFill>
                  <a:latin typeface="Open Sauce"/>
                </a:rPr>
                <a:t>db.collection.remove(</a:t>
              </a:r>
            </a:p>
            <a:p>
              <a:pPr algn="ctr">
                <a:lnSpc>
                  <a:spcPts val="2563"/>
                </a:lnSpc>
              </a:pPr>
              <a:r>
                <a:rPr lang="en-US" sz="1971">
                  <a:solidFill>
                    <a:srgbClr val="000000"/>
                  </a:solidFill>
                  <a:latin typeface="Open Sauce"/>
                </a:rPr>
                <a:t>    &lt;query&gt;)</a:t>
              </a:r>
            </a:p>
            <a:p>
              <a:pPr algn="ctr">
                <a:lnSpc>
                  <a:spcPts val="2563"/>
                </a:lnSpc>
              </a:pPr>
              <a:endParaRPr lang="en-US" sz="1971">
                <a:solidFill>
                  <a:srgbClr val="000000"/>
                </a:solidFill>
                <a:latin typeface="Open Sauce"/>
              </a:endParaRPr>
            </a:p>
          </p:txBody>
        </p:sp>
        <p:sp>
          <p:nvSpPr>
            <p:cNvPr id="19" name="TextBox 19"/>
            <p:cNvSpPr txBox="1"/>
            <p:nvPr/>
          </p:nvSpPr>
          <p:spPr>
            <a:xfrm>
              <a:off x="0" y="-9525"/>
              <a:ext cx="4920150" cy="951716"/>
            </a:xfrm>
            <a:prstGeom prst="rect">
              <a:avLst/>
            </a:prstGeom>
          </p:spPr>
          <p:txBody>
            <a:bodyPr lIns="0" tIns="0" rIns="0" bIns="0" rtlCol="0" anchor="t">
              <a:spAutoFit/>
            </a:bodyPr>
            <a:lstStyle/>
            <a:p>
              <a:pPr algn="ctr">
                <a:lnSpc>
                  <a:spcPts val="2897"/>
                </a:lnSpc>
              </a:pPr>
              <a:r>
                <a:rPr lang="en-US" sz="2229">
                  <a:solidFill>
                    <a:srgbClr val="000000"/>
                  </a:solidFill>
                  <a:latin typeface="Open Sauce Bold"/>
                </a:rPr>
                <a:t>REMOVE()</a:t>
              </a:r>
            </a:p>
            <a:p>
              <a:pPr algn="ctr">
                <a:lnSpc>
                  <a:spcPts val="2897"/>
                </a:lnSpc>
              </a:pPr>
              <a:endParaRPr lang="en-US" sz="2229">
                <a:solidFill>
                  <a:srgbClr val="000000"/>
                </a:solidFill>
                <a:latin typeface="Open Sauce Bold"/>
              </a:endParaRPr>
            </a:p>
          </p:txBody>
        </p:sp>
      </p:grpSp>
      <p:sp>
        <p:nvSpPr>
          <p:cNvPr id="20" name="AutoShape 20"/>
          <p:cNvSpPr/>
          <p:nvPr/>
        </p:nvSpPr>
        <p:spPr>
          <a:xfrm flipV="1">
            <a:off x="13612575" y="5143508"/>
            <a:ext cx="4762" cy="2673722"/>
          </a:xfrm>
          <a:prstGeom prst="line">
            <a:avLst/>
          </a:prstGeom>
          <a:ln w="9525" cap="flat">
            <a:solidFill>
              <a:srgbClr val="000000"/>
            </a:solidFill>
            <a:prstDash val="solid"/>
            <a:headEnd type="none" w="sm" len="sm"/>
            <a:tailEnd type="none" w="sm"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BBDAE"/>
        </a:solidFill>
        <a:effectLst/>
      </p:bgPr>
    </p:bg>
    <p:spTree>
      <p:nvGrpSpPr>
        <p:cNvPr id="1" name=""/>
        <p:cNvGrpSpPr/>
        <p:nvPr/>
      </p:nvGrpSpPr>
      <p:grpSpPr>
        <a:xfrm>
          <a:off x="0" y="0"/>
          <a:ext cx="0" cy="0"/>
          <a:chOff x="0" y="0"/>
          <a:chExt cx="0" cy="0"/>
        </a:xfrm>
      </p:grpSpPr>
      <p:sp>
        <p:nvSpPr>
          <p:cNvPr id="2" name="Freeform 2"/>
          <p:cNvSpPr/>
          <p:nvPr/>
        </p:nvSpPr>
        <p:spPr>
          <a:xfrm>
            <a:off x="3308218" y="-334563"/>
            <a:ext cx="11120697" cy="11120697"/>
          </a:xfrm>
          <a:custGeom>
            <a:avLst/>
            <a:gdLst/>
            <a:ahLst/>
            <a:cxnLst/>
            <a:rect l="l" t="t" r="r" b="b"/>
            <a:pathLst>
              <a:path w="11120697" h="11120697">
                <a:moveTo>
                  <a:pt x="0" y="0"/>
                </a:moveTo>
                <a:lnTo>
                  <a:pt x="11120697" y="0"/>
                </a:lnTo>
                <a:lnTo>
                  <a:pt x="11120697" y="11120697"/>
                </a:lnTo>
                <a:lnTo>
                  <a:pt x="0" y="11120697"/>
                </a:lnTo>
                <a:lnTo>
                  <a:pt x="0" y="0"/>
                </a:lnTo>
                <a:close/>
              </a:path>
            </a:pathLst>
          </a:custGeom>
          <a:blipFill>
            <a:blip r:embed="rId2"/>
            <a:stretch>
              <a:fillRect l="-14392" r="-14392" b="-10714"/>
            </a:stretch>
          </a:blipFill>
        </p:spPr>
      </p:sp>
      <p:sp>
        <p:nvSpPr>
          <p:cNvPr id="3" name="TextBox 3"/>
          <p:cNvSpPr txBox="1"/>
          <p:nvPr/>
        </p:nvSpPr>
        <p:spPr>
          <a:xfrm>
            <a:off x="7026817" y="171450"/>
            <a:ext cx="6512099" cy="628939"/>
          </a:xfrm>
          <a:prstGeom prst="rect">
            <a:avLst/>
          </a:prstGeom>
        </p:spPr>
        <p:txBody>
          <a:bodyPr lIns="0" tIns="0" rIns="0" bIns="0" rtlCol="0" anchor="t">
            <a:spAutoFit/>
          </a:bodyPr>
          <a:lstStyle/>
          <a:p>
            <a:pPr algn="l">
              <a:lnSpc>
                <a:spcPts val="4558"/>
              </a:lnSpc>
            </a:pPr>
            <a:r>
              <a:rPr lang="en-US" sz="5300">
                <a:solidFill>
                  <a:srgbClr val="48B281"/>
                </a:solidFill>
                <a:latin typeface="Glacial Indifference Bold"/>
              </a:rPr>
              <a:t>EXEMPLE</a:t>
            </a:r>
          </a:p>
        </p:txBody>
      </p:sp>
      <p:grpSp>
        <p:nvGrpSpPr>
          <p:cNvPr id="4" name="Group 4"/>
          <p:cNvGrpSpPr/>
          <p:nvPr/>
        </p:nvGrpSpPr>
        <p:grpSpPr>
          <a:xfrm>
            <a:off x="2715681" y="-9771028"/>
            <a:ext cx="13313729" cy="1079972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6" name="TextBox 6"/>
          <p:cNvSpPr txBox="1"/>
          <p:nvPr/>
        </p:nvSpPr>
        <p:spPr>
          <a:xfrm>
            <a:off x="5388285" y="142875"/>
            <a:ext cx="7511429" cy="771525"/>
          </a:xfrm>
          <a:prstGeom prst="rect">
            <a:avLst/>
          </a:prstGeom>
        </p:spPr>
        <p:txBody>
          <a:bodyPr lIns="0" tIns="0" rIns="0" bIns="0" rtlCol="0" anchor="t">
            <a:spAutoFit/>
          </a:bodyPr>
          <a:lstStyle/>
          <a:p>
            <a:pPr marL="0" lvl="0" indent="0" algn="ctr">
              <a:lnSpc>
                <a:spcPts val="6120"/>
              </a:lnSpc>
            </a:pPr>
            <a:r>
              <a:rPr lang="en-US" sz="5100" spc="-102">
                <a:solidFill>
                  <a:srgbClr val="FFFFFF"/>
                </a:solidFill>
                <a:latin typeface="Antonio"/>
              </a:rPr>
              <a:t>Exemple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66351" y="-1486674"/>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TextBox 4"/>
          <p:cNvSpPr txBox="1"/>
          <p:nvPr/>
        </p:nvSpPr>
        <p:spPr>
          <a:xfrm>
            <a:off x="1028700" y="3564260"/>
            <a:ext cx="4428045" cy="3211861"/>
          </a:xfrm>
          <a:prstGeom prst="rect">
            <a:avLst/>
          </a:prstGeom>
        </p:spPr>
        <p:txBody>
          <a:bodyPr lIns="0" tIns="0" rIns="0" bIns="0" rtlCol="0" anchor="t">
            <a:spAutoFit/>
          </a:bodyPr>
          <a:lstStyle/>
          <a:p>
            <a:pPr marL="0" lvl="0" indent="0">
              <a:lnSpc>
                <a:spcPts val="8506"/>
              </a:lnSpc>
            </a:pPr>
            <a:r>
              <a:rPr lang="en-US" sz="7088" spc="-141">
                <a:solidFill>
                  <a:srgbClr val="FFFFFF"/>
                </a:solidFill>
                <a:latin typeface="Antonio Bold"/>
              </a:rPr>
              <a:t>Les  Indexes dans mongodb </a:t>
            </a:r>
          </a:p>
        </p:txBody>
      </p:sp>
      <p:sp>
        <p:nvSpPr>
          <p:cNvPr id="5" name="TextBox 5"/>
          <p:cNvSpPr txBox="1"/>
          <p:nvPr/>
        </p:nvSpPr>
        <p:spPr>
          <a:xfrm>
            <a:off x="14321029" y="8780304"/>
            <a:ext cx="2378991" cy="193992"/>
          </a:xfrm>
          <a:prstGeom prst="rect">
            <a:avLst/>
          </a:prstGeom>
        </p:spPr>
        <p:txBody>
          <a:bodyPr lIns="0" tIns="0" rIns="0" bIns="0" rtlCol="0" anchor="t">
            <a:spAutoFit/>
          </a:bodyPr>
          <a:lstStyle/>
          <a:p>
            <a:pPr algn="ctr">
              <a:lnSpc>
                <a:spcPts val="1592"/>
              </a:lnSpc>
            </a:pPr>
            <a:r>
              <a:rPr lang="en-US" sz="1225" u="none">
                <a:solidFill>
                  <a:srgbClr val="FFFFFF"/>
                </a:solidFill>
                <a:latin typeface="Open Sauce"/>
              </a:rPr>
              <a:t>Retourner à la vue d'ensemble</a:t>
            </a:r>
          </a:p>
        </p:txBody>
      </p:sp>
      <p:sp>
        <p:nvSpPr>
          <p:cNvPr id="6" name="TextBox 6"/>
          <p:cNvSpPr txBox="1"/>
          <p:nvPr/>
        </p:nvSpPr>
        <p:spPr>
          <a:xfrm>
            <a:off x="6447378" y="571250"/>
            <a:ext cx="11378710" cy="8403046"/>
          </a:xfrm>
          <a:prstGeom prst="rect">
            <a:avLst/>
          </a:prstGeom>
        </p:spPr>
        <p:txBody>
          <a:bodyPr lIns="0" tIns="0" rIns="0" bIns="0" rtlCol="0" anchor="t">
            <a:spAutoFit/>
          </a:bodyPr>
          <a:lstStyle/>
          <a:p>
            <a:pPr algn="ctr">
              <a:lnSpc>
                <a:spcPts val="5139"/>
              </a:lnSpc>
              <a:spcBef>
                <a:spcPct val="0"/>
              </a:spcBef>
            </a:pPr>
            <a:endParaRPr/>
          </a:p>
          <a:p>
            <a:pPr marL="792655" lvl="1" indent="-396328" algn="ctr">
              <a:lnSpc>
                <a:spcPts val="5139"/>
              </a:lnSpc>
              <a:buFont typeface="Arial"/>
              <a:buChar char="•"/>
            </a:pPr>
            <a:r>
              <a:rPr lang="en-US" sz="3671">
                <a:solidFill>
                  <a:srgbClr val="000000"/>
                </a:solidFill>
                <a:latin typeface="Open Sauce"/>
              </a:rPr>
              <a:t>Qu'est-ce qu'un Index ? : Les index sont des structures de données qui améliorent les performances en accélérant l'accès aux données dans une base de données.</a:t>
            </a:r>
          </a:p>
          <a:p>
            <a:pPr algn="ctr">
              <a:lnSpc>
                <a:spcPts val="5139"/>
              </a:lnSpc>
            </a:pPr>
            <a:endParaRPr lang="en-US" sz="3671">
              <a:solidFill>
                <a:srgbClr val="000000"/>
              </a:solidFill>
              <a:latin typeface="Open Sauce"/>
            </a:endParaRPr>
          </a:p>
          <a:p>
            <a:pPr marL="792655" lvl="1" indent="-396328" algn="ctr">
              <a:lnSpc>
                <a:spcPts val="5139"/>
              </a:lnSpc>
              <a:buFont typeface="Arial"/>
              <a:buChar char="•"/>
            </a:pPr>
            <a:r>
              <a:rPr lang="en-US" sz="3671">
                <a:solidFill>
                  <a:srgbClr val="000000"/>
                </a:solidFill>
                <a:latin typeface="Open Sauce"/>
              </a:rPr>
              <a:t>Création d'un Index : Utilisation de createIndex() pour définir un index sur un champ ou une combinaison de champs.</a:t>
            </a:r>
          </a:p>
          <a:p>
            <a:pPr algn="ctr">
              <a:lnSpc>
                <a:spcPts val="5139"/>
              </a:lnSpc>
            </a:pPr>
            <a:endParaRPr lang="en-US" sz="3671">
              <a:solidFill>
                <a:srgbClr val="000000"/>
              </a:solidFill>
              <a:latin typeface="Open Sauce"/>
            </a:endParaRPr>
          </a:p>
          <a:p>
            <a:pPr marL="792655" lvl="1" indent="-396328" algn="ctr">
              <a:lnSpc>
                <a:spcPts val="5139"/>
              </a:lnSpc>
              <a:buFont typeface="Arial"/>
              <a:buChar char="•"/>
            </a:pPr>
            <a:r>
              <a:rPr lang="en-US" sz="3671">
                <a:solidFill>
                  <a:srgbClr val="000000"/>
                </a:solidFill>
                <a:latin typeface="Open Sauce"/>
              </a:rPr>
              <a:t>Utilisation des Index : Accélération des opérations de lecture telles que find(), sort(), aggregate().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BBDAE"/>
        </a:solidFill>
        <a:effectLst/>
      </p:bgPr>
    </p:bg>
    <p:spTree>
      <p:nvGrpSpPr>
        <p:cNvPr id="1" name=""/>
        <p:cNvGrpSpPr/>
        <p:nvPr/>
      </p:nvGrpSpPr>
      <p:grpSpPr>
        <a:xfrm>
          <a:off x="0" y="0"/>
          <a:ext cx="0" cy="0"/>
          <a:chOff x="0" y="0"/>
          <a:chExt cx="0" cy="0"/>
        </a:xfrm>
      </p:grpSpPr>
      <p:grpSp>
        <p:nvGrpSpPr>
          <p:cNvPr id="2" name="Group 2"/>
          <p:cNvGrpSpPr/>
          <p:nvPr/>
        </p:nvGrpSpPr>
        <p:grpSpPr>
          <a:xfrm>
            <a:off x="4429958" y="-8428782"/>
            <a:ext cx="9885800" cy="988580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Freeform 4"/>
          <p:cNvSpPr/>
          <p:nvPr/>
        </p:nvSpPr>
        <p:spPr>
          <a:xfrm>
            <a:off x="3416628" y="1457019"/>
            <a:ext cx="11454744" cy="8054117"/>
          </a:xfrm>
          <a:custGeom>
            <a:avLst/>
            <a:gdLst/>
            <a:ahLst/>
            <a:cxnLst/>
            <a:rect l="l" t="t" r="r" b="b"/>
            <a:pathLst>
              <a:path w="11454744" h="8054117">
                <a:moveTo>
                  <a:pt x="0" y="0"/>
                </a:moveTo>
                <a:lnTo>
                  <a:pt x="11454744" y="0"/>
                </a:lnTo>
                <a:lnTo>
                  <a:pt x="11454744" y="8054116"/>
                </a:lnTo>
                <a:lnTo>
                  <a:pt x="0" y="8054116"/>
                </a:lnTo>
                <a:lnTo>
                  <a:pt x="0" y="0"/>
                </a:lnTo>
                <a:close/>
              </a:path>
            </a:pathLst>
          </a:custGeom>
          <a:blipFill>
            <a:blip r:embed="rId2"/>
            <a:stretch>
              <a:fillRect/>
            </a:stretch>
          </a:blipFill>
        </p:spPr>
      </p:sp>
      <p:sp>
        <p:nvSpPr>
          <p:cNvPr id="5" name="TextBox 5"/>
          <p:cNvSpPr txBox="1"/>
          <p:nvPr/>
        </p:nvSpPr>
        <p:spPr>
          <a:xfrm>
            <a:off x="6584140" y="243645"/>
            <a:ext cx="5577437" cy="785055"/>
          </a:xfrm>
          <a:prstGeom prst="rect">
            <a:avLst/>
          </a:prstGeom>
        </p:spPr>
        <p:txBody>
          <a:bodyPr lIns="0" tIns="0" rIns="0" bIns="0" rtlCol="0" anchor="t">
            <a:spAutoFit/>
          </a:bodyPr>
          <a:lstStyle/>
          <a:p>
            <a:pPr marL="0" lvl="0" indent="0" algn="ctr">
              <a:lnSpc>
                <a:spcPts val="6237"/>
              </a:lnSpc>
            </a:pPr>
            <a:r>
              <a:rPr lang="en-US" sz="5197" spc="-103">
                <a:solidFill>
                  <a:srgbClr val="FFFFFF"/>
                </a:solidFill>
                <a:latin typeface="Antonio"/>
              </a:rPr>
              <a:t>Exemple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66351" y="-1486674"/>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TextBox 4"/>
          <p:cNvSpPr txBox="1"/>
          <p:nvPr/>
        </p:nvSpPr>
        <p:spPr>
          <a:xfrm>
            <a:off x="1028700" y="4099570"/>
            <a:ext cx="4428045" cy="2141241"/>
          </a:xfrm>
          <a:prstGeom prst="rect">
            <a:avLst/>
          </a:prstGeom>
        </p:spPr>
        <p:txBody>
          <a:bodyPr lIns="0" tIns="0" rIns="0" bIns="0" rtlCol="0" anchor="t">
            <a:spAutoFit/>
          </a:bodyPr>
          <a:lstStyle/>
          <a:p>
            <a:pPr marL="0" lvl="0" indent="0">
              <a:lnSpc>
                <a:spcPts val="8506"/>
              </a:lnSpc>
            </a:pPr>
            <a:r>
              <a:rPr lang="en-US" sz="7088" spc="-141">
                <a:solidFill>
                  <a:srgbClr val="FFFFFF"/>
                </a:solidFill>
                <a:latin typeface="Antonio Bold"/>
              </a:rPr>
              <a:t>La validation on mongodb </a:t>
            </a:r>
          </a:p>
        </p:txBody>
      </p:sp>
      <p:sp>
        <p:nvSpPr>
          <p:cNvPr id="5" name="TextBox 5"/>
          <p:cNvSpPr txBox="1"/>
          <p:nvPr/>
        </p:nvSpPr>
        <p:spPr>
          <a:xfrm>
            <a:off x="14321029" y="8780304"/>
            <a:ext cx="2378991" cy="193992"/>
          </a:xfrm>
          <a:prstGeom prst="rect">
            <a:avLst/>
          </a:prstGeom>
        </p:spPr>
        <p:txBody>
          <a:bodyPr lIns="0" tIns="0" rIns="0" bIns="0" rtlCol="0" anchor="t">
            <a:spAutoFit/>
          </a:bodyPr>
          <a:lstStyle/>
          <a:p>
            <a:pPr algn="ctr">
              <a:lnSpc>
                <a:spcPts val="1592"/>
              </a:lnSpc>
            </a:pPr>
            <a:r>
              <a:rPr lang="en-US" sz="1225" u="none">
                <a:solidFill>
                  <a:srgbClr val="FFFFFF"/>
                </a:solidFill>
                <a:latin typeface="Open Sauce"/>
              </a:rPr>
              <a:t>Retourner à la vue d'ensemble</a:t>
            </a:r>
          </a:p>
        </p:txBody>
      </p:sp>
      <p:sp>
        <p:nvSpPr>
          <p:cNvPr id="6" name="TextBox 6"/>
          <p:cNvSpPr txBox="1"/>
          <p:nvPr/>
        </p:nvSpPr>
        <p:spPr>
          <a:xfrm>
            <a:off x="6447378" y="604687"/>
            <a:ext cx="11378710" cy="8277375"/>
          </a:xfrm>
          <a:prstGeom prst="rect">
            <a:avLst/>
          </a:prstGeom>
        </p:spPr>
        <p:txBody>
          <a:bodyPr lIns="0" tIns="0" rIns="0" bIns="0" rtlCol="0" anchor="t">
            <a:spAutoFit/>
          </a:bodyPr>
          <a:lstStyle/>
          <a:p>
            <a:pPr algn="ctr">
              <a:lnSpc>
                <a:spcPts val="4719"/>
              </a:lnSpc>
              <a:spcBef>
                <a:spcPct val="0"/>
              </a:spcBef>
            </a:pPr>
            <a:endParaRPr/>
          </a:p>
          <a:p>
            <a:pPr marL="727887" lvl="1" indent="-363943" algn="ctr">
              <a:lnSpc>
                <a:spcPts val="4719"/>
              </a:lnSpc>
              <a:buFont typeface="Arial"/>
              <a:buChar char="•"/>
            </a:pPr>
            <a:r>
              <a:rPr lang="en-US" sz="3371">
                <a:solidFill>
                  <a:srgbClr val="000000"/>
                </a:solidFill>
                <a:latin typeface="Open Sauce Italics"/>
              </a:rPr>
              <a:t>Qu'est-ce que la Validation ? : Un mécanisme pour garantir que les documents respectent des règles prédéfinies avant leur insertion ou mise à jour dans une collection.</a:t>
            </a:r>
          </a:p>
          <a:p>
            <a:pPr marL="727887" lvl="1" indent="-363943" algn="ctr">
              <a:lnSpc>
                <a:spcPts val="4719"/>
              </a:lnSpc>
              <a:buFont typeface="Arial"/>
              <a:buChar char="•"/>
            </a:pPr>
            <a:r>
              <a:rPr lang="en-US" sz="3371">
                <a:solidFill>
                  <a:srgbClr val="000000"/>
                </a:solidFill>
                <a:latin typeface="Open Sauce Italics"/>
              </a:rPr>
              <a:t>Types de Validation : Validation sur le schéma et avec des validateurs personnalisés pour définir des contraintes sur la structure des documents.</a:t>
            </a:r>
          </a:p>
          <a:p>
            <a:pPr marL="727887" lvl="1" indent="-363943" algn="ctr">
              <a:lnSpc>
                <a:spcPts val="4719"/>
              </a:lnSpc>
              <a:buFont typeface="Arial"/>
              <a:buChar char="•"/>
            </a:pPr>
            <a:r>
              <a:rPr lang="en-US" sz="3371">
                <a:solidFill>
                  <a:srgbClr val="000000"/>
                </a:solidFill>
                <a:latin typeface="Open Sauce Italics"/>
              </a:rPr>
              <a:t>Utilisation de la Validation : Activée lors de la création d'une collection pour assurer l'intégrité et la cohérence des données.</a:t>
            </a:r>
          </a:p>
          <a:p>
            <a:pPr marL="727887" lvl="1" indent="-363943" algn="ctr">
              <a:lnSpc>
                <a:spcPts val="4719"/>
              </a:lnSpc>
              <a:buFont typeface="Arial"/>
              <a:buChar char="•"/>
            </a:pPr>
            <a:r>
              <a:rPr lang="en-US" sz="3371">
                <a:solidFill>
                  <a:srgbClr val="000000"/>
                </a:solidFill>
                <a:latin typeface="Open Sauce Italics"/>
              </a:rPr>
              <a:t>Avantages de la Validation : Garantie de données fiables, consistantes et sécurisées.</a:t>
            </a:r>
          </a:p>
          <a:p>
            <a:pPr algn="ctr">
              <a:lnSpc>
                <a:spcPts val="4719"/>
              </a:lnSpc>
            </a:pPr>
            <a:endParaRPr lang="en-US" sz="3371">
              <a:solidFill>
                <a:srgbClr val="000000"/>
              </a:solidFill>
              <a:latin typeface="Open Sauce Itali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8B281"/>
        </a:solidFill>
        <a:effectLst/>
      </p:bgPr>
    </p:bg>
    <p:spTree>
      <p:nvGrpSpPr>
        <p:cNvPr id="1" name=""/>
        <p:cNvGrpSpPr/>
        <p:nvPr/>
      </p:nvGrpSpPr>
      <p:grpSpPr>
        <a:xfrm>
          <a:off x="0" y="0"/>
          <a:ext cx="0" cy="0"/>
          <a:chOff x="0" y="0"/>
          <a:chExt cx="0" cy="0"/>
        </a:xfrm>
      </p:grpSpPr>
      <p:grpSp>
        <p:nvGrpSpPr>
          <p:cNvPr id="2" name="Group 2"/>
          <p:cNvGrpSpPr/>
          <p:nvPr/>
        </p:nvGrpSpPr>
        <p:grpSpPr>
          <a:xfrm>
            <a:off x="-2246647" y="-462525"/>
            <a:ext cx="12447308" cy="12447258"/>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49833" r="-49833"/>
              </a:stretch>
            </a:blipFill>
          </p:spPr>
        </p:sp>
      </p:grpSp>
      <p:grpSp>
        <p:nvGrpSpPr>
          <p:cNvPr id="4" name="Group 4"/>
          <p:cNvGrpSpPr/>
          <p:nvPr/>
        </p:nvGrpSpPr>
        <p:grpSpPr>
          <a:xfrm>
            <a:off x="747554" y="730685"/>
            <a:ext cx="5029894" cy="1769215"/>
            <a:chOff x="0" y="0"/>
            <a:chExt cx="6350000" cy="2233549"/>
          </a:xfrm>
        </p:grpSpPr>
        <p:sp>
          <p:nvSpPr>
            <p:cNvPr id="5" name="Freeform 5"/>
            <p:cNvSpPr/>
            <p:nvPr/>
          </p:nvSpPr>
          <p:spPr>
            <a:xfrm>
              <a:off x="19050" y="19050"/>
              <a:ext cx="6312027" cy="2195449"/>
            </a:xfrm>
            <a:custGeom>
              <a:avLst/>
              <a:gdLst/>
              <a:ahLst/>
              <a:cxnLst/>
              <a:rect l="l" t="t" r="r" b="b"/>
              <a:pathLst>
                <a:path w="6312027" h="2195449">
                  <a:moveTo>
                    <a:pt x="5214112" y="2195449"/>
                  </a:moveTo>
                  <a:lnTo>
                    <a:pt x="1097788" y="2195449"/>
                  </a:lnTo>
                  <a:cubicBezTo>
                    <a:pt x="491490" y="2195449"/>
                    <a:pt x="0" y="1703959"/>
                    <a:pt x="0" y="1097661"/>
                  </a:cubicBezTo>
                  <a:cubicBezTo>
                    <a:pt x="0" y="491490"/>
                    <a:pt x="491490" y="0"/>
                    <a:pt x="1097788" y="0"/>
                  </a:cubicBezTo>
                  <a:lnTo>
                    <a:pt x="5214239" y="0"/>
                  </a:lnTo>
                  <a:cubicBezTo>
                    <a:pt x="5820537" y="0"/>
                    <a:pt x="6312027" y="491490"/>
                    <a:pt x="6312027" y="1097788"/>
                  </a:cubicBezTo>
                  <a:cubicBezTo>
                    <a:pt x="6311900" y="1703959"/>
                    <a:pt x="5820410" y="2195449"/>
                    <a:pt x="5214112" y="2195449"/>
                  </a:cubicBezTo>
                  <a:close/>
                </a:path>
              </a:pathLst>
            </a:custGeom>
            <a:solidFill>
              <a:srgbClr val="68D6A3"/>
            </a:solidFill>
          </p:spPr>
        </p:sp>
        <p:sp>
          <p:nvSpPr>
            <p:cNvPr id="6" name="Freeform 6"/>
            <p:cNvSpPr/>
            <p:nvPr/>
          </p:nvSpPr>
          <p:spPr>
            <a:xfrm>
              <a:off x="0" y="0"/>
              <a:ext cx="6350000" cy="2233549"/>
            </a:xfrm>
            <a:custGeom>
              <a:avLst/>
              <a:gdLst/>
              <a:ahLst/>
              <a:cxnLst/>
              <a:rect l="l" t="t" r="r" b="b"/>
              <a:pathLst>
                <a:path w="6350000" h="2233549">
                  <a:moveTo>
                    <a:pt x="5233162" y="2233549"/>
                  </a:moveTo>
                  <a:lnTo>
                    <a:pt x="1116838" y="2233549"/>
                  </a:lnTo>
                  <a:cubicBezTo>
                    <a:pt x="501015" y="2233549"/>
                    <a:pt x="0" y="1732534"/>
                    <a:pt x="0" y="1116838"/>
                  </a:cubicBezTo>
                  <a:cubicBezTo>
                    <a:pt x="0" y="501015"/>
                    <a:pt x="501015" y="0"/>
                    <a:pt x="1116838" y="0"/>
                  </a:cubicBezTo>
                  <a:lnTo>
                    <a:pt x="5233289" y="0"/>
                  </a:lnTo>
                  <a:cubicBezTo>
                    <a:pt x="5848985" y="0"/>
                    <a:pt x="6350000" y="501015"/>
                    <a:pt x="6350000" y="1116838"/>
                  </a:cubicBezTo>
                  <a:cubicBezTo>
                    <a:pt x="6350000" y="1732534"/>
                    <a:pt x="5848985" y="2233549"/>
                    <a:pt x="5233162" y="2233549"/>
                  </a:cubicBezTo>
                  <a:close/>
                  <a:moveTo>
                    <a:pt x="1116838" y="38100"/>
                  </a:moveTo>
                  <a:cubicBezTo>
                    <a:pt x="521970" y="38100"/>
                    <a:pt x="38100" y="521970"/>
                    <a:pt x="38100" y="1116838"/>
                  </a:cubicBezTo>
                  <a:cubicBezTo>
                    <a:pt x="38100" y="1711579"/>
                    <a:pt x="521970" y="2195576"/>
                    <a:pt x="1116838" y="2195576"/>
                  </a:cubicBezTo>
                  <a:lnTo>
                    <a:pt x="5233289" y="2195576"/>
                  </a:lnTo>
                  <a:cubicBezTo>
                    <a:pt x="5828030" y="2195576"/>
                    <a:pt x="6312027" y="1711706"/>
                    <a:pt x="6312027" y="1116838"/>
                  </a:cubicBezTo>
                  <a:cubicBezTo>
                    <a:pt x="6311900" y="521970"/>
                    <a:pt x="5828030" y="38100"/>
                    <a:pt x="5233162" y="38100"/>
                  </a:cubicBezTo>
                  <a:lnTo>
                    <a:pt x="1116838" y="38100"/>
                  </a:lnTo>
                  <a:close/>
                </a:path>
              </a:pathLst>
            </a:custGeom>
            <a:solidFill>
              <a:srgbClr val="68D6A3"/>
            </a:solidFill>
          </p:spPr>
        </p:sp>
      </p:grpSp>
      <p:sp>
        <p:nvSpPr>
          <p:cNvPr id="7" name="TextBox 7"/>
          <p:cNvSpPr txBox="1"/>
          <p:nvPr/>
        </p:nvSpPr>
        <p:spPr>
          <a:xfrm>
            <a:off x="1246910" y="1197246"/>
            <a:ext cx="4031182" cy="819150"/>
          </a:xfrm>
          <a:prstGeom prst="rect">
            <a:avLst/>
          </a:prstGeom>
        </p:spPr>
        <p:txBody>
          <a:bodyPr lIns="0" tIns="0" rIns="0" bIns="0" rtlCol="0" anchor="t">
            <a:spAutoFit/>
          </a:bodyPr>
          <a:lstStyle/>
          <a:p>
            <a:pPr marL="0" lvl="0" indent="0" algn="ctr">
              <a:lnSpc>
                <a:spcPts val="6509"/>
              </a:lnSpc>
            </a:pPr>
            <a:r>
              <a:rPr lang="en-US" sz="5424" spc="-108">
                <a:solidFill>
                  <a:srgbClr val="FFFFFF"/>
                </a:solidFill>
                <a:latin typeface="Antonio Bold"/>
              </a:rPr>
              <a:t>Sommaire</a:t>
            </a:r>
          </a:p>
        </p:txBody>
      </p:sp>
      <p:grpSp>
        <p:nvGrpSpPr>
          <p:cNvPr id="8" name="Group 8"/>
          <p:cNvGrpSpPr/>
          <p:nvPr/>
        </p:nvGrpSpPr>
        <p:grpSpPr>
          <a:xfrm>
            <a:off x="10842846" y="1620055"/>
            <a:ext cx="6949592" cy="7313425"/>
            <a:chOff x="0" y="0"/>
            <a:chExt cx="9266122" cy="9751233"/>
          </a:xfrm>
        </p:grpSpPr>
        <p:sp>
          <p:nvSpPr>
            <p:cNvPr id="9" name="TextBox 9"/>
            <p:cNvSpPr txBox="1"/>
            <p:nvPr/>
          </p:nvSpPr>
          <p:spPr>
            <a:xfrm>
              <a:off x="0" y="-47625"/>
              <a:ext cx="9266122" cy="569861"/>
            </a:xfrm>
            <a:prstGeom prst="rect">
              <a:avLst/>
            </a:prstGeom>
          </p:spPr>
          <p:txBody>
            <a:bodyPr lIns="0" tIns="0" rIns="0" bIns="0" rtlCol="0" anchor="t">
              <a:spAutoFit/>
            </a:bodyPr>
            <a:lstStyle/>
            <a:p>
              <a:pPr marL="556944" lvl="1" indent="-278472">
                <a:lnSpc>
                  <a:spcPts val="3611"/>
                </a:lnSpc>
                <a:buFont typeface="Arial"/>
                <a:buChar char="•"/>
              </a:pPr>
              <a:r>
                <a:rPr lang="en-US" sz="2579">
                  <a:solidFill>
                    <a:srgbClr val="FFFFFF"/>
                  </a:solidFill>
                  <a:latin typeface="Open Sauce"/>
                </a:rPr>
                <a:t>Introduction : c’est quoi mongodb</a:t>
              </a:r>
            </a:p>
          </p:txBody>
        </p:sp>
        <p:sp>
          <p:nvSpPr>
            <p:cNvPr id="10" name="TextBox 10"/>
            <p:cNvSpPr txBox="1"/>
            <p:nvPr/>
          </p:nvSpPr>
          <p:spPr>
            <a:xfrm>
              <a:off x="0" y="905135"/>
              <a:ext cx="9266122" cy="569861"/>
            </a:xfrm>
            <a:prstGeom prst="rect">
              <a:avLst/>
            </a:prstGeom>
          </p:spPr>
          <p:txBody>
            <a:bodyPr lIns="0" tIns="0" rIns="0" bIns="0" rtlCol="0" anchor="t">
              <a:spAutoFit/>
            </a:bodyPr>
            <a:lstStyle/>
            <a:p>
              <a:pPr marL="556944" lvl="1" indent="-278472" algn="ctr">
                <a:lnSpc>
                  <a:spcPts val="3611"/>
                </a:lnSpc>
                <a:buFont typeface="Arial"/>
                <a:buChar char="•"/>
              </a:pPr>
              <a:r>
                <a:rPr lang="en-US" sz="2579">
                  <a:solidFill>
                    <a:srgbClr val="FFFFFF"/>
                  </a:solidFill>
                  <a:latin typeface="Open Sauce"/>
                </a:rPr>
                <a:t>L’insertion des donneés avec mongodb </a:t>
              </a:r>
            </a:p>
          </p:txBody>
        </p:sp>
        <p:sp>
          <p:nvSpPr>
            <p:cNvPr id="11" name="TextBox 11"/>
            <p:cNvSpPr txBox="1"/>
            <p:nvPr/>
          </p:nvSpPr>
          <p:spPr>
            <a:xfrm>
              <a:off x="0" y="1857895"/>
              <a:ext cx="9266122" cy="576211"/>
            </a:xfrm>
            <a:prstGeom prst="rect">
              <a:avLst/>
            </a:prstGeom>
          </p:spPr>
          <p:txBody>
            <a:bodyPr lIns="0" tIns="0" rIns="0" bIns="0" rtlCol="0" anchor="t">
              <a:spAutoFit/>
            </a:bodyPr>
            <a:lstStyle/>
            <a:p>
              <a:pPr marL="1113889" lvl="2" indent="-371296">
                <a:lnSpc>
                  <a:spcPts val="3611"/>
                </a:lnSpc>
                <a:buFont typeface="Arial"/>
                <a:buChar char="⚬"/>
              </a:pPr>
              <a:r>
                <a:rPr lang="en-US" sz="2579">
                  <a:solidFill>
                    <a:srgbClr val="FFFFFF"/>
                  </a:solidFill>
                  <a:latin typeface="Open Sauce"/>
                </a:rPr>
                <a:t>Definition ,methodes et exemples </a:t>
              </a:r>
            </a:p>
          </p:txBody>
        </p:sp>
        <p:sp>
          <p:nvSpPr>
            <p:cNvPr id="12" name="TextBox 12"/>
            <p:cNvSpPr txBox="1"/>
            <p:nvPr/>
          </p:nvSpPr>
          <p:spPr>
            <a:xfrm>
              <a:off x="0" y="2817004"/>
              <a:ext cx="9266122" cy="569861"/>
            </a:xfrm>
            <a:prstGeom prst="rect">
              <a:avLst/>
            </a:prstGeom>
          </p:spPr>
          <p:txBody>
            <a:bodyPr lIns="0" tIns="0" rIns="0" bIns="0" rtlCol="0" anchor="t">
              <a:spAutoFit/>
            </a:bodyPr>
            <a:lstStyle/>
            <a:p>
              <a:pPr marL="556944" lvl="1" indent="-278472">
                <a:lnSpc>
                  <a:spcPts val="3611"/>
                </a:lnSpc>
                <a:buFont typeface="Arial"/>
                <a:buChar char="•"/>
              </a:pPr>
              <a:r>
                <a:rPr lang="en-US" sz="2579">
                  <a:solidFill>
                    <a:srgbClr val="FFFFFF"/>
                  </a:solidFill>
                  <a:latin typeface="Open Sauce"/>
                </a:rPr>
                <a:t>Mise a  jour les donnes avec mongodb </a:t>
              </a:r>
            </a:p>
          </p:txBody>
        </p:sp>
        <p:sp>
          <p:nvSpPr>
            <p:cNvPr id="13" name="TextBox 13"/>
            <p:cNvSpPr txBox="1"/>
            <p:nvPr/>
          </p:nvSpPr>
          <p:spPr>
            <a:xfrm>
              <a:off x="0" y="3769764"/>
              <a:ext cx="9266122" cy="576211"/>
            </a:xfrm>
            <a:prstGeom prst="rect">
              <a:avLst/>
            </a:prstGeom>
          </p:spPr>
          <p:txBody>
            <a:bodyPr lIns="0" tIns="0" rIns="0" bIns="0" rtlCol="0" anchor="t">
              <a:spAutoFit/>
            </a:bodyPr>
            <a:lstStyle/>
            <a:p>
              <a:pPr marL="1113889" lvl="2" indent="-371296">
                <a:lnSpc>
                  <a:spcPts val="3611"/>
                </a:lnSpc>
                <a:buFont typeface="Arial"/>
                <a:buChar char="⚬"/>
              </a:pPr>
              <a:r>
                <a:rPr lang="en-US" sz="2579">
                  <a:solidFill>
                    <a:srgbClr val="FFFFFF"/>
                  </a:solidFill>
                  <a:latin typeface="Open Sauce"/>
                </a:rPr>
                <a:t>Definition ,methodes et exemples </a:t>
              </a:r>
            </a:p>
          </p:txBody>
        </p:sp>
        <p:sp>
          <p:nvSpPr>
            <p:cNvPr id="14" name="TextBox 14"/>
            <p:cNvSpPr txBox="1"/>
            <p:nvPr/>
          </p:nvSpPr>
          <p:spPr>
            <a:xfrm>
              <a:off x="0" y="4728874"/>
              <a:ext cx="9266122" cy="1185811"/>
            </a:xfrm>
            <a:prstGeom prst="rect">
              <a:avLst/>
            </a:prstGeom>
          </p:spPr>
          <p:txBody>
            <a:bodyPr lIns="0" tIns="0" rIns="0" bIns="0" rtlCol="0" anchor="t">
              <a:spAutoFit/>
            </a:bodyPr>
            <a:lstStyle/>
            <a:p>
              <a:pPr marL="556944" lvl="1" indent="-278472">
                <a:lnSpc>
                  <a:spcPts val="3611"/>
                </a:lnSpc>
                <a:buFont typeface="Arial"/>
                <a:buChar char="•"/>
              </a:pPr>
              <a:r>
                <a:rPr lang="en-US" sz="2579">
                  <a:solidFill>
                    <a:srgbClr val="FFFFFF"/>
                  </a:solidFill>
                  <a:latin typeface="Open Sauce"/>
                </a:rPr>
                <a:t>Supression des donnees avec mongodb</a:t>
              </a:r>
            </a:p>
          </p:txBody>
        </p:sp>
        <p:sp>
          <p:nvSpPr>
            <p:cNvPr id="15" name="TextBox 15"/>
            <p:cNvSpPr txBox="1"/>
            <p:nvPr/>
          </p:nvSpPr>
          <p:spPr>
            <a:xfrm>
              <a:off x="0" y="6297584"/>
              <a:ext cx="9266122" cy="576211"/>
            </a:xfrm>
            <a:prstGeom prst="rect">
              <a:avLst/>
            </a:prstGeom>
          </p:spPr>
          <p:txBody>
            <a:bodyPr lIns="0" tIns="0" rIns="0" bIns="0" rtlCol="0" anchor="t">
              <a:spAutoFit/>
            </a:bodyPr>
            <a:lstStyle/>
            <a:p>
              <a:pPr marL="1113889" lvl="2" indent="-371296">
                <a:lnSpc>
                  <a:spcPts val="3611"/>
                </a:lnSpc>
                <a:buFont typeface="Arial"/>
                <a:buChar char="⚬"/>
              </a:pPr>
              <a:r>
                <a:rPr lang="en-US" sz="2579">
                  <a:solidFill>
                    <a:srgbClr val="FFFFFF"/>
                  </a:solidFill>
                  <a:latin typeface="Open Sauce"/>
                </a:rPr>
                <a:t>Definition ,methodes et exemples </a:t>
              </a:r>
            </a:p>
          </p:txBody>
        </p:sp>
        <p:sp>
          <p:nvSpPr>
            <p:cNvPr id="16" name="TextBox 16"/>
            <p:cNvSpPr txBox="1"/>
            <p:nvPr/>
          </p:nvSpPr>
          <p:spPr>
            <a:xfrm>
              <a:off x="0" y="7256694"/>
              <a:ext cx="9266122" cy="576211"/>
            </a:xfrm>
            <a:prstGeom prst="rect">
              <a:avLst/>
            </a:prstGeom>
          </p:spPr>
          <p:txBody>
            <a:bodyPr lIns="0" tIns="0" rIns="0" bIns="0" rtlCol="0" anchor="t">
              <a:spAutoFit/>
            </a:bodyPr>
            <a:lstStyle/>
            <a:p>
              <a:pPr marL="556944" lvl="1" indent="-278472">
                <a:lnSpc>
                  <a:spcPts val="3611"/>
                </a:lnSpc>
                <a:buFont typeface="Arial"/>
                <a:buChar char="•"/>
              </a:pPr>
              <a:r>
                <a:rPr lang="en-US" sz="2579">
                  <a:solidFill>
                    <a:srgbClr val="FFFFFF"/>
                  </a:solidFill>
                  <a:latin typeface="Open Sauce"/>
                </a:rPr>
                <a:t>Les indexes</a:t>
              </a:r>
            </a:p>
          </p:txBody>
        </p:sp>
        <p:sp>
          <p:nvSpPr>
            <p:cNvPr id="17" name="TextBox 17"/>
            <p:cNvSpPr txBox="1"/>
            <p:nvPr/>
          </p:nvSpPr>
          <p:spPr>
            <a:xfrm>
              <a:off x="0" y="8215858"/>
              <a:ext cx="9266122" cy="576211"/>
            </a:xfrm>
            <a:prstGeom prst="rect">
              <a:avLst/>
            </a:prstGeom>
          </p:spPr>
          <p:txBody>
            <a:bodyPr lIns="0" tIns="0" rIns="0" bIns="0" rtlCol="0" anchor="t">
              <a:spAutoFit/>
            </a:bodyPr>
            <a:lstStyle/>
            <a:p>
              <a:pPr marL="556944" lvl="1" indent="-278472">
                <a:lnSpc>
                  <a:spcPts val="3611"/>
                </a:lnSpc>
                <a:buFont typeface="Arial"/>
                <a:buChar char="•"/>
              </a:pPr>
              <a:r>
                <a:rPr lang="en-US" sz="2579">
                  <a:solidFill>
                    <a:srgbClr val="FFFFFF"/>
                  </a:solidFill>
                  <a:latin typeface="Open Sauce"/>
                </a:rPr>
                <a:t> Validation des donnes </a:t>
              </a:r>
            </a:p>
          </p:txBody>
        </p:sp>
        <p:sp>
          <p:nvSpPr>
            <p:cNvPr id="18" name="TextBox 18"/>
            <p:cNvSpPr txBox="1"/>
            <p:nvPr/>
          </p:nvSpPr>
          <p:spPr>
            <a:xfrm>
              <a:off x="0" y="9175022"/>
              <a:ext cx="9266122" cy="576211"/>
            </a:xfrm>
            <a:prstGeom prst="rect">
              <a:avLst/>
            </a:prstGeom>
          </p:spPr>
          <p:txBody>
            <a:bodyPr lIns="0" tIns="0" rIns="0" bIns="0" rtlCol="0" anchor="t">
              <a:spAutoFit/>
            </a:bodyPr>
            <a:lstStyle/>
            <a:p>
              <a:pPr marL="556944" lvl="1" indent="-278472">
                <a:lnSpc>
                  <a:spcPts val="3611"/>
                </a:lnSpc>
                <a:buFont typeface="Arial"/>
                <a:buChar char="•"/>
              </a:pPr>
              <a:r>
                <a:rPr lang="en-US" sz="2579">
                  <a:solidFill>
                    <a:srgbClr val="FFFFFF"/>
                  </a:solidFill>
                  <a:latin typeface="Open Sauce"/>
                </a:rPr>
                <a:t>Conclusion</a:t>
              </a:r>
            </a:p>
          </p:txBody>
        </p:sp>
      </p:gr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BBDAE"/>
        </a:solidFill>
        <a:effectLst/>
      </p:bgPr>
    </p:bg>
    <p:spTree>
      <p:nvGrpSpPr>
        <p:cNvPr id="1" name=""/>
        <p:cNvGrpSpPr/>
        <p:nvPr/>
      </p:nvGrpSpPr>
      <p:grpSpPr>
        <a:xfrm>
          <a:off x="0" y="0"/>
          <a:ext cx="0" cy="0"/>
          <a:chOff x="0" y="0"/>
          <a:chExt cx="0" cy="0"/>
        </a:xfrm>
      </p:grpSpPr>
      <p:sp>
        <p:nvSpPr>
          <p:cNvPr id="2" name="Freeform 2"/>
          <p:cNvSpPr/>
          <p:nvPr/>
        </p:nvSpPr>
        <p:spPr>
          <a:xfrm>
            <a:off x="263327" y="400050"/>
            <a:ext cx="18024673" cy="10795895"/>
          </a:xfrm>
          <a:custGeom>
            <a:avLst/>
            <a:gdLst/>
            <a:ahLst/>
            <a:cxnLst/>
            <a:rect l="l" t="t" r="r" b="b"/>
            <a:pathLst>
              <a:path w="18024673" h="10795895">
                <a:moveTo>
                  <a:pt x="0" y="0"/>
                </a:moveTo>
                <a:lnTo>
                  <a:pt x="18024673" y="0"/>
                </a:lnTo>
                <a:lnTo>
                  <a:pt x="18024673" y="10795895"/>
                </a:lnTo>
                <a:lnTo>
                  <a:pt x="0" y="10795895"/>
                </a:lnTo>
                <a:lnTo>
                  <a:pt x="0" y="0"/>
                </a:lnTo>
                <a:close/>
              </a:path>
            </a:pathLst>
          </a:custGeom>
          <a:blipFill>
            <a:blip r:embed="rId2"/>
            <a:stretch>
              <a:fillRect l="-5085" r="-5085"/>
            </a:stretch>
          </a:blipFill>
        </p:spPr>
      </p:sp>
      <p:grpSp>
        <p:nvGrpSpPr>
          <p:cNvPr id="3" name="Group 3"/>
          <p:cNvGrpSpPr/>
          <p:nvPr/>
        </p:nvGrpSpPr>
        <p:grpSpPr>
          <a:xfrm>
            <a:off x="2031959" y="-9591336"/>
            <a:ext cx="13313729" cy="10799728"/>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5" name="TextBox 5"/>
          <p:cNvSpPr txBox="1"/>
          <p:nvPr/>
        </p:nvSpPr>
        <p:spPr>
          <a:xfrm>
            <a:off x="4933109" y="0"/>
            <a:ext cx="7511429" cy="800100"/>
          </a:xfrm>
          <a:prstGeom prst="rect">
            <a:avLst/>
          </a:prstGeom>
        </p:spPr>
        <p:txBody>
          <a:bodyPr lIns="0" tIns="0" rIns="0" bIns="0" rtlCol="0" anchor="t">
            <a:spAutoFit/>
          </a:bodyPr>
          <a:lstStyle/>
          <a:p>
            <a:pPr marL="0" lvl="0" indent="0" algn="ctr">
              <a:lnSpc>
                <a:spcPts val="6360"/>
              </a:lnSpc>
            </a:pPr>
            <a:r>
              <a:rPr lang="en-US" sz="5300" spc="-106">
                <a:solidFill>
                  <a:srgbClr val="FFFFFF"/>
                </a:solidFill>
                <a:latin typeface="Antonio"/>
              </a:rPr>
              <a:t>Exemple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7135" y="-9285764"/>
            <a:ext cx="13313729" cy="1107166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TextBox 4"/>
          <p:cNvSpPr txBox="1"/>
          <p:nvPr/>
        </p:nvSpPr>
        <p:spPr>
          <a:xfrm>
            <a:off x="5388285" y="509587"/>
            <a:ext cx="7511429" cy="1047750"/>
          </a:xfrm>
          <a:prstGeom prst="rect">
            <a:avLst/>
          </a:prstGeom>
        </p:spPr>
        <p:txBody>
          <a:bodyPr lIns="0" tIns="0" rIns="0" bIns="0" rtlCol="0" anchor="t">
            <a:spAutoFit/>
          </a:bodyPr>
          <a:lstStyle/>
          <a:p>
            <a:pPr marL="0" lvl="0" indent="0" algn="ctr">
              <a:lnSpc>
                <a:spcPts val="8399"/>
              </a:lnSpc>
            </a:pPr>
            <a:r>
              <a:rPr lang="en-US" sz="6999" spc="-139">
                <a:solidFill>
                  <a:srgbClr val="FFFFFF"/>
                </a:solidFill>
                <a:latin typeface="Antonio"/>
              </a:rPr>
              <a:t>Conclusion</a:t>
            </a:r>
          </a:p>
        </p:txBody>
      </p:sp>
      <p:sp>
        <p:nvSpPr>
          <p:cNvPr id="5" name="TextBox 5"/>
          <p:cNvSpPr txBox="1"/>
          <p:nvPr/>
        </p:nvSpPr>
        <p:spPr>
          <a:xfrm>
            <a:off x="328530" y="2773033"/>
            <a:ext cx="17959470" cy="4771202"/>
          </a:xfrm>
          <a:prstGeom prst="rect">
            <a:avLst/>
          </a:prstGeom>
        </p:spPr>
        <p:txBody>
          <a:bodyPr lIns="0" tIns="0" rIns="0" bIns="0" rtlCol="0" anchor="t">
            <a:spAutoFit/>
          </a:bodyPr>
          <a:lstStyle/>
          <a:p>
            <a:pPr algn="ctr">
              <a:lnSpc>
                <a:spcPts val="4770"/>
              </a:lnSpc>
              <a:spcBef>
                <a:spcPct val="0"/>
              </a:spcBef>
            </a:pPr>
            <a:r>
              <a:rPr lang="en-US" sz="3407">
                <a:solidFill>
                  <a:srgbClr val="000000"/>
                </a:solidFill>
                <a:latin typeface="Open Sauce"/>
              </a:rPr>
              <a:t>En résumé, la gestion efficace des données est cruciale dans le domaine des bases de données, et MongoDB offre un ensemble robuste d'opérations pour la mise à jour des données, notamment l'insertion, la mise à jour et la suppression. L'utilisation de l'instruction insert permet d'ajouter de nouvelles données de manière simple, tandis que les opérations update offrent la flexibilité nécessaire pour modifier des documents existants en fonction des besoins spécifiques. En complément, l'instruction delete permet de supprimer des données de manière sélective, contribuant ainsi à maintenir une base de données propre et à jour.</a:t>
            </a:r>
          </a:p>
        </p:txBody>
      </p:sp>
    </p:spTree>
  </p:cSld>
  <p:clrMapOvr>
    <a:masterClrMapping/>
  </p:clrMapOvr>
  <p:transition>
    <p:circl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8D6A3"/>
        </a:solidFill>
        <a:effectLst/>
      </p:bgPr>
    </p:bg>
    <p:spTree>
      <p:nvGrpSpPr>
        <p:cNvPr id="1" name=""/>
        <p:cNvGrpSpPr/>
        <p:nvPr/>
      </p:nvGrpSpPr>
      <p:grpSpPr>
        <a:xfrm>
          <a:off x="0" y="0"/>
          <a:ext cx="0" cy="0"/>
          <a:chOff x="0" y="0"/>
          <a:chExt cx="0" cy="0"/>
        </a:xfrm>
      </p:grpSpPr>
      <p:sp>
        <p:nvSpPr>
          <p:cNvPr id="2" name="Freeform 2"/>
          <p:cNvSpPr/>
          <p:nvPr/>
        </p:nvSpPr>
        <p:spPr>
          <a:xfrm>
            <a:off x="16683520" y="1590911"/>
            <a:ext cx="2651835" cy="2651835"/>
          </a:xfrm>
          <a:custGeom>
            <a:avLst/>
            <a:gdLst/>
            <a:ahLst/>
            <a:cxnLst/>
            <a:rect l="l" t="t" r="r" b="b"/>
            <a:pathLst>
              <a:path w="2651835" h="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85068" y="-5909142"/>
            <a:ext cx="11406931" cy="19023297"/>
            <a:chOff x="0" y="0"/>
            <a:chExt cx="3331210" cy="5870705"/>
          </a:xfrm>
        </p:grpSpPr>
        <p:sp>
          <p:nvSpPr>
            <p:cNvPr id="4" name="Freeform 4"/>
            <p:cNvSpPr/>
            <p:nvPr/>
          </p:nvSpPr>
          <p:spPr>
            <a:xfrm>
              <a:off x="0" y="0"/>
              <a:ext cx="3331210" cy="5870705"/>
            </a:xfrm>
            <a:custGeom>
              <a:avLst/>
              <a:gdLst/>
              <a:ahLst/>
              <a:cxnLst/>
              <a:rect l="l" t="t" r="r" b="b"/>
              <a:pathLst>
                <a:path w="3331210" h="5870705">
                  <a:moveTo>
                    <a:pt x="3331210" y="5870705"/>
                  </a:moveTo>
                  <a:lnTo>
                    <a:pt x="0" y="5870705"/>
                  </a:lnTo>
                  <a:cubicBezTo>
                    <a:pt x="0" y="2627605"/>
                    <a:pt x="1490980" y="0"/>
                    <a:pt x="3331210" y="0"/>
                  </a:cubicBezTo>
                  <a:lnTo>
                    <a:pt x="3331210" y="5870705"/>
                  </a:lnTo>
                  <a:close/>
                </a:path>
              </a:pathLst>
            </a:custGeom>
            <a:solidFill>
              <a:srgbClr val="006749"/>
            </a:solidFill>
            <a:ln w="12700">
              <a:solidFill>
                <a:srgbClr val="000000"/>
              </a:solidFill>
            </a:ln>
          </p:spPr>
        </p:sp>
      </p:grpSp>
      <p:sp>
        <p:nvSpPr>
          <p:cNvPr id="5" name="Freeform 5"/>
          <p:cNvSpPr/>
          <p:nvPr/>
        </p:nvSpPr>
        <p:spPr>
          <a:xfrm>
            <a:off x="-789475" y="-570381"/>
            <a:ext cx="2651835" cy="2651835"/>
          </a:xfrm>
          <a:custGeom>
            <a:avLst/>
            <a:gdLst/>
            <a:ahLst/>
            <a:cxnLst/>
            <a:rect l="l" t="t" r="r" b="b"/>
            <a:pathLst>
              <a:path w="2651835" h="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962400" y="4422297"/>
            <a:ext cx="11095673" cy="1442405"/>
          </a:xfrm>
          <a:prstGeom prst="rect">
            <a:avLst/>
          </a:prstGeom>
        </p:spPr>
        <p:txBody>
          <a:bodyPr lIns="0" tIns="0" rIns="0" bIns="0" rtlCol="0" anchor="t">
            <a:spAutoFit/>
          </a:bodyPr>
          <a:lstStyle/>
          <a:p>
            <a:pPr algn="ctr">
              <a:lnSpc>
                <a:spcPts val="11847"/>
              </a:lnSpc>
              <a:spcBef>
                <a:spcPct val="0"/>
              </a:spcBef>
            </a:pPr>
            <a:r>
              <a:rPr lang="en-US" sz="8462" dirty="0">
                <a:solidFill>
                  <a:srgbClr val="F1EEEE"/>
                </a:solidFill>
                <a:latin typeface="Antonio"/>
              </a:rPr>
              <a:t>Merci Pour </a:t>
            </a:r>
            <a:r>
              <a:rPr lang="en-US" sz="8462" dirty="0" err="1">
                <a:solidFill>
                  <a:srgbClr val="F1EEEE"/>
                </a:solidFill>
                <a:latin typeface="Antonio"/>
              </a:rPr>
              <a:t>votre</a:t>
            </a:r>
            <a:r>
              <a:rPr lang="en-US" sz="8462" dirty="0">
                <a:solidFill>
                  <a:srgbClr val="F1EEEE"/>
                </a:solidFill>
                <a:latin typeface="Antonio"/>
              </a:rPr>
              <a:t> attention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75864" y="-1513365"/>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id="4" name="Freeform 4"/>
          <p:cNvSpPr/>
          <p:nvPr/>
        </p:nvSpPr>
        <p:spPr>
          <a:xfrm>
            <a:off x="8189864" y="6953260"/>
            <a:ext cx="2901127" cy="1450563"/>
          </a:xfrm>
          <a:custGeom>
            <a:avLst/>
            <a:gdLst/>
            <a:ahLst/>
            <a:cxnLst/>
            <a:rect l="l" t="t" r="r" b="b"/>
            <a:pathLst>
              <a:path w="2901127" h="1450563">
                <a:moveTo>
                  <a:pt x="0" y="0"/>
                </a:moveTo>
                <a:lnTo>
                  <a:pt x="2901127" y="0"/>
                </a:lnTo>
                <a:lnTo>
                  <a:pt x="2901127" y="1450563"/>
                </a:lnTo>
                <a:lnTo>
                  <a:pt x="0" y="1450563"/>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5" name="Freeform 5"/>
          <p:cNvSpPr/>
          <p:nvPr/>
        </p:nvSpPr>
        <p:spPr>
          <a:xfrm>
            <a:off x="14071754" y="7089899"/>
            <a:ext cx="2583173" cy="1291587"/>
          </a:xfrm>
          <a:custGeom>
            <a:avLst/>
            <a:gdLst/>
            <a:ahLst/>
            <a:cxnLst/>
            <a:rect l="l" t="t" r="r" b="b"/>
            <a:pathLst>
              <a:path w="2583173" h="1291587">
                <a:moveTo>
                  <a:pt x="0" y="0"/>
                </a:moveTo>
                <a:lnTo>
                  <a:pt x="2583173" y="0"/>
                </a:lnTo>
                <a:lnTo>
                  <a:pt x="2583173" y="1291586"/>
                </a:lnTo>
                <a:lnTo>
                  <a:pt x="0" y="1291586"/>
                </a:lnTo>
                <a:lnTo>
                  <a:pt x="0" y="0"/>
                </a:lnTo>
                <a:close/>
              </a:path>
            </a:pathLst>
          </a:custGeom>
          <a:blipFill>
            <a:blip r:embed="rId4">
              <a:alphaModFix amt="10999"/>
              <a:extLst>
                <a:ext uri="{96DAC541-7B7A-43D3-8B79-37D633B846F1}">
                  <asvg:svgBlip xmlns:asvg="http://schemas.microsoft.com/office/drawing/2016/SVG/main" r:embed="rId5"/>
                </a:ext>
              </a:extLst>
            </a:blip>
            <a:stretch>
              <a:fillRect/>
            </a:stretch>
          </a:blipFill>
        </p:spPr>
      </p:sp>
      <p:sp>
        <p:nvSpPr>
          <p:cNvPr id="6" name="Freeform 6"/>
          <p:cNvSpPr/>
          <p:nvPr/>
        </p:nvSpPr>
        <p:spPr>
          <a:xfrm>
            <a:off x="12074841" y="6937804"/>
            <a:ext cx="1536412" cy="1536412"/>
          </a:xfrm>
          <a:custGeom>
            <a:avLst/>
            <a:gdLst/>
            <a:ahLst/>
            <a:cxnLst/>
            <a:rect l="l" t="t" r="r" b="b"/>
            <a:pathLst>
              <a:path w="1536412" h="1536412">
                <a:moveTo>
                  <a:pt x="0" y="0"/>
                </a:moveTo>
                <a:lnTo>
                  <a:pt x="1536412" y="0"/>
                </a:lnTo>
                <a:lnTo>
                  <a:pt x="1536412" y="1536412"/>
                </a:lnTo>
                <a:lnTo>
                  <a:pt x="0" y="1536412"/>
                </a:lnTo>
                <a:lnTo>
                  <a:pt x="0" y="0"/>
                </a:lnTo>
                <a:close/>
              </a:path>
            </a:pathLst>
          </a:custGeom>
          <a:blipFill>
            <a:blip r:embed="rId6">
              <a:alphaModFix amt="10999"/>
              <a:extLst>
                <a:ext uri="{96DAC541-7B7A-43D3-8B79-37D633B846F1}">
                  <asvg:svgBlip xmlns:asvg="http://schemas.microsoft.com/office/drawing/2016/SVG/main" r:embed="rId7"/>
                </a:ext>
              </a:extLst>
            </a:blip>
            <a:stretch>
              <a:fillRect/>
            </a:stretch>
          </a:blipFill>
        </p:spPr>
      </p:sp>
      <p:sp>
        <p:nvSpPr>
          <p:cNvPr id="7" name="Freeform 7"/>
          <p:cNvSpPr/>
          <p:nvPr/>
        </p:nvSpPr>
        <p:spPr>
          <a:xfrm>
            <a:off x="14668723" y="4493895"/>
            <a:ext cx="1986205" cy="1986205"/>
          </a:xfrm>
          <a:custGeom>
            <a:avLst/>
            <a:gdLst/>
            <a:ahLst/>
            <a:cxnLst/>
            <a:rect l="l" t="t" r="r" b="b"/>
            <a:pathLst>
              <a:path w="1986205" h="1986205">
                <a:moveTo>
                  <a:pt x="0" y="0"/>
                </a:moveTo>
                <a:lnTo>
                  <a:pt x="1986204" y="0"/>
                </a:lnTo>
                <a:lnTo>
                  <a:pt x="1986204" y="1986205"/>
                </a:lnTo>
                <a:lnTo>
                  <a:pt x="0" y="1986205"/>
                </a:lnTo>
                <a:lnTo>
                  <a:pt x="0" y="0"/>
                </a:lnTo>
                <a:close/>
              </a:path>
            </a:pathLst>
          </a:custGeom>
          <a:blipFill>
            <a:blip r:embed="rId8">
              <a:alphaModFix amt="10999"/>
              <a:extLst>
                <a:ext uri="{96DAC541-7B7A-43D3-8B79-37D633B846F1}">
                  <asvg:svgBlip xmlns:asvg="http://schemas.microsoft.com/office/drawing/2016/SVG/main" r:embed="rId9"/>
                </a:ext>
              </a:extLst>
            </a:blip>
            <a:stretch>
              <a:fillRect/>
            </a:stretch>
          </a:blipFill>
        </p:spPr>
      </p:sp>
      <p:sp>
        <p:nvSpPr>
          <p:cNvPr id="8" name="Freeform 8"/>
          <p:cNvSpPr/>
          <p:nvPr/>
        </p:nvSpPr>
        <p:spPr>
          <a:xfrm>
            <a:off x="11859671" y="4493895"/>
            <a:ext cx="1986205" cy="1986205"/>
          </a:xfrm>
          <a:custGeom>
            <a:avLst/>
            <a:gdLst/>
            <a:ahLst/>
            <a:cxnLst/>
            <a:rect l="l" t="t" r="r" b="b"/>
            <a:pathLst>
              <a:path w="1986205" h="1986205">
                <a:moveTo>
                  <a:pt x="0" y="0"/>
                </a:moveTo>
                <a:lnTo>
                  <a:pt x="1986205" y="0"/>
                </a:lnTo>
                <a:lnTo>
                  <a:pt x="1986205" y="1986205"/>
                </a:lnTo>
                <a:lnTo>
                  <a:pt x="0" y="1986205"/>
                </a:lnTo>
                <a:lnTo>
                  <a:pt x="0" y="0"/>
                </a:lnTo>
                <a:close/>
              </a:path>
            </a:pathLst>
          </a:custGeom>
          <a:blipFill>
            <a:blip r:embed="rId10">
              <a:alphaModFix amt="10999"/>
              <a:extLst>
                <a:ext uri="{96DAC541-7B7A-43D3-8B79-37D633B846F1}">
                  <asvg:svgBlip xmlns:asvg="http://schemas.microsoft.com/office/drawing/2016/SVG/main" r:embed="rId11"/>
                </a:ext>
              </a:extLst>
            </a:blip>
            <a:stretch>
              <a:fillRect/>
            </a:stretch>
          </a:blipFill>
        </p:spPr>
      </p:sp>
      <p:grpSp>
        <p:nvGrpSpPr>
          <p:cNvPr id="9" name="Group 9"/>
          <p:cNvGrpSpPr/>
          <p:nvPr/>
        </p:nvGrpSpPr>
        <p:grpSpPr>
          <a:xfrm>
            <a:off x="8189864" y="4620052"/>
            <a:ext cx="3189827" cy="1518720"/>
            <a:chOff x="0" y="0"/>
            <a:chExt cx="13398500" cy="6379210"/>
          </a:xfrm>
        </p:grpSpPr>
        <p:sp>
          <p:nvSpPr>
            <p:cNvPr id="10" name="Freeform 10"/>
            <p:cNvSpPr/>
            <p:nvPr/>
          </p:nvSpPr>
          <p:spPr>
            <a:xfrm>
              <a:off x="0" y="0"/>
              <a:ext cx="13398500" cy="6379210"/>
            </a:xfrm>
            <a:custGeom>
              <a:avLst/>
              <a:gdLst/>
              <a:ahLst/>
              <a:cxnLst/>
              <a:rect l="l" t="t" r="r" b="b"/>
              <a:pathLst>
                <a:path w="13398500" h="6379210">
                  <a:moveTo>
                    <a:pt x="6747510" y="0"/>
                  </a:moveTo>
                  <a:lnTo>
                    <a:pt x="6645910" y="0"/>
                  </a:lnTo>
                  <a:lnTo>
                    <a:pt x="6638290" y="7620"/>
                  </a:lnTo>
                  <a:lnTo>
                    <a:pt x="0" y="6379210"/>
                  </a:lnTo>
                  <a:lnTo>
                    <a:pt x="6752590" y="6379210"/>
                  </a:lnTo>
                  <a:lnTo>
                    <a:pt x="13398500" y="0"/>
                  </a:lnTo>
                  <a:close/>
                </a:path>
              </a:pathLst>
            </a:custGeom>
            <a:solidFill>
              <a:srgbClr val="48B281">
                <a:alpha val="10980"/>
              </a:srgbClr>
            </a:solidFill>
          </p:spPr>
        </p:sp>
      </p:grpSp>
      <p:sp>
        <p:nvSpPr>
          <p:cNvPr id="11" name="Freeform 11"/>
          <p:cNvSpPr/>
          <p:nvPr/>
        </p:nvSpPr>
        <p:spPr>
          <a:xfrm>
            <a:off x="12253167" y="2018719"/>
            <a:ext cx="1771035" cy="1771035"/>
          </a:xfrm>
          <a:custGeom>
            <a:avLst/>
            <a:gdLst/>
            <a:ahLst/>
            <a:cxnLst/>
            <a:rect l="l" t="t" r="r" b="b"/>
            <a:pathLst>
              <a:path w="1771035" h="1771035">
                <a:moveTo>
                  <a:pt x="0" y="0"/>
                </a:moveTo>
                <a:lnTo>
                  <a:pt x="1771035" y="0"/>
                </a:lnTo>
                <a:lnTo>
                  <a:pt x="1771035" y="1771035"/>
                </a:lnTo>
                <a:lnTo>
                  <a:pt x="0" y="1771035"/>
                </a:lnTo>
                <a:lnTo>
                  <a:pt x="0" y="0"/>
                </a:lnTo>
                <a:close/>
              </a:path>
            </a:pathLst>
          </a:custGeom>
          <a:blipFill>
            <a:blip r:embed="rId12">
              <a:alphaModFix amt="10999"/>
              <a:extLst>
                <a:ext uri="{96DAC541-7B7A-43D3-8B79-37D633B846F1}">
                  <asvg:svgBlip xmlns:asvg="http://schemas.microsoft.com/office/drawing/2016/SVG/main" r:embed="rId13"/>
                </a:ext>
              </a:extLst>
            </a:blip>
            <a:stretch>
              <a:fillRect/>
            </a:stretch>
          </a:blipFill>
        </p:spPr>
      </p:sp>
      <p:grpSp>
        <p:nvGrpSpPr>
          <p:cNvPr id="12" name="Group 12"/>
          <p:cNvGrpSpPr/>
          <p:nvPr/>
        </p:nvGrpSpPr>
        <p:grpSpPr>
          <a:xfrm>
            <a:off x="8189864" y="2293595"/>
            <a:ext cx="3472118" cy="1221283"/>
            <a:chOff x="0" y="0"/>
            <a:chExt cx="6350000" cy="2233549"/>
          </a:xfrm>
        </p:grpSpPr>
        <p:sp>
          <p:nvSpPr>
            <p:cNvPr id="13" name="Freeform 13"/>
            <p:cNvSpPr/>
            <p:nvPr/>
          </p:nvSpPr>
          <p:spPr>
            <a:xfrm>
              <a:off x="19050" y="19050"/>
              <a:ext cx="6312027" cy="2195449"/>
            </a:xfrm>
            <a:custGeom>
              <a:avLst/>
              <a:gdLst/>
              <a:ahLst/>
              <a:cxnLst/>
              <a:rect l="l" t="t" r="r" b="b"/>
              <a:pathLst>
                <a:path w="6312027" h="2195449">
                  <a:moveTo>
                    <a:pt x="5214112" y="2195449"/>
                  </a:moveTo>
                  <a:lnTo>
                    <a:pt x="1097788" y="2195449"/>
                  </a:lnTo>
                  <a:cubicBezTo>
                    <a:pt x="491490" y="2195449"/>
                    <a:pt x="0" y="1703959"/>
                    <a:pt x="0" y="1097661"/>
                  </a:cubicBezTo>
                  <a:cubicBezTo>
                    <a:pt x="0" y="491490"/>
                    <a:pt x="491490" y="0"/>
                    <a:pt x="1097788" y="0"/>
                  </a:cubicBezTo>
                  <a:lnTo>
                    <a:pt x="5214239" y="0"/>
                  </a:lnTo>
                  <a:cubicBezTo>
                    <a:pt x="5820537" y="0"/>
                    <a:pt x="6312027" y="491490"/>
                    <a:pt x="6312027" y="1097788"/>
                  </a:cubicBezTo>
                  <a:cubicBezTo>
                    <a:pt x="6311900" y="1703959"/>
                    <a:pt x="5820410" y="2195449"/>
                    <a:pt x="5214112" y="2195449"/>
                  </a:cubicBezTo>
                  <a:close/>
                </a:path>
              </a:pathLst>
            </a:custGeom>
            <a:solidFill>
              <a:srgbClr val="68D6A3">
                <a:alpha val="10980"/>
              </a:srgbClr>
            </a:solidFill>
          </p:spPr>
        </p:sp>
        <p:sp>
          <p:nvSpPr>
            <p:cNvPr id="14" name="Freeform 14"/>
            <p:cNvSpPr/>
            <p:nvPr/>
          </p:nvSpPr>
          <p:spPr>
            <a:xfrm>
              <a:off x="0" y="0"/>
              <a:ext cx="6350000" cy="2233549"/>
            </a:xfrm>
            <a:custGeom>
              <a:avLst/>
              <a:gdLst/>
              <a:ahLst/>
              <a:cxnLst/>
              <a:rect l="l" t="t" r="r" b="b"/>
              <a:pathLst>
                <a:path w="6350000" h="2233549">
                  <a:moveTo>
                    <a:pt x="5233162" y="2233549"/>
                  </a:moveTo>
                  <a:lnTo>
                    <a:pt x="1116838" y="2233549"/>
                  </a:lnTo>
                  <a:cubicBezTo>
                    <a:pt x="501015" y="2233549"/>
                    <a:pt x="0" y="1732534"/>
                    <a:pt x="0" y="1116838"/>
                  </a:cubicBezTo>
                  <a:cubicBezTo>
                    <a:pt x="0" y="501015"/>
                    <a:pt x="501015" y="0"/>
                    <a:pt x="1116838" y="0"/>
                  </a:cubicBezTo>
                  <a:lnTo>
                    <a:pt x="5233289" y="0"/>
                  </a:lnTo>
                  <a:cubicBezTo>
                    <a:pt x="5848985" y="0"/>
                    <a:pt x="6350000" y="501015"/>
                    <a:pt x="6350000" y="1116838"/>
                  </a:cubicBezTo>
                  <a:cubicBezTo>
                    <a:pt x="6350000" y="1732534"/>
                    <a:pt x="5848985" y="2233549"/>
                    <a:pt x="5233162" y="2233549"/>
                  </a:cubicBezTo>
                  <a:close/>
                  <a:moveTo>
                    <a:pt x="1116838" y="38100"/>
                  </a:moveTo>
                  <a:cubicBezTo>
                    <a:pt x="521970" y="38100"/>
                    <a:pt x="38100" y="521970"/>
                    <a:pt x="38100" y="1116838"/>
                  </a:cubicBezTo>
                  <a:cubicBezTo>
                    <a:pt x="38100" y="1711579"/>
                    <a:pt x="521970" y="2195576"/>
                    <a:pt x="1116838" y="2195576"/>
                  </a:cubicBezTo>
                  <a:lnTo>
                    <a:pt x="5233289" y="2195576"/>
                  </a:lnTo>
                  <a:cubicBezTo>
                    <a:pt x="5828030" y="2195576"/>
                    <a:pt x="6312027" y="1711706"/>
                    <a:pt x="6312027" y="1116838"/>
                  </a:cubicBezTo>
                  <a:cubicBezTo>
                    <a:pt x="6311900" y="521970"/>
                    <a:pt x="5828030" y="38100"/>
                    <a:pt x="5233162" y="38100"/>
                  </a:cubicBezTo>
                  <a:lnTo>
                    <a:pt x="1116838" y="38100"/>
                  </a:lnTo>
                  <a:close/>
                </a:path>
              </a:pathLst>
            </a:custGeom>
            <a:solidFill>
              <a:srgbClr val="68D6A3">
                <a:alpha val="10980"/>
              </a:srgbClr>
            </a:solidFill>
          </p:spPr>
        </p:sp>
      </p:grpSp>
      <p:grpSp>
        <p:nvGrpSpPr>
          <p:cNvPr id="15" name="Group 15"/>
          <p:cNvGrpSpPr>
            <a:grpSpLocks noChangeAspect="1"/>
          </p:cNvGrpSpPr>
          <p:nvPr/>
        </p:nvGrpSpPr>
        <p:grpSpPr>
          <a:xfrm>
            <a:off x="14615387" y="1884466"/>
            <a:ext cx="2039540" cy="2039540"/>
            <a:chOff x="0" y="0"/>
            <a:chExt cx="1708150" cy="1708150"/>
          </a:xfrm>
        </p:grpSpPr>
        <p:sp>
          <p:nvSpPr>
            <p:cNvPr id="16" name="Freeform 1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8B281">
                <a:alpha val="10980"/>
              </a:srgbClr>
            </a:solidFill>
          </p:spPr>
        </p:sp>
      </p:grpSp>
      <p:sp>
        <p:nvSpPr>
          <p:cNvPr id="17" name="TextBox 17"/>
          <p:cNvSpPr txBox="1"/>
          <p:nvPr/>
        </p:nvSpPr>
        <p:spPr>
          <a:xfrm>
            <a:off x="975611" y="3695100"/>
            <a:ext cx="4911328" cy="2105025"/>
          </a:xfrm>
          <a:prstGeom prst="rect">
            <a:avLst/>
          </a:prstGeom>
        </p:spPr>
        <p:txBody>
          <a:bodyPr lIns="0" tIns="0" rIns="0" bIns="0" rtlCol="0" anchor="t">
            <a:spAutoFit/>
          </a:bodyPr>
          <a:lstStyle/>
          <a:p>
            <a:pPr marL="0" lvl="0" indent="0">
              <a:lnSpc>
                <a:spcPts val="8399"/>
              </a:lnSpc>
            </a:pPr>
            <a:r>
              <a:rPr lang="en-US" sz="6999" spc="-139">
                <a:solidFill>
                  <a:srgbClr val="000000"/>
                </a:solidFill>
                <a:latin typeface="Antonio Bold"/>
              </a:rPr>
              <a:t>C’est quoi mongodb?</a:t>
            </a:r>
          </a:p>
        </p:txBody>
      </p:sp>
      <p:grpSp>
        <p:nvGrpSpPr>
          <p:cNvPr id="18" name="Group 18"/>
          <p:cNvGrpSpPr>
            <a:grpSpLocks noChangeAspect="1"/>
          </p:cNvGrpSpPr>
          <p:nvPr/>
        </p:nvGrpSpPr>
        <p:grpSpPr>
          <a:xfrm>
            <a:off x="1028700" y="998949"/>
            <a:ext cx="2039540" cy="2039540"/>
            <a:chOff x="0" y="0"/>
            <a:chExt cx="1708150" cy="1708150"/>
          </a:xfrm>
        </p:grpSpPr>
        <p:sp>
          <p:nvSpPr>
            <p:cNvPr id="19" name="Freeform 1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8B281">
                <a:alpha val="30980"/>
              </a:srgbClr>
            </a:solidFill>
          </p:spPr>
        </p:sp>
      </p:grpSp>
      <p:grpSp>
        <p:nvGrpSpPr>
          <p:cNvPr id="20" name="Group 20"/>
          <p:cNvGrpSpPr/>
          <p:nvPr/>
        </p:nvGrpSpPr>
        <p:grpSpPr>
          <a:xfrm>
            <a:off x="1028700" y="7678542"/>
            <a:ext cx="3472118" cy="1221283"/>
            <a:chOff x="0" y="0"/>
            <a:chExt cx="6350000" cy="2233549"/>
          </a:xfrm>
        </p:grpSpPr>
        <p:sp>
          <p:nvSpPr>
            <p:cNvPr id="21" name="Freeform 21"/>
            <p:cNvSpPr/>
            <p:nvPr/>
          </p:nvSpPr>
          <p:spPr>
            <a:xfrm>
              <a:off x="19050" y="19050"/>
              <a:ext cx="6312027" cy="2195449"/>
            </a:xfrm>
            <a:custGeom>
              <a:avLst/>
              <a:gdLst/>
              <a:ahLst/>
              <a:cxnLst/>
              <a:rect l="l" t="t" r="r" b="b"/>
              <a:pathLst>
                <a:path w="6312027" h="2195449">
                  <a:moveTo>
                    <a:pt x="5214112" y="2195449"/>
                  </a:moveTo>
                  <a:lnTo>
                    <a:pt x="1097788" y="2195449"/>
                  </a:lnTo>
                  <a:cubicBezTo>
                    <a:pt x="491490" y="2195449"/>
                    <a:pt x="0" y="1703959"/>
                    <a:pt x="0" y="1097661"/>
                  </a:cubicBezTo>
                  <a:cubicBezTo>
                    <a:pt x="0" y="491490"/>
                    <a:pt x="491490" y="0"/>
                    <a:pt x="1097788" y="0"/>
                  </a:cubicBezTo>
                  <a:lnTo>
                    <a:pt x="5214239" y="0"/>
                  </a:lnTo>
                  <a:cubicBezTo>
                    <a:pt x="5820537" y="0"/>
                    <a:pt x="6312027" y="491490"/>
                    <a:pt x="6312027" y="1097788"/>
                  </a:cubicBezTo>
                  <a:cubicBezTo>
                    <a:pt x="6311900" y="1703959"/>
                    <a:pt x="5820410" y="2195449"/>
                    <a:pt x="5214112" y="2195449"/>
                  </a:cubicBezTo>
                  <a:close/>
                </a:path>
              </a:pathLst>
            </a:custGeom>
            <a:solidFill>
              <a:srgbClr val="68D6A3">
                <a:alpha val="30980"/>
              </a:srgbClr>
            </a:solidFill>
          </p:spPr>
        </p:sp>
        <p:sp>
          <p:nvSpPr>
            <p:cNvPr id="22" name="Freeform 22"/>
            <p:cNvSpPr/>
            <p:nvPr/>
          </p:nvSpPr>
          <p:spPr>
            <a:xfrm>
              <a:off x="0" y="0"/>
              <a:ext cx="6350000" cy="2233549"/>
            </a:xfrm>
            <a:custGeom>
              <a:avLst/>
              <a:gdLst/>
              <a:ahLst/>
              <a:cxnLst/>
              <a:rect l="l" t="t" r="r" b="b"/>
              <a:pathLst>
                <a:path w="6350000" h="2233549">
                  <a:moveTo>
                    <a:pt x="5233162" y="2233549"/>
                  </a:moveTo>
                  <a:lnTo>
                    <a:pt x="1116838" y="2233549"/>
                  </a:lnTo>
                  <a:cubicBezTo>
                    <a:pt x="501015" y="2233549"/>
                    <a:pt x="0" y="1732534"/>
                    <a:pt x="0" y="1116838"/>
                  </a:cubicBezTo>
                  <a:cubicBezTo>
                    <a:pt x="0" y="501015"/>
                    <a:pt x="501015" y="0"/>
                    <a:pt x="1116838" y="0"/>
                  </a:cubicBezTo>
                  <a:lnTo>
                    <a:pt x="5233289" y="0"/>
                  </a:lnTo>
                  <a:cubicBezTo>
                    <a:pt x="5848985" y="0"/>
                    <a:pt x="6350000" y="501015"/>
                    <a:pt x="6350000" y="1116838"/>
                  </a:cubicBezTo>
                  <a:cubicBezTo>
                    <a:pt x="6350000" y="1732534"/>
                    <a:pt x="5848985" y="2233549"/>
                    <a:pt x="5233162" y="2233549"/>
                  </a:cubicBezTo>
                  <a:close/>
                  <a:moveTo>
                    <a:pt x="1116838" y="38100"/>
                  </a:moveTo>
                  <a:cubicBezTo>
                    <a:pt x="521970" y="38100"/>
                    <a:pt x="38100" y="521970"/>
                    <a:pt x="38100" y="1116838"/>
                  </a:cubicBezTo>
                  <a:cubicBezTo>
                    <a:pt x="38100" y="1711579"/>
                    <a:pt x="521970" y="2195576"/>
                    <a:pt x="1116838" y="2195576"/>
                  </a:cubicBezTo>
                  <a:lnTo>
                    <a:pt x="5233289" y="2195576"/>
                  </a:lnTo>
                  <a:cubicBezTo>
                    <a:pt x="5828030" y="2195576"/>
                    <a:pt x="6312027" y="1711706"/>
                    <a:pt x="6312027" y="1116838"/>
                  </a:cubicBezTo>
                  <a:cubicBezTo>
                    <a:pt x="6311900" y="521970"/>
                    <a:pt x="5828030" y="38100"/>
                    <a:pt x="5233162" y="38100"/>
                  </a:cubicBezTo>
                  <a:lnTo>
                    <a:pt x="1116838" y="38100"/>
                  </a:lnTo>
                  <a:close/>
                </a:path>
              </a:pathLst>
            </a:custGeom>
            <a:solidFill>
              <a:srgbClr val="68D6A3">
                <a:alpha val="30980"/>
              </a:srgbClr>
            </a:solidFill>
          </p:spPr>
        </p:sp>
      </p:grpSp>
      <p:sp>
        <p:nvSpPr>
          <p:cNvPr id="23" name="Freeform 23"/>
          <p:cNvSpPr/>
          <p:nvPr/>
        </p:nvSpPr>
        <p:spPr>
          <a:xfrm rot="-10800000">
            <a:off x="4517213" y="3692937"/>
            <a:ext cx="2901127" cy="1450563"/>
          </a:xfrm>
          <a:custGeom>
            <a:avLst/>
            <a:gdLst/>
            <a:ahLst/>
            <a:cxnLst/>
            <a:rect l="l" t="t" r="r" b="b"/>
            <a:pathLst>
              <a:path w="2901127" h="1450563">
                <a:moveTo>
                  <a:pt x="0" y="0"/>
                </a:moveTo>
                <a:lnTo>
                  <a:pt x="2901126" y="0"/>
                </a:lnTo>
                <a:lnTo>
                  <a:pt x="2901126" y="1450563"/>
                </a:lnTo>
                <a:lnTo>
                  <a:pt x="0" y="1450563"/>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24" name="TextBox 24"/>
          <p:cNvSpPr txBox="1"/>
          <p:nvPr/>
        </p:nvSpPr>
        <p:spPr>
          <a:xfrm>
            <a:off x="7037865" y="3272339"/>
            <a:ext cx="11142482" cy="4433671"/>
          </a:xfrm>
          <a:prstGeom prst="rect">
            <a:avLst/>
          </a:prstGeom>
        </p:spPr>
        <p:txBody>
          <a:bodyPr lIns="0" tIns="0" rIns="0" bIns="0" rtlCol="0" anchor="t">
            <a:spAutoFit/>
          </a:bodyPr>
          <a:lstStyle/>
          <a:p>
            <a:pPr algn="ctr">
              <a:lnSpc>
                <a:spcPts val="7018"/>
              </a:lnSpc>
              <a:spcBef>
                <a:spcPct val="0"/>
              </a:spcBef>
            </a:pPr>
            <a:r>
              <a:rPr lang="en-US" sz="5013">
                <a:solidFill>
                  <a:srgbClr val="000000"/>
                </a:solidFill>
                <a:latin typeface="Arimo"/>
              </a:rPr>
              <a:t>MongoDB est une base de données NoSQL populaire, utilisée pour stocker et gérer des données non structurées, notamment dans des applications web et mobiles.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7135" y="-9285764"/>
            <a:ext cx="13313729" cy="12128944"/>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AutoShape 4"/>
          <p:cNvSpPr/>
          <p:nvPr/>
        </p:nvSpPr>
        <p:spPr>
          <a:xfrm>
            <a:off x="0" y="8882062"/>
            <a:ext cx="18288000" cy="1404938"/>
          </a:xfrm>
          <a:prstGeom prst="rect">
            <a:avLst/>
          </a:prstGeom>
          <a:solidFill>
            <a:srgbClr val="F1EEEE"/>
          </a:solidFill>
        </p:spPr>
      </p:sp>
      <p:sp>
        <p:nvSpPr>
          <p:cNvPr id="5" name="Freeform 5"/>
          <p:cNvSpPr/>
          <p:nvPr/>
        </p:nvSpPr>
        <p:spPr>
          <a:xfrm>
            <a:off x="1028700" y="3086100"/>
            <a:ext cx="1930215" cy="4114800"/>
          </a:xfrm>
          <a:custGeom>
            <a:avLst/>
            <a:gdLst/>
            <a:ahLst/>
            <a:cxnLst/>
            <a:rect l="l" t="t" r="r" b="b"/>
            <a:pathLst>
              <a:path w="1930215" h="4114800">
                <a:moveTo>
                  <a:pt x="0" y="0"/>
                </a:moveTo>
                <a:lnTo>
                  <a:pt x="1930215" y="0"/>
                </a:lnTo>
                <a:lnTo>
                  <a:pt x="193021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800865" y="3086100"/>
            <a:ext cx="1930215" cy="4114800"/>
          </a:xfrm>
          <a:custGeom>
            <a:avLst/>
            <a:gdLst/>
            <a:ahLst/>
            <a:cxnLst/>
            <a:rect l="l" t="t" r="r" b="b"/>
            <a:pathLst>
              <a:path w="1930215" h="4114800">
                <a:moveTo>
                  <a:pt x="0" y="0"/>
                </a:moveTo>
                <a:lnTo>
                  <a:pt x="1930215" y="0"/>
                </a:lnTo>
                <a:lnTo>
                  <a:pt x="193021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7" name="Table 7"/>
          <p:cNvGraphicFramePr>
            <a:graphicFrameLocks noGrp="1"/>
          </p:cNvGraphicFramePr>
          <p:nvPr/>
        </p:nvGraphicFramePr>
        <p:xfrm>
          <a:off x="4383747" y="3319462"/>
          <a:ext cx="11025804" cy="4781550"/>
        </p:xfrm>
        <a:graphic>
          <a:graphicData uri="http://schemas.openxmlformats.org/drawingml/2006/table">
            <a:tbl>
              <a:tblPr/>
              <a:tblGrid>
                <a:gridCol w="5521369">
                  <a:extLst>
                    <a:ext uri="{9D8B030D-6E8A-4147-A177-3AD203B41FA5}">
                      <a16:colId xmlns:a16="http://schemas.microsoft.com/office/drawing/2014/main" val="20000"/>
                    </a:ext>
                  </a:extLst>
                </a:gridCol>
                <a:gridCol w="5504435">
                  <a:extLst>
                    <a:ext uri="{9D8B030D-6E8A-4147-A177-3AD203B41FA5}">
                      <a16:colId xmlns:a16="http://schemas.microsoft.com/office/drawing/2014/main" val="20001"/>
                    </a:ext>
                  </a:extLst>
                </a:gridCol>
              </a:tblGrid>
              <a:tr h="1478632">
                <a:tc>
                  <a:txBody>
                    <a:bodyPr/>
                    <a:lstStyle/>
                    <a:p>
                      <a:pPr algn="ctr">
                        <a:lnSpc>
                          <a:spcPts val="2730"/>
                        </a:lnSpc>
                        <a:defRPr/>
                      </a:pPr>
                      <a:r>
                        <a:rPr lang="en-US" sz="1950">
                          <a:solidFill>
                            <a:srgbClr val="FFFFFF"/>
                          </a:solidFill>
                          <a:latin typeface="Open Sauce Bold"/>
                        </a:rPr>
                        <a:t>Aucune définition de schéma requise</a:t>
                      </a:r>
                      <a:endParaRPr lang="en-US" sz="1100"/>
                    </a:p>
                    <a:p>
                      <a:pPr algn="ctr">
                        <a:lnSpc>
                          <a:spcPts val="2730"/>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48B281"/>
                    </a:solidFill>
                  </a:tcPr>
                </a:tc>
                <a:tc>
                  <a:txBody>
                    <a:bodyPr/>
                    <a:lstStyle/>
                    <a:p>
                      <a:pPr algn="ctr">
                        <a:lnSpc>
                          <a:spcPts val="2730"/>
                        </a:lnSpc>
                        <a:defRPr/>
                      </a:pPr>
                      <a:r>
                        <a:rPr lang="en-US" sz="1950">
                          <a:solidFill>
                            <a:srgbClr val="FFFFFF"/>
                          </a:solidFill>
                          <a:latin typeface="Open Sauce Bold"/>
                        </a:rPr>
                        <a:t>Données structurées avec un schéma clair</a:t>
                      </a:r>
                      <a:endParaRPr lang="en-US" sz="1100"/>
                    </a:p>
                    <a:p>
                      <a:pPr algn="ctr">
                        <a:lnSpc>
                          <a:spcPts val="2730"/>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48B281"/>
                    </a:solidFill>
                  </a:tcPr>
                </a:tc>
                <a:extLst>
                  <a:ext uri="{0D108BD9-81ED-4DB2-BD59-A6C34878D82A}">
                    <a16:rowId xmlns:a16="http://schemas.microsoft.com/office/drawing/2014/main" val="10000"/>
                  </a:ext>
                </a:extLst>
              </a:tr>
              <a:tr h="1132978">
                <a:tc>
                  <a:txBody>
                    <a:bodyPr/>
                    <a:lstStyle/>
                    <a:p>
                      <a:pPr algn="ctr">
                        <a:lnSpc>
                          <a:spcPts val="2730"/>
                        </a:lnSpc>
                        <a:defRPr/>
                      </a:pPr>
                      <a:r>
                        <a:rPr lang="en-US" sz="1950">
                          <a:solidFill>
                            <a:srgbClr val="FFFFFF"/>
                          </a:solidFill>
                          <a:latin typeface="Open Sauce"/>
                        </a:rPr>
                        <a:t>Moins de risque d'attaque grâce à la conception</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48B281"/>
                    </a:solidFill>
                  </a:tcPr>
                </a:tc>
                <a:tc>
                  <a:txBody>
                    <a:bodyPr/>
                    <a:lstStyle/>
                    <a:p>
                      <a:pPr algn="ctr">
                        <a:lnSpc>
                          <a:spcPts val="2730"/>
                        </a:lnSpc>
                        <a:defRPr/>
                      </a:pPr>
                      <a:r>
                        <a:rPr lang="en-US" sz="1950">
                          <a:solidFill>
                            <a:srgbClr val="FFFFFF"/>
                          </a:solidFill>
                          <a:latin typeface="Open Sauce"/>
                        </a:rPr>
                        <a:t>Risque d'attaques par injection SQL</a:t>
                      </a:r>
                      <a:endParaRPr lang="en-US" sz="1100"/>
                    </a:p>
                    <a:p>
                      <a:pPr algn="ctr">
                        <a:lnSpc>
                          <a:spcPts val="2730"/>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48B281"/>
                    </a:solidFill>
                  </a:tcPr>
                </a:tc>
                <a:extLst>
                  <a:ext uri="{0D108BD9-81ED-4DB2-BD59-A6C34878D82A}">
                    <a16:rowId xmlns:a16="http://schemas.microsoft.com/office/drawing/2014/main" val="10001"/>
                  </a:ext>
                </a:extLst>
              </a:tr>
              <a:tr h="2169940">
                <a:tc>
                  <a:txBody>
                    <a:bodyPr/>
                    <a:lstStyle/>
                    <a:p>
                      <a:pPr algn="ctr">
                        <a:lnSpc>
                          <a:spcPts val="2730"/>
                        </a:lnSpc>
                        <a:defRPr/>
                      </a:pPr>
                      <a:r>
                        <a:rPr lang="en-US" sz="1950">
                          <a:solidFill>
                            <a:srgbClr val="FFFFFF"/>
                          </a:solidFill>
                          <a:latin typeface="Open Sauce"/>
                        </a:rPr>
                        <a:t>MongoDB fonctionne très bien pour</a:t>
                      </a:r>
                      <a:endParaRPr lang="en-US" sz="1100"/>
                    </a:p>
                    <a:p>
                      <a:pPr algn="ctr">
                        <a:lnSpc>
                          <a:spcPts val="2730"/>
                        </a:lnSpc>
                      </a:pPr>
                      <a:r>
                        <a:rPr lang="en-US" sz="1950">
                          <a:solidFill>
                            <a:srgbClr val="FFFFFF"/>
                          </a:solidFill>
                          <a:latin typeface="Open Sauce"/>
                        </a:rPr>
                        <a:t>données non structurées et vous prête</a:t>
                      </a:r>
                    </a:p>
                    <a:p>
                      <a:pPr algn="ctr">
                        <a:lnSpc>
                          <a:spcPts val="2730"/>
                        </a:lnSpc>
                      </a:pPr>
                      <a:r>
                        <a:rPr lang="en-US" sz="1950">
                          <a:solidFill>
                            <a:srgbClr val="FFFFFF"/>
                          </a:solidFill>
                          <a:latin typeface="Open Sauce"/>
                        </a:rPr>
                        <a:t>opportunité de croissance.</a:t>
                      </a:r>
                    </a:p>
                    <a:p>
                      <a:pPr algn="ctr">
                        <a:lnSpc>
                          <a:spcPts val="2730"/>
                        </a:lnSpc>
                      </a:pPr>
                      <a:endParaRPr lang="en-US" sz="1950">
                        <a:solidFill>
                          <a:srgbClr val="FFFFFF"/>
                        </a:solidFill>
                        <a:latin typeface="Open Sauce"/>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48B281"/>
                    </a:solidFill>
                  </a:tcPr>
                </a:tc>
                <a:tc>
                  <a:txBody>
                    <a:bodyPr/>
                    <a:lstStyle/>
                    <a:p>
                      <a:pPr algn="ctr">
                        <a:lnSpc>
                          <a:spcPts val="2730"/>
                        </a:lnSpc>
                        <a:defRPr/>
                      </a:pPr>
                      <a:r>
                        <a:rPr lang="en-US" sz="1950">
                          <a:solidFill>
                            <a:srgbClr val="FFFFFF"/>
                          </a:solidFill>
                          <a:latin typeface="Open Sauce"/>
                        </a:rPr>
                        <a:t>MySQL est parfait lorsque vos données</a:t>
                      </a:r>
                      <a:endParaRPr lang="en-US" sz="1100"/>
                    </a:p>
                    <a:p>
                      <a:pPr algn="ctr">
                        <a:lnSpc>
                          <a:spcPts val="2730"/>
                        </a:lnSpc>
                      </a:pPr>
                      <a:r>
                        <a:rPr lang="en-US" sz="1950">
                          <a:solidFill>
                            <a:srgbClr val="FFFFFF"/>
                          </a:solidFill>
                          <a:latin typeface="Open Sauce"/>
                        </a:rPr>
                        <a:t>est structuré et vous avez besoin d'un</a:t>
                      </a:r>
                    </a:p>
                    <a:p>
                      <a:pPr algn="ctr">
                        <a:lnSpc>
                          <a:spcPts val="2730"/>
                        </a:lnSpc>
                      </a:pPr>
                      <a:r>
                        <a:rPr lang="en-US" sz="1950">
                          <a:solidFill>
                            <a:srgbClr val="FFFFFF"/>
                          </a:solidFill>
                          <a:latin typeface="Open Sauce"/>
                        </a:rPr>
                        <a:t>base de données de relations traditionnelles</a:t>
                      </a:r>
                    </a:p>
                    <a:p>
                      <a:pPr algn="ctr">
                        <a:lnSpc>
                          <a:spcPts val="2730"/>
                        </a:lnSpc>
                      </a:pPr>
                      <a:endParaRPr lang="en-US" sz="1950">
                        <a:solidFill>
                          <a:srgbClr val="FFFFFF"/>
                        </a:solidFill>
                        <a:latin typeface="Open Sauce"/>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48B281"/>
                    </a:solidFill>
                  </a:tcPr>
                </a:tc>
                <a:extLst>
                  <a:ext uri="{0D108BD9-81ED-4DB2-BD59-A6C34878D82A}">
                    <a16:rowId xmlns:a16="http://schemas.microsoft.com/office/drawing/2014/main" val="10002"/>
                  </a:ext>
                </a:extLst>
              </a:tr>
            </a:tbl>
          </a:graphicData>
        </a:graphic>
      </p:graphicFrame>
      <p:sp>
        <p:nvSpPr>
          <p:cNvPr id="8" name="TextBox 8"/>
          <p:cNvSpPr txBox="1"/>
          <p:nvPr/>
        </p:nvSpPr>
        <p:spPr>
          <a:xfrm>
            <a:off x="5894636" y="295291"/>
            <a:ext cx="6658071" cy="1883845"/>
          </a:xfrm>
          <a:prstGeom prst="rect">
            <a:avLst/>
          </a:prstGeom>
        </p:spPr>
        <p:txBody>
          <a:bodyPr lIns="0" tIns="0" rIns="0" bIns="0" rtlCol="0" anchor="t">
            <a:spAutoFit/>
          </a:bodyPr>
          <a:lstStyle/>
          <a:p>
            <a:pPr marL="0" lvl="0" indent="0" algn="ctr">
              <a:lnSpc>
                <a:spcPts val="7445"/>
              </a:lnSpc>
            </a:pPr>
            <a:r>
              <a:rPr lang="en-US" sz="6204" spc="-124">
                <a:solidFill>
                  <a:srgbClr val="FFFFFF"/>
                </a:solidFill>
                <a:latin typeface="Antonio Bold"/>
              </a:rPr>
              <a:t>Difference entre Mongodb et Mysql</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75864" y="-1513365"/>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TextBox 4"/>
          <p:cNvSpPr txBox="1"/>
          <p:nvPr/>
        </p:nvSpPr>
        <p:spPr>
          <a:xfrm>
            <a:off x="1028700" y="3028950"/>
            <a:ext cx="4040513" cy="3855937"/>
          </a:xfrm>
          <a:prstGeom prst="rect">
            <a:avLst/>
          </a:prstGeom>
        </p:spPr>
        <p:txBody>
          <a:bodyPr lIns="0" tIns="0" rIns="0" bIns="0" rtlCol="0" anchor="t">
            <a:spAutoFit/>
          </a:bodyPr>
          <a:lstStyle/>
          <a:p>
            <a:pPr marL="0" lvl="0" indent="0">
              <a:lnSpc>
                <a:spcPts val="7658"/>
              </a:lnSpc>
            </a:pPr>
            <a:r>
              <a:rPr lang="en-US" sz="6382" spc="-127">
                <a:solidFill>
                  <a:srgbClr val="FFFFFF"/>
                </a:solidFill>
                <a:latin typeface="Antonio Bold"/>
              </a:rPr>
              <a:t>L’insertion des donneés avec mongodb </a:t>
            </a:r>
          </a:p>
        </p:txBody>
      </p:sp>
      <p:grpSp>
        <p:nvGrpSpPr>
          <p:cNvPr id="5" name="Group 5"/>
          <p:cNvGrpSpPr/>
          <p:nvPr/>
        </p:nvGrpSpPr>
        <p:grpSpPr>
          <a:xfrm>
            <a:off x="10783356" y="2104205"/>
            <a:ext cx="6475944" cy="924745"/>
            <a:chOff x="0" y="0"/>
            <a:chExt cx="8634592" cy="1232993"/>
          </a:xfrm>
        </p:grpSpPr>
        <p:sp>
          <p:nvSpPr>
            <p:cNvPr id="6" name="TextBox 6"/>
            <p:cNvSpPr txBox="1"/>
            <p:nvPr/>
          </p:nvSpPr>
          <p:spPr>
            <a:xfrm>
              <a:off x="0" y="735181"/>
              <a:ext cx="8634592" cy="497908"/>
            </a:xfrm>
            <a:prstGeom prst="rect">
              <a:avLst/>
            </a:prstGeom>
          </p:spPr>
          <p:txBody>
            <a:bodyPr lIns="0" tIns="0" rIns="0" bIns="0" rtlCol="0" anchor="t">
              <a:spAutoFit/>
            </a:bodyPr>
            <a:lstStyle/>
            <a:p>
              <a:pPr>
                <a:lnSpc>
                  <a:spcPts val="3186"/>
                </a:lnSpc>
              </a:pPr>
              <a:endParaRPr/>
            </a:p>
          </p:txBody>
        </p:sp>
        <p:sp>
          <p:nvSpPr>
            <p:cNvPr id="7" name="TextBox 7"/>
            <p:cNvSpPr txBox="1"/>
            <p:nvPr/>
          </p:nvSpPr>
          <p:spPr>
            <a:xfrm>
              <a:off x="0" y="-28575"/>
              <a:ext cx="8634592" cy="600353"/>
            </a:xfrm>
            <a:prstGeom prst="rect">
              <a:avLst/>
            </a:prstGeom>
          </p:spPr>
          <p:txBody>
            <a:bodyPr lIns="0" tIns="0" rIns="0" bIns="0" rtlCol="0" anchor="t">
              <a:spAutoFit/>
            </a:bodyPr>
            <a:lstStyle/>
            <a:p>
              <a:pPr>
                <a:lnSpc>
                  <a:spcPts val="3663"/>
                </a:lnSpc>
              </a:pPr>
              <a:r>
                <a:rPr lang="en-US" sz="2818">
                  <a:solidFill>
                    <a:srgbClr val="000000"/>
                  </a:solidFill>
                  <a:latin typeface="Open Sauce Bold"/>
                </a:rPr>
                <a:t>1-DEFINITION </a:t>
              </a:r>
            </a:p>
          </p:txBody>
        </p:sp>
      </p:grpSp>
      <p:grpSp>
        <p:nvGrpSpPr>
          <p:cNvPr id="8" name="Group 8"/>
          <p:cNvGrpSpPr/>
          <p:nvPr/>
        </p:nvGrpSpPr>
        <p:grpSpPr>
          <a:xfrm>
            <a:off x="10783356" y="4530373"/>
            <a:ext cx="6475944" cy="853090"/>
            <a:chOff x="0" y="0"/>
            <a:chExt cx="8634592" cy="1137453"/>
          </a:xfrm>
        </p:grpSpPr>
        <p:sp>
          <p:nvSpPr>
            <p:cNvPr id="9" name="TextBox 9"/>
            <p:cNvSpPr txBox="1"/>
            <p:nvPr/>
          </p:nvSpPr>
          <p:spPr>
            <a:xfrm>
              <a:off x="0" y="665737"/>
              <a:ext cx="8634592" cy="471804"/>
            </a:xfrm>
            <a:prstGeom prst="rect">
              <a:avLst/>
            </a:prstGeom>
          </p:spPr>
          <p:txBody>
            <a:bodyPr lIns="0" tIns="0" rIns="0" bIns="0" rtlCol="0" anchor="t">
              <a:spAutoFit/>
            </a:bodyPr>
            <a:lstStyle/>
            <a:p>
              <a:pPr>
                <a:lnSpc>
                  <a:spcPts val="2940"/>
                </a:lnSpc>
              </a:pPr>
              <a:endParaRPr/>
            </a:p>
          </p:txBody>
        </p:sp>
        <p:sp>
          <p:nvSpPr>
            <p:cNvPr id="10" name="TextBox 10"/>
            <p:cNvSpPr txBox="1"/>
            <p:nvPr/>
          </p:nvSpPr>
          <p:spPr>
            <a:xfrm>
              <a:off x="0" y="-9525"/>
              <a:ext cx="8634592" cy="536998"/>
            </a:xfrm>
            <a:prstGeom prst="rect">
              <a:avLst/>
            </a:prstGeom>
          </p:spPr>
          <p:txBody>
            <a:bodyPr lIns="0" tIns="0" rIns="0" bIns="0" rtlCol="0" anchor="t">
              <a:spAutoFit/>
            </a:bodyPr>
            <a:lstStyle/>
            <a:p>
              <a:pPr>
                <a:lnSpc>
                  <a:spcPts val="3380"/>
                </a:lnSpc>
              </a:pPr>
              <a:r>
                <a:rPr lang="en-US" sz="2600">
                  <a:solidFill>
                    <a:srgbClr val="000000"/>
                  </a:solidFill>
                  <a:latin typeface="Open Sauce Bold"/>
                </a:rPr>
                <a:t>2-METHODES</a:t>
              </a:r>
            </a:p>
          </p:txBody>
        </p:sp>
      </p:grpSp>
      <p:grpSp>
        <p:nvGrpSpPr>
          <p:cNvPr id="11" name="Group 11"/>
          <p:cNvGrpSpPr/>
          <p:nvPr/>
        </p:nvGrpSpPr>
        <p:grpSpPr>
          <a:xfrm>
            <a:off x="10783356" y="6884887"/>
            <a:ext cx="6475944" cy="853090"/>
            <a:chOff x="0" y="0"/>
            <a:chExt cx="8634592" cy="1137453"/>
          </a:xfrm>
        </p:grpSpPr>
        <p:sp>
          <p:nvSpPr>
            <p:cNvPr id="12" name="TextBox 12"/>
            <p:cNvSpPr txBox="1"/>
            <p:nvPr/>
          </p:nvSpPr>
          <p:spPr>
            <a:xfrm>
              <a:off x="0" y="665737"/>
              <a:ext cx="8634592" cy="471804"/>
            </a:xfrm>
            <a:prstGeom prst="rect">
              <a:avLst/>
            </a:prstGeom>
          </p:spPr>
          <p:txBody>
            <a:bodyPr lIns="0" tIns="0" rIns="0" bIns="0" rtlCol="0" anchor="t">
              <a:spAutoFit/>
            </a:bodyPr>
            <a:lstStyle/>
            <a:p>
              <a:pPr>
                <a:lnSpc>
                  <a:spcPts val="2940"/>
                </a:lnSpc>
              </a:pPr>
              <a:endParaRPr/>
            </a:p>
          </p:txBody>
        </p:sp>
        <p:sp>
          <p:nvSpPr>
            <p:cNvPr id="13" name="TextBox 13"/>
            <p:cNvSpPr txBox="1"/>
            <p:nvPr/>
          </p:nvSpPr>
          <p:spPr>
            <a:xfrm>
              <a:off x="0" y="-9525"/>
              <a:ext cx="8634592" cy="536998"/>
            </a:xfrm>
            <a:prstGeom prst="rect">
              <a:avLst/>
            </a:prstGeom>
          </p:spPr>
          <p:txBody>
            <a:bodyPr lIns="0" tIns="0" rIns="0" bIns="0" rtlCol="0" anchor="t">
              <a:spAutoFit/>
            </a:bodyPr>
            <a:lstStyle/>
            <a:p>
              <a:pPr>
                <a:lnSpc>
                  <a:spcPts val="3380"/>
                </a:lnSpc>
              </a:pPr>
              <a:r>
                <a:rPr lang="en-US" sz="2600">
                  <a:solidFill>
                    <a:srgbClr val="000000"/>
                  </a:solidFill>
                  <a:latin typeface="Open Sauce Bold"/>
                </a:rPr>
                <a:t>3-EXEMPLES </a:t>
              </a:r>
            </a:p>
          </p:txBody>
        </p:sp>
      </p:grpSp>
      <p:sp>
        <p:nvSpPr>
          <p:cNvPr id="14" name="TextBox 14"/>
          <p:cNvSpPr txBox="1"/>
          <p:nvPr/>
        </p:nvSpPr>
        <p:spPr>
          <a:xfrm>
            <a:off x="14321029" y="8780304"/>
            <a:ext cx="2378991" cy="193992"/>
          </a:xfrm>
          <a:prstGeom prst="rect">
            <a:avLst/>
          </a:prstGeom>
        </p:spPr>
        <p:txBody>
          <a:bodyPr lIns="0" tIns="0" rIns="0" bIns="0" rtlCol="0" anchor="t">
            <a:spAutoFit/>
          </a:bodyPr>
          <a:lstStyle/>
          <a:p>
            <a:pPr algn="ctr">
              <a:lnSpc>
                <a:spcPts val="1592"/>
              </a:lnSpc>
            </a:pPr>
            <a:r>
              <a:rPr lang="en-US" sz="1225" u="none">
                <a:solidFill>
                  <a:srgbClr val="FFFFFF"/>
                </a:solidFill>
                <a:latin typeface="Open Sauce"/>
              </a:rPr>
              <a:t>Retourner à la vue d'ensemble</a:t>
            </a: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7886701" cy="10287000"/>
          </a:xfrm>
          <a:prstGeom prst="rect">
            <a:avLst/>
          </a:prstGeom>
          <a:solidFill>
            <a:srgbClr val="48B281"/>
          </a:solidFill>
        </p:spPr>
      </p:sp>
      <p:grpSp>
        <p:nvGrpSpPr>
          <p:cNvPr id="3" name="Group 3"/>
          <p:cNvGrpSpPr/>
          <p:nvPr/>
        </p:nvGrpSpPr>
        <p:grpSpPr>
          <a:xfrm rot="-3270436">
            <a:off x="-3819097" y="5388148"/>
            <a:ext cx="12098771" cy="6654453"/>
            <a:chOff x="0" y="0"/>
            <a:chExt cx="4060919" cy="2233549"/>
          </a:xfrm>
        </p:grpSpPr>
        <p:sp>
          <p:nvSpPr>
            <p:cNvPr id="4" name="Freeform 4"/>
            <p:cNvSpPr/>
            <p:nvPr/>
          </p:nvSpPr>
          <p:spPr>
            <a:xfrm>
              <a:off x="19050" y="19050"/>
              <a:ext cx="4022947" cy="2195449"/>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68D6A3"/>
            </a:solidFill>
          </p:spPr>
        </p:sp>
        <p:sp>
          <p:nvSpPr>
            <p:cNvPr id="5" name="Freeform 5"/>
            <p:cNvSpPr/>
            <p:nvPr/>
          </p:nvSpPr>
          <p:spPr>
            <a:xfrm>
              <a:off x="0" y="0"/>
              <a:ext cx="4060920" cy="2233549"/>
            </a:xfrm>
            <a:custGeom>
              <a:avLst/>
              <a:gdLst/>
              <a:ahLst/>
              <a:cxnLst/>
              <a:rect l="l" t="t" r="r" b="b"/>
              <a:pathLst>
                <a:path w="4060920" h="2233549">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68D6A3"/>
            </a:solidFill>
          </p:spPr>
        </p:sp>
      </p:grpSp>
      <p:grpSp>
        <p:nvGrpSpPr>
          <p:cNvPr id="6" name="Group 6"/>
          <p:cNvGrpSpPr/>
          <p:nvPr/>
        </p:nvGrpSpPr>
        <p:grpSpPr>
          <a:xfrm>
            <a:off x="597339" y="2421271"/>
            <a:ext cx="5515924" cy="55159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B281"/>
            </a:solidFill>
          </p:spPr>
        </p:sp>
        <p:sp>
          <p:nvSpPr>
            <p:cNvPr id="8" name="TextBox 8"/>
            <p:cNvSpPr txBox="1"/>
            <p:nvPr/>
          </p:nvSpPr>
          <p:spPr>
            <a:xfrm>
              <a:off x="76200" y="-38100"/>
              <a:ext cx="660400" cy="774700"/>
            </a:xfrm>
            <a:prstGeom prst="rect">
              <a:avLst/>
            </a:prstGeom>
          </p:spPr>
          <p:txBody>
            <a:bodyPr lIns="50800" tIns="50800" rIns="50800" bIns="50800" rtlCol="0" anchor="ctr"/>
            <a:lstStyle/>
            <a:p>
              <a:pPr algn="ctr">
                <a:lnSpc>
                  <a:spcPts val="8091"/>
                </a:lnSpc>
              </a:pPr>
              <a:r>
                <a:rPr lang="en-US" sz="5779">
                  <a:solidFill>
                    <a:srgbClr val="FFFFFF"/>
                  </a:solidFill>
                  <a:latin typeface="Archivo Black"/>
                </a:rPr>
                <a:t>Definition</a:t>
              </a:r>
            </a:p>
          </p:txBody>
        </p:sp>
      </p:grpSp>
      <p:sp>
        <p:nvSpPr>
          <p:cNvPr id="9" name="TextBox 9"/>
          <p:cNvSpPr txBox="1"/>
          <p:nvPr/>
        </p:nvSpPr>
        <p:spPr>
          <a:xfrm>
            <a:off x="9705265" y="2631263"/>
            <a:ext cx="7554035" cy="5767241"/>
          </a:xfrm>
          <a:prstGeom prst="rect">
            <a:avLst/>
          </a:prstGeom>
        </p:spPr>
        <p:txBody>
          <a:bodyPr lIns="0" tIns="0" rIns="0" bIns="0" rtlCol="0" anchor="t">
            <a:spAutoFit/>
          </a:bodyPr>
          <a:lstStyle/>
          <a:p>
            <a:pPr algn="ctr">
              <a:lnSpc>
                <a:spcPts val="6570"/>
              </a:lnSpc>
              <a:spcBef>
                <a:spcPct val="0"/>
              </a:spcBef>
            </a:pPr>
            <a:r>
              <a:rPr lang="en-US" sz="4693">
                <a:solidFill>
                  <a:srgbClr val="000000"/>
                </a:solidFill>
                <a:latin typeface="Open Sauce"/>
              </a:rPr>
              <a:t> L'insertion dans MongoDB consiste à insérer un ou plusieurs nouveaux documents dans une collection existante de la base de données.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7135" y="-9285764"/>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AutoShape 4"/>
          <p:cNvSpPr/>
          <p:nvPr/>
        </p:nvSpPr>
        <p:spPr>
          <a:xfrm>
            <a:off x="0" y="8882062"/>
            <a:ext cx="18288000" cy="1404938"/>
          </a:xfrm>
          <a:prstGeom prst="rect">
            <a:avLst/>
          </a:prstGeom>
          <a:solidFill>
            <a:srgbClr val="F1EEEE"/>
          </a:solidFill>
        </p:spPr>
      </p:sp>
      <p:sp>
        <p:nvSpPr>
          <p:cNvPr id="5" name="AutoShape 5"/>
          <p:cNvSpPr/>
          <p:nvPr/>
        </p:nvSpPr>
        <p:spPr>
          <a:xfrm rot="-5400000">
            <a:off x="4937555" y="6208899"/>
            <a:ext cx="2673722" cy="0"/>
          </a:xfrm>
          <a:prstGeom prst="line">
            <a:avLst/>
          </a:prstGeom>
          <a:ln w="9525" cap="flat">
            <a:solidFill>
              <a:srgbClr val="000000"/>
            </a:solidFill>
            <a:prstDash val="solid"/>
            <a:headEnd type="none" w="sm" len="sm"/>
            <a:tailEnd type="none" w="sm" len="sm"/>
          </a:ln>
        </p:spPr>
      </p:sp>
      <p:sp>
        <p:nvSpPr>
          <p:cNvPr id="6" name="AutoShape 6"/>
          <p:cNvSpPr/>
          <p:nvPr/>
        </p:nvSpPr>
        <p:spPr>
          <a:xfrm rot="-5400000">
            <a:off x="10676723" y="6208899"/>
            <a:ext cx="2673722"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5388285" y="1266792"/>
            <a:ext cx="7511429" cy="1047750"/>
          </a:xfrm>
          <a:prstGeom prst="rect">
            <a:avLst/>
          </a:prstGeom>
        </p:spPr>
        <p:txBody>
          <a:bodyPr lIns="0" tIns="0" rIns="0" bIns="0" rtlCol="0" anchor="t">
            <a:spAutoFit/>
          </a:bodyPr>
          <a:lstStyle/>
          <a:p>
            <a:pPr marL="0" lvl="0" indent="0" algn="ctr">
              <a:lnSpc>
                <a:spcPts val="8399"/>
              </a:lnSpc>
            </a:pPr>
            <a:r>
              <a:rPr lang="en-US" sz="6999" spc="-139">
                <a:solidFill>
                  <a:srgbClr val="FFFFFF"/>
                </a:solidFill>
                <a:latin typeface="Antonio Bold"/>
              </a:rPr>
              <a:t>Methodes</a:t>
            </a:r>
          </a:p>
        </p:txBody>
      </p:sp>
      <p:grpSp>
        <p:nvGrpSpPr>
          <p:cNvPr id="8" name="Group 8"/>
          <p:cNvGrpSpPr/>
          <p:nvPr/>
        </p:nvGrpSpPr>
        <p:grpSpPr>
          <a:xfrm>
            <a:off x="1028700" y="5509023"/>
            <a:ext cx="4752265" cy="1409276"/>
            <a:chOff x="0" y="0"/>
            <a:chExt cx="6336353" cy="1879035"/>
          </a:xfrm>
        </p:grpSpPr>
        <p:sp>
          <p:nvSpPr>
            <p:cNvPr id="9" name="TextBox 9"/>
            <p:cNvSpPr txBox="1"/>
            <p:nvPr/>
          </p:nvSpPr>
          <p:spPr>
            <a:xfrm>
              <a:off x="0" y="917857"/>
              <a:ext cx="6336353" cy="961178"/>
            </a:xfrm>
            <a:prstGeom prst="rect">
              <a:avLst/>
            </a:prstGeom>
          </p:spPr>
          <p:txBody>
            <a:bodyPr lIns="0" tIns="0" rIns="0" bIns="0" rtlCol="0" anchor="t">
              <a:spAutoFit/>
            </a:bodyPr>
            <a:lstStyle/>
            <a:p>
              <a:pPr algn="ctr">
                <a:lnSpc>
                  <a:spcPts val="2990"/>
                </a:lnSpc>
              </a:pPr>
              <a:r>
                <a:rPr lang="en-US" sz="2300">
                  <a:solidFill>
                    <a:srgbClr val="000000"/>
                  </a:solidFill>
                  <a:latin typeface="Open Sauce"/>
                </a:rPr>
                <a:t> db.collection.insertOne({ &lt;document&gt; })</a:t>
              </a:r>
            </a:p>
          </p:txBody>
        </p:sp>
        <p:sp>
          <p:nvSpPr>
            <p:cNvPr id="10" name="TextBox 10"/>
            <p:cNvSpPr txBox="1"/>
            <p:nvPr/>
          </p:nvSpPr>
          <p:spPr>
            <a:xfrm>
              <a:off x="0" y="-9525"/>
              <a:ext cx="6336353" cy="536998"/>
            </a:xfrm>
            <a:prstGeom prst="rect">
              <a:avLst/>
            </a:prstGeom>
          </p:spPr>
          <p:txBody>
            <a:bodyPr lIns="0" tIns="0" rIns="0" bIns="0" rtlCol="0" anchor="t">
              <a:spAutoFit/>
            </a:bodyPr>
            <a:lstStyle/>
            <a:p>
              <a:pPr algn="ctr">
                <a:lnSpc>
                  <a:spcPts val="3380"/>
                </a:lnSpc>
              </a:pPr>
              <a:r>
                <a:rPr lang="en-US" sz="2600">
                  <a:solidFill>
                    <a:srgbClr val="000000"/>
                  </a:solidFill>
                  <a:latin typeface="Open Sauce Bold"/>
                </a:rPr>
                <a:t>INSERTONE( )</a:t>
              </a:r>
            </a:p>
          </p:txBody>
        </p:sp>
      </p:grpSp>
      <p:grpSp>
        <p:nvGrpSpPr>
          <p:cNvPr id="11" name="Group 11"/>
          <p:cNvGrpSpPr/>
          <p:nvPr/>
        </p:nvGrpSpPr>
        <p:grpSpPr>
          <a:xfrm>
            <a:off x="6767868" y="5509023"/>
            <a:ext cx="4752265" cy="1409276"/>
            <a:chOff x="0" y="0"/>
            <a:chExt cx="6336353" cy="1879035"/>
          </a:xfrm>
        </p:grpSpPr>
        <p:sp>
          <p:nvSpPr>
            <p:cNvPr id="12" name="TextBox 12"/>
            <p:cNvSpPr txBox="1"/>
            <p:nvPr/>
          </p:nvSpPr>
          <p:spPr>
            <a:xfrm>
              <a:off x="0" y="917857"/>
              <a:ext cx="6336353" cy="961178"/>
            </a:xfrm>
            <a:prstGeom prst="rect">
              <a:avLst/>
            </a:prstGeom>
          </p:spPr>
          <p:txBody>
            <a:bodyPr lIns="0" tIns="0" rIns="0" bIns="0" rtlCol="0" anchor="t">
              <a:spAutoFit/>
            </a:bodyPr>
            <a:lstStyle/>
            <a:p>
              <a:pPr algn="ctr">
                <a:lnSpc>
                  <a:spcPts val="2990"/>
                </a:lnSpc>
              </a:pPr>
              <a:r>
                <a:rPr lang="en-US" sz="2300">
                  <a:solidFill>
                    <a:srgbClr val="000000"/>
                  </a:solidFill>
                  <a:latin typeface="Open Sauce"/>
                </a:rPr>
                <a:t>db.collection.insertMany([{ &lt;document1&gt; }, { &lt;document2&gt;...])</a:t>
              </a:r>
            </a:p>
          </p:txBody>
        </p:sp>
        <p:sp>
          <p:nvSpPr>
            <p:cNvPr id="13" name="TextBox 13"/>
            <p:cNvSpPr txBox="1"/>
            <p:nvPr/>
          </p:nvSpPr>
          <p:spPr>
            <a:xfrm>
              <a:off x="0" y="-9525"/>
              <a:ext cx="6336353" cy="536998"/>
            </a:xfrm>
            <a:prstGeom prst="rect">
              <a:avLst/>
            </a:prstGeom>
          </p:spPr>
          <p:txBody>
            <a:bodyPr lIns="0" tIns="0" rIns="0" bIns="0" rtlCol="0" anchor="t">
              <a:spAutoFit/>
            </a:bodyPr>
            <a:lstStyle/>
            <a:p>
              <a:pPr algn="ctr">
                <a:lnSpc>
                  <a:spcPts val="3380"/>
                </a:lnSpc>
              </a:pPr>
              <a:r>
                <a:rPr lang="en-US" sz="2600">
                  <a:solidFill>
                    <a:srgbClr val="000000"/>
                  </a:solidFill>
                  <a:latin typeface="Open Sauce Bold"/>
                </a:rPr>
                <a:t>INSERTMANY( )</a:t>
              </a:r>
            </a:p>
          </p:txBody>
        </p:sp>
      </p:grpSp>
      <p:grpSp>
        <p:nvGrpSpPr>
          <p:cNvPr id="14" name="Group 14"/>
          <p:cNvGrpSpPr/>
          <p:nvPr/>
        </p:nvGrpSpPr>
        <p:grpSpPr>
          <a:xfrm>
            <a:off x="12507035" y="5509023"/>
            <a:ext cx="4477832" cy="2377963"/>
            <a:chOff x="0" y="0"/>
            <a:chExt cx="5970443" cy="3170618"/>
          </a:xfrm>
        </p:grpSpPr>
        <p:sp>
          <p:nvSpPr>
            <p:cNvPr id="15" name="TextBox 15"/>
            <p:cNvSpPr txBox="1"/>
            <p:nvPr/>
          </p:nvSpPr>
          <p:spPr>
            <a:xfrm>
              <a:off x="0" y="854778"/>
              <a:ext cx="5970443" cy="2315840"/>
            </a:xfrm>
            <a:prstGeom prst="rect">
              <a:avLst/>
            </a:prstGeom>
          </p:spPr>
          <p:txBody>
            <a:bodyPr lIns="0" tIns="0" rIns="0" bIns="0" rtlCol="0" anchor="t">
              <a:spAutoFit/>
            </a:bodyPr>
            <a:lstStyle/>
            <a:p>
              <a:pPr algn="ctr">
                <a:lnSpc>
                  <a:spcPts val="2817"/>
                </a:lnSpc>
              </a:pPr>
              <a:r>
                <a:rPr lang="en-US" sz="2167">
                  <a:solidFill>
                    <a:srgbClr val="000000"/>
                  </a:solidFill>
                  <a:latin typeface="Open Sauce"/>
                </a:rPr>
                <a:t>db.collection.bulkWrite([</a:t>
              </a:r>
            </a:p>
            <a:p>
              <a:pPr algn="ctr">
                <a:lnSpc>
                  <a:spcPts val="2817"/>
                </a:lnSpc>
              </a:pPr>
              <a:r>
                <a:rPr lang="en-US" sz="2167">
                  <a:solidFill>
                    <a:srgbClr val="000000"/>
                  </a:solidFill>
                  <a:latin typeface="Open Sauce"/>
                </a:rPr>
                <a:t>  { insertOne: { document: { &lt;document1&gt; } } },</a:t>
              </a:r>
            </a:p>
            <a:p>
              <a:pPr algn="ctr">
                <a:lnSpc>
                  <a:spcPts val="2817"/>
                </a:lnSpc>
              </a:pPr>
              <a:r>
                <a:rPr lang="en-US" sz="2167">
                  <a:solidFill>
                    <a:srgbClr val="000000"/>
                  </a:solidFill>
                  <a:latin typeface="Open Sauce"/>
                </a:rPr>
                <a:t>  { insertOne: { document: { &lt;document2&gt; } } },])</a:t>
              </a:r>
            </a:p>
          </p:txBody>
        </p:sp>
        <p:sp>
          <p:nvSpPr>
            <p:cNvPr id="16" name="TextBox 16"/>
            <p:cNvSpPr txBox="1"/>
            <p:nvPr/>
          </p:nvSpPr>
          <p:spPr>
            <a:xfrm>
              <a:off x="0" y="-19050"/>
              <a:ext cx="5970443" cy="516063"/>
            </a:xfrm>
            <a:prstGeom prst="rect">
              <a:avLst/>
            </a:prstGeom>
          </p:spPr>
          <p:txBody>
            <a:bodyPr lIns="0" tIns="0" rIns="0" bIns="0" rtlCol="0" anchor="t">
              <a:spAutoFit/>
            </a:bodyPr>
            <a:lstStyle/>
            <a:p>
              <a:pPr algn="ctr">
                <a:lnSpc>
                  <a:spcPts val="3184"/>
                </a:lnSpc>
              </a:pPr>
              <a:r>
                <a:rPr lang="en-US" sz="2449">
                  <a:solidFill>
                    <a:srgbClr val="000000"/>
                  </a:solidFill>
                  <a:latin typeface="Open Sauce Bold"/>
                </a:rPr>
                <a:t>BULKWRITE(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8692169"/>
            <a:ext cx="18288000" cy="1594831"/>
          </a:xfrm>
          <a:prstGeom prst="rect">
            <a:avLst/>
          </a:prstGeom>
          <a:solidFill>
            <a:srgbClr val="48B281"/>
          </a:solidFill>
        </p:spPr>
      </p:sp>
      <p:sp>
        <p:nvSpPr>
          <p:cNvPr id="3" name="Freeform 3"/>
          <p:cNvSpPr/>
          <p:nvPr/>
        </p:nvSpPr>
        <p:spPr>
          <a:xfrm>
            <a:off x="10944647" y="-9694"/>
            <a:ext cx="7947126" cy="10296694"/>
          </a:xfrm>
          <a:custGeom>
            <a:avLst/>
            <a:gdLst/>
            <a:ahLst/>
            <a:cxnLst/>
            <a:rect l="l" t="t" r="r" b="b"/>
            <a:pathLst>
              <a:path w="7947126" h="10296694">
                <a:moveTo>
                  <a:pt x="0" y="0"/>
                </a:moveTo>
                <a:lnTo>
                  <a:pt x="7947126" y="0"/>
                </a:lnTo>
                <a:lnTo>
                  <a:pt x="7947126" y="10296694"/>
                </a:lnTo>
                <a:lnTo>
                  <a:pt x="0" y="10296694"/>
                </a:lnTo>
                <a:lnTo>
                  <a:pt x="0" y="0"/>
                </a:lnTo>
                <a:close/>
              </a:path>
            </a:pathLst>
          </a:custGeom>
          <a:blipFill>
            <a:blip r:embed="rId2"/>
            <a:stretch>
              <a:fillRect l="-2031" r="-8427"/>
            </a:stretch>
          </a:blipFill>
        </p:spPr>
      </p:sp>
      <p:sp>
        <p:nvSpPr>
          <p:cNvPr id="4" name="Freeform 4"/>
          <p:cNvSpPr/>
          <p:nvPr/>
        </p:nvSpPr>
        <p:spPr>
          <a:xfrm>
            <a:off x="4787758" y="-273305"/>
            <a:ext cx="6495004" cy="10823916"/>
          </a:xfrm>
          <a:custGeom>
            <a:avLst/>
            <a:gdLst/>
            <a:ahLst/>
            <a:cxnLst/>
            <a:rect l="l" t="t" r="r" b="b"/>
            <a:pathLst>
              <a:path w="6495004" h="10823916">
                <a:moveTo>
                  <a:pt x="0" y="0"/>
                </a:moveTo>
                <a:lnTo>
                  <a:pt x="6495004" y="0"/>
                </a:lnTo>
                <a:lnTo>
                  <a:pt x="6495004" y="10823916"/>
                </a:lnTo>
                <a:lnTo>
                  <a:pt x="0" y="10823916"/>
                </a:lnTo>
                <a:lnTo>
                  <a:pt x="0" y="0"/>
                </a:lnTo>
                <a:close/>
              </a:path>
            </a:pathLst>
          </a:custGeom>
          <a:blipFill>
            <a:blip r:embed="rId3"/>
            <a:stretch>
              <a:fillRect l="-8256" t="-420" r="-13202"/>
            </a:stretch>
          </a:blipFill>
        </p:spPr>
      </p:sp>
      <p:sp>
        <p:nvSpPr>
          <p:cNvPr id="5" name="Freeform 5"/>
          <p:cNvSpPr/>
          <p:nvPr/>
        </p:nvSpPr>
        <p:spPr>
          <a:xfrm>
            <a:off x="-375076" y="-9694"/>
            <a:ext cx="5530053" cy="10296694"/>
          </a:xfrm>
          <a:custGeom>
            <a:avLst/>
            <a:gdLst/>
            <a:ahLst/>
            <a:cxnLst/>
            <a:rect l="l" t="t" r="r" b="b"/>
            <a:pathLst>
              <a:path w="5530053" h="10296694">
                <a:moveTo>
                  <a:pt x="0" y="0"/>
                </a:moveTo>
                <a:lnTo>
                  <a:pt x="5530052" y="0"/>
                </a:lnTo>
                <a:lnTo>
                  <a:pt x="5530052" y="10296694"/>
                </a:lnTo>
                <a:lnTo>
                  <a:pt x="0" y="10296694"/>
                </a:lnTo>
                <a:lnTo>
                  <a:pt x="0" y="0"/>
                </a:lnTo>
                <a:close/>
              </a:path>
            </a:pathLst>
          </a:custGeom>
          <a:blipFill>
            <a:blip r:embed="rId4"/>
            <a:stretch>
              <a:fillRect l="-10017" t="-2499" r="-20255"/>
            </a:stretch>
          </a:blipFill>
        </p:spPr>
      </p:sp>
      <p:sp>
        <p:nvSpPr>
          <p:cNvPr id="6" name="TextBox 6"/>
          <p:cNvSpPr txBox="1"/>
          <p:nvPr/>
        </p:nvSpPr>
        <p:spPr>
          <a:xfrm>
            <a:off x="-375076" y="1675385"/>
            <a:ext cx="6233684" cy="1413950"/>
          </a:xfrm>
          <a:prstGeom prst="rect">
            <a:avLst/>
          </a:prstGeom>
        </p:spPr>
        <p:txBody>
          <a:bodyPr lIns="0" tIns="0" rIns="0" bIns="0" rtlCol="0" anchor="t">
            <a:spAutoFit/>
          </a:bodyPr>
          <a:lstStyle/>
          <a:p>
            <a:pPr algn="ctr">
              <a:lnSpc>
                <a:spcPts val="11447"/>
              </a:lnSpc>
            </a:pPr>
            <a:endParaRPr/>
          </a:p>
        </p:txBody>
      </p:sp>
      <p:sp>
        <p:nvSpPr>
          <p:cNvPr id="7" name="TextBox 7"/>
          <p:cNvSpPr txBox="1"/>
          <p:nvPr/>
        </p:nvSpPr>
        <p:spPr>
          <a:xfrm>
            <a:off x="9802932" y="760328"/>
            <a:ext cx="4527399" cy="742798"/>
          </a:xfrm>
          <a:prstGeom prst="rect">
            <a:avLst/>
          </a:prstGeom>
        </p:spPr>
        <p:txBody>
          <a:bodyPr lIns="0" tIns="0" rIns="0" bIns="0" rtlCol="0" anchor="t">
            <a:spAutoFit/>
          </a:bodyPr>
          <a:lstStyle/>
          <a:p>
            <a:pPr algn="ctr">
              <a:lnSpc>
                <a:spcPts val="5976"/>
              </a:lnSpc>
            </a:pPr>
            <a:endParaRPr/>
          </a:p>
        </p:txBody>
      </p:sp>
      <p:grpSp>
        <p:nvGrpSpPr>
          <p:cNvPr id="8" name="Group 8"/>
          <p:cNvGrpSpPr/>
          <p:nvPr/>
        </p:nvGrpSpPr>
        <p:grpSpPr>
          <a:xfrm>
            <a:off x="4377401" y="-7995251"/>
            <a:ext cx="9023951" cy="9023951"/>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10" name="TextBox 10"/>
          <p:cNvSpPr txBox="1"/>
          <p:nvPr/>
        </p:nvSpPr>
        <p:spPr>
          <a:xfrm>
            <a:off x="6114553" y="207878"/>
            <a:ext cx="5549646" cy="600075"/>
          </a:xfrm>
          <a:prstGeom prst="rect">
            <a:avLst/>
          </a:prstGeom>
        </p:spPr>
        <p:txBody>
          <a:bodyPr lIns="0" tIns="0" rIns="0" bIns="0" rtlCol="0" anchor="t">
            <a:spAutoFit/>
          </a:bodyPr>
          <a:lstStyle/>
          <a:p>
            <a:pPr marL="0" lvl="0" indent="0" algn="ctr">
              <a:lnSpc>
                <a:spcPts val="4766"/>
              </a:lnSpc>
            </a:pPr>
            <a:r>
              <a:rPr lang="en-US" sz="3971" spc="-79">
                <a:solidFill>
                  <a:srgbClr val="FFFFFF"/>
                </a:solidFill>
                <a:latin typeface="Antonio"/>
              </a:rPr>
              <a:t>Exemples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75864" y="-1513365"/>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id="4" name="TextBox 4"/>
          <p:cNvSpPr txBox="1"/>
          <p:nvPr/>
        </p:nvSpPr>
        <p:spPr>
          <a:xfrm>
            <a:off x="1028700" y="3028950"/>
            <a:ext cx="4428045" cy="4282482"/>
          </a:xfrm>
          <a:prstGeom prst="rect">
            <a:avLst/>
          </a:prstGeom>
        </p:spPr>
        <p:txBody>
          <a:bodyPr lIns="0" tIns="0" rIns="0" bIns="0" rtlCol="0" anchor="t">
            <a:spAutoFit/>
          </a:bodyPr>
          <a:lstStyle/>
          <a:p>
            <a:pPr marL="0" lvl="0" indent="0">
              <a:lnSpc>
                <a:spcPts val="8506"/>
              </a:lnSpc>
            </a:pPr>
            <a:r>
              <a:rPr lang="en-US" sz="7088" spc="-141">
                <a:solidFill>
                  <a:srgbClr val="FFFFFF"/>
                </a:solidFill>
                <a:latin typeface="Antonio Bold"/>
              </a:rPr>
              <a:t>Le Mis a jour des donnes avec mongodb </a:t>
            </a:r>
          </a:p>
        </p:txBody>
      </p:sp>
      <p:grpSp>
        <p:nvGrpSpPr>
          <p:cNvPr id="5" name="Group 5"/>
          <p:cNvGrpSpPr/>
          <p:nvPr/>
        </p:nvGrpSpPr>
        <p:grpSpPr>
          <a:xfrm>
            <a:off x="10783356" y="2104205"/>
            <a:ext cx="6475944" cy="924745"/>
            <a:chOff x="0" y="0"/>
            <a:chExt cx="8634592" cy="1232993"/>
          </a:xfrm>
        </p:grpSpPr>
        <p:sp>
          <p:nvSpPr>
            <p:cNvPr id="6" name="TextBox 6"/>
            <p:cNvSpPr txBox="1"/>
            <p:nvPr/>
          </p:nvSpPr>
          <p:spPr>
            <a:xfrm>
              <a:off x="0" y="735181"/>
              <a:ext cx="8634592" cy="497908"/>
            </a:xfrm>
            <a:prstGeom prst="rect">
              <a:avLst/>
            </a:prstGeom>
          </p:spPr>
          <p:txBody>
            <a:bodyPr lIns="0" tIns="0" rIns="0" bIns="0" rtlCol="0" anchor="t">
              <a:spAutoFit/>
            </a:bodyPr>
            <a:lstStyle/>
            <a:p>
              <a:pPr>
                <a:lnSpc>
                  <a:spcPts val="3186"/>
                </a:lnSpc>
              </a:pPr>
              <a:endParaRPr/>
            </a:p>
          </p:txBody>
        </p:sp>
        <p:sp>
          <p:nvSpPr>
            <p:cNvPr id="7" name="TextBox 7"/>
            <p:cNvSpPr txBox="1"/>
            <p:nvPr/>
          </p:nvSpPr>
          <p:spPr>
            <a:xfrm>
              <a:off x="0" y="-28575"/>
              <a:ext cx="8634592" cy="600353"/>
            </a:xfrm>
            <a:prstGeom prst="rect">
              <a:avLst/>
            </a:prstGeom>
          </p:spPr>
          <p:txBody>
            <a:bodyPr lIns="0" tIns="0" rIns="0" bIns="0" rtlCol="0" anchor="t">
              <a:spAutoFit/>
            </a:bodyPr>
            <a:lstStyle/>
            <a:p>
              <a:pPr>
                <a:lnSpc>
                  <a:spcPts val="3663"/>
                </a:lnSpc>
              </a:pPr>
              <a:r>
                <a:rPr lang="en-US" sz="2818">
                  <a:solidFill>
                    <a:srgbClr val="000000"/>
                  </a:solidFill>
                  <a:latin typeface="Open Sauce Bold"/>
                </a:rPr>
                <a:t>1-DEFINITION </a:t>
              </a:r>
            </a:p>
          </p:txBody>
        </p:sp>
      </p:grpSp>
      <p:grpSp>
        <p:nvGrpSpPr>
          <p:cNvPr id="8" name="Group 8"/>
          <p:cNvGrpSpPr/>
          <p:nvPr/>
        </p:nvGrpSpPr>
        <p:grpSpPr>
          <a:xfrm>
            <a:off x="10783356" y="4530373"/>
            <a:ext cx="6475944" cy="853090"/>
            <a:chOff x="0" y="0"/>
            <a:chExt cx="8634592" cy="1137453"/>
          </a:xfrm>
        </p:grpSpPr>
        <p:sp>
          <p:nvSpPr>
            <p:cNvPr id="9" name="TextBox 9"/>
            <p:cNvSpPr txBox="1"/>
            <p:nvPr/>
          </p:nvSpPr>
          <p:spPr>
            <a:xfrm>
              <a:off x="0" y="665737"/>
              <a:ext cx="8634592" cy="471804"/>
            </a:xfrm>
            <a:prstGeom prst="rect">
              <a:avLst/>
            </a:prstGeom>
          </p:spPr>
          <p:txBody>
            <a:bodyPr lIns="0" tIns="0" rIns="0" bIns="0" rtlCol="0" anchor="t">
              <a:spAutoFit/>
            </a:bodyPr>
            <a:lstStyle/>
            <a:p>
              <a:pPr>
                <a:lnSpc>
                  <a:spcPts val="2940"/>
                </a:lnSpc>
              </a:pPr>
              <a:endParaRPr/>
            </a:p>
          </p:txBody>
        </p:sp>
        <p:sp>
          <p:nvSpPr>
            <p:cNvPr id="10" name="TextBox 10"/>
            <p:cNvSpPr txBox="1"/>
            <p:nvPr/>
          </p:nvSpPr>
          <p:spPr>
            <a:xfrm>
              <a:off x="0" y="-9525"/>
              <a:ext cx="8634592" cy="536998"/>
            </a:xfrm>
            <a:prstGeom prst="rect">
              <a:avLst/>
            </a:prstGeom>
          </p:spPr>
          <p:txBody>
            <a:bodyPr lIns="0" tIns="0" rIns="0" bIns="0" rtlCol="0" anchor="t">
              <a:spAutoFit/>
            </a:bodyPr>
            <a:lstStyle/>
            <a:p>
              <a:pPr>
                <a:lnSpc>
                  <a:spcPts val="3380"/>
                </a:lnSpc>
              </a:pPr>
              <a:r>
                <a:rPr lang="en-US" sz="2600">
                  <a:solidFill>
                    <a:srgbClr val="000000"/>
                  </a:solidFill>
                  <a:latin typeface="Open Sauce Bold"/>
                </a:rPr>
                <a:t>2-METHODES</a:t>
              </a:r>
            </a:p>
          </p:txBody>
        </p:sp>
      </p:grpSp>
      <p:grpSp>
        <p:nvGrpSpPr>
          <p:cNvPr id="11" name="Group 11"/>
          <p:cNvGrpSpPr/>
          <p:nvPr/>
        </p:nvGrpSpPr>
        <p:grpSpPr>
          <a:xfrm>
            <a:off x="10783356" y="6884887"/>
            <a:ext cx="6475944" cy="853090"/>
            <a:chOff x="0" y="0"/>
            <a:chExt cx="8634592" cy="1137453"/>
          </a:xfrm>
        </p:grpSpPr>
        <p:sp>
          <p:nvSpPr>
            <p:cNvPr id="12" name="TextBox 12"/>
            <p:cNvSpPr txBox="1"/>
            <p:nvPr/>
          </p:nvSpPr>
          <p:spPr>
            <a:xfrm>
              <a:off x="0" y="665737"/>
              <a:ext cx="8634592" cy="471804"/>
            </a:xfrm>
            <a:prstGeom prst="rect">
              <a:avLst/>
            </a:prstGeom>
          </p:spPr>
          <p:txBody>
            <a:bodyPr lIns="0" tIns="0" rIns="0" bIns="0" rtlCol="0" anchor="t">
              <a:spAutoFit/>
            </a:bodyPr>
            <a:lstStyle/>
            <a:p>
              <a:pPr>
                <a:lnSpc>
                  <a:spcPts val="2940"/>
                </a:lnSpc>
              </a:pPr>
              <a:endParaRPr/>
            </a:p>
          </p:txBody>
        </p:sp>
        <p:sp>
          <p:nvSpPr>
            <p:cNvPr id="13" name="TextBox 13"/>
            <p:cNvSpPr txBox="1"/>
            <p:nvPr/>
          </p:nvSpPr>
          <p:spPr>
            <a:xfrm>
              <a:off x="0" y="-9525"/>
              <a:ext cx="8634592" cy="536998"/>
            </a:xfrm>
            <a:prstGeom prst="rect">
              <a:avLst/>
            </a:prstGeom>
          </p:spPr>
          <p:txBody>
            <a:bodyPr lIns="0" tIns="0" rIns="0" bIns="0" rtlCol="0" anchor="t">
              <a:spAutoFit/>
            </a:bodyPr>
            <a:lstStyle/>
            <a:p>
              <a:pPr>
                <a:lnSpc>
                  <a:spcPts val="3380"/>
                </a:lnSpc>
              </a:pPr>
              <a:r>
                <a:rPr lang="en-US" sz="2600">
                  <a:solidFill>
                    <a:srgbClr val="000000"/>
                  </a:solidFill>
                  <a:latin typeface="Open Sauce Bold"/>
                </a:rPr>
                <a:t>3-EXEMPLES </a:t>
              </a:r>
            </a:p>
          </p:txBody>
        </p:sp>
      </p:grpSp>
      <p:sp>
        <p:nvSpPr>
          <p:cNvPr id="14" name="TextBox 14"/>
          <p:cNvSpPr txBox="1"/>
          <p:nvPr/>
        </p:nvSpPr>
        <p:spPr>
          <a:xfrm>
            <a:off x="14321029" y="8780304"/>
            <a:ext cx="2378991" cy="193992"/>
          </a:xfrm>
          <a:prstGeom prst="rect">
            <a:avLst/>
          </a:prstGeom>
        </p:spPr>
        <p:txBody>
          <a:bodyPr lIns="0" tIns="0" rIns="0" bIns="0" rtlCol="0" anchor="t">
            <a:spAutoFit/>
          </a:bodyPr>
          <a:lstStyle/>
          <a:p>
            <a:pPr algn="ctr">
              <a:lnSpc>
                <a:spcPts val="1592"/>
              </a:lnSpc>
            </a:pPr>
            <a:r>
              <a:rPr lang="en-US" sz="1225" u="none">
                <a:solidFill>
                  <a:srgbClr val="FFFFFF"/>
                </a:solidFill>
                <a:latin typeface="Open Sauce"/>
              </a:rPr>
              <a:t>Retourner à la vue d'ensemble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729</Words>
  <Application>Microsoft Office PowerPoint</Application>
  <PresentationFormat>Personnalisé</PresentationFormat>
  <Paragraphs>108</Paragraphs>
  <Slides>22</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22</vt:i4>
      </vt:variant>
    </vt:vector>
  </HeadingPairs>
  <TitlesOfParts>
    <vt:vector size="34" baseType="lpstr">
      <vt:lpstr>Calibri</vt:lpstr>
      <vt:lpstr>League Spartan</vt:lpstr>
      <vt:lpstr>Antonio</vt:lpstr>
      <vt:lpstr>Archivo Black</vt:lpstr>
      <vt:lpstr>Antonio Bold</vt:lpstr>
      <vt:lpstr>Glacial Indifference Bold</vt:lpstr>
      <vt:lpstr>Open Sauce Italics</vt:lpstr>
      <vt:lpstr>Open Sauce</vt:lpstr>
      <vt:lpstr>Open Sauce Bold</vt:lpstr>
      <vt:lpstr>Arial</vt:lpstr>
      <vt:lpstr>Arimo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AZ</dc:title>
  <cp:lastModifiedBy>aymanaarab5122003@outlook.fr</cp:lastModifiedBy>
  <cp:revision>2</cp:revision>
  <dcterms:created xsi:type="dcterms:W3CDTF">2006-08-16T00:00:00Z</dcterms:created>
  <dcterms:modified xsi:type="dcterms:W3CDTF">2023-12-22T08:48:43Z</dcterms:modified>
  <dc:identifier>DAF3EE5sU6Q</dc:identifier>
</cp:coreProperties>
</file>