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9"/>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6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285" r:id="rId36"/>
    <p:sldId id="286" r:id="rId37"/>
    <p:sldId id="291" r:id="rId38"/>
    <p:sldId id="292" r:id="rId39"/>
    <p:sldId id="293" r:id="rId40"/>
    <p:sldId id="294" r:id="rId41"/>
    <p:sldId id="295" r:id="rId42"/>
    <p:sldId id="296" r:id="rId43"/>
    <p:sldId id="297" r:id="rId44"/>
    <p:sldId id="298" r:id="rId45"/>
    <p:sldId id="299" r:id="rId46"/>
    <p:sldId id="300" r:id="rId47"/>
    <p:sldId id="302" r:id="rId48"/>
    <p:sldId id="304" r:id="rId49"/>
    <p:sldId id="305" r:id="rId50"/>
    <p:sldId id="306" r:id="rId51"/>
    <p:sldId id="308" r:id="rId52"/>
    <p:sldId id="309" r:id="rId53"/>
    <p:sldId id="313" r:id="rId54"/>
    <p:sldId id="311" r:id="rId55"/>
    <p:sldId id="312" r:id="rId56"/>
    <p:sldId id="307" r:id="rId57"/>
    <p:sldId id="315" r:id="rId58"/>
    <p:sldId id="316" r:id="rId59"/>
    <p:sldId id="317" r:id="rId60"/>
    <p:sldId id="318" r:id="rId61"/>
    <p:sldId id="319" r:id="rId62"/>
    <p:sldId id="320" r:id="rId63"/>
    <p:sldId id="321" r:id="rId64"/>
    <p:sldId id="322" r:id="rId65"/>
    <p:sldId id="324" r:id="rId66"/>
    <p:sldId id="325" r:id="rId67"/>
    <p:sldId id="32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82"/>
    <p:restoredTop sz="94643"/>
  </p:normalViewPr>
  <p:slideViewPr>
    <p:cSldViewPr snapToGrid="0" snapToObjects="1">
      <p:cViewPr varScale="1">
        <p:scale>
          <a:sx n="101" d="100"/>
          <a:sy n="101" d="100"/>
        </p:scale>
        <p:origin x="14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ilto:git@gitla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3" name="Sous-titre 2">
            <a:extLst>
              <a:ext uri="{FF2B5EF4-FFF2-40B4-BE49-F238E27FC236}">
                <a16:creationId xmlns:a16="http://schemas.microsoft.com/office/drawing/2014/main" id="{259063BF-3996-6E61-0B74-E3870E3A1BF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Tree>
    <p:extLst>
      <p:ext uri="{BB962C8B-B14F-4D97-AF65-F5344CB8AC3E}">
        <p14:creationId xmlns:p14="http://schemas.microsoft.com/office/powerpoint/2010/main" val="325568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Tree>
    <p:extLst>
      <p:ext uri="{BB962C8B-B14F-4D97-AF65-F5344CB8AC3E}">
        <p14:creationId xmlns:p14="http://schemas.microsoft.com/office/powerpoint/2010/main" val="44321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Tree>
    <p:extLst>
      <p:ext uri="{BB962C8B-B14F-4D97-AF65-F5344CB8AC3E}">
        <p14:creationId xmlns:p14="http://schemas.microsoft.com/office/powerpoint/2010/main" val="249045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Tree>
    <p:extLst>
      <p:ext uri="{BB962C8B-B14F-4D97-AF65-F5344CB8AC3E}">
        <p14:creationId xmlns:p14="http://schemas.microsoft.com/office/powerpoint/2010/main" val="264271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Tree>
    <p:extLst>
      <p:ext uri="{BB962C8B-B14F-4D97-AF65-F5344CB8AC3E}">
        <p14:creationId xmlns:p14="http://schemas.microsoft.com/office/powerpoint/2010/main" val="177755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lnSpcReduction="10000"/>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(en version1)  elle exclut les fichiers qui ont été supprimés du répertoire et qui sont marqués pour suppression dans l'index GIT. </a:t>
            </a:r>
          </a:p>
          <a:p>
            <a:r>
              <a:rPr lang="fr-FR" altLang="fr-FR" sz="2400" dirty="0">
                <a:sym typeface="Arial" panose="020B0604020202020204" pitchFamily="34" charset="0"/>
              </a:rPr>
              <a:t>En version (2.x) les deux commandes sont pareille</a:t>
            </a:r>
          </a:p>
        </p:txBody>
      </p:sp>
    </p:spTree>
    <p:extLst>
      <p:ext uri="{BB962C8B-B14F-4D97-AF65-F5344CB8AC3E}">
        <p14:creationId xmlns:p14="http://schemas.microsoft.com/office/powerpoint/2010/main" val="155272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Tree>
    <p:extLst>
      <p:ext uri="{BB962C8B-B14F-4D97-AF65-F5344CB8AC3E}">
        <p14:creationId xmlns:p14="http://schemas.microsoft.com/office/powerpoint/2010/main" val="124696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Tree>
    <p:extLst>
      <p:ext uri="{BB962C8B-B14F-4D97-AF65-F5344CB8AC3E}">
        <p14:creationId xmlns:p14="http://schemas.microsoft.com/office/powerpoint/2010/main" val="334535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Tree>
    <p:extLst>
      <p:ext uri="{BB962C8B-B14F-4D97-AF65-F5344CB8AC3E}">
        <p14:creationId xmlns:p14="http://schemas.microsoft.com/office/powerpoint/2010/main" val="387309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Tree>
    <p:extLst>
      <p:ext uri="{BB962C8B-B14F-4D97-AF65-F5344CB8AC3E}">
        <p14:creationId xmlns:p14="http://schemas.microsoft.com/office/powerpoint/2010/main" val="394570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BAF6E-7C4A-F795-FFD7-AF27A59AB61E}"/>
              </a:ext>
            </a:extLst>
          </p:cNvPr>
          <p:cNvSpPr>
            <a:spLocks noGrp="1"/>
          </p:cNvSpPr>
          <p:nvPr>
            <p:ph type="title"/>
          </p:nvPr>
        </p:nvSpPr>
        <p:spPr/>
        <p:txBody>
          <a:bodyPr/>
          <a:lstStyle/>
          <a:p>
            <a:r>
              <a:rPr lang="ar-MA" dirty="0"/>
              <a:t> </a:t>
            </a:r>
            <a:r>
              <a:rPr lang="fr-FR" dirty="0"/>
              <a:t>Plan de cours</a:t>
            </a:r>
          </a:p>
        </p:txBody>
      </p:sp>
      <p:sp>
        <p:nvSpPr>
          <p:cNvPr id="3" name="Espace réservé du contenu 2">
            <a:extLst>
              <a:ext uri="{FF2B5EF4-FFF2-40B4-BE49-F238E27FC236}">
                <a16:creationId xmlns:a16="http://schemas.microsoft.com/office/drawing/2014/main" id="{D715B833-1522-D208-5CFE-B902F2C2255D}"/>
              </a:ext>
            </a:extLst>
          </p:cNvPr>
          <p:cNvSpPr>
            <a:spLocks noGrp="1"/>
          </p:cNvSpPr>
          <p:nvPr>
            <p:ph idx="1"/>
          </p:nvPr>
        </p:nvSpPr>
        <p:spPr/>
        <p:txBody>
          <a:bodyPr>
            <a:normAutofit/>
          </a:bodyPr>
          <a:lstStyle/>
          <a:p>
            <a:r>
              <a:rPr lang="fr-FR" sz="2800" dirty="0"/>
              <a:t>Présentation des logiciel de gestion des version</a:t>
            </a:r>
          </a:p>
          <a:p>
            <a:r>
              <a:rPr lang="fr-FR" sz="2800" dirty="0"/>
              <a:t>Initiation au repository local avec GIT</a:t>
            </a:r>
          </a:p>
          <a:p>
            <a:r>
              <a:rPr lang="fr-FR" sz="2800" dirty="0"/>
              <a:t>La gestion de l’historique des modifications</a:t>
            </a:r>
          </a:p>
          <a:p>
            <a:r>
              <a:rPr lang="fr-FR" sz="2800" dirty="0"/>
              <a:t>La gestion des branches</a:t>
            </a:r>
          </a:p>
          <a:p>
            <a:r>
              <a:rPr lang="fr-FR" sz="2800" dirty="0"/>
              <a:t>L’utilisation des dépôt distants</a:t>
            </a:r>
          </a:p>
          <a:p>
            <a:r>
              <a:rPr lang="fr-FR" sz="2800" dirty="0"/>
              <a:t>L’</a:t>
            </a:r>
            <a:r>
              <a:rPr lang="fr-FR" sz="2800" dirty="0" err="1"/>
              <a:t>interet</a:t>
            </a:r>
            <a:r>
              <a:rPr lang="fr-FR" sz="2800" dirty="0"/>
              <a:t> des </a:t>
            </a:r>
            <a:r>
              <a:rPr lang="fr-FR" sz="2800" dirty="0" err="1"/>
              <a:t>stashs</a:t>
            </a:r>
            <a:endParaRPr lang="fr-FR" sz="2800" dirty="0"/>
          </a:p>
          <a:p>
            <a:endParaRPr lang="fr-FR" sz="2800" dirty="0"/>
          </a:p>
          <a:p>
            <a:endParaRPr lang="fr-FR" sz="2800" dirty="0"/>
          </a:p>
        </p:txBody>
      </p:sp>
    </p:spTree>
    <p:extLst>
      <p:ext uri="{BB962C8B-B14F-4D97-AF65-F5344CB8AC3E}">
        <p14:creationId xmlns:p14="http://schemas.microsoft.com/office/powerpoint/2010/main" val="269270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 log --help</a:t>
            </a:r>
          </a:p>
          <a:p>
            <a:r>
              <a:rPr lang="en-US" dirty="0"/>
              <a:t>git log --</a:t>
            </a:r>
            <a:r>
              <a:rPr lang="en-US" dirty="0" err="1"/>
              <a:t>oneline</a:t>
            </a:r>
            <a:r>
              <a:rPr lang="en-US" dirty="0"/>
              <a:t> --decorate --all --graph</a:t>
            </a:r>
            <a:endParaRPr lang="fr-FR" dirty="0"/>
          </a:p>
          <a:p>
            <a:endParaRPr lang="fr-FR" dirty="0"/>
          </a:p>
        </p:txBody>
      </p:sp>
    </p:spTree>
    <p:extLst>
      <p:ext uri="{BB962C8B-B14F-4D97-AF65-F5344CB8AC3E}">
        <p14:creationId xmlns:p14="http://schemas.microsoft.com/office/powerpoint/2010/main" val="192556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7566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63626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Tree>
    <p:extLst>
      <p:ext uri="{BB962C8B-B14F-4D97-AF65-F5344CB8AC3E}">
        <p14:creationId xmlns:p14="http://schemas.microsoft.com/office/powerpoint/2010/main" val="218223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Tree>
    <p:extLst>
      <p:ext uri="{BB962C8B-B14F-4D97-AF65-F5344CB8AC3E}">
        <p14:creationId xmlns:p14="http://schemas.microsoft.com/office/powerpoint/2010/main" val="32273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Tree>
    <p:extLst>
      <p:ext uri="{BB962C8B-B14F-4D97-AF65-F5344CB8AC3E}">
        <p14:creationId xmlns:p14="http://schemas.microsoft.com/office/powerpoint/2010/main" val="257934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Tree>
    <p:extLst>
      <p:ext uri="{BB962C8B-B14F-4D97-AF65-F5344CB8AC3E}">
        <p14:creationId xmlns:p14="http://schemas.microsoft.com/office/powerpoint/2010/main" val="341573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Tree>
    <p:extLst>
      <p:ext uri="{BB962C8B-B14F-4D97-AF65-F5344CB8AC3E}">
        <p14:creationId xmlns:p14="http://schemas.microsoft.com/office/powerpoint/2010/main" val="297468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Tree>
    <p:extLst>
      <p:ext uri="{BB962C8B-B14F-4D97-AF65-F5344CB8AC3E}">
        <p14:creationId xmlns:p14="http://schemas.microsoft.com/office/powerpoint/2010/main" val="91803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Tree>
    <p:extLst>
      <p:ext uri="{BB962C8B-B14F-4D97-AF65-F5344CB8AC3E}">
        <p14:creationId xmlns:p14="http://schemas.microsoft.com/office/powerpoint/2010/main" val="304844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sans créer de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endParaRPr lang="fr-FR" sz="2800" dirty="0"/>
          </a:p>
        </p:txBody>
      </p:sp>
    </p:spTree>
    <p:extLst>
      <p:ext uri="{BB962C8B-B14F-4D97-AF65-F5344CB8AC3E}">
        <p14:creationId xmlns:p14="http://schemas.microsoft.com/office/powerpoint/2010/main" val="2934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Tree>
    <p:extLst>
      <p:ext uri="{BB962C8B-B14F-4D97-AF65-F5344CB8AC3E}">
        <p14:creationId xmlns:p14="http://schemas.microsoft.com/office/powerpoint/2010/main" val="228937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Tree>
    <p:extLst>
      <p:ext uri="{BB962C8B-B14F-4D97-AF65-F5344CB8AC3E}">
        <p14:creationId xmlns:p14="http://schemas.microsoft.com/office/powerpoint/2010/main" val="3600084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F91F-0C75-004A-76C1-C789BBA9ADA9}"/>
              </a:ext>
            </a:extLst>
          </p:cNvPr>
          <p:cNvSpPr>
            <a:spLocks noGrp="1"/>
          </p:cNvSpPr>
          <p:nvPr>
            <p:ph type="title"/>
          </p:nvPr>
        </p:nvSpPr>
        <p:spPr/>
        <p:txBody>
          <a:bodyPr/>
          <a:lstStyle/>
          <a:p>
            <a:r>
              <a:rPr lang="fr-FR" dirty="0"/>
              <a:t>git reset HEAD^^ --soft</a:t>
            </a:r>
          </a:p>
        </p:txBody>
      </p:sp>
      <p:sp>
        <p:nvSpPr>
          <p:cNvPr id="3" name="Espace réservé du contenu 2">
            <a:extLst>
              <a:ext uri="{FF2B5EF4-FFF2-40B4-BE49-F238E27FC236}">
                <a16:creationId xmlns:a16="http://schemas.microsoft.com/office/drawing/2014/main" id="{5F54BE88-AEBE-FCD5-15C3-B075F3290AB4}"/>
              </a:ext>
            </a:extLst>
          </p:cNvPr>
          <p:cNvSpPr>
            <a:spLocks noGrp="1"/>
          </p:cNvSpPr>
          <p:nvPr>
            <p:ph idx="1"/>
          </p:nvPr>
        </p:nvSpPr>
        <p:spPr/>
        <p:txBody>
          <a:bodyPr>
            <a:normAutofit/>
          </a:bodyPr>
          <a:lstStyle/>
          <a:p>
            <a:r>
              <a:rPr lang="fr-FR" sz="2400" dirty="0"/>
              <a:t>Permet de revenir en arrière d’un commit (^^) chaque (^^^^) </a:t>
            </a:r>
            <a:r>
              <a:rPr lang="fr-FR" sz="2400" dirty="0" err="1"/>
              <a:t>designe</a:t>
            </a:r>
            <a:r>
              <a:rPr lang="fr-FR" sz="2400" dirty="0"/>
              <a:t> un commit </a:t>
            </a:r>
          </a:p>
          <a:p>
            <a:r>
              <a:rPr lang="fr-FR" sz="2400" dirty="0"/>
              <a:t>--soft pour dire comme quoi le retour sera en mode stage</a:t>
            </a:r>
          </a:p>
        </p:txBody>
      </p:sp>
    </p:spTree>
    <p:extLst>
      <p:ext uri="{BB962C8B-B14F-4D97-AF65-F5344CB8AC3E}">
        <p14:creationId xmlns:p14="http://schemas.microsoft.com/office/powerpoint/2010/main" val="1888017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ACBA0-91E6-50FC-5575-7F3B10434D4F}"/>
              </a:ext>
            </a:extLst>
          </p:cNvPr>
          <p:cNvSpPr>
            <a:spLocks noGrp="1"/>
          </p:cNvSpPr>
          <p:nvPr>
            <p:ph type="title"/>
          </p:nvPr>
        </p:nvSpPr>
        <p:spPr/>
        <p:txBody>
          <a:bodyPr/>
          <a:lstStyle/>
          <a:p>
            <a:r>
              <a:rPr lang="fr-FR" dirty="0"/>
              <a:t>git reset HEAD^^ --mixed</a:t>
            </a:r>
          </a:p>
        </p:txBody>
      </p:sp>
      <p:sp>
        <p:nvSpPr>
          <p:cNvPr id="3" name="Espace réservé du contenu 2">
            <a:extLst>
              <a:ext uri="{FF2B5EF4-FFF2-40B4-BE49-F238E27FC236}">
                <a16:creationId xmlns:a16="http://schemas.microsoft.com/office/drawing/2014/main" id="{A7187E81-9F0D-4B7B-A69F-F0571C6AA6F2}"/>
              </a:ext>
            </a:extLst>
          </p:cNvPr>
          <p:cNvSpPr>
            <a:spLocks noGrp="1"/>
          </p:cNvSpPr>
          <p:nvPr>
            <p:ph idx="1"/>
          </p:nvPr>
        </p:nvSpPr>
        <p:spPr/>
        <p:txBody>
          <a:bodyPr>
            <a:normAutofit/>
          </a:bodyPr>
          <a:lstStyle/>
          <a:p>
            <a:r>
              <a:rPr lang="fr-FR" sz="2800" dirty="0"/>
              <a:t>--mixed c’est le mode par défaut le résultat du retour sera </a:t>
            </a:r>
            <a:r>
              <a:rPr lang="fr-FR" sz="2800" dirty="0" err="1"/>
              <a:t>unstaged</a:t>
            </a:r>
            <a:endParaRPr lang="fr-FR" sz="2800" dirty="0"/>
          </a:p>
          <a:p>
            <a:endParaRPr lang="fr-FR" sz="2800" dirty="0"/>
          </a:p>
        </p:txBody>
      </p:sp>
    </p:spTree>
    <p:extLst>
      <p:ext uri="{BB962C8B-B14F-4D97-AF65-F5344CB8AC3E}">
        <p14:creationId xmlns:p14="http://schemas.microsoft.com/office/powerpoint/2010/main" val="2385529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43DF2-D8AE-A0F2-970F-8DFCD7930F5C}"/>
              </a:ext>
            </a:extLst>
          </p:cNvPr>
          <p:cNvSpPr>
            <a:spLocks noGrp="1"/>
          </p:cNvSpPr>
          <p:nvPr>
            <p:ph type="title"/>
          </p:nvPr>
        </p:nvSpPr>
        <p:spPr/>
        <p:txBody>
          <a:bodyPr/>
          <a:lstStyle/>
          <a:p>
            <a:r>
              <a:rPr lang="fr-FR" dirty="0"/>
              <a:t>git reset HEAD^^ --hard</a:t>
            </a:r>
          </a:p>
        </p:txBody>
      </p:sp>
      <p:sp>
        <p:nvSpPr>
          <p:cNvPr id="3" name="Espace réservé du contenu 2">
            <a:extLst>
              <a:ext uri="{FF2B5EF4-FFF2-40B4-BE49-F238E27FC236}">
                <a16:creationId xmlns:a16="http://schemas.microsoft.com/office/drawing/2014/main" id="{855CC17A-74BC-899B-F10C-6A30D81BD270}"/>
              </a:ext>
            </a:extLst>
          </p:cNvPr>
          <p:cNvSpPr>
            <a:spLocks noGrp="1"/>
          </p:cNvSpPr>
          <p:nvPr>
            <p:ph idx="1"/>
          </p:nvPr>
        </p:nvSpPr>
        <p:spPr/>
        <p:txBody>
          <a:bodyPr/>
          <a:lstStyle/>
          <a:p>
            <a:r>
              <a:rPr lang="fr-FR" dirty="0"/>
              <a:t>--hard comme en l’a vu revient à la commit en question selon le nombre des (^) et efface les </a:t>
            </a:r>
            <a:r>
              <a:rPr lang="fr-FR" dirty="0" err="1"/>
              <a:t>modif</a:t>
            </a:r>
            <a:r>
              <a:rPr lang="fr-FR" dirty="0"/>
              <a:t> sur les fichiers.</a:t>
            </a:r>
          </a:p>
        </p:txBody>
      </p:sp>
    </p:spTree>
    <p:extLst>
      <p:ext uri="{BB962C8B-B14F-4D97-AF65-F5344CB8AC3E}">
        <p14:creationId xmlns:p14="http://schemas.microsoft.com/office/powerpoint/2010/main" val="381738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le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Tree>
    <p:extLst>
      <p:ext uri="{BB962C8B-B14F-4D97-AF65-F5344CB8AC3E}">
        <p14:creationId xmlns:p14="http://schemas.microsoft.com/office/powerpoint/2010/main" val="138321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Consulter votre fichier</a:t>
            </a:r>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staget</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Tree>
    <p:extLst>
      <p:ext uri="{BB962C8B-B14F-4D97-AF65-F5344CB8AC3E}">
        <p14:creationId xmlns:p14="http://schemas.microsoft.com/office/powerpoint/2010/main" val="526831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85922-65A9-E0CD-06A6-23D64C03AE20}"/>
              </a:ext>
            </a:extLst>
          </p:cNvPr>
          <p:cNvSpPr>
            <a:spLocks noGrp="1"/>
          </p:cNvSpPr>
          <p:nvPr>
            <p:ph type="title"/>
          </p:nvPr>
        </p:nvSpPr>
        <p:spPr/>
        <p:txBody>
          <a:bodyPr/>
          <a:lstStyle/>
          <a:p>
            <a:r>
              <a:rPr lang="fr-FR" dirty="0"/>
              <a:t>Création d’une branche</a:t>
            </a:r>
          </a:p>
        </p:txBody>
      </p:sp>
      <p:sp>
        <p:nvSpPr>
          <p:cNvPr id="3" name="Espace réservé du contenu 2">
            <a:extLst>
              <a:ext uri="{FF2B5EF4-FFF2-40B4-BE49-F238E27FC236}">
                <a16:creationId xmlns:a16="http://schemas.microsoft.com/office/drawing/2014/main" id="{C81246B3-FA05-474B-3B40-C77881FFD83B}"/>
              </a:ext>
            </a:extLst>
          </p:cNvPr>
          <p:cNvSpPr>
            <a:spLocks noGrp="1"/>
          </p:cNvSpPr>
          <p:nvPr>
            <p:ph idx="1"/>
          </p:nvPr>
        </p:nvSpPr>
        <p:spPr/>
        <p:txBody>
          <a:bodyPr>
            <a:normAutofit/>
          </a:bodyPr>
          <a:lstStyle/>
          <a:p>
            <a:r>
              <a:rPr lang="fr-FR" sz="2800" dirty="0"/>
              <a:t>Pour créer une nouvelle branche utilisez la commande </a:t>
            </a:r>
          </a:p>
          <a:p>
            <a:r>
              <a:rPr lang="fr-FR" sz="2800" b="1" dirty="0">
                <a:solidFill>
                  <a:srgbClr val="FF0000"/>
                </a:solidFill>
              </a:rPr>
              <a:t>git </a:t>
            </a:r>
            <a:r>
              <a:rPr lang="fr-FR" sz="2800" b="1" dirty="0" err="1">
                <a:solidFill>
                  <a:srgbClr val="FF0000"/>
                </a:solidFill>
              </a:rPr>
              <a:t>branch</a:t>
            </a:r>
            <a:r>
              <a:rPr lang="fr-FR" sz="2800" b="1" dirty="0">
                <a:solidFill>
                  <a:srgbClr val="FF0000"/>
                </a:solidFill>
              </a:rPr>
              <a:t> &lt;nom de la branche&gt;</a:t>
            </a:r>
          </a:p>
        </p:txBody>
      </p:sp>
    </p:spTree>
    <p:extLst>
      <p:ext uri="{BB962C8B-B14F-4D97-AF65-F5344CB8AC3E}">
        <p14:creationId xmlns:p14="http://schemas.microsoft.com/office/powerpoint/2010/main" val="3092234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C207-3A70-2F3C-C2BB-B0EB5EBB99AE}"/>
              </a:ext>
            </a:extLst>
          </p:cNvPr>
          <p:cNvSpPr>
            <a:spLocks noGrp="1"/>
          </p:cNvSpPr>
          <p:nvPr>
            <p:ph type="title"/>
          </p:nvPr>
        </p:nvSpPr>
        <p:spPr/>
        <p:txBody>
          <a:bodyPr/>
          <a:lstStyle/>
          <a:p>
            <a:r>
              <a:rPr lang="fr-FR" dirty="0"/>
              <a:t>Utilisation de </a:t>
            </a:r>
            <a:r>
              <a:rPr lang="fr-FR" dirty="0" err="1"/>
              <a:t>ungit</a:t>
            </a:r>
            <a:endParaRPr lang="fr-FR" dirty="0"/>
          </a:p>
        </p:txBody>
      </p:sp>
      <p:sp>
        <p:nvSpPr>
          <p:cNvPr id="3" name="Espace réservé du contenu 2">
            <a:extLst>
              <a:ext uri="{FF2B5EF4-FFF2-40B4-BE49-F238E27FC236}">
                <a16:creationId xmlns:a16="http://schemas.microsoft.com/office/drawing/2014/main" id="{6374CC55-376A-FF2A-0589-5506CE39AE08}"/>
              </a:ext>
            </a:extLst>
          </p:cNvPr>
          <p:cNvSpPr>
            <a:spLocks noGrp="1"/>
          </p:cNvSpPr>
          <p:nvPr>
            <p:ph idx="1"/>
          </p:nvPr>
        </p:nvSpPr>
        <p:spPr>
          <a:xfrm>
            <a:off x="677334" y="1600200"/>
            <a:ext cx="4278124" cy="4957916"/>
          </a:xfrm>
        </p:spPr>
        <p:txBody>
          <a:bodyPr>
            <a:normAutofit/>
          </a:bodyPr>
          <a:lstStyle/>
          <a:p>
            <a:r>
              <a:rPr lang="fr-FR" sz="2000" dirty="0" err="1"/>
              <a:t>Ungit</a:t>
            </a:r>
            <a:r>
              <a:rPr lang="fr-FR" sz="2000" dirty="0"/>
              <a:t> est repository </a:t>
            </a:r>
            <a:r>
              <a:rPr lang="fr-FR" sz="2000" b="1" dirty="0">
                <a:solidFill>
                  <a:srgbClr val="FF0000"/>
                </a:solidFill>
              </a:rPr>
              <a:t>node.js </a:t>
            </a:r>
            <a:r>
              <a:rPr lang="fr-FR" sz="2000" dirty="0"/>
              <a:t>qui permet de visualiser d’une façon graphique l’état actuel du </a:t>
            </a:r>
            <a:r>
              <a:rPr lang="fr-FR" sz="2000" dirty="0" err="1"/>
              <a:t>répository</a:t>
            </a:r>
            <a:endParaRPr lang="fr-FR" sz="2000" dirty="0"/>
          </a:p>
          <a:p>
            <a:r>
              <a:rPr lang="fr-FR" sz="2000" dirty="0"/>
              <a:t>Pour l’installer il faut tout d’abord installer node.js</a:t>
            </a:r>
          </a:p>
          <a:p>
            <a:r>
              <a:rPr lang="fr-FR" sz="2000" dirty="0"/>
              <a:t>Puis lancez la commande </a:t>
            </a:r>
            <a:br>
              <a:rPr lang="fr-FR" sz="2000" dirty="0"/>
            </a:br>
            <a:r>
              <a:rPr lang="fr-FR" sz="2000" b="1" dirty="0" err="1">
                <a:solidFill>
                  <a:srgbClr val="FF0000"/>
                </a:solidFill>
              </a:rPr>
              <a:t>npm</a:t>
            </a:r>
            <a:r>
              <a:rPr lang="fr-FR" sz="2000" b="1" dirty="0">
                <a:solidFill>
                  <a:srgbClr val="FF0000"/>
                </a:solidFill>
              </a:rPr>
              <a:t> </a:t>
            </a:r>
            <a:r>
              <a:rPr lang="fr-FR" sz="2000" b="1" dirty="0" err="1">
                <a:solidFill>
                  <a:srgbClr val="FF0000"/>
                </a:solidFill>
              </a:rPr>
              <a:t>install</a:t>
            </a:r>
            <a:r>
              <a:rPr lang="fr-FR" sz="2000" b="1" dirty="0">
                <a:solidFill>
                  <a:srgbClr val="FF0000"/>
                </a:solidFill>
              </a:rPr>
              <a:t> –g </a:t>
            </a:r>
            <a:r>
              <a:rPr lang="fr-FR" sz="2000" b="1" dirty="0" err="1">
                <a:solidFill>
                  <a:srgbClr val="FF0000"/>
                </a:solidFill>
              </a:rPr>
              <a:t>ungit</a:t>
            </a:r>
            <a:endParaRPr lang="fr-FR" sz="2000" b="1" dirty="0">
              <a:solidFill>
                <a:srgbClr val="FF0000"/>
              </a:solidFill>
            </a:endParaRPr>
          </a:p>
          <a:p>
            <a:r>
              <a:rPr lang="fr-FR" sz="2000" dirty="0"/>
              <a:t>Entrez dans votre dossier puis tapez la commande </a:t>
            </a:r>
            <a:r>
              <a:rPr lang="fr-FR" sz="2000" b="1" dirty="0" err="1">
                <a:solidFill>
                  <a:srgbClr val="FF0000"/>
                </a:solidFill>
              </a:rPr>
              <a:t>ungit</a:t>
            </a:r>
            <a:endParaRPr lang="fr-FR" sz="2000" b="1" dirty="0">
              <a:solidFill>
                <a:srgbClr val="FF0000"/>
              </a:solidFill>
            </a:endParaRPr>
          </a:p>
          <a:p>
            <a:r>
              <a:rPr lang="fr-FR" sz="2000" dirty="0"/>
              <a:t>Un serveur web </a:t>
            </a:r>
            <a:r>
              <a:rPr lang="fr-FR" sz="2000" b="1" dirty="0">
                <a:solidFill>
                  <a:srgbClr val="FF0000"/>
                </a:solidFill>
              </a:rPr>
              <a:t>local</a:t>
            </a:r>
            <a:r>
              <a:rPr lang="fr-FR" sz="2000" dirty="0"/>
              <a:t> sera lancé sur le port 8448 et vous pouvez travaillez ou observer d’une façon visuelle votre index</a:t>
            </a:r>
          </a:p>
        </p:txBody>
      </p:sp>
      <p:pic>
        <p:nvPicPr>
          <p:cNvPr id="5" name="Image 4">
            <a:extLst>
              <a:ext uri="{FF2B5EF4-FFF2-40B4-BE49-F238E27FC236}">
                <a16:creationId xmlns:a16="http://schemas.microsoft.com/office/drawing/2014/main" id="{62CE3771-E68F-3044-7A67-54C91F54D408}"/>
              </a:ext>
            </a:extLst>
          </p:cNvPr>
          <p:cNvPicPr>
            <a:picLocks noChangeAspect="1"/>
          </p:cNvPicPr>
          <p:nvPr/>
        </p:nvPicPr>
        <p:blipFill>
          <a:blip r:embed="rId2"/>
          <a:stretch>
            <a:fillRect/>
          </a:stretch>
        </p:blipFill>
        <p:spPr>
          <a:xfrm>
            <a:off x="4975668" y="1816508"/>
            <a:ext cx="7083596" cy="3984523"/>
          </a:xfrm>
          <a:prstGeom prst="rect">
            <a:avLst/>
          </a:prstGeom>
        </p:spPr>
      </p:pic>
    </p:spTree>
    <p:extLst>
      <p:ext uri="{BB962C8B-B14F-4D97-AF65-F5344CB8AC3E}">
        <p14:creationId xmlns:p14="http://schemas.microsoft.com/office/powerpoint/2010/main" val="68044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3BC65-3C13-6D51-A7F2-E4C8D8CF42FC}"/>
              </a:ext>
            </a:extLst>
          </p:cNvPr>
          <p:cNvSpPr>
            <a:spLocks noGrp="1"/>
          </p:cNvSpPr>
          <p:nvPr>
            <p:ph type="title"/>
          </p:nvPr>
        </p:nvSpPr>
        <p:spPr/>
        <p:txBody>
          <a:bodyPr/>
          <a:lstStyle/>
          <a:p>
            <a:r>
              <a:rPr lang="fr-FR" dirty="0"/>
              <a:t>Changement de branche en cours</a:t>
            </a:r>
          </a:p>
        </p:txBody>
      </p:sp>
      <p:sp>
        <p:nvSpPr>
          <p:cNvPr id="3" name="Espace réservé du contenu 2">
            <a:extLst>
              <a:ext uri="{FF2B5EF4-FFF2-40B4-BE49-F238E27FC236}">
                <a16:creationId xmlns:a16="http://schemas.microsoft.com/office/drawing/2014/main" id="{E16A599C-3425-55EC-E74A-73F72D658914}"/>
              </a:ext>
            </a:extLst>
          </p:cNvPr>
          <p:cNvSpPr>
            <a:spLocks noGrp="1"/>
          </p:cNvSpPr>
          <p:nvPr>
            <p:ph idx="1"/>
          </p:nvPr>
        </p:nvSpPr>
        <p:spPr/>
        <p:txBody>
          <a:bodyPr/>
          <a:lstStyle/>
          <a:p>
            <a:r>
              <a:rPr lang="fr-FR" dirty="0"/>
              <a:t>Vous pouvez changer votre branche actuelle en utilisant la commande </a:t>
            </a:r>
            <a:r>
              <a:rPr lang="fr-FR" dirty="0" err="1"/>
              <a:t>checkout</a:t>
            </a:r>
            <a:endParaRPr lang="fr-FR" dirty="0"/>
          </a:p>
          <a:p>
            <a:r>
              <a:rPr lang="fr-FR" b="1" dirty="0">
                <a:solidFill>
                  <a:srgbClr val="FF0000"/>
                </a:solidFill>
              </a:rPr>
              <a:t>git </a:t>
            </a:r>
            <a:r>
              <a:rPr lang="fr-FR" b="1" dirty="0" err="1">
                <a:solidFill>
                  <a:srgbClr val="FF0000"/>
                </a:solidFill>
              </a:rPr>
              <a:t>checkout</a:t>
            </a:r>
            <a:r>
              <a:rPr lang="fr-FR" b="1" dirty="0">
                <a:solidFill>
                  <a:srgbClr val="FF0000"/>
                </a:solidFill>
              </a:rPr>
              <a:t> &lt;nom de la branche&gt; </a:t>
            </a:r>
          </a:p>
        </p:txBody>
      </p:sp>
    </p:spTree>
    <p:extLst>
      <p:ext uri="{BB962C8B-B14F-4D97-AF65-F5344CB8AC3E}">
        <p14:creationId xmlns:p14="http://schemas.microsoft.com/office/powerpoint/2010/main" val="73834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9548214" cy="4379710"/>
          </a:xfrm>
        </p:spPr>
        <p:txBody>
          <a:bodyPr>
            <a:normAutofit fontScale="85000" lnSpcReduction="1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Tree>
    <p:extLst>
      <p:ext uri="{BB962C8B-B14F-4D97-AF65-F5344CB8AC3E}">
        <p14:creationId xmlns:p14="http://schemas.microsoft.com/office/powerpoint/2010/main" val="2142762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4145-9E37-34B2-C577-6B48CEC876C0}"/>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07EA066A-0548-0CCE-738B-22457CADF4C1}"/>
              </a:ext>
            </a:extLst>
          </p:cNvPr>
          <p:cNvSpPr>
            <a:spLocks noGrp="1"/>
          </p:cNvSpPr>
          <p:nvPr>
            <p:ph idx="1"/>
          </p:nvPr>
        </p:nvSpPr>
        <p:spPr>
          <a:xfrm>
            <a:off x="677333" y="1199535"/>
            <a:ext cx="10324963" cy="5658465"/>
          </a:xfrm>
        </p:spPr>
        <p:txBody>
          <a:bodyPr>
            <a:normAutofit/>
          </a:bodyPr>
          <a:lstStyle/>
          <a:p>
            <a:r>
              <a:rPr lang="fr-FR" sz="1600" dirty="0"/>
              <a:t>Créez une nouvelle branche qui s’appel </a:t>
            </a:r>
            <a:r>
              <a:rPr lang="fr-FR" sz="1600" b="1" dirty="0" err="1">
                <a:solidFill>
                  <a:srgbClr val="FF0000"/>
                </a:solidFill>
              </a:rPr>
              <a:t>gestionClients</a:t>
            </a:r>
            <a:r>
              <a:rPr lang="fr-FR" sz="1600" dirty="0"/>
              <a:t> </a:t>
            </a:r>
            <a:br>
              <a:rPr lang="fr-FR" sz="1600" dirty="0"/>
            </a:br>
            <a:r>
              <a:rPr lang="fr-FR" sz="1600" b="1" dirty="0">
                <a:solidFill>
                  <a:srgbClr val="FF0000"/>
                </a:solidFill>
              </a:rPr>
              <a:t>git </a:t>
            </a:r>
            <a:r>
              <a:rPr lang="fr-FR" sz="1600" b="1" dirty="0" err="1">
                <a:solidFill>
                  <a:srgbClr val="FF0000"/>
                </a:solidFill>
              </a:rPr>
              <a:t>branch</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b="1" dirty="0" err="1">
                <a:solidFill>
                  <a:srgbClr val="FF0000"/>
                </a:solidFill>
              </a:rPr>
              <a:t>ungit</a:t>
            </a:r>
            <a:r>
              <a:rPr lang="fr-FR" sz="1600" dirty="0"/>
              <a:t> c’est la branche master qui est sélectionnée</a:t>
            </a:r>
          </a:p>
          <a:p>
            <a:r>
              <a:rPr lang="fr-FR" sz="1600" dirty="0"/>
              <a:t>Passez sur la branche </a:t>
            </a:r>
            <a:r>
              <a:rPr lang="fr-FR" sz="1600" b="1" dirty="0" err="1">
                <a:solidFill>
                  <a:srgbClr val="FF0000"/>
                </a:solidFill>
              </a:rPr>
              <a:t>gestionClients</a:t>
            </a:r>
            <a:endParaRPr lang="fr-FR" sz="1600" b="1" dirty="0">
              <a:solidFill>
                <a:srgbClr val="FF0000"/>
              </a:solidFill>
            </a:endParaRPr>
          </a:p>
          <a:p>
            <a:r>
              <a:rPr lang="fr-FR" sz="1600" b="1" dirty="0">
                <a:solidFill>
                  <a:srgbClr val="FF0000"/>
                </a:solidFill>
              </a:rPr>
              <a:t>Git </a:t>
            </a:r>
            <a:r>
              <a:rPr lang="fr-FR" sz="1600" b="1" dirty="0" err="1">
                <a:solidFill>
                  <a:srgbClr val="FF0000"/>
                </a:solidFill>
              </a:rPr>
              <a:t>checkout</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dirty="0" err="1"/>
              <a:t>ungit</a:t>
            </a:r>
            <a:r>
              <a:rPr lang="fr-FR" sz="1600" dirty="0"/>
              <a:t> que c’est la branche </a:t>
            </a:r>
            <a:r>
              <a:rPr lang="fr-FR" sz="1600" dirty="0" err="1"/>
              <a:t>gestionClients</a:t>
            </a:r>
            <a:r>
              <a:rPr lang="fr-FR" sz="1600" dirty="0"/>
              <a:t> qui est sélectionnée</a:t>
            </a:r>
          </a:p>
          <a:p>
            <a:r>
              <a:rPr lang="fr-FR" sz="1600" dirty="0"/>
              <a:t>Ajoutez le fichier </a:t>
            </a:r>
            <a:r>
              <a:rPr lang="fr-FR" sz="1600" b="1" dirty="0" err="1">
                <a:solidFill>
                  <a:srgbClr val="FF0000"/>
                </a:solidFill>
              </a:rPr>
              <a:t>client.php</a:t>
            </a:r>
            <a:r>
              <a:rPr lang="fr-FR" sz="1600" dirty="0"/>
              <a:t> et remplissez le avec qlq ligne, ajoutez le à l’index avec </a:t>
            </a:r>
            <a:r>
              <a:rPr lang="fr-FR" sz="1600" b="1" dirty="0" err="1">
                <a:solidFill>
                  <a:srgbClr val="FF0000"/>
                </a:solidFill>
              </a:rPr>
              <a:t>add</a:t>
            </a:r>
            <a:r>
              <a:rPr lang="fr-FR" sz="1600" dirty="0"/>
              <a:t> et faites un </a:t>
            </a:r>
            <a:r>
              <a:rPr lang="fr-FR" sz="1600" b="1" dirty="0">
                <a:solidFill>
                  <a:srgbClr val="FF0000"/>
                </a:solidFill>
              </a:rPr>
              <a:t>commit</a:t>
            </a:r>
          </a:p>
          <a:p>
            <a:r>
              <a:rPr lang="fr-FR" sz="1600" dirty="0"/>
              <a:t>Ajoutez d’autres lignes et faites la commande </a:t>
            </a:r>
            <a:r>
              <a:rPr lang="fr-FR" sz="1600" b="1" dirty="0">
                <a:solidFill>
                  <a:srgbClr val="FF0000"/>
                </a:solidFill>
              </a:rPr>
              <a:t>commit</a:t>
            </a:r>
            <a:r>
              <a:rPr lang="fr-FR" sz="1600" dirty="0"/>
              <a:t> avec </a:t>
            </a:r>
            <a:r>
              <a:rPr lang="fr-FR" sz="1600" b="1" dirty="0">
                <a:solidFill>
                  <a:srgbClr val="FF0000"/>
                </a:solidFill>
              </a:rPr>
              <a:t>–a</a:t>
            </a:r>
            <a:r>
              <a:rPr lang="fr-FR" sz="1600" dirty="0"/>
              <a:t> et </a:t>
            </a:r>
            <a:r>
              <a:rPr lang="fr-FR" sz="1600" b="1" dirty="0">
                <a:solidFill>
                  <a:srgbClr val="FF0000"/>
                </a:solidFill>
              </a:rPr>
              <a:t>–m</a:t>
            </a:r>
          </a:p>
          <a:p>
            <a:r>
              <a:rPr lang="fr-FR" sz="1600" dirty="0"/>
              <a:t>Regardez maintenant </a:t>
            </a:r>
            <a:r>
              <a:rPr lang="fr-FR" sz="1600" b="1" dirty="0" err="1">
                <a:solidFill>
                  <a:srgbClr val="FF0000"/>
                </a:solidFill>
              </a:rPr>
              <a:t>ungit</a:t>
            </a:r>
            <a:r>
              <a:rPr lang="fr-FR" sz="1600" dirty="0"/>
              <a:t>. Qu’est ce que vous constatez</a:t>
            </a:r>
          </a:p>
          <a:p>
            <a:r>
              <a:rPr lang="fr-FR" sz="1600" dirty="0"/>
              <a:t>Passez sur la branche </a:t>
            </a:r>
            <a:r>
              <a:rPr lang="fr-FR" sz="1600" b="1" dirty="0">
                <a:solidFill>
                  <a:srgbClr val="FF0000"/>
                </a:solidFill>
              </a:rPr>
              <a:t>master</a:t>
            </a:r>
          </a:p>
          <a:p>
            <a:r>
              <a:rPr lang="fr-FR" sz="1600" dirty="0"/>
              <a:t>Lister les fichiers du dossier</a:t>
            </a:r>
          </a:p>
          <a:p>
            <a:r>
              <a:rPr lang="fr-FR" sz="1600" dirty="0"/>
              <a:t>Est-ce que le fichier </a:t>
            </a:r>
            <a:r>
              <a:rPr lang="fr-FR" sz="1600" b="1" dirty="0" err="1">
                <a:solidFill>
                  <a:srgbClr val="FF0000"/>
                </a:solidFill>
              </a:rPr>
              <a:t>client.php</a:t>
            </a:r>
            <a:r>
              <a:rPr lang="fr-FR" sz="1600" b="1" dirty="0">
                <a:solidFill>
                  <a:srgbClr val="FF0000"/>
                </a:solidFill>
              </a:rPr>
              <a:t> </a:t>
            </a:r>
            <a:r>
              <a:rPr lang="fr-FR" sz="1600" dirty="0"/>
              <a:t>existe? Pourquoi?</a:t>
            </a:r>
          </a:p>
          <a:p>
            <a:r>
              <a:rPr lang="fr-FR" sz="1600" dirty="0"/>
              <a:t>Revenez sur la branche </a:t>
            </a:r>
            <a:r>
              <a:rPr lang="fr-FR" sz="1600" b="1" dirty="0" err="1">
                <a:solidFill>
                  <a:srgbClr val="FF0000"/>
                </a:solidFill>
              </a:rPr>
              <a:t>gestionClients</a:t>
            </a:r>
            <a:endParaRPr lang="fr-FR" sz="1600" b="1" dirty="0">
              <a:solidFill>
                <a:srgbClr val="FF0000"/>
              </a:solidFill>
            </a:endParaRPr>
          </a:p>
          <a:p>
            <a:r>
              <a:rPr lang="fr-FR" sz="1600" dirty="0"/>
              <a:t>Ajoutez une feuille de style </a:t>
            </a:r>
            <a:r>
              <a:rPr lang="fr-FR" sz="1600" b="1" dirty="0">
                <a:solidFill>
                  <a:srgbClr val="FF0000"/>
                </a:solidFill>
              </a:rPr>
              <a:t>style.css </a:t>
            </a:r>
            <a:r>
              <a:rPr lang="fr-FR" sz="1600" dirty="0"/>
              <a:t>et </a:t>
            </a:r>
            <a:r>
              <a:rPr lang="fr-FR" sz="1600" dirty="0" err="1"/>
              <a:t>assosiez</a:t>
            </a:r>
            <a:r>
              <a:rPr lang="fr-FR" sz="1600" dirty="0"/>
              <a:t> la avec la balise </a:t>
            </a:r>
            <a:r>
              <a:rPr lang="fr-FR" sz="1600" b="1" dirty="0" err="1">
                <a:solidFill>
                  <a:srgbClr val="FF0000"/>
                </a:solidFill>
              </a:rPr>
              <a:t>link</a:t>
            </a:r>
            <a:r>
              <a:rPr lang="fr-FR" sz="1600" dirty="0"/>
              <a:t> a votre fichier </a:t>
            </a:r>
            <a:r>
              <a:rPr lang="fr-FR" sz="1600" b="1" dirty="0" err="1">
                <a:solidFill>
                  <a:srgbClr val="FF0000"/>
                </a:solidFill>
              </a:rPr>
              <a:t>client.php</a:t>
            </a:r>
            <a:endParaRPr lang="fr-FR" sz="1600" b="1" dirty="0">
              <a:solidFill>
                <a:srgbClr val="FF0000"/>
              </a:solidFill>
            </a:endParaRPr>
          </a:p>
          <a:p>
            <a:r>
              <a:rPr lang="fr-FR" sz="1600" dirty="0" err="1"/>
              <a:t>Commitez</a:t>
            </a:r>
            <a:r>
              <a:rPr lang="fr-FR" sz="1600" dirty="0"/>
              <a:t> le tous et revenez sur la branche </a:t>
            </a:r>
            <a:r>
              <a:rPr lang="fr-FR" sz="1600" b="1" dirty="0">
                <a:solidFill>
                  <a:srgbClr val="FF0000"/>
                </a:solidFill>
              </a:rPr>
              <a:t>master</a:t>
            </a:r>
          </a:p>
          <a:p>
            <a:endParaRPr lang="fr-FR" sz="1600" dirty="0"/>
          </a:p>
        </p:txBody>
      </p:sp>
    </p:spTree>
    <p:extLst>
      <p:ext uri="{BB962C8B-B14F-4D97-AF65-F5344CB8AC3E}">
        <p14:creationId xmlns:p14="http://schemas.microsoft.com/office/powerpoint/2010/main" val="3045064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01C9C-7081-8688-06B9-E5491E763EF3}"/>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4065E0C7-441E-3C5B-37AB-17271991ACA7}"/>
              </a:ext>
            </a:extLst>
          </p:cNvPr>
          <p:cNvSpPr>
            <a:spLocks noGrp="1"/>
          </p:cNvSpPr>
          <p:nvPr>
            <p:ph idx="1"/>
          </p:nvPr>
        </p:nvSpPr>
        <p:spPr>
          <a:xfrm>
            <a:off x="677334" y="1356853"/>
            <a:ext cx="8596668" cy="4684510"/>
          </a:xfrm>
        </p:spPr>
        <p:txBody>
          <a:bodyPr/>
          <a:lstStyle/>
          <a:p>
            <a:r>
              <a:rPr lang="fr-FR" dirty="0" err="1"/>
              <a:t>Creez</a:t>
            </a:r>
            <a:r>
              <a:rPr lang="fr-FR" dirty="0"/>
              <a:t> une autre branche qui s’appel </a:t>
            </a:r>
            <a:r>
              <a:rPr lang="fr-FR" b="1" dirty="0" err="1">
                <a:solidFill>
                  <a:srgbClr val="FF0000"/>
                </a:solidFill>
              </a:rPr>
              <a:t>gestionFournisseurs</a:t>
            </a:r>
            <a:endParaRPr lang="fr-FR" b="1" dirty="0">
              <a:solidFill>
                <a:srgbClr val="FF0000"/>
              </a:solidFill>
            </a:endParaRPr>
          </a:p>
          <a:p>
            <a:r>
              <a:rPr lang="fr-FR" dirty="0"/>
              <a:t>Passez sur cette branche</a:t>
            </a:r>
          </a:p>
          <a:p>
            <a:r>
              <a:rPr lang="fr-FR" dirty="0" err="1"/>
              <a:t>Creez</a:t>
            </a:r>
            <a:r>
              <a:rPr lang="fr-FR" dirty="0"/>
              <a:t> le fichier </a:t>
            </a:r>
            <a:r>
              <a:rPr lang="fr-FR" b="1" dirty="0" err="1">
                <a:solidFill>
                  <a:srgbClr val="FF0000"/>
                </a:solidFill>
              </a:rPr>
              <a:t>fournisseur</a:t>
            </a:r>
            <a:r>
              <a:rPr lang="fr-FR" dirty="0" err="1"/>
              <a:t>.</a:t>
            </a:r>
            <a:r>
              <a:rPr lang="fr-FR" b="1" dirty="0" err="1">
                <a:solidFill>
                  <a:srgbClr val="FF0000"/>
                </a:solidFill>
              </a:rPr>
              <a:t>php</a:t>
            </a:r>
            <a:endParaRPr lang="fr-FR" b="1" dirty="0">
              <a:solidFill>
                <a:srgbClr val="FF0000"/>
              </a:solidFill>
            </a:endParaRPr>
          </a:p>
          <a:p>
            <a:r>
              <a:rPr lang="fr-FR" dirty="0"/>
              <a:t>Ajouter le corps html de la page</a:t>
            </a:r>
          </a:p>
          <a:p>
            <a:r>
              <a:rPr lang="fr-FR" dirty="0"/>
              <a:t>Ajoutez le fichier </a:t>
            </a:r>
            <a:r>
              <a:rPr lang="fr-FR" b="1" dirty="0">
                <a:solidFill>
                  <a:srgbClr val="FF0000"/>
                </a:solidFill>
              </a:rPr>
              <a:t>style.css </a:t>
            </a:r>
            <a:r>
              <a:rPr lang="fr-FR" dirty="0"/>
              <a:t>(puisqu’il n’existe pas sur cette branche)</a:t>
            </a:r>
          </a:p>
          <a:p>
            <a:r>
              <a:rPr lang="fr-FR" dirty="0"/>
              <a:t>Ajoutez le code suivant dans la feuille de style</a:t>
            </a:r>
          </a:p>
          <a:p>
            <a:r>
              <a:rPr lang="fr-FR" dirty="0"/>
              <a:t>Ajoutez le tout a votre index de la branche</a:t>
            </a:r>
          </a:p>
          <a:p>
            <a:r>
              <a:rPr lang="fr-FR" dirty="0" err="1"/>
              <a:t>Commitez</a:t>
            </a:r>
            <a:r>
              <a:rPr lang="fr-FR" dirty="0"/>
              <a:t> la version</a:t>
            </a:r>
          </a:p>
          <a:p>
            <a:r>
              <a:rPr lang="fr-FR" dirty="0"/>
              <a:t>Regardez votre log avec l’option </a:t>
            </a:r>
            <a:r>
              <a:rPr lang="fr-FR" b="1" dirty="0" err="1">
                <a:solidFill>
                  <a:srgbClr val="FF0000"/>
                </a:solidFill>
              </a:rPr>
              <a:t>oneline</a:t>
            </a:r>
            <a:endParaRPr lang="fr-FR" b="1" dirty="0">
              <a:solidFill>
                <a:srgbClr val="FF0000"/>
              </a:solidFill>
            </a:endParaRPr>
          </a:p>
          <a:p>
            <a:r>
              <a:rPr lang="fr-FR" dirty="0"/>
              <a:t>Passez sur la branche </a:t>
            </a:r>
            <a:r>
              <a:rPr lang="fr-FR" b="1" dirty="0">
                <a:solidFill>
                  <a:srgbClr val="FF0000"/>
                </a:solidFill>
              </a:rPr>
              <a:t>master</a:t>
            </a:r>
          </a:p>
          <a:p>
            <a:r>
              <a:rPr lang="fr-FR" dirty="0"/>
              <a:t>Biensur tous les fichiers des autres branches n’existent pas quand vous tapez la commande </a:t>
            </a:r>
            <a:r>
              <a:rPr lang="fr-FR" b="1" dirty="0" err="1">
                <a:solidFill>
                  <a:srgbClr val="FF0000"/>
                </a:solidFill>
              </a:rPr>
              <a:t>dir</a:t>
            </a:r>
            <a:endParaRPr lang="fr-FR" b="1" dirty="0">
              <a:solidFill>
                <a:srgbClr val="FF0000"/>
              </a:solidFill>
            </a:endParaRPr>
          </a:p>
        </p:txBody>
      </p:sp>
      <p:pic>
        <p:nvPicPr>
          <p:cNvPr id="5" name="Image 4">
            <a:extLst>
              <a:ext uri="{FF2B5EF4-FFF2-40B4-BE49-F238E27FC236}">
                <a16:creationId xmlns:a16="http://schemas.microsoft.com/office/drawing/2014/main" id="{8C2DEE08-3AC8-D33D-0C0F-5DB24B3320B9}"/>
              </a:ext>
            </a:extLst>
          </p:cNvPr>
          <p:cNvPicPr>
            <a:picLocks noChangeAspect="1"/>
          </p:cNvPicPr>
          <p:nvPr/>
        </p:nvPicPr>
        <p:blipFill rotWithShape="1">
          <a:blip r:embed="rId2"/>
          <a:srcRect l="29271" t="14114" r="37849" b="69348"/>
          <a:stretch/>
        </p:blipFill>
        <p:spPr>
          <a:xfrm>
            <a:off x="6292645" y="3376283"/>
            <a:ext cx="4031226" cy="1140541"/>
          </a:xfrm>
          <a:prstGeom prst="rect">
            <a:avLst/>
          </a:prstGeom>
        </p:spPr>
      </p:pic>
    </p:spTree>
    <p:extLst>
      <p:ext uri="{BB962C8B-B14F-4D97-AF65-F5344CB8AC3E}">
        <p14:creationId xmlns:p14="http://schemas.microsoft.com/office/powerpoint/2010/main" val="3916745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3F207-3BF1-67CD-AF6E-DE60EFDB2FAE}"/>
              </a:ext>
            </a:extLst>
          </p:cNvPr>
          <p:cNvSpPr>
            <a:spLocks noGrp="1"/>
          </p:cNvSpPr>
          <p:nvPr>
            <p:ph type="title"/>
          </p:nvPr>
        </p:nvSpPr>
        <p:spPr/>
        <p:txBody>
          <a:bodyPr/>
          <a:lstStyle/>
          <a:p>
            <a:r>
              <a:rPr lang="fr-FR" dirty="0" err="1"/>
              <a:t>Fusioner</a:t>
            </a:r>
            <a:r>
              <a:rPr lang="fr-FR" dirty="0"/>
              <a:t> les branche</a:t>
            </a:r>
          </a:p>
        </p:txBody>
      </p:sp>
      <p:sp>
        <p:nvSpPr>
          <p:cNvPr id="3" name="Espace réservé du contenu 2">
            <a:extLst>
              <a:ext uri="{FF2B5EF4-FFF2-40B4-BE49-F238E27FC236}">
                <a16:creationId xmlns:a16="http://schemas.microsoft.com/office/drawing/2014/main" id="{31E2DF3D-394C-3F8B-CD24-5C74FFD6E897}"/>
              </a:ext>
            </a:extLst>
          </p:cNvPr>
          <p:cNvSpPr>
            <a:spLocks noGrp="1"/>
          </p:cNvSpPr>
          <p:nvPr>
            <p:ph idx="1"/>
          </p:nvPr>
        </p:nvSpPr>
        <p:spPr/>
        <p:txBody>
          <a:bodyPr/>
          <a:lstStyle/>
          <a:p>
            <a:r>
              <a:rPr lang="fr-FR" dirty="0"/>
              <a:t>Pour </a:t>
            </a:r>
            <a:r>
              <a:rPr lang="fr-FR" dirty="0" err="1"/>
              <a:t>fusionez</a:t>
            </a:r>
            <a:r>
              <a:rPr lang="fr-FR" dirty="0"/>
              <a:t> deux branche</a:t>
            </a:r>
          </a:p>
          <a:p>
            <a:r>
              <a:rPr lang="fr-FR" dirty="0"/>
              <a:t>1 – Placez vous sur la branche qui va recevoir les modifs</a:t>
            </a:r>
          </a:p>
          <a:p>
            <a:r>
              <a:rPr lang="fr-FR" dirty="0"/>
              <a:t>2 – tapez </a:t>
            </a:r>
            <a:r>
              <a:rPr lang="fr-FR" dirty="0">
                <a:solidFill>
                  <a:srgbClr val="FF0000"/>
                </a:solidFill>
              </a:rPr>
              <a:t>git merge &lt;nom de la branche&gt;</a:t>
            </a:r>
          </a:p>
        </p:txBody>
      </p:sp>
    </p:spTree>
    <p:extLst>
      <p:ext uri="{BB962C8B-B14F-4D97-AF65-F5344CB8AC3E}">
        <p14:creationId xmlns:p14="http://schemas.microsoft.com/office/powerpoint/2010/main" val="271072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86CE7-A2DD-9521-27B3-4F70208839F2}"/>
              </a:ext>
            </a:extLst>
          </p:cNvPr>
          <p:cNvSpPr>
            <a:spLocks noGrp="1"/>
          </p:cNvSpPr>
          <p:nvPr>
            <p:ph type="title"/>
          </p:nvPr>
        </p:nvSpPr>
        <p:spPr/>
        <p:txBody>
          <a:bodyPr/>
          <a:lstStyle/>
          <a:p>
            <a:r>
              <a:rPr lang="fr-FR" dirty="0"/>
              <a:t>Fusion en pratique</a:t>
            </a:r>
          </a:p>
        </p:txBody>
      </p:sp>
      <p:sp>
        <p:nvSpPr>
          <p:cNvPr id="3" name="Espace réservé du contenu 2">
            <a:extLst>
              <a:ext uri="{FF2B5EF4-FFF2-40B4-BE49-F238E27FC236}">
                <a16:creationId xmlns:a16="http://schemas.microsoft.com/office/drawing/2014/main" id="{2C297041-69E3-15CF-E7FF-5039E49B2BEF}"/>
              </a:ext>
            </a:extLst>
          </p:cNvPr>
          <p:cNvSpPr>
            <a:spLocks noGrp="1"/>
          </p:cNvSpPr>
          <p:nvPr>
            <p:ph idx="1"/>
          </p:nvPr>
        </p:nvSpPr>
        <p:spPr/>
        <p:txBody>
          <a:bodyPr>
            <a:normAutofit/>
          </a:bodyPr>
          <a:lstStyle/>
          <a:p>
            <a:r>
              <a:rPr lang="fr-FR" sz="2400" dirty="0"/>
              <a:t>Placez vous sur </a:t>
            </a:r>
            <a:r>
              <a:rPr lang="fr-FR" sz="2400" dirty="0">
                <a:solidFill>
                  <a:srgbClr val="FF0000"/>
                </a:solidFill>
              </a:rPr>
              <a:t>master</a:t>
            </a:r>
          </a:p>
          <a:p>
            <a:r>
              <a:rPr lang="fr-FR" sz="2400" dirty="0"/>
              <a:t>Tapez la commande git merge </a:t>
            </a:r>
            <a:r>
              <a:rPr lang="fr-FR" sz="2400" dirty="0" err="1">
                <a:solidFill>
                  <a:srgbClr val="FF0000"/>
                </a:solidFill>
              </a:rPr>
              <a:t>gestionClients</a:t>
            </a:r>
            <a:endParaRPr lang="fr-FR" sz="2400" dirty="0">
              <a:solidFill>
                <a:srgbClr val="FF0000"/>
              </a:solidFill>
            </a:endParaRPr>
          </a:p>
          <a:p>
            <a:r>
              <a:rPr lang="fr-FR" sz="2400" dirty="0"/>
              <a:t>Regardez sur </a:t>
            </a:r>
            <a:r>
              <a:rPr lang="fr-FR" sz="2400" dirty="0" err="1">
                <a:solidFill>
                  <a:srgbClr val="FF0000"/>
                </a:solidFill>
              </a:rPr>
              <a:t>ungit</a:t>
            </a:r>
            <a:r>
              <a:rPr lang="fr-FR" sz="2400" dirty="0"/>
              <a:t>. Qu’est ce que vous constatez?</a:t>
            </a:r>
          </a:p>
          <a:p>
            <a:r>
              <a:rPr lang="fr-FR" sz="2400" dirty="0"/>
              <a:t>Lister les fichiers de votre dossier. Est-ce que les deux fichiers </a:t>
            </a:r>
            <a:r>
              <a:rPr lang="fr-FR" sz="2400" dirty="0" err="1">
                <a:solidFill>
                  <a:srgbClr val="FF0000"/>
                </a:solidFill>
              </a:rPr>
              <a:t>client.php</a:t>
            </a:r>
            <a:r>
              <a:rPr lang="fr-FR" sz="2400" dirty="0">
                <a:solidFill>
                  <a:srgbClr val="FF0000"/>
                </a:solidFill>
              </a:rPr>
              <a:t> </a:t>
            </a:r>
            <a:r>
              <a:rPr lang="fr-FR" sz="2400" dirty="0"/>
              <a:t>et </a:t>
            </a:r>
            <a:r>
              <a:rPr lang="fr-FR" sz="2400" dirty="0">
                <a:solidFill>
                  <a:srgbClr val="FF0000"/>
                </a:solidFill>
              </a:rPr>
              <a:t>syle.css </a:t>
            </a:r>
            <a:r>
              <a:rPr lang="fr-FR" sz="2400" dirty="0"/>
              <a:t>existent?</a:t>
            </a:r>
          </a:p>
        </p:txBody>
      </p:sp>
    </p:spTree>
    <p:extLst>
      <p:ext uri="{BB962C8B-B14F-4D97-AF65-F5344CB8AC3E}">
        <p14:creationId xmlns:p14="http://schemas.microsoft.com/office/powerpoint/2010/main" val="2500895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6AA7B-0A4E-E76E-2D33-2DADFFDEB6F3}"/>
              </a:ext>
            </a:extLst>
          </p:cNvPr>
          <p:cNvSpPr>
            <a:spLocks noGrp="1"/>
          </p:cNvSpPr>
          <p:nvPr>
            <p:ph type="title"/>
          </p:nvPr>
        </p:nvSpPr>
        <p:spPr/>
        <p:txBody>
          <a:bodyPr/>
          <a:lstStyle/>
          <a:p>
            <a:r>
              <a:rPr lang="fr-FR" dirty="0"/>
              <a:t>Supprimer une branche déjà fusionnée</a:t>
            </a:r>
          </a:p>
        </p:txBody>
      </p:sp>
      <p:sp>
        <p:nvSpPr>
          <p:cNvPr id="3" name="Espace réservé du contenu 2">
            <a:extLst>
              <a:ext uri="{FF2B5EF4-FFF2-40B4-BE49-F238E27FC236}">
                <a16:creationId xmlns:a16="http://schemas.microsoft.com/office/drawing/2014/main" id="{157D7945-E649-A57E-192A-C9C334F3F7B1}"/>
              </a:ext>
            </a:extLst>
          </p:cNvPr>
          <p:cNvSpPr>
            <a:spLocks noGrp="1"/>
          </p:cNvSpPr>
          <p:nvPr>
            <p:ph idx="1"/>
          </p:nvPr>
        </p:nvSpPr>
        <p:spPr/>
        <p:txBody>
          <a:bodyPr>
            <a:normAutofit/>
          </a:bodyPr>
          <a:lstStyle/>
          <a:p>
            <a:r>
              <a:rPr lang="fr-FR" sz="2400" dirty="0"/>
              <a:t>Pour supprimez une branche que vous avez fusionné assurez vous que toutes les modifications sont déjà comité et qu’ils sont fusionnée puis tapez la commande</a:t>
            </a:r>
          </a:p>
          <a:p>
            <a:r>
              <a:rPr lang="fr-FR" sz="2400" b="1" dirty="0">
                <a:solidFill>
                  <a:srgbClr val="FF0000"/>
                </a:solidFill>
              </a:rPr>
              <a:t>git </a:t>
            </a:r>
            <a:r>
              <a:rPr lang="fr-FR" sz="2400" b="1" dirty="0" err="1">
                <a:solidFill>
                  <a:srgbClr val="FF0000"/>
                </a:solidFill>
              </a:rPr>
              <a:t>branch</a:t>
            </a:r>
            <a:r>
              <a:rPr lang="fr-FR" sz="2400" b="1" dirty="0">
                <a:solidFill>
                  <a:srgbClr val="FF0000"/>
                </a:solidFill>
              </a:rPr>
              <a:t> –d &lt;nom de la branche&gt;</a:t>
            </a:r>
          </a:p>
        </p:txBody>
      </p:sp>
    </p:spTree>
    <p:extLst>
      <p:ext uri="{BB962C8B-B14F-4D97-AF65-F5344CB8AC3E}">
        <p14:creationId xmlns:p14="http://schemas.microsoft.com/office/powerpoint/2010/main" val="3978503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13B1C-D712-97C1-D294-6147281EEB66}"/>
              </a:ext>
            </a:extLst>
          </p:cNvPr>
          <p:cNvSpPr>
            <a:spLocks noGrp="1"/>
          </p:cNvSpPr>
          <p:nvPr>
            <p:ph type="title"/>
          </p:nvPr>
        </p:nvSpPr>
        <p:spPr/>
        <p:txBody>
          <a:bodyPr/>
          <a:lstStyle/>
          <a:p>
            <a:r>
              <a:rPr lang="fr-FR" dirty="0"/>
              <a:t>Testez la suppression de la branche </a:t>
            </a:r>
            <a:r>
              <a:rPr lang="fr-FR" dirty="0" err="1"/>
              <a:t>gestionClients</a:t>
            </a:r>
            <a:endParaRPr lang="fr-FR" dirty="0"/>
          </a:p>
        </p:txBody>
      </p:sp>
      <p:sp>
        <p:nvSpPr>
          <p:cNvPr id="3" name="Espace réservé du contenu 2">
            <a:extLst>
              <a:ext uri="{FF2B5EF4-FFF2-40B4-BE49-F238E27FC236}">
                <a16:creationId xmlns:a16="http://schemas.microsoft.com/office/drawing/2014/main" id="{3B18B9C9-5E59-CA2F-97AD-04F379D503FB}"/>
              </a:ext>
            </a:extLst>
          </p:cNvPr>
          <p:cNvSpPr>
            <a:spLocks noGrp="1"/>
          </p:cNvSpPr>
          <p:nvPr>
            <p:ph idx="1"/>
          </p:nvPr>
        </p:nvSpPr>
        <p:spPr/>
        <p:txBody>
          <a:bodyPr/>
          <a:lstStyle/>
          <a:p>
            <a:r>
              <a:rPr lang="fr-FR" dirty="0"/>
              <a:t>Tapez la commande </a:t>
            </a:r>
          </a:p>
          <a:p>
            <a:r>
              <a:rPr lang="fr-FR" b="1" dirty="0">
                <a:solidFill>
                  <a:srgbClr val="FF0000"/>
                </a:solidFill>
              </a:rPr>
              <a:t>git </a:t>
            </a:r>
            <a:r>
              <a:rPr lang="fr-FR" b="1" dirty="0" err="1">
                <a:solidFill>
                  <a:srgbClr val="FF0000"/>
                </a:solidFill>
              </a:rPr>
              <a:t>branch</a:t>
            </a:r>
            <a:r>
              <a:rPr lang="fr-FR" b="1" dirty="0">
                <a:solidFill>
                  <a:srgbClr val="FF0000"/>
                </a:solidFill>
              </a:rPr>
              <a:t> –d </a:t>
            </a:r>
            <a:r>
              <a:rPr lang="fr-FR" b="1" dirty="0" err="1">
                <a:solidFill>
                  <a:srgbClr val="FF0000"/>
                </a:solidFill>
              </a:rPr>
              <a:t>gestionClients</a:t>
            </a:r>
            <a:endParaRPr lang="fr-FR" b="1" dirty="0">
              <a:solidFill>
                <a:srgbClr val="FF0000"/>
              </a:solidFill>
            </a:endParaRPr>
          </a:p>
          <a:p>
            <a:r>
              <a:rPr lang="fr-FR" dirty="0"/>
              <a:t>Regardez </a:t>
            </a:r>
            <a:r>
              <a:rPr lang="fr-FR" dirty="0" err="1"/>
              <a:t>ungit</a:t>
            </a:r>
            <a:endParaRPr lang="fr-FR" dirty="0"/>
          </a:p>
          <a:p>
            <a:r>
              <a:rPr lang="fr-FR" dirty="0"/>
              <a:t>Essayez de passer sur cette branche. Qu’est ce que vous constatez?</a:t>
            </a:r>
          </a:p>
        </p:txBody>
      </p:sp>
    </p:spTree>
    <p:extLst>
      <p:ext uri="{BB962C8B-B14F-4D97-AF65-F5344CB8AC3E}">
        <p14:creationId xmlns:p14="http://schemas.microsoft.com/office/powerpoint/2010/main" val="415085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F109D-0E15-0942-545B-B119A08F5E71}"/>
              </a:ext>
            </a:extLst>
          </p:cNvPr>
          <p:cNvSpPr>
            <a:spLocks noGrp="1"/>
          </p:cNvSpPr>
          <p:nvPr>
            <p:ph type="title"/>
          </p:nvPr>
        </p:nvSpPr>
        <p:spPr/>
        <p:txBody>
          <a:bodyPr/>
          <a:lstStyle/>
          <a:p>
            <a:r>
              <a:rPr lang="fr-FR" dirty="0"/>
              <a:t>Gestion des conflits</a:t>
            </a:r>
          </a:p>
        </p:txBody>
      </p:sp>
      <p:sp>
        <p:nvSpPr>
          <p:cNvPr id="3" name="Espace réservé du contenu 2">
            <a:extLst>
              <a:ext uri="{FF2B5EF4-FFF2-40B4-BE49-F238E27FC236}">
                <a16:creationId xmlns:a16="http://schemas.microsoft.com/office/drawing/2014/main" id="{1AC48850-DFE8-4DEC-D0DF-25CFB3DC208A}"/>
              </a:ext>
            </a:extLst>
          </p:cNvPr>
          <p:cNvSpPr>
            <a:spLocks noGrp="1"/>
          </p:cNvSpPr>
          <p:nvPr>
            <p:ph idx="1"/>
          </p:nvPr>
        </p:nvSpPr>
        <p:spPr>
          <a:xfrm>
            <a:off x="677334" y="1179871"/>
            <a:ext cx="11514666" cy="4861491"/>
          </a:xfrm>
        </p:spPr>
        <p:txBody>
          <a:bodyPr>
            <a:normAutofit fontScale="92500" lnSpcReduction="20000"/>
          </a:bodyPr>
          <a:lstStyle/>
          <a:p>
            <a:r>
              <a:rPr lang="fr-FR" sz="2000" dirty="0"/>
              <a:t>Essayez de merger la branche </a:t>
            </a:r>
            <a:r>
              <a:rPr lang="fr-FR" sz="2000" b="1" dirty="0" err="1">
                <a:solidFill>
                  <a:srgbClr val="FF0000"/>
                </a:solidFill>
              </a:rPr>
              <a:t>gestionFrounisseurs</a:t>
            </a:r>
            <a:r>
              <a:rPr lang="fr-FR" sz="2000" dirty="0"/>
              <a:t> dans la branche master</a:t>
            </a:r>
          </a:p>
          <a:p>
            <a:r>
              <a:rPr lang="fr-FR" sz="2000" b="1" dirty="0">
                <a:solidFill>
                  <a:srgbClr val="FF0000"/>
                </a:solidFill>
              </a:rPr>
              <a:t>git </a:t>
            </a:r>
            <a:r>
              <a:rPr lang="fr-FR" sz="2000" b="1" dirty="0" err="1">
                <a:solidFill>
                  <a:srgbClr val="FF0000"/>
                </a:solidFill>
              </a:rPr>
              <a:t>checkout</a:t>
            </a:r>
            <a:r>
              <a:rPr lang="fr-FR" sz="2000" b="1" dirty="0">
                <a:solidFill>
                  <a:srgbClr val="FF0000"/>
                </a:solidFill>
              </a:rPr>
              <a:t> master</a:t>
            </a:r>
          </a:p>
          <a:p>
            <a:r>
              <a:rPr lang="fr-FR" sz="2100" b="1" dirty="0">
                <a:solidFill>
                  <a:srgbClr val="FF0000"/>
                </a:solidFill>
              </a:rPr>
              <a:t>git merge </a:t>
            </a:r>
            <a:r>
              <a:rPr lang="fr-FR" sz="2100" b="1" dirty="0" err="1">
                <a:solidFill>
                  <a:srgbClr val="FF0000"/>
                </a:solidFill>
              </a:rPr>
              <a:t>gestionFournisseurs</a:t>
            </a:r>
            <a:endParaRPr lang="fr-FR" sz="2100" b="1" dirty="0">
              <a:solidFill>
                <a:srgbClr val="FF0000"/>
              </a:solidFill>
            </a:endParaRPr>
          </a:p>
          <a:p>
            <a:endParaRPr lang="fr-FR" sz="2000" dirty="0"/>
          </a:p>
          <a:p>
            <a:endParaRPr lang="fr-FR" sz="2000" dirty="0"/>
          </a:p>
          <a:p>
            <a:endParaRPr lang="fr-FR" sz="2000" dirty="0"/>
          </a:p>
          <a:p>
            <a:endParaRPr lang="fr-FR" sz="2000" dirty="0"/>
          </a:p>
          <a:p>
            <a:r>
              <a:rPr lang="fr-FR" sz="2000" dirty="0"/>
              <a:t>Vous allez avoir un problème de conflit puisque le fichier </a:t>
            </a:r>
            <a:r>
              <a:rPr lang="fr-FR" sz="2100" b="1" dirty="0">
                <a:solidFill>
                  <a:srgbClr val="FF0000"/>
                </a:solidFill>
              </a:rPr>
              <a:t>style.css</a:t>
            </a:r>
            <a:r>
              <a:rPr lang="fr-FR" sz="2000" dirty="0"/>
              <a:t> existe déjà et qu’il y a des modifs  dans la nouvelle branche</a:t>
            </a:r>
          </a:p>
          <a:p>
            <a:r>
              <a:rPr lang="fr-FR" sz="2000" dirty="0"/>
              <a:t>Ouvrez le fichier </a:t>
            </a:r>
            <a:r>
              <a:rPr lang="fr-FR" sz="2100" b="1" dirty="0">
                <a:solidFill>
                  <a:srgbClr val="FF0000"/>
                </a:solidFill>
              </a:rPr>
              <a:t>style.css </a:t>
            </a:r>
            <a:r>
              <a:rPr lang="fr-FR" sz="2000" dirty="0"/>
              <a:t>dans votre éditeur de texte habituel</a:t>
            </a:r>
          </a:p>
          <a:p>
            <a:r>
              <a:rPr lang="fr-FR" sz="2000" dirty="0"/>
              <a:t>Réglez les conflits en supprimant les commentaires du git</a:t>
            </a:r>
          </a:p>
          <a:p>
            <a:r>
              <a:rPr lang="fr-FR" sz="2000" dirty="0" err="1"/>
              <a:t>Stagez</a:t>
            </a:r>
            <a:r>
              <a:rPr lang="fr-FR" sz="2000" dirty="0"/>
              <a:t> vos modifs avec </a:t>
            </a:r>
            <a:r>
              <a:rPr lang="fr-FR" sz="2100" b="1" dirty="0">
                <a:solidFill>
                  <a:srgbClr val="FF0000"/>
                </a:solidFill>
              </a:rPr>
              <a:t>git </a:t>
            </a:r>
            <a:r>
              <a:rPr lang="fr-FR" sz="2100" b="1" dirty="0" err="1">
                <a:solidFill>
                  <a:srgbClr val="FF0000"/>
                </a:solidFill>
              </a:rPr>
              <a:t>add</a:t>
            </a:r>
            <a:r>
              <a:rPr lang="fr-FR" sz="2100" b="1" dirty="0">
                <a:solidFill>
                  <a:srgbClr val="FF0000"/>
                </a:solidFill>
              </a:rPr>
              <a:t> –all</a:t>
            </a:r>
          </a:p>
          <a:p>
            <a:r>
              <a:rPr lang="fr-FR" sz="2000" dirty="0" err="1"/>
              <a:t>Commitez</a:t>
            </a:r>
            <a:r>
              <a:rPr lang="fr-FR" sz="2000" dirty="0"/>
              <a:t> vos modifs avec </a:t>
            </a:r>
            <a:r>
              <a:rPr lang="fr-FR" sz="2100" b="1" dirty="0">
                <a:solidFill>
                  <a:srgbClr val="FF0000"/>
                </a:solidFill>
              </a:rPr>
              <a:t>git commit –m ‘</a:t>
            </a:r>
            <a:r>
              <a:rPr lang="fr-FR" sz="2100" b="1" dirty="0" err="1">
                <a:solidFill>
                  <a:srgbClr val="FF0000"/>
                </a:solidFill>
              </a:rPr>
              <a:t>resolutions</a:t>
            </a:r>
            <a:r>
              <a:rPr lang="fr-FR" sz="2100" b="1" dirty="0">
                <a:solidFill>
                  <a:srgbClr val="FF0000"/>
                </a:solidFill>
              </a:rPr>
              <a:t> des conflits style.css’</a:t>
            </a:r>
          </a:p>
          <a:p>
            <a:endParaRPr lang="fr-FR" sz="2000" dirty="0"/>
          </a:p>
        </p:txBody>
      </p:sp>
      <p:pic>
        <p:nvPicPr>
          <p:cNvPr id="5" name="Image 4">
            <a:extLst>
              <a:ext uri="{FF2B5EF4-FFF2-40B4-BE49-F238E27FC236}">
                <a16:creationId xmlns:a16="http://schemas.microsoft.com/office/drawing/2014/main" id="{E41C9746-47B0-D2BC-E2D1-51C66FA6E712}"/>
              </a:ext>
            </a:extLst>
          </p:cNvPr>
          <p:cNvPicPr>
            <a:picLocks noChangeAspect="1"/>
          </p:cNvPicPr>
          <p:nvPr/>
        </p:nvPicPr>
        <p:blipFill rotWithShape="1">
          <a:blip r:embed="rId2"/>
          <a:srcRect t="34031" r="45484" b="50000"/>
          <a:stretch/>
        </p:blipFill>
        <p:spPr>
          <a:xfrm>
            <a:off x="3313472" y="2290918"/>
            <a:ext cx="6646606" cy="1039761"/>
          </a:xfrm>
          <a:prstGeom prst="rect">
            <a:avLst/>
          </a:prstGeom>
        </p:spPr>
      </p:pic>
    </p:spTree>
    <p:extLst>
      <p:ext uri="{BB962C8B-B14F-4D97-AF65-F5344CB8AC3E}">
        <p14:creationId xmlns:p14="http://schemas.microsoft.com/office/powerpoint/2010/main" val="400681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F3C91-B767-EAAA-A8AA-38EBDD80386A}"/>
              </a:ext>
            </a:extLst>
          </p:cNvPr>
          <p:cNvSpPr>
            <a:spLocks noGrp="1"/>
          </p:cNvSpPr>
          <p:nvPr>
            <p:ph type="title"/>
          </p:nvPr>
        </p:nvSpPr>
        <p:spPr/>
        <p:txBody>
          <a:bodyPr/>
          <a:lstStyle/>
          <a:p>
            <a:r>
              <a:rPr lang="fr-FR" dirty="0"/>
              <a:t>fast-</a:t>
            </a:r>
            <a:r>
              <a:rPr lang="fr-FR" dirty="0" err="1"/>
              <a:t>forward</a:t>
            </a:r>
            <a:endParaRPr lang="fr-FR" dirty="0"/>
          </a:p>
        </p:txBody>
      </p:sp>
      <p:sp>
        <p:nvSpPr>
          <p:cNvPr id="3" name="Espace réservé du contenu 2">
            <a:extLst>
              <a:ext uri="{FF2B5EF4-FFF2-40B4-BE49-F238E27FC236}">
                <a16:creationId xmlns:a16="http://schemas.microsoft.com/office/drawing/2014/main" id="{D36ED889-FAD8-8C36-3254-B655CF4B3AFC}"/>
              </a:ext>
            </a:extLst>
          </p:cNvPr>
          <p:cNvSpPr>
            <a:spLocks noGrp="1"/>
          </p:cNvSpPr>
          <p:nvPr>
            <p:ph idx="1"/>
          </p:nvPr>
        </p:nvSpPr>
        <p:spPr>
          <a:xfrm>
            <a:off x="1218108" y="1336318"/>
            <a:ext cx="8596668" cy="3880773"/>
          </a:xfrm>
        </p:spPr>
        <p:txBody>
          <a:bodyPr>
            <a:normAutofit/>
          </a:bodyPr>
          <a:lstStyle/>
          <a:p>
            <a:r>
              <a:rPr lang="fr-FR" sz="2400" b="1" dirty="0"/>
              <a:t>Lors de de la fusion fast-</a:t>
            </a:r>
            <a:r>
              <a:rPr lang="fr-FR" sz="2400" b="1" dirty="0" err="1"/>
              <a:t>forward</a:t>
            </a:r>
            <a:r>
              <a:rPr lang="fr-FR" sz="2400" b="1" dirty="0"/>
              <a:t> l’historique des modifs  de l’ancienne branche sera supprimé alors que si vous le faites en -–no-</a:t>
            </a:r>
            <a:r>
              <a:rPr lang="fr-FR" sz="2400" b="1" dirty="0" err="1"/>
              <a:t>ff</a:t>
            </a:r>
            <a:r>
              <a:rPr lang="fr-FR" sz="2400" b="1" dirty="0"/>
              <a:t> il sera conservé</a:t>
            </a:r>
          </a:p>
          <a:p>
            <a:r>
              <a:rPr lang="fr-FR" sz="2400" b="1" dirty="0"/>
              <a:t>Par défaut il est -–no-</a:t>
            </a:r>
            <a:r>
              <a:rPr lang="fr-FR" sz="2400" b="1" dirty="0" err="1"/>
              <a:t>ff</a:t>
            </a:r>
            <a:r>
              <a:rPr lang="fr-FR" sz="2400" b="1" dirty="0"/>
              <a:t> lorsqu’il s’agit d’une fusion local</a:t>
            </a:r>
          </a:p>
        </p:txBody>
      </p:sp>
      <p:pic>
        <p:nvPicPr>
          <p:cNvPr id="9" name="Image 8">
            <a:extLst>
              <a:ext uri="{FF2B5EF4-FFF2-40B4-BE49-F238E27FC236}">
                <a16:creationId xmlns:a16="http://schemas.microsoft.com/office/drawing/2014/main" id="{60A4A824-6FCE-F66D-45D7-AA8735005920}"/>
              </a:ext>
            </a:extLst>
          </p:cNvPr>
          <p:cNvPicPr>
            <a:picLocks noChangeAspect="1"/>
          </p:cNvPicPr>
          <p:nvPr/>
        </p:nvPicPr>
        <p:blipFill>
          <a:blip r:embed="rId2"/>
          <a:stretch>
            <a:fillRect/>
          </a:stretch>
        </p:blipFill>
        <p:spPr>
          <a:xfrm>
            <a:off x="3698465" y="3276704"/>
            <a:ext cx="4095750" cy="2933700"/>
          </a:xfrm>
          <a:prstGeom prst="rect">
            <a:avLst/>
          </a:prstGeom>
        </p:spPr>
      </p:pic>
    </p:spTree>
    <p:extLst>
      <p:ext uri="{BB962C8B-B14F-4D97-AF65-F5344CB8AC3E}">
        <p14:creationId xmlns:p14="http://schemas.microsoft.com/office/powerpoint/2010/main" val="3082663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22023-5F26-C9FB-3BB9-C4CBB745709B}"/>
              </a:ext>
            </a:extLst>
          </p:cNvPr>
          <p:cNvSpPr>
            <a:spLocks noGrp="1"/>
          </p:cNvSpPr>
          <p:nvPr>
            <p:ph type="title"/>
          </p:nvPr>
        </p:nvSpPr>
        <p:spPr/>
        <p:txBody>
          <a:bodyPr/>
          <a:lstStyle/>
          <a:p>
            <a:r>
              <a:rPr lang="fr-FR" dirty="0"/>
              <a:t>Dépôt distant</a:t>
            </a:r>
          </a:p>
        </p:txBody>
      </p:sp>
      <p:sp>
        <p:nvSpPr>
          <p:cNvPr id="3" name="Espace réservé du contenu 2">
            <a:extLst>
              <a:ext uri="{FF2B5EF4-FFF2-40B4-BE49-F238E27FC236}">
                <a16:creationId xmlns:a16="http://schemas.microsoft.com/office/drawing/2014/main" id="{A729E6E9-5376-FBBF-C46C-294057BB4ED6}"/>
              </a:ext>
            </a:extLst>
          </p:cNvPr>
          <p:cNvSpPr>
            <a:spLocks noGrp="1"/>
          </p:cNvSpPr>
          <p:nvPr>
            <p:ph idx="1"/>
          </p:nvPr>
        </p:nvSpPr>
        <p:spPr/>
        <p:txBody>
          <a:bodyPr>
            <a:normAutofit fontScale="92500"/>
          </a:bodyPr>
          <a:lstStyle/>
          <a:p>
            <a:r>
              <a:rPr lang="fr-FR" sz="2400" dirty="0"/>
              <a:t>Un dépôt distant est un dossier sur une machine réseau/cloud qui va accueil l’index git et qui sera synchroniser par les membres de l’équipe de développement.</a:t>
            </a:r>
          </a:p>
          <a:p>
            <a:r>
              <a:rPr lang="fr-FR" sz="2400" dirty="0"/>
              <a:t>Pour initialiser un dépôt Distant, il faut créer un dossier sur le serveur et taper la commande</a:t>
            </a:r>
          </a:p>
          <a:p>
            <a:r>
              <a:rPr lang="fr-FR" sz="2400" dirty="0">
                <a:solidFill>
                  <a:srgbClr val="FF0000"/>
                </a:solidFill>
              </a:rPr>
              <a:t>git init -–</a:t>
            </a:r>
            <a:r>
              <a:rPr lang="fr-FR" sz="2400" dirty="0" err="1">
                <a:solidFill>
                  <a:srgbClr val="FF0000"/>
                </a:solidFill>
              </a:rPr>
              <a:t>bare</a:t>
            </a:r>
            <a:endParaRPr lang="fr-FR" sz="2400" dirty="0">
              <a:solidFill>
                <a:srgbClr val="FF0000"/>
              </a:solidFill>
            </a:endParaRPr>
          </a:p>
          <a:p>
            <a:r>
              <a:rPr lang="fr-FR" sz="2400" dirty="0"/>
              <a:t>Si vous regardez le contenu du dossier vous aller trouver directement les fichiers de l’index, ce </a:t>
            </a:r>
            <a:r>
              <a:rPr lang="fr-FR" sz="2400" dirty="0" err="1"/>
              <a:t>répository</a:t>
            </a:r>
            <a:r>
              <a:rPr lang="fr-FR" sz="2400" dirty="0"/>
              <a:t> ne va pas contenir les fichiers du projet mais seulement les informations du </a:t>
            </a:r>
            <a:r>
              <a:rPr lang="fr-FR" sz="2400" dirty="0" err="1"/>
              <a:t>tracking</a:t>
            </a:r>
            <a:r>
              <a:rPr lang="fr-FR" sz="2400" dirty="0"/>
              <a:t> avec lesquelles il peut reconstituer le projet.</a:t>
            </a:r>
          </a:p>
        </p:txBody>
      </p:sp>
    </p:spTree>
    <p:extLst>
      <p:ext uri="{BB962C8B-B14F-4D97-AF65-F5344CB8AC3E}">
        <p14:creationId xmlns:p14="http://schemas.microsoft.com/office/powerpoint/2010/main" val="294025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5461E-D841-778C-DB94-4ED9D5B75417}"/>
              </a:ext>
            </a:extLst>
          </p:cNvPr>
          <p:cNvSpPr>
            <a:spLocks noGrp="1"/>
          </p:cNvSpPr>
          <p:nvPr>
            <p:ph type="title"/>
          </p:nvPr>
        </p:nvSpPr>
        <p:spPr/>
        <p:txBody>
          <a:bodyPr/>
          <a:lstStyle/>
          <a:p>
            <a:r>
              <a:rPr lang="fr-FR" dirty="0"/>
              <a:t>La commande clone</a:t>
            </a:r>
          </a:p>
        </p:txBody>
      </p:sp>
      <p:sp>
        <p:nvSpPr>
          <p:cNvPr id="3" name="Espace réservé du contenu 2">
            <a:extLst>
              <a:ext uri="{FF2B5EF4-FFF2-40B4-BE49-F238E27FC236}">
                <a16:creationId xmlns:a16="http://schemas.microsoft.com/office/drawing/2014/main" id="{B0752BCF-0905-7C8A-C23A-9C9AE249BBA7}"/>
              </a:ext>
            </a:extLst>
          </p:cNvPr>
          <p:cNvSpPr>
            <a:spLocks noGrp="1"/>
          </p:cNvSpPr>
          <p:nvPr>
            <p:ph idx="1"/>
          </p:nvPr>
        </p:nvSpPr>
        <p:spPr/>
        <p:txBody>
          <a:bodyPr>
            <a:normAutofit/>
          </a:bodyPr>
          <a:lstStyle/>
          <a:p>
            <a:r>
              <a:rPr lang="fr-FR" sz="2400" dirty="0"/>
              <a:t>La commande clone permet de cloner un </a:t>
            </a:r>
            <a:r>
              <a:rPr lang="fr-FR" sz="2400" dirty="0" err="1"/>
              <a:t>depot</a:t>
            </a:r>
            <a:r>
              <a:rPr lang="fr-FR" sz="2400" dirty="0"/>
              <a:t> distant sur un </a:t>
            </a:r>
            <a:r>
              <a:rPr lang="fr-FR" sz="2400" dirty="0" err="1"/>
              <a:t>depot</a:t>
            </a:r>
            <a:r>
              <a:rPr lang="fr-FR" sz="2400" dirty="0"/>
              <a:t> local</a:t>
            </a:r>
          </a:p>
          <a:p>
            <a:r>
              <a:rPr lang="fr-FR" sz="2400" dirty="0">
                <a:solidFill>
                  <a:srgbClr val="FF0000"/>
                </a:solidFill>
              </a:rPr>
              <a:t>git clone d:\depotDistant </a:t>
            </a:r>
            <a:r>
              <a:rPr lang="fr-FR" sz="2400" dirty="0" err="1">
                <a:solidFill>
                  <a:srgbClr val="FF0000"/>
                </a:solidFill>
              </a:rPr>
              <a:t>depotLocal</a:t>
            </a:r>
            <a:endParaRPr lang="fr-FR" sz="2400" dirty="0">
              <a:solidFill>
                <a:srgbClr val="FF0000"/>
              </a:solidFill>
            </a:endParaRPr>
          </a:p>
          <a:p>
            <a:r>
              <a:rPr lang="fr-FR" sz="2400" dirty="0"/>
              <a:t>Normalement il faut remplacer d:\depotDistant par le </a:t>
            </a:r>
            <a:r>
              <a:rPr lang="fr-FR" sz="2400" dirty="0" err="1"/>
              <a:t>chemain</a:t>
            </a:r>
            <a:r>
              <a:rPr lang="fr-FR" sz="2400" dirty="0"/>
              <a:t> réseau ou l’url internet du repository distant</a:t>
            </a:r>
          </a:p>
          <a:p>
            <a:r>
              <a:rPr lang="fr-FR" sz="2400" dirty="0"/>
              <a:t>Regardez le contenu du </a:t>
            </a:r>
            <a:r>
              <a:rPr lang="fr-FR" sz="2400" dirty="0" err="1"/>
              <a:t>depotLocal</a:t>
            </a:r>
            <a:r>
              <a:rPr lang="fr-FR" sz="2400" dirty="0"/>
              <a:t> vous allez trouver le fameux dossier de l’index .git</a:t>
            </a:r>
          </a:p>
          <a:p>
            <a:endParaRPr lang="fr-FR" sz="2400" dirty="0"/>
          </a:p>
        </p:txBody>
      </p:sp>
    </p:spTree>
    <p:extLst>
      <p:ext uri="{BB962C8B-B14F-4D97-AF65-F5344CB8AC3E}">
        <p14:creationId xmlns:p14="http://schemas.microsoft.com/office/powerpoint/2010/main" val="98054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Tree>
    <p:extLst>
      <p:ext uri="{BB962C8B-B14F-4D97-AF65-F5344CB8AC3E}">
        <p14:creationId xmlns:p14="http://schemas.microsoft.com/office/powerpoint/2010/main" val="123050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DF322-88CE-01BA-1A25-65BAEC014027}"/>
              </a:ext>
            </a:extLst>
          </p:cNvPr>
          <p:cNvSpPr>
            <a:spLocks noGrp="1"/>
          </p:cNvSpPr>
          <p:nvPr>
            <p:ph type="title"/>
          </p:nvPr>
        </p:nvSpPr>
        <p:spPr/>
        <p:txBody>
          <a:bodyPr/>
          <a:lstStyle/>
          <a:p>
            <a:r>
              <a:rPr lang="fr-FR" dirty="0"/>
              <a:t>La commande </a:t>
            </a:r>
            <a:r>
              <a:rPr lang="fr-FR" dirty="0" err="1"/>
              <a:t>remote</a:t>
            </a:r>
            <a:endParaRPr lang="fr-FR" dirty="0"/>
          </a:p>
        </p:txBody>
      </p:sp>
      <p:sp>
        <p:nvSpPr>
          <p:cNvPr id="3" name="Espace réservé du contenu 2">
            <a:extLst>
              <a:ext uri="{FF2B5EF4-FFF2-40B4-BE49-F238E27FC236}">
                <a16:creationId xmlns:a16="http://schemas.microsoft.com/office/drawing/2014/main" id="{39860BF5-A8A7-998C-B31F-7E93E135C99D}"/>
              </a:ext>
            </a:extLst>
          </p:cNvPr>
          <p:cNvSpPr>
            <a:spLocks noGrp="1"/>
          </p:cNvSpPr>
          <p:nvPr>
            <p:ph idx="1"/>
          </p:nvPr>
        </p:nvSpPr>
        <p:spPr/>
        <p:txBody>
          <a:bodyPr/>
          <a:lstStyle/>
          <a:p>
            <a:r>
              <a:rPr lang="fr-FR" dirty="0"/>
              <a:t>Il autre façon de connecter un repository local avec un repository distant, c’est avec l’utilisation de la commande </a:t>
            </a:r>
            <a:r>
              <a:rPr lang="fr-FR" dirty="0" err="1"/>
              <a:t>remote</a:t>
            </a:r>
            <a:endParaRPr lang="fr-FR" dirty="0"/>
          </a:p>
          <a:p>
            <a:r>
              <a:rPr lang="fr-FR" dirty="0"/>
              <a:t>Créez un dossier local </a:t>
            </a:r>
            <a:r>
              <a:rPr lang="fr-FR" dirty="0" err="1"/>
              <a:t>nomez</a:t>
            </a:r>
            <a:r>
              <a:rPr lang="fr-FR" dirty="0"/>
              <a:t> le par exemple </a:t>
            </a:r>
            <a:r>
              <a:rPr lang="fr-FR" dirty="0" err="1"/>
              <a:t>depotLocal</a:t>
            </a:r>
            <a:r>
              <a:rPr lang="fr-FR" dirty="0"/>
              <a:t> entrer dans ce dossier et initialiser le avec la commande git init, puis tapez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add</a:t>
            </a:r>
            <a:r>
              <a:rPr lang="fr-FR" b="1" dirty="0">
                <a:solidFill>
                  <a:srgbClr val="FF0000"/>
                </a:solidFill>
              </a:rPr>
              <a:t> </a:t>
            </a:r>
            <a:r>
              <a:rPr lang="fr-FR" b="1" dirty="0" err="1">
                <a:solidFill>
                  <a:srgbClr val="FF0000"/>
                </a:solidFill>
              </a:rPr>
              <a:t>origin</a:t>
            </a:r>
            <a:r>
              <a:rPr lang="fr-FR" b="1" dirty="0">
                <a:solidFill>
                  <a:srgbClr val="FF0000"/>
                </a:solidFill>
              </a:rPr>
              <a:t> d:\depotdistant</a:t>
            </a:r>
          </a:p>
          <a:p>
            <a:r>
              <a:rPr lang="fr-FR" dirty="0"/>
              <a:t>Origin représente le nom de la branche distante</a:t>
            </a:r>
          </a:p>
          <a:p>
            <a:r>
              <a:rPr lang="fr-FR" dirty="0"/>
              <a:t>D:\depotdistant doit être remplacé par le chemin réseau ou l’url internet</a:t>
            </a:r>
          </a:p>
          <a:p>
            <a:r>
              <a:rPr lang="fr-FR" dirty="0"/>
              <a:t>Tapez maintenant </a:t>
            </a:r>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Vous allez voir que le dossier local est lié au dossier distant</a:t>
            </a:r>
          </a:p>
          <a:p>
            <a:endParaRPr lang="fr-FR" dirty="0"/>
          </a:p>
        </p:txBody>
      </p:sp>
    </p:spTree>
    <p:extLst>
      <p:ext uri="{BB962C8B-B14F-4D97-AF65-F5344CB8AC3E}">
        <p14:creationId xmlns:p14="http://schemas.microsoft.com/office/powerpoint/2010/main" val="3683008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898DE-6FB3-5610-DC1B-A6ECA5A7C9D2}"/>
              </a:ext>
            </a:extLst>
          </p:cNvPr>
          <p:cNvSpPr>
            <a:spLocks noGrp="1"/>
          </p:cNvSpPr>
          <p:nvPr>
            <p:ph type="title"/>
          </p:nvPr>
        </p:nvSpPr>
        <p:spPr/>
        <p:txBody>
          <a:bodyPr/>
          <a:lstStyle/>
          <a:p>
            <a:r>
              <a:rPr lang="fr-FR" dirty="0"/>
              <a:t>Changer l’alias du dépôt distant</a:t>
            </a:r>
          </a:p>
        </p:txBody>
      </p:sp>
      <p:sp>
        <p:nvSpPr>
          <p:cNvPr id="3" name="Espace réservé du contenu 2">
            <a:extLst>
              <a:ext uri="{FF2B5EF4-FFF2-40B4-BE49-F238E27FC236}">
                <a16:creationId xmlns:a16="http://schemas.microsoft.com/office/drawing/2014/main" id="{E51686FD-9465-C395-6025-286EB4901E0F}"/>
              </a:ext>
            </a:extLst>
          </p:cNvPr>
          <p:cNvSpPr>
            <a:spLocks noGrp="1"/>
          </p:cNvSpPr>
          <p:nvPr>
            <p:ph idx="1"/>
          </p:nvPr>
        </p:nvSpPr>
        <p:spPr/>
        <p:txBody>
          <a:bodyPr/>
          <a:lstStyle/>
          <a:p>
            <a:r>
              <a:rPr lang="fr-FR" dirty="0"/>
              <a:t>Pour renommer le nom que tu as désigner pour appeler ton dépôt distant « </a:t>
            </a:r>
            <a:r>
              <a:rPr lang="fr-FR" dirty="0" err="1"/>
              <a:t>origin</a:t>
            </a:r>
            <a:r>
              <a:rPr lang="fr-FR" dirty="0"/>
              <a:t> » en général il suffit de faire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rename</a:t>
            </a:r>
            <a:r>
              <a:rPr lang="fr-FR" b="1" dirty="0">
                <a:solidFill>
                  <a:srgbClr val="FF0000"/>
                </a:solidFill>
              </a:rPr>
              <a:t> </a:t>
            </a:r>
            <a:r>
              <a:rPr lang="fr-FR" b="1" dirty="0" err="1">
                <a:solidFill>
                  <a:srgbClr val="FF0000"/>
                </a:solidFill>
              </a:rPr>
              <a:t>origin</a:t>
            </a:r>
            <a:r>
              <a:rPr lang="fr-FR" b="1" dirty="0">
                <a:solidFill>
                  <a:srgbClr val="FF0000"/>
                </a:solidFill>
              </a:rPr>
              <a:t> test</a:t>
            </a:r>
          </a:p>
          <a:p>
            <a:endParaRPr lang="fr-FR" dirty="0"/>
          </a:p>
          <a:p>
            <a:r>
              <a:rPr lang="fr-FR" dirty="0"/>
              <a:t>Pour visualiser le nouveau nom</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3927650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5CC16-A242-9985-27BD-85BACA4834B3}"/>
              </a:ext>
            </a:extLst>
          </p:cNvPr>
          <p:cNvSpPr>
            <a:spLocks noGrp="1"/>
          </p:cNvSpPr>
          <p:nvPr>
            <p:ph type="title"/>
          </p:nvPr>
        </p:nvSpPr>
        <p:spPr/>
        <p:txBody>
          <a:bodyPr/>
          <a:lstStyle/>
          <a:p>
            <a:r>
              <a:rPr lang="fr-FR" dirty="0"/>
              <a:t>Supprimer l’alias du dépôt distant</a:t>
            </a:r>
          </a:p>
        </p:txBody>
      </p:sp>
      <p:sp>
        <p:nvSpPr>
          <p:cNvPr id="3" name="Espace réservé du contenu 2">
            <a:extLst>
              <a:ext uri="{FF2B5EF4-FFF2-40B4-BE49-F238E27FC236}">
                <a16:creationId xmlns:a16="http://schemas.microsoft.com/office/drawing/2014/main" id="{0802AEC5-049C-6CCB-F9A9-DD5F04A48C01}"/>
              </a:ext>
            </a:extLst>
          </p:cNvPr>
          <p:cNvSpPr>
            <a:spLocks noGrp="1"/>
          </p:cNvSpPr>
          <p:nvPr>
            <p:ph idx="1"/>
          </p:nvPr>
        </p:nvSpPr>
        <p:spPr/>
        <p:txBody>
          <a:bodyPr/>
          <a:lstStyle/>
          <a:p>
            <a:r>
              <a:rPr lang="fr-FR" dirty="0"/>
              <a:t>Pour supprimer l’alias du dépôt distant il suffit de faire la commande</a:t>
            </a:r>
          </a:p>
          <a:p>
            <a:endParaRPr lang="fr-FR" dirty="0"/>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remove</a:t>
            </a:r>
            <a:r>
              <a:rPr lang="fr-FR" b="1" dirty="0">
                <a:solidFill>
                  <a:srgbClr val="FF0000"/>
                </a:solidFill>
              </a:rPr>
              <a:t> </a:t>
            </a:r>
            <a:r>
              <a:rPr lang="fr-FR" b="1" dirty="0" err="1">
                <a:solidFill>
                  <a:srgbClr val="FF0000"/>
                </a:solidFill>
              </a:rPr>
              <a:t>origin</a:t>
            </a:r>
            <a:endParaRPr lang="fr-FR" b="1" dirty="0">
              <a:solidFill>
                <a:srgbClr val="FF0000"/>
              </a:solidFill>
            </a:endParaRPr>
          </a:p>
          <a:p>
            <a:endParaRPr lang="fr-FR" dirty="0"/>
          </a:p>
          <a:p>
            <a:r>
              <a:rPr lang="fr-FR" dirty="0"/>
              <a:t>Visualiser la liste des dépôts distant avec</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423724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0FC1F-6CC3-040F-4228-200202C7631D}"/>
              </a:ext>
            </a:extLst>
          </p:cNvPr>
          <p:cNvSpPr>
            <a:spLocks noGrp="1"/>
          </p:cNvSpPr>
          <p:nvPr>
            <p:ph type="title"/>
          </p:nvPr>
        </p:nvSpPr>
        <p:spPr/>
        <p:txBody>
          <a:bodyPr/>
          <a:lstStyle/>
          <a:p>
            <a:r>
              <a:rPr lang="fr-FR" dirty="0"/>
              <a:t>Récupération des modifications au dépôt distant</a:t>
            </a:r>
          </a:p>
        </p:txBody>
      </p:sp>
      <p:sp>
        <p:nvSpPr>
          <p:cNvPr id="3" name="Espace réservé du contenu 2">
            <a:extLst>
              <a:ext uri="{FF2B5EF4-FFF2-40B4-BE49-F238E27FC236}">
                <a16:creationId xmlns:a16="http://schemas.microsoft.com/office/drawing/2014/main" id="{AA620A0C-564D-EEAE-2E1C-BFB2090D1291}"/>
              </a:ext>
            </a:extLst>
          </p:cNvPr>
          <p:cNvSpPr>
            <a:spLocks noGrp="1"/>
          </p:cNvSpPr>
          <p:nvPr>
            <p:ph idx="1"/>
          </p:nvPr>
        </p:nvSpPr>
        <p:spPr/>
        <p:txBody>
          <a:bodyPr/>
          <a:lstStyle/>
          <a:p>
            <a:r>
              <a:rPr lang="fr-FR" dirty="0"/>
              <a:t>Pour récupérer la dernière version (commit) du dépôt distant il suffit d’utiliser la commande </a:t>
            </a:r>
            <a:r>
              <a:rPr lang="fr-FR" b="1" dirty="0">
                <a:solidFill>
                  <a:srgbClr val="FF0000"/>
                </a:solidFill>
              </a:rPr>
              <a:t>git pull, </a:t>
            </a:r>
            <a:r>
              <a:rPr lang="fr-FR" dirty="0"/>
              <a:t>git va vous demander de préciser le nom du </a:t>
            </a:r>
            <a:r>
              <a:rPr lang="fr-FR" dirty="0" err="1"/>
              <a:t>depot</a:t>
            </a:r>
            <a:r>
              <a:rPr lang="fr-FR" dirty="0"/>
              <a:t> distant et le nom de la branche  et il faut écrire</a:t>
            </a:r>
          </a:p>
          <a:p>
            <a:r>
              <a:rPr lang="fr-FR" b="1" dirty="0">
                <a:solidFill>
                  <a:srgbClr val="FF0000"/>
                </a:solidFill>
              </a:rPr>
              <a:t>git pull </a:t>
            </a:r>
            <a:r>
              <a:rPr lang="fr-FR" b="1" dirty="0" err="1">
                <a:solidFill>
                  <a:srgbClr val="FF0000"/>
                </a:solidFill>
              </a:rPr>
              <a:t>origin</a:t>
            </a:r>
            <a:r>
              <a:rPr lang="fr-FR" b="1" dirty="0">
                <a:solidFill>
                  <a:srgbClr val="FF0000"/>
                </a:solidFill>
              </a:rPr>
              <a:t> master</a:t>
            </a:r>
            <a:r>
              <a:rPr lang="fr-FR" dirty="0"/>
              <a:t> </a:t>
            </a:r>
          </a:p>
          <a:p>
            <a:r>
              <a:rPr lang="fr-FR" dirty="0"/>
              <a:t>Pour éviter d’écrire l’alias du dépôt distant et le nom de la branche il faut dans un premier temps faire</a:t>
            </a:r>
          </a:p>
          <a:p>
            <a:r>
              <a:rPr lang="fr-FR" b="1" dirty="0">
                <a:solidFill>
                  <a:srgbClr val="FF0000"/>
                </a:solidFill>
              </a:rPr>
              <a:t>Git pull -–set-</a:t>
            </a:r>
            <a:r>
              <a:rPr lang="fr-FR" b="1" dirty="0" err="1">
                <a:solidFill>
                  <a:srgbClr val="FF0000"/>
                </a:solidFill>
              </a:rPr>
              <a:t>upstream</a:t>
            </a:r>
            <a:r>
              <a:rPr lang="fr-FR" b="1" dirty="0">
                <a:solidFill>
                  <a:srgbClr val="FF0000"/>
                </a:solidFill>
              </a:rPr>
              <a:t> </a:t>
            </a:r>
            <a:r>
              <a:rPr lang="fr-FR" b="1" dirty="0" err="1">
                <a:solidFill>
                  <a:srgbClr val="FF0000"/>
                </a:solidFill>
              </a:rPr>
              <a:t>origin</a:t>
            </a:r>
            <a:r>
              <a:rPr lang="fr-FR" b="1" dirty="0">
                <a:solidFill>
                  <a:srgbClr val="FF0000"/>
                </a:solidFill>
              </a:rPr>
              <a:t> master</a:t>
            </a:r>
          </a:p>
          <a:p>
            <a:r>
              <a:rPr lang="fr-FR" dirty="0"/>
              <a:t>Et puis dans les prochaines récupération tapez </a:t>
            </a:r>
            <a:r>
              <a:rPr lang="fr-FR" dirty="0" err="1"/>
              <a:t>just</a:t>
            </a:r>
            <a:r>
              <a:rPr lang="fr-FR" dirty="0"/>
              <a:t> </a:t>
            </a:r>
            <a:r>
              <a:rPr lang="fr-FR" b="1" dirty="0">
                <a:solidFill>
                  <a:srgbClr val="FF0000"/>
                </a:solidFill>
              </a:rPr>
              <a:t>git pull </a:t>
            </a:r>
          </a:p>
        </p:txBody>
      </p:sp>
    </p:spTree>
    <p:extLst>
      <p:ext uri="{BB962C8B-B14F-4D97-AF65-F5344CB8AC3E}">
        <p14:creationId xmlns:p14="http://schemas.microsoft.com/office/powerpoint/2010/main" val="1609473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A789B-E24B-6079-1C69-6E2F9E6D2E06}"/>
              </a:ext>
            </a:extLst>
          </p:cNvPr>
          <p:cNvSpPr>
            <a:spLocks noGrp="1"/>
          </p:cNvSpPr>
          <p:nvPr>
            <p:ph type="title"/>
          </p:nvPr>
        </p:nvSpPr>
        <p:spPr/>
        <p:txBody>
          <a:bodyPr/>
          <a:lstStyle/>
          <a:p>
            <a:r>
              <a:rPr lang="fr-FR" dirty="0"/>
              <a:t>Envoi  des modifications au dépôt distant</a:t>
            </a:r>
          </a:p>
        </p:txBody>
      </p:sp>
      <p:sp>
        <p:nvSpPr>
          <p:cNvPr id="3" name="Espace réservé du contenu 2">
            <a:extLst>
              <a:ext uri="{FF2B5EF4-FFF2-40B4-BE49-F238E27FC236}">
                <a16:creationId xmlns:a16="http://schemas.microsoft.com/office/drawing/2014/main" id="{C6E9CB68-5FA8-86D9-892C-2206A437082A}"/>
              </a:ext>
            </a:extLst>
          </p:cNvPr>
          <p:cNvSpPr>
            <a:spLocks noGrp="1"/>
          </p:cNvSpPr>
          <p:nvPr>
            <p:ph idx="1"/>
          </p:nvPr>
        </p:nvSpPr>
        <p:spPr/>
        <p:txBody>
          <a:bodyPr>
            <a:normAutofit/>
          </a:bodyPr>
          <a:lstStyle/>
          <a:p>
            <a:r>
              <a:rPr lang="fr-FR" sz="2400" dirty="0"/>
              <a:t>Pour Envoyer les modifications apportés sur votre dépôt local au </a:t>
            </a:r>
            <a:r>
              <a:rPr lang="fr-FR" sz="2400" dirty="0" err="1"/>
              <a:t>dépot</a:t>
            </a:r>
            <a:r>
              <a:rPr lang="fr-FR" sz="2400" dirty="0"/>
              <a:t> distant faut utiliser </a:t>
            </a:r>
            <a:r>
              <a:rPr lang="fr-FR" sz="2400" b="1" dirty="0">
                <a:solidFill>
                  <a:srgbClr val="FF0000"/>
                </a:solidFill>
              </a:rPr>
              <a:t>git push</a:t>
            </a:r>
            <a:r>
              <a:rPr lang="fr-FR" sz="2400" dirty="0"/>
              <a:t>, si vous n’avez pas indiquer </a:t>
            </a:r>
            <a:br>
              <a:rPr lang="fr-FR" sz="2400" dirty="0"/>
            </a:br>
            <a:r>
              <a:rPr lang="fr-FR" sz="2400" b="1" dirty="0">
                <a:solidFill>
                  <a:srgbClr val="FF0000"/>
                </a:solidFill>
              </a:rPr>
              <a:t>–-set-</a:t>
            </a:r>
            <a:r>
              <a:rPr lang="fr-FR" sz="2400" b="1" dirty="0" err="1">
                <a:solidFill>
                  <a:srgbClr val="FF0000"/>
                </a:solidFill>
              </a:rPr>
              <a:t>upstream</a:t>
            </a:r>
            <a:r>
              <a:rPr lang="fr-FR" sz="2400" b="1" dirty="0">
                <a:solidFill>
                  <a:srgbClr val="FF0000"/>
                </a:solidFill>
              </a:rPr>
              <a:t> </a:t>
            </a:r>
            <a:r>
              <a:rPr lang="fr-FR" sz="2400" dirty="0"/>
              <a:t>comme ce qu’on a fait pour pull  tapez </a:t>
            </a:r>
            <a:br>
              <a:rPr lang="fr-FR" sz="2400" dirty="0"/>
            </a:br>
            <a:r>
              <a:rPr lang="fr-FR" sz="2400" b="1" dirty="0">
                <a:solidFill>
                  <a:srgbClr val="FF0000"/>
                </a:solidFill>
              </a:rPr>
              <a:t>git push --set-</a:t>
            </a:r>
            <a:r>
              <a:rPr lang="fr-FR" sz="2400" b="1" dirty="0" err="1">
                <a:solidFill>
                  <a:srgbClr val="FF0000"/>
                </a:solidFill>
              </a:rPr>
              <a:t>upstream</a:t>
            </a:r>
            <a:r>
              <a:rPr lang="fr-FR" sz="2400" b="1" dirty="0">
                <a:solidFill>
                  <a:srgbClr val="FF0000"/>
                </a:solidFill>
              </a:rPr>
              <a:t> </a:t>
            </a:r>
            <a:r>
              <a:rPr lang="fr-FR" sz="2400" b="1" dirty="0" err="1">
                <a:solidFill>
                  <a:srgbClr val="FF0000"/>
                </a:solidFill>
              </a:rPr>
              <a:t>origin</a:t>
            </a:r>
            <a:r>
              <a:rPr lang="fr-FR" sz="2400" b="1" dirty="0">
                <a:solidFill>
                  <a:srgbClr val="FF0000"/>
                </a:solidFill>
              </a:rPr>
              <a:t> master</a:t>
            </a:r>
            <a:r>
              <a:rPr lang="fr-FR" sz="2400" dirty="0"/>
              <a:t> pour la première fois et puis continuer a taper juste </a:t>
            </a:r>
            <a:r>
              <a:rPr lang="fr-FR" sz="2400" b="1" dirty="0">
                <a:solidFill>
                  <a:srgbClr val="FF0000"/>
                </a:solidFill>
              </a:rPr>
              <a:t>git push</a:t>
            </a:r>
          </a:p>
        </p:txBody>
      </p:sp>
    </p:spTree>
    <p:extLst>
      <p:ext uri="{BB962C8B-B14F-4D97-AF65-F5344CB8AC3E}">
        <p14:creationId xmlns:p14="http://schemas.microsoft.com/office/powerpoint/2010/main" val="375274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782D1-C5CA-BDC7-451B-C2EAE7E80914}"/>
              </a:ext>
            </a:extLst>
          </p:cNvPr>
          <p:cNvSpPr>
            <a:spLocks noGrp="1"/>
          </p:cNvSpPr>
          <p:nvPr>
            <p:ph type="title"/>
          </p:nvPr>
        </p:nvSpPr>
        <p:spPr/>
        <p:txBody>
          <a:bodyPr/>
          <a:lstStyle/>
          <a:p>
            <a:r>
              <a:rPr lang="fr-FR" dirty="0"/>
              <a:t>Conflits lors des push</a:t>
            </a:r>
          </a:p>
        </p:txBody>
      </p:sp>
      <p:sp>
        <p:nvSpPr>
          <p:cNvPr id="3" name="Espace réservé du contenu 2">
            <a:extLst>
              <a:ext uri="{FF2B5EF4-FFF2-40B4-BE49-F238E27FC236}">
                <a16:creationId xmlns:a16="http://schemas.microsoft.com/office/drawing/2014/main" id="{A9831C6F-5DE5-BA09-DBDF-AADED3E1F143}"/>
              </a:ext>
            </a:extLst>
          </p:cNvPr>
          <p:cNvSpPr>
            <a:spLocks noGrp="1"/>
          </p:cNvSpPr>
          <p:nvPr>
            <p:ph idx="1"/>
          </p:nvPr>
        </p:nvSpPr>
        <p:spPr/>
        <p:txBody>
          <a:bodyPr>
            <a:normAutofit/>
          </a:bodyPr>
          <a:lstStyle/>
          <a:p>
            <a:r>
              <a:rPr lang="fr-FR" sz="2400" dirty="0"/>
              <a:t>Si vous souhaitez faire des push alors que vous n’avez pas encore apporté toutes les </a:t>
            </a:r>
            <a:r>
              <a:rPr lang="fr-FR" sz="2400" dirty="0" err="1"/>
              <a:t>commits</a:t>
            </a:r>
            <a:r>
              <a:rPr lang="fr-FR" sz="2400" dirty="0"/>
              <a:t> effectué sur la même branche du serveur vous devez faire un pull avant de faire le push. Et cela va faire un merge de la branche du serveur avec votre branche et ça ne fais pas très </a:t>
            </a:r>
            <a:r>
              <a:rPr lang="fr-FR" sz="2400" dirty="0" err="1"/>
              <a:t>propore</a:t>
            </a:r>
            <a:r>
              <a:rPr lang="fr-FR" sz="2400" dirty="0"/>
              <a:t> pour la gestion de notre historique, c’est pour cela qu’il plus approprié d’utiliser </a:t>
            </a:r>
            <a:br>
              <a:rPr lang="fr-FR" sz="2400" dirty="0"/>
            </a:br>
            <a:r>
              <a:rPr lang="fr-FR" sz="2400" b="1" dirty="0">
                <a:solidFill>
                  <a:srgbClr val="FF0000"/>
                </a:solidFill>
              </a:rPr>
              <a:t>git pull –-rebase  </a:t>
            </a:r>
            <a:r>
              <a:rPr lang="fr-FR" sz="2400" dirty="0"/>
              <a:t>au lieu </a:t>
            </a:r>
            <a:r>
              <a:rPr lang="fr-FR" sz="2400" b="1" dirty="0">
                <a:solidFill>
                  <a:srgbClr val="FF0000"/>
                </a:solidFill>
              </a:rPr>
              <a:t>de git pull </a:t>
            </a:r>
            <a:r>
              <a:rPr lang="fr-FR" sz="2400" dirty="0"/>
              <a:t>pour récupérer la dernière version et faire la fusion sans laisser de traces et puis faites votre push sans problèmes</a:t>
            </a:r>
          </a:p>
          <a:p>
            <a:endParaRPr lang="fr-FR" sz="2400" dirty="0"/>
          </a:p>
        </p:txBody>
      </p:sp>
    </p:spTree>
    <p:extLst>
      <p:ext uri="{BB962C8B-B14F-4D97-AF65-F5344CB8AC3E}">
        <p14:creationId xmlns:p14="http://schemas.microsoft.com/office/powerpoint/2010/main" val="425315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BE133-78F7-CE83-C9F4-A9DEE64BCBD0}"/>
              </a:ext>
            </a:extLst>
          </p:cNvPr>
          <p:cNvSpPr>
            <a:spLocks noGrp="1"/>
          </p:cNvSpPr>
          <p:nvPr>
            <p:ph type="title"/>
          </p:nvPr>
        </p:nvSpPr>
        <p:spPr/>
        <p:txBody>
          <a:bodyPr/>
          <a:lstStyle/>
          <a:p>
            <a:r>
              <a:rPr lang="fr-FR" dirty="0"/>
              <a:t>Travailler avec les branches distants</a:t>
            </a:r>
          </a:p>
        </p:txBody>
      </p:sp>
      <p:sp>
        <p:nvSpPr>
          <p:cNvPr id="3" name="Espace réservé du contenu 2">
            <a:extLst>
              <a:ext uri="{FF2B5EF4-FFF2-40B4-BE49-F238E27FC236}">
                <a16:creationId xmlns:a16="http://schemas.microsoft.com/office/drawing/2014/main" id="{EEF84AC9-29F3-30E9-1995-97B0BDE51BCA}"/>
              </a:ext>
            </a:extLst>
          </p:cNvPr>
          <p:cNvSpPr>
            <a:spLocks noGrp="1"/>
          </p:cNvSpPr>
          <p:nvPr>
            <p:ph idx="1"/>
          </p:nvPr>
        </p:nvSpPr>
        <p:spPr>
          <a:xfrm>
            <a:off x="677334" y="1494503"/>
            <a:ext cx="8596668" cy="4546859"/>
          </a:xfrm>
        </p:spPr>
        <p:txBody>
          <a:bodyPr>
            <a:normAutofit lnSpcReduction="10000"/>
          </a:bodyPr>
          <a:lstStyle/>
          <a:p>
            <a:r>
              <a:rPr lang="en-US" dirty="0" err="1"/>
              <a:t>Créez</a:t>
            </a:r>
            <a:r>
              <a:rPr lang="en-US" dirty="0"/>
              <a:t> </a:t>
            </a:r>
            <a:r>
              <a:rPr lang="en-US" dirty="0" err="1"/>
              <a:t>une</a:t>
            </a:r>
            <a:r>
              <a:rPr lang="en-US" dirty="0"/>
              <a:t> </a:t>
            </a:r>
            <a:r>
              <a:rPr lang="en-US" dirty="0" err="1"/>
              <a:t>branche</a:t>
            </a:r>
            <a:r>
              <a:rPr lang="en-US" dirty="0"/>
              <a:t> locale et </a:t>
            </a:r>
            <a:r>
              <a:rPr lang="en-US" dirty="0" err="1"/>
              <a:t>nommez</a:t>
            </a:r>
            <a:r>
              <a:rPr lang="en-US" dirty="0"/>
              <a:t> la par </a:t>
            </a:r>
            <a:r>
              <a:rPr lang="en-US" dirty="0" err="1"/>
              <a:t>exemple</a:t>
            </a:r>
            <a:r>
              <a:rPr lang="en-US" dirty="0"/>
              <a:t> branche2</a:t>
            </a:r>
          </a:p>
          <a:p>
            <a:r>
              <a:rPr lang="en-US" b="1" dirty="0">
                <a:solidFill>
                  <a:srgbClr val="FF0000"/>
                </a:solidFill>
              </a:rPr>
              <a:t>git branch branche2</a:t>
            </a:r>
          </a:p>
          <a:p>
            <a:r>
              <a:rPr lang="en-US" dirty="0" err="1"/>
              <a:t>Passez</a:t>
            </a:r>
            <a:r>
              <a:rPr lang="en-US" dirty="0"/>
              <a:t> dans </a:t>
            </a:r>
            <a:r>
              <a:rPr lang="en-US" dirty="0" err="1"/>
              <a:t>cette</a:t>
            </a:r>
            <a:r>
              <a:rPr lang="en-US" dirty="0"/>
              <a:t> </a:t>
            </a:r>
            <a:r>
              <a:rPr lang="en-US" dirty="0" err="1"/>
              <a:t>branche</a:t>
            </a:r>
            <a:r>
              <a:rPr lang="en-US" dirty="0"/>
              <a:t> avec checkout et </a:t>
            </a:r>
            <a:r>
              <a:rPr lang="en-US" dirty="0" err="1"/>
              <a:t>apportez</a:t>
            </a:r>
            <a:r>
              <a:rPr lang="en-US" dirty="0"/>
              <a:t> des </a:t>
            </a:r>
            <a:r>
              <a:rPr lang="en-US" dirty="0" err="1"/>
              <a:t>modifs</a:t>
            </a:r>
            <a:r>
              <a:rPr lang="en-US" dirty="0"/>
              <a:t> et </a:t>
            </a:r>
            <a:r>
              <a:rPr lang="en-US" dirty="0" err="1"/>
              <a:t>faites</a:t>
            </a:r>
            <a:r>
              <a:rPr lang="en-US" dirty="0"/>
              <a:t> </a:t>
            </a:r>
            <a:r>
              <a:rPr lang="en-US" dirty="0" err="1"/>
              <a:t>vos</a:t>
            </a:r>
            <a:r>
              <a:rPr lang="en-US" dirty="0"/>
              <a:t> commits.</a:t>
            </a:r>
          </a:p>
          <a:p>
            <a:r>
              <a:rPr lang="en-US" dirty="0" err="1"/>
              <a:t>Envoyez</a:t>
            </a:r>
            <a:r>
              <a:rPr lang="en-US" dirty="0"/>
              <a:t> </a:t>
            </a:r>
            <a:r>
              <a:rPr lang="en-US" dirty="0" err="1"/>
              <a:t>vos</a:t>
            </a:r>
            <a:r>
              <a:rPr lang="en-US" dirty="0"/>
              <a:t> modifications au depot distant sous la meme </a:t>
            </a:r>
            <a:r>
              <a:rPr lang="en-US" dirty="0" err="1"/>
              <a:t>branche</a:t>
            </a:r>
            <a:r>
              <a:rPr lang="en-US" dirty="0"/>
              <a:t> </a:t>
            </a:r>
          </a:p>
          <a:p>
            <a:r>
              <a:rPr lang="en-US" b="1" dirty="0">
                <a:solidFill>
                  <a:srgbClr val="FF0000"/>
                </a:solidFill>
              </a:rPr>
              <a:t>git push origin branche2</a:t>
            </a:r>
          </a:p>
          <a:p>
            <a:r>
              <a:rPr lang="en-US" dirty="0" err="1"/>
              <a:t>Afficher</a:t>
            </a:r>
            <a:r>
              <a:rPr lang="en-US" dirty="0"/>
              <a:t> la </a:t>
            </a:r>
            <a:r>
              <a:rPr lang="en-US" dirty="0" err="1"/>
              <a:t>liste</a:t>
            </a:r>
            <a:r>
              <a:rPr lang="en-US" dirty="0"/>
              <a:t> des branches </a:t>
            </a:r>
            <a:r>
              <a:rPr lang="en-US" dirty="0" err="1"/>
              <a:t>distants</a:t>
            </a:r>
            <a:endParaRPr lang="en-US" dirty="0"/>
          </a:p>
          <a:p>
            <a:r>
              <a:rPr lang="en-US" b="1" dirty="0">
                <a:solidFill>
                  <a:srgbClr val="FF0000"/>
                </a:solidFill>
              </a:rPr>
              <a:t>git </a:t>
            </a:r>
            <a:r>
              <a:rPr lang="en-US" b="1" dirty="0" err="1">
                <a:solidFill>
                  <a:srgbClr val="FF0000"/>
                </a:solidFill>
              </a:rPr>
              <a:t>branche</a:t>
            </a:r>
            <a:r>
              <a:rPr lang="en-US" b="1" dirty="0">
                <a:solidFill>
                  <a:srgbClr val="FF0000"/>
                </a:solidFill>
              </a:rPr>
              <a:t>  –r</a:t>
            </a:r>
          </a:p>
          <a:p>
            <a:r>
              <a:rPr lang="en-US" dirty="0" err="1"/>
              <a:t>Supprimer</a:t>
            </a:r>
            <a:r>
              <a:rPr lang="en-US" dirty="0"/>
              <a:t> la </a:t>
            </a:r>
            <a:r>
              <a:rPr lang="en-US" dirty="0" err="1"/>
              <a:t>branche</a:t>
            </a:r>
            <a:r>
              <a:rPr lang="en-US" dirty="0"/>
              <a:t> de </a:t>
            </a:r>
            <a:r>
              <a:rPr lang="en-US" dirty="0" err="1"/>
              <a:t>votre</a:t>
            </a:r>
            <a:r>
              <a:rPr lang="en-US" dirty="0"/>
              <a:t> depot local</a:t>
            </a:r>
          </a:p>
          <a:p>
            <a:r>
              <a:rPr lang="en-US" b="1" dirty="0">
                <a:solidFill>
                  <a:srgbClr val="FF0000"/>
                </a:solidFill>
              </a:rPr>
              <a:t>git branch  -d branche2</a:t>
            </a:r>
          </a:p>
          <a:p>
            <a:r>
              <a:rPr lang="en-US" dirty="0" err="1"/>
              <a:t>Supprimer</a:t>
            </a:r>
            <a:r>
              <a:rPr lang="en-US" dirty="0"/>
              <a:t> la </a:t>
            </a:r>
            <a:r>
              <a:rPr lang="en-US" dirty="0" err="1"/>
              <a:t>branche</a:t>
            </a:r>
            <a:r>
              <a:rPr lang="en-US" dirty="0"/>
              <a:t> du deport distant</a:t>
            </a:r>
          </a:p>
          <a:p>
            <a:r>
              <a:rPr lang="en-US" b="1" dirty="0">
                <a:solidFill>
                  <a:srgbClr val="FF0000"/>
                </a:solidFill>
              </a:rPr>
              <a:t>git push –-delete branche2</a:t>
            </a:r>
          </a:p>
          <a:p>
            <a:endParaRPr lang="fr-FR" dirty="0"/>
          </a:p>
        </p:txBody>
      </p:sp>
    </p:spTree>
    <p:extLst>
      <p:ext uri="{BB962C8B-B14F-4D97-AF65-F5344CB8AC3E}">
        <p14:creationId xmlns:p14="http://schemas.microsoft.com/office/powerpoint/2010/main" val="195481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Planquer les travaux en cours -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0" i="0" dirty="0">
                <a:solidFill>
                  <a:srgbClr val="374151"/>
                </a:solidFill>
                <a:effectLst/>
                <a:latin typeface="Söhne"/>
              </a:rPr>
              <a:t>Le </a:t>
            </a:r>
            <a:r>
              <a:rPr lang="fr-FR" b="0" i="0" dirty="0" err="1">
                <a:solidFill>
                  <a:srgbClr val="374151"/>
                </a:solidFill>
                <a:effectLst/>
                <a:latin typeface="Söhne"/>
              </a:rPr>
              <a:t>stash</a:t>
            </a:r>
            <a:r>
              <a:rPr lang="fr-FR" b="0" i="0" dirty="0">
                <a:solidFill>
                  <a:srgbClr val="374151"/>
                </a:solidFill>
                <a:effectLst/>
                <a:latin typeface="Söhne"/>
              </a:rPr>
              <a:t> en Git est un emplacement temporaire où vous pouvez stocker des modifications de votre dépôt qui ne sont pas encore prêtes à être </a:t>
            </a:r>
            <a:r>
              <a:rPr lang="fr-FR" b="0" i="0" dirty="0" err="1">
                <a:solidFill>
                  <a:srgbClr val="374151"/>
                </a:solidFill>
                <a:effectLst/>
                <a:latin typeface="Söhne"/>
              </a:rPr>
              <a:t>commitées</a:t>
            </a:r>
            <a:r>
              <a:rPr lang="fr-FR" b="0" i="0" dirty="0">
                <a:solidFill>
                  <a:srgbClr val="374151"/>
                </a:solidFill>
                <a:effectLst/>
                <a:latin typeface="Söhne"/>
              </a:rPr>
              <a:t>. Le </a:t>
            </a:r>
            <a:r>
              <a:rPr lang="fr-FR" b="0" i="0" dirty="0" err="1">
                <a:solidFill>
                  <a:srgbClr val="374151"/>
                </a:solidFill>
                <a:effectLst/>
                <a:latin typeface="Söhne"/>
              </a:rPr>
              <a:t>stash</a:t>
            </a:r>
            <a:r>
              <a:rPr lang="fr-FR" b="0" i="0" dirty="0">
                <a:solidFill>
                  <a:srgbClr val="374151"/>
                </a:solidFill>
                <a:effectLst/>
                <a:latin typeface="Söhne"/>
              </a:rPr>
              <a:t> est utile lorsque vous avez des modifications en cours et que vous devez passer à un autre travail qui nécessite de changer de branche ou de récupérer une version antérieure de votre dépôt.</a:t>
            </a:r>
          </a:p>
          <a:p>
            <a:r>
              <a:rPr lang="fr-FR" dirty="0">
                <a:solidFill>
                  <a:srgbClr val="374151"/>
                </a:solidFill>
                <a:latin typeface="Söhne"/>
              </a:rPr>
              <a:t>Si vous tapez </a:t>
            </a:r>
            <a:r>
              <a:rPr lang="fr-FR" b="1" dirty="0">
                <a:solidFill>
                  <a:srgbClr val="FF0000"/>
                </a:solidFill>
                <a:latin typeface="Söhne"/>
              </a:rPr>
              <a:t>git </a:t>
            </a:r>
            <a:r>
              <a:rPr lang="fr-FR" b="1" dirty="0" err="1">
                <a:solidFill>
                  <a:srgbClr val="FF0000"/>
                </a:solidFill>
                <a:latin typeface="Söhne"/>
              </a:rPr>
              <a:t>stash</a:t>
            </a:r>
            <a:r>
              <a:rPr lang="fr-FR" b="1" dirty="0">
                <a:solidFill>
                  <a:srgbClr val="FF0000"/>
                </a:solidFill>
                <a:latin typeface="Söhne"/>
              </a:rPr>
              <a:t> </a:t>
            </a:r>
            <a:r>
              <a:rPr lang="fr-FR" dirty="0">
                <a:solidFill>
                  <a:srgbClr val="374151"/>
                </a:solidFill>
                <a:latin typeface="Söhne"/>
              </a:rPr>
              <a:t>tous les travaux effectuées après le dernier commit seront supprimé et stocké dans un brouillon (ou planque ou même mémoire temporaire) pour les rappeler au moment </a:t>
            </a:r>
            <a:r>
              <a:rPr lang="fr-FR" dirty="0" err="1">
                <a:solidFill>
                  <a:srgbClr val="374151"/>
                </a:solidFill>
                <a:latin typeface="Söhne"/>
              </a:rPr>
              <a:t>volue</a:t>
            </a:r>
            <a:r>
              <a:rPr lang="fr-FR" dirty="0">
                <a:solidFill>
                  <a:srgbClr val="374151"/>
                </a:solidFill>
                <a:latin typeface="Söhne"/>
              </a:rPr>
              <a:t> </a:t>
            </a:r>
            <a:endParaRPr lang="fr-FR" dirty="0"/>
          </a:p>
        </p:txBody>
      </p:sp>
    </p:spTree>
    <p:extLst>
      <p:ext uri="{BB962C8B-B14F-4D97-AF65-F5344CB8AC3E}">
        <p14:creationId xmlns:p14="http://schemas.microsoft.com/office/powerpoint/2010/main" val="2538751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Lister les travaux en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voir la liste des travaux en </a:t>
            </a:r>
            <a:r>
              <a:rPr lang="fr-FR" dirty="0" err="1"/>
              <a:t>stashe</a:t>
            </a:r>
            <a:r>
              <a:rPr lang="fr-FR" dirty="0"/>
              <a:t> tapez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list</a:t>
            </a:r>
            <a:endParaRPr lang="fr-FR" b="1" dirty="0">
              <a:solidFill>
                <a:srgbClr val="FF0000"/>
              </a:solidFill>
            </a:endParaRPr>
          </a:p>
          <a:p>
            <a:endParaRPr lang="fr-FR" dirty="0"/>
          </a:p>
          <a:p>
            <a:r>
              <a:rPr lang="fr-FR" dirty="0"/>
              <a:t>Au moment de l’enregistrement du </a:t>
            </a:r>
            <a:r>
              <a:rPr lang="fr-FR" dirty="0" err="1"/>
              <a:t>stash</a:t>
            </a:r>
            <a:r>
              <a:rPr lang="fr-FR" dirty="0"/>
              <a:t> vous pouvez taper votre propre nom de stage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save</a:t>
            </a:r>
            <a:r>
              <a:rPr lang="fr-FR" b="1" dirty="0">
                <a:solidFill>
                  <a:srgbClr val="FF0000"/>
                </a:solidFill>
              </a:rPr>
              <a:t> message du </a:t>
            </a:r>
            <a:r>
              <a:rPr lang="fr-FR" b="1" dirty="0" err="1">
                <a:solidFill>
                  <a:srgbClr val="FF0000"/>
                </a:solidFill>
              </a:rPr>
              <a:t>stash</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2438607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err="1"/>
              <a:t>Re-appliquer</a:t>
            </a:r>
            <a:r>
              <a:rPr lang="fr-FR" dirty="0"/>
              <a:t> les modifs stockés dans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Apply applique tous le contenu du </a:t>
            </a:r>
            <a:r>
              <a:rPr lang="fr-FR" dirty="0" err="1"/>
              <a:t>stash</a:t>
            </a:r>
            <a:r>
              <a:rPr lang="fr-FR" dirty="0"/>
              <a:t> sans supprimer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endParaRPr lang="fr-FR" b="1" dirty="0">
              <a:solidFill>
                <a:srgbClr val="FF0000"/>
              </a:solidFill>
            </a:endParaRPr>
          </a:p>
          <a:p>
            <a:r>
              <a:rPr lang="fr-FR" dirty="0"/>
              <a:t>Vous pouvez appliquer juste une entrée du stage sans la supprimer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r>
              <a:rPr lang="fr-FR" b="1" dirty="0">
                <a:solidFill>
                  <a:srgbClr val="FF0000"/>
                </a:solidFill>
              </a:rPr>
              <a:t> </a:t>
            </a:r>
            <a:r>
              <a:rPr lang="fr-FR" b="1" dirty="0" err="1">
                <a:solidFill>
                  <a:srgbClr val="FF0000"/>
                </a:solidFill>
              </a:rPr>
              <a:t>stash</a:t>
            </a:r>
            <a:r>
              <a:rPr lang="fr-FR" b="1" dirty="0">
                <a:solidFill>
                  <a:srgbClr val="FF0000"/>
                </a:solidFill>
              </a:rPr>
              <a:t>@{1}</a:t>
            </a:r>
          </a:p>
          <a:p>
            <a:r>
              <a:rPr lang="fr-FR" dirty="0"/>
              <a:t>Pop applique tous le </a:t>
            </a:r>
            <a:r>
              <a:rPr lang="fr-FR" dirty="0" err="1"/>
              <a:t>contnu</a:t>
            </a:r>
            <a:r>
              <a:rPr lang="fr-FR" dirty="0"/>
              <a:t> du </a:t>
            </a:r>
            <a:r>
              <a:rPr lang="fr-FR" dirty="0" err="1"/>
              <a:t>stash</a:t>
            </a:r>
            <a:r>
              <a:rPr lang="fr-FR" dirty="0"/>
              <a:t> et vide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pop</a:t>
            </a:r>
          </a:p>
          <a:p>
            <a:r>
              <a:rPr lang="fr-FR" dirty="0"/>
              <a:t>Vous pouvez appliquer juste une entrée du stage et la supprimer du </a:t>
            </a:r>
            <a:r>
              <a:rPr lang="fr-FR" dirty="0" err="1"/>
              <a:t>stash</a:t>
            </a:r>
            <a:r>
              <a:rPr lang="fr-FR" dirty="0"/>
              <a:t> avec</a:t>
            </a:r>
          </a:p>
          <a:p>
            <a:r>
              <a:rPr lang="fr-FR" b="1" dirty="0">
                <a:solidFill>
                  <a:srgbClr val="FF0000"/>
                </a:solidFill>
              </a:rPr>
              <a:t>git </a:t>
            </a:r>
            <a:r>
              <a:rPr lang="fr-FR" b="1" dirty="0" err="1">
                <a:solidFill>
                  <a:srgbClr val="FF0000"/>
                </a:solidFill>
              </a:rPr>
              <a:t>stash</a:t>
            </a:r>
            <a:r>
              <a:rPr lang="fr-FR" b="1" dirty="0">
                <a:solidFill>
                  <a:srgbClr val="FF0000"/>
                </a:solidFill>
              </a:rPr>
              <a:t> pop </a:t>
            </a:r>
            <a:r>
              <a:rPr lang="fr-FR" b="1" dirty="0" err="1">
                <a:solidFill>
                  <a:srgbClr val="FF0000"/>
                </a:solidFill>
              </a:rPr>
              <a:t>stash</a:t>
            </a:r>
            <a:r>
              <a:rPr lang="fr-FR" b="1" dirty="0">
                <a:solidFill>
                  <a:srgbClr val="FF0000"/>
                </a:solidFill>
              </a:rPr>
              <a:t>@{1}</a:t>
            </a:r>
          </a:p>
          <a:p>
            <a:endParaRPr lang="fr-FR" dirty="0"/>
          </a:p>
          <a:p>
            <a:endParaRPr lang="fr-FR" dirty="0"/>
          </a:p>
        </p:txBody>
      </p:sp>
    </p:spTree>
    <p:extLst>
      <p:ext uri="{BB962C8B-B14F-4D97-AF65-F5344CB8AC3E}">
        <p14:creationId xmlns:p14="http://schemas.microsoft.com/office/powerpoint/2010/main" val="20688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Tree>
    <p:extLst>
      <p:ext uri="{BB962C8B-B14F-4D97-AF65-F5344CB8AC3E}">
        <p14:creationId xmlns:p14="http://schemas.microsoft.com/office/powerpoint/2010/main" val="1746424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Vider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sz="2400" dirty="0"/>
              <a:t>Pour vider le </a:t>
            </a:r>
            <a:r>
              <a:rPr lang="fr-FR" sz="2400" dirty="0" err="1"/>
              <a:t>stash</a:t>
            </a:r>
            <a:r>
              <a:rPr lang="fr-FR" sz="2400" dirty="0"/>
              <a:t> il suffit de taper</a:t>
            </a:r>
          </a:p>
          <a:p>
            <a:r>
              <a:rPr lang="fr-FR" sz="2400" b="1" dirty="0">
                <a:solidFill>
                  <a:srgbClr val="FF0000"/>
                </a:solidFill>
              </a:rPr>
              <a:t>git </a:t>
            </a:r>
            <a:r>
              <a:rPr lang="fr-FR" sz="2400" b="1" dirty="0" err="1">
                <a:solidFill>
                  <a:srgbClr val="FF0000"/>
                </a:solidFill>
              </a:rPr>
              <a:t>stash</a:t>
            </a:r>
            <a:r>
              <a:rPr lang="fr-FR" sz="2400" b="1" dirty="0">
                <a:solidFill>
                  <a:srgbClr val="FF0000"/>
                </a:solidFill>
              </a:rPr>
              <a:t> drop</a:t>
            </a:r>
          </a:p>
          <a:p>
            <a:endParaRPr lang="fr-FR" sz="2400" dirty="0"/>
          </a:p>
          <a:p>
            <a:endParaRPr lang="fr-FR" sz="2400" dirty="0"/>
          </a:p>
        </p:txBody>
      </p:sp>
    </p:spTree>
    <p:extLst>
      <p:ext uri="{BB962C8B-B14F-4D97-AF65-F5344CB8AC3E}">
        <p14:creationId xmlns:p14="http://schemas.microsoft.com/office/powerpoint/2010/main" val="131486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Visualiser le contenu d’une entrée du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visualiser le contenu d’une entrée du </a:t>
            </a:r>
            <a:r>
              <a:rPr lang="fr-FR" dirty="0" err="1"/>
              <a:t>stash</a:t>
            </a:r>
            <a:r>
              <a:rPr lang="fr-FR" dirty="0"/>
              <a:t> tapez</a:t>
            </a:r>
          </a:p>
          <a:p>
            <a:r>
              <a:rPr lang="fr-FR" dirty="0"/>
              <a:t>Git </a:t>
            </a:r>
            <a:r>
              <a:rPr lang="fr-FR" dirty="0" err="1"/>
              <a:t>stash</a:t>
            </a:r>
            <a:r>
              <a:rPr lang="fr-FR" dirty="0"/>
              <a:t> show </a:t>
            </a:r>
            <a:r>
              <a:rPr lang="fr-FR" dirty="0" err="1"/>
              <a:t>stash</a:t>
            </a:r>
            <a:r>
              <a:rPr lang="fr-FR" dirty="0"/>
              <a:t>@{1}</a:t>
            </a:r>
          </a:p>
          <a:p>
            <a:r>
              <a:rPr lang="fr-FR" dirty="0"/>
              <a:t>Pour avoir plus de </a:t>
            </a:r>
            <a:r>
              <a:rPr lang="fr-FR" dirty="0" err="1"/>
              <a:t>details</a:t>
            </a:r>
            <a:r>
              <a:rPr lang="fr-FR" dirty="0"/>
              <a:t> tapez </a:t>
            </a:r>
          </a:p>
          <a:p>
            <a:r>
              <a:rPr lang="fr-FR" dirty="0"/>
              <a:t>Git </a:t>
            </a:r>
            <a:r>
              <a:rPr lang="fr-FR" dirty="0" err="1"/>
              <a:t>stash</a:t>
            </a:r>
            <a:r>
              <a:rPr lang="fr-FR" dirty="0"/>
              <a:t> show </a:t>
            </a:r>
            <a:r>
              <a:rPr lang="fr-FR" dirty="0" err="1"/>
              <a:t>stash</a:t>
            </a:r>
            <a:r>
              <a:rPr lang="fr-FR" dirty="0"/>
              <a:t>@{1} –p</a:t>
            </a:r>
          </a:p>
          <a:p>
            <a:endParaRPr lang="fr-FR" dirty="0"/>
          </a:p>
          <a:p>
            <a:endParaRPr lang="fr-FR" dirty="0"/>
          </a:p>
        </p:txBody>
      </p:sp>
    </p:spTree>
    <p:extLst>
      <p:ext uri="{BB962C8B-B14F-4D97-AF65-F5344CB8AC3E}">
        <p14:creationId xmlns:p14="http://schemas.microsoft.com/office/powerpoint/2010/main" val="3420678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Appliquer le </a:t>
            </a:r>
            <a:r>
              <a:rPr lang="fr-FR" dirty="0" err="1"/>
              <a:t>stash</a:t>
            </a:r>
            <a:r>
              <a:rPr lang="fr-FR" dirty="0"/>
              <a:t> dans une nouvelle branche</a:t>
            </a:r>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1" dirty="0">
                <a:solidFill>
                  <a:schemeClr val="tx1"/>
                </a:solidFill>
              </a:rPr>
              <a:t>Si vous souhaitez valider et passez les modifs que vous êtres entrains de faire sur la branche encours dans une nouvelle branche, vous n’avez qu’a les </a:t>
            </a:r>
            <a:r>
              <a:rPr lang="fr-FR" b="1" dirty="0" err="1">
                <a:solidFill>
                  <a:schemeClr val="tx1"/>
                </a:solidFill>
              </a:rPr>
              <a:t>stasher</a:t>
            </a:r>
            <a:r>
              <a:rPr lang="fr-FR" b="1" dirty="0">
                <a:solidFill>
                  <a:schemeClr val="tx1"/>
                </a:solidFill>
              </a:rPr>
              <a:t> dans une nouvelle branche comme suit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branch</a:t>
            </a:r>
            <a:r>
              <a:rPr lang="fr-FR" b="1" dirty="0">
                <a:solidFill>
                  <a:srgbClr val="FF0000"/>
                </a:solidFill>
              </a:rPr>
              <a:t> </a:t>
            </a:r>
            <a:r>
              <a:rPr lang="fr-FR" b="1" dirty="0" err="1">
                <a:solidFill>
                  <a:srgbClr val="FF0000"/>
                </a:solidFill>
              </a:rPr>
              <a:t>demo</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65103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5BE1D-7C5B-F6AC-7A73-57B11FD6D453}"/>
              </a:ext>
            </a:extLst>
          </p:cNvPr>
          <p:cNvSpPr>
            <a:spLocks noGrp="1"/>
          </p:cNvSpPr>
          <p:nvPr>
            <p:ph type="title"/>
          </p:nvPr>
        </p:nvSpPr>
        <p:spPr/>
        <p:txBody>
          <a:bodyPr/>
          <a:lstStyle/>
          <a:p>
            <a:r>
              <a:rPr lang="fr-FR" dirty="0"/>
              <a:t>Intégrer les fichiers non suivis</a:t>
            </a:r>
          </a:p>
        </p:txBody>
      </p:sp>
      <p:sp>
        <p:nvSpPr>
          <p:cNvPr id="3" name="Espace réservé du contenu 2">
            <a:extLst>
              <a:ext uri="{FF2B5EF4-FFF2-40B4-BE49-F238E27FC236}">
                <a16:creationId xmlns:a16="http://schemas.microsoft.com/office/drawing/2014/main" id="{B62F7033-9839-2EE7-95C9-965EA984DB82}"/>
              </a:ext>
            </a:extLst>
          </p:cNvPr>
          <p:cNvSpPr>
            <a:spLocks noGrp="1"/>
          </p:cNvSpPr>
          <p:nvPr>
            <p:ph idx="1"/>
          </p:nvPr>
        </p:nvSpPr>
        <p:spPr/>
        <p:txBody>
          <a:bodyPr/>
          <a:lstStyle/>
          <a:p>
            <a:endParaRPr lang="fr-FR" dirty="0"/>
          </a:p>
          <a:p>
            <a:r>
              <a:rPr lang="fr-FR" dirty="0"/>
              <a:t>La commande </a:t>
            </a:r>
            <a:r>
              <a:rPr lang="fr-FR" dirty="0" err="1"/>
              <a:t>stash</a:t>
            </a:r>
            <a:r>
              <a:rPr lang="fr-FR" dirty="0"/>
              <a:t> n’</a:t>
            </a:r>
            <a:r>
              <a:rPr lang="fr-FR" dirty="0" err="1"/>
              <a:t>intégre</a:t>
            </a:r>
            <a:r>
              <a:rPr lang="fr-FR" dirty="0"/>
              <a:t> pas </a:t>
            </a:r>
            <a:r>
              <a:rPr lang="fr-FR" dirty="0" err="1"/>
              <a:t>autormatiquement</a:t>
            </a:r>
            <a:r>
              <a:rPr lang="fr-FR" dirty="0"/>
              <a:t> les fichier </a:t>
            </a:r>
            <a:r>
              <a:rPr lang="fr-FR" dirty="0" err="1"/>
              <a:t>untracked</a:t>
            </a:r>
            <a:r>
              <a:rPr lang="fr-FR" dirty="0"/>
              <a:t> pour cela vous n’avez pas besoin de faire git </a:t>
            </a:r>
            <a:r>
              <a:rPr lang="fr-FR" dirty="0" err="1"/>
              <a:t>add</a:t>
            </a:r>
            <a:r>
              <a:rPr lang="fr-FR" dirty="0"/>
              <a:t> –all, il suffit de faire </a:t>
            </a:r>
          </a:p>
          <a:p>
            <a:r>
              <a:rPr lang="fr-FR" b="1" dirty="0">
                <a:solidFill>
                  <a:srgbClr val="FF0000"/>
                </a:solidFill>
              </a:rPr>
              <a:t>git </a:t>
            </a:r>
            <a:r>
              <a:rPr lang="fr-FR" b="1" dirty="0" err="1">
                <a:solidFill>
                  <a:srgbClr val="FF0000"/>
                </a:solidFill>
              </a:rPr>
              <a:t>stash</a:t>
            </a:r>
            <a:r>
              <a:rPr lang="fr-FR" b="1" dirty="0">
                <a:solidFill>
                  <a:srgbClr val="FF0000"/>
                </a:solidFill>
              </a:rPr>
              <a:t> –u </a:t>
            </a:r>
            <a:r>
              <a:rPr lang="fr-FR" dirty="0"/>
              <a:t>//--</a:t>
            </a:r>
            <a:r>
              <a:rPr lang="fr-FR" dirty="0" err="1"/>
              <a:t>include-untracked</a:t>
            </a:r>
            <a:endParaRPr lang="fr-FR" dirty="0"/>
          </a:p>
          <a:p>
            <a:endParaRPr lang="fr-FR" dirty="0"/>
          </a:p>
        </p:txBody>
      </p:sp>
    </p:spTree>
    <p:extLst>
      <p:ext uri="{BB962C8B-B14F-4D97-AF65-F5344CB8AC3E}">
        <p14:creationId xmlns:p14="http://schemas.microsoft.com/office/powerpoint/2010/main" val="36013711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créer</a:t>
            </a:r>
            <a:r>
              <a:rPr lang="de-DE" sz="2800" b="1" dirty="0"/>
              <a:t> la </a:t>
            </a:r>
            <a:r>
              <a:rPr lang="de-DE" sz="2800" b="1" dirty="0" err="1"/>
              <a:t>Clé</a:t>
            </a:r>
            <a:r>
              <a:rPr lang="de-DE" sz="2800" b="1" dirty="0"/>
              <a:t> </a:t>
            </a:r>
            <a:r>
              <a:rPr lang="de-DE" sz="2800" b="1" dirty="0" err="1"/>
              <a:t>ssh</a:t>
            </a:r>
            <a:endParaRPr lang="de-DE" sz="2800" b="1" dirty="0"/>
          </a:p>
          <a:p>
            <a:r>
              <a:rPr lang="de-DE" dirty="0"/>
              <a:t>Pour </a:t>
            </a:r>
            <a:r>
              <a:rPr lang="de-DE" dirty="0" err="1"/>
              <a:t>sécuriser</a:t>
            </a:r>
            <a:r>
              <a:rPr lang="de-DE" dirty="0"/>
              <a:t> </a:t>
            </a:r>
            <a:r>
              <a:rPr lang="de-DE" dirty="0" err="1"/>
              <a:t>votre</a:t>
            </a:r>
            <a:r>
              <a:rPr lang="de-DE" dirty="0"/>
              <a:t> </a:t>
            </a:r>
            <a:r>
              <a:rPr lang="de-DE" dirty="0" err="1"/>
              <a:t>repository</a:t>
            </a:r>
            <a:r>
              <a:rPr lang="de-DE" dirty="0"/>
              <a:t> et </a:t>
            </a:r>
            <a:r>
              <a:rPr lang="de-DE" dirty="0" err="1"/>
              <a:t>éviter</a:t>
            </a:r>
            <a:r>
              <a:rPr lang="de-DE" dirty="0"/>
              <a:t> à </a:t>
            </a:r>
            <a:r>
              <a:rPr lang="de-DE" dirty="0" err="1"/>
              <a:t>chaque</a:t>
            </a:r>
            <a:r>
              <a:rPr lang="de-DE" dirty="0"/>
              <a:t> </a:t>
            </a:r>
            <a:r>
              <a:rPr lang="de-DE" dirty="0" err="1"/>
              <a:t>fois</a:t>
            </a:r>
            <a:r>
              <a:rPr lang="de-DE" dirty="0"/>
              <a:t> de </a:t>
            </a:r>
            <a:r>
              <a:rPr lang="de-DE" dirty="0" err="1"/>
              <a:t>tapez</a:t>
            </a:r>
            <a:r>
              <a:rPr lang="de-DE" dirty="0"/>
              <a:t> </a:t>
            </a:r>
            <a:r>
              <a:rPr lang="de-DE" dirty="0" err="1"/>
              <a:t>les</a:t>
            </a:r>
            <a:r>
              <a:rPr lang="de-DE" dirty="0"/>
              <a:t> </a:t>
            </a:r>
            <a:r>
              <a:rPr lang="de-DE" dirty="0" err="1"/>
              <a:t>identifiants</a:t>
            </a:r>
            <a:r>
              <a:rPr lang="de-DE" dirty="0"/>
              <a:t> </a:t>
            </a:r>
            <a:r>
              <a:rPr lang="de-DE" dirty="0" err="1"/>
              <a:t>pour</a:t>
            </a:r>
            <a:r>
              <a:rPr lang="de-DE" dirty="0"/>
              <a:t> </a:t>
            </a:r>
            <a:r>
              <a:rPr lang="de-DE" dirty="0" err="1"/>
              <a:t>les</a:t>
            </a:r>
            <a:r>
              <a:rPr lang="de-DE" dirty="0"/>
              <a:t> </a:t>
            </a:r>
            <a:r>
              <a:rPr lang="de-DE" dirty="0" err="1"/>
              <a:t>dépot</a:t>
            </a:r>
            <a:r>
              <a:rPr lang="de-DE" dirty="0"/>
              <a:t> </a:t>
            </a:r>
            <a:r>
              <a:rPr lang="de-DE" dirty="0" err="1"/>
              <a:t>distants</a:t>
            </a:r>
            <a:r>
              <a:rPr lang="de-DE" dirty="0"/>
              <a:t> </a:t>
            </a:r>
            <a:r>
              <a:rPr lang="de-DE" dirty="0" err="1"/>
              <a:t>privé</a:t>
            </a:r>
            <a:r>
              <a:rPr lang="de-DE" dirty="0"/>
              <a:t>, </a:t>
            </a:r>
            <a:r>
              <a:rPr lang="de-DE" dirty="0" err="1"/>
              <a:t>vous</a:t>
            </a:r>
            <a:r>
              <a:rPr lang="de-DE" dirty="0"/>
              <a:t> </a:t>
            </a:r>
            <a:r>
              <a:rPr lang="de-DE" dirty="0" err="1"/>
              <a:t>devez</a:t>
            </a:r>
            <a:r>
              <a:rPr lang="de-DE" dirty="0"/>
              <a:t> </a:t>
            </a:r>
            <a:r>
              <a:rPr lang="de-DE" dirty="0" err="1"/>
              <a:t>générer</a:t>
            </a:r>
            <a:r>
              <a:rPr lang="de-DE" dirty="0"/>
              <a:t> </a:t>
            </a:r>
            <a:r>
              <a:rPr lang="de-DE" dirty="0" err="1"/>
              <a:t>une</a:t>
            </a:r>
            <a:r>
              <a:rPr lang="de-DE" dirty="0"/>
              <a:t> </a:t>
            </a:r>
            <a:r>
              <a:rPr lang="de-DE" dirty="0" err="1"/>
              <a:t>clé</a:t>
            </a:r>
            <a:r>
              <a:rPr lang="de-DE" dirty="0"/>
              <a:t> </a:t>
            </a:r>
            <a:r>
              <a:rPr lang="de-DE" dirty="0" err="1"/>
              <a:t>ssh</a:t>
            </a:r>
            <a:r>
              <a:rPr lang="de-DE" dirty="0"/>
              <a:t> et </a:t>
            </a:r>
            <a:r>
              <a:rPr lang="de-DE" dirty="0" err="1"/>
              <a:t>l‘ajouter</a:t>
            </a:r>
            <a:r>
              <a:rPr lang="de-DE" dirty="0"/>
              <a:t> à </a:t>
            </a:r>
            <a:r>
              <a:rPr lang="de-DE" dirty="0" err="1"/>
              <a:t>votre</a:t>
            </a:r>
            <a:r>
              <a:rPr lang="de-DE" dirty="0"/>
              <a:t> </a:t>
            </a:r>
            <a:r>
              <a:rPr lang="de-DE" dirty="0" err="1"/>
              <a:t>profil</a:t>
            </a:r>
            <a:r>
              <a:rPr lang="de-DE" dirty="0"/>
              <a:t> </a:t>
            </a:r>
            <a:r>
              <a:rPr lang="de-DE" dirty="0" err="1"/>
              <a:t>git</a:t>
            </a:r>
            <a:r>
              <a:rPr lang="de-DE" dirty="0"/>
              <a:t> lab</a:t>
            </a:r>
          </a:p>
          <a:p>
            <a:r>
              <a:rPr lang="de-DE" dirty="0" err="1"/>
              <a:t>Tapez</a:t>
            </a:r>
            <a:r>
              <a:rPr lang="de-DE" dirty="0"/>
              <a:t> la </a:t>
            </a:r>
            <a:r>
              <a:rPr lang="de-DE" dirty="0" err="1"/>
              <a:t>commande</a:t>
            </a:r>
            <a:r>
              <a:rPr lang="de-DE" dirty="0"/>
              <a:t>   </a:t>
            </a:r>
            <a:r>
              <a:rPr lang="de-DE" b="1" dirty="0" err="1">
                <a:solidFill>
                  <a:srgbClr val="FF0000"/>
                </a:solidFill>
              </a:rPr>
              <a:t>ssh-keygen</a:t>
            </a:r>
            <a:endParaRPr lang="de-DE" b="1" dirty="0">
              <a:solidFill>
                <a:srgbClr val="FF0000"/>
              </a:solidFill>
            </a:endParaRPr>
          </a:p>
          <a:p>
            <a:endParaRPr lang="fr-FR" dirty="0"/>
          </a:p>
        </p:txBody>
      </p:sp>
      <p:pic>
        <p:nvPicPr>
          <p:cNvPr id="7" name="Image 6">
            <a:extLst>
              <a:ext uri="{FF2B5EF4-FFF2-40B4-BE49-F238E27FC236}">
                <a16:creationId xmlns:a16="http://schemas.microsoft.com/office/drawing/2014/main" id="{33396C9B-64E6-D98F-FB29-1E45CBAABFAD}"/>
              </a:ext>
            </a:extLst>
          </p:cNvPr>
          <p:cNvPicPr>
            <a:picLocks noChangeAspect="1"/>
          </p:cNvPicPr>
          <p:nvPr/>
        </p:nvPicPr>
        <p:blipFill>
          <a:blip r:embed="rId2"/>
          <a:stretch>
            <a:fillRect/>
          </a:stretch>
        </p:blipFill>
        <p:spPr>
          <a:xfrm>
            <a:off x="4975668" y="1921973"/>
            <a:ext cx="6983050" cy="4099897"/>
          </a:xfrm>
          <a:prstGeom prst="rect">
            <a:avLst/>
          </a:prstGeom>
        </p:spPr>
      </p:pic>
    </p:spTree>
    <p:extLst>
      <p:ext uri="{BB962C8B-B14F-4D97-AF65-F5344CB8AC3E}">
        <p14:creationId xmlns:p14="http://schemas.microsoft.com/office/powerpoint/2010/main" val="3070670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Configurer</a:t>
            </a:r>
            <a:r>
              <a:rPr lang="de-DE" sz="2800" b="1" dirty="0"/>
              <a:t> le </a:t>
            </a:r>
            <a:r>
              <a:rPr lang="de-DE" sz="2800" b="1" dirty="0" err="1"/>
              <a:t>profil</a:t>
            </a:r>
            <a:r>
              <a:rPr lang="de-DE" sz="2800" b="1" dirty="0"/>
              <a:t> </a:t>
            </a:r>
            <a:r>
              <a:rPr lang="de-DE" sz="2800" b="1" dirty="0" err="1"/>
              <a:t>Gitlab</a:t>
            </a:r>
            <a:endParaRPr lang="de-DE" sz="2800" b="1" dirty="0"/>
          </a:p>
          <a:p>
            <a:endParaRPr lang="de-DE" dirty="0"/>
          </a:p>
          <a:p>
            <a:endParaRPr lang="fr-FR" dirty="0"/>
          </a:p>
        </p:txBody>
      </p:sp>
      <p:pic>
        <p:nvPicPr>
          <p:cNvPr id="5" name="Image 4">
            <a:extLst>
              <a:ext uri="{FF2B5EF4-FFF2-40B4-BE49-F238E27FC236}">
                <a16:creationId xmlns:a16="http://schemas.microsoft.com/office/drawing/2014/main" id="{A67D2241-EAF4-F49E-E518-A2A65E2ABC45}"/>
              </a:ext>
            </a:extLst>
          </p:cNvPr>
          <p:cNvPicPr>
            <a:picLocks noChangeAspect="1"/>
          </p:cNvPicPr>
          <p:nvPr/>
        </p:nvPicPr>
        <p:blipFill>
          <a:blip r:embed="rId2"/>
          <a:stretch>
            <a:fillRect/>
          </a:stretch>
        </p:blipFill>
        <p:spPr>
          <a:xfrm>
            <a:off x="3724625" y="2797892"/>
            <a:ext cx="3057525" cy="3676650"/>
          </a:xfrm>
          <a:prstGeom prst="rect">
            <a:avLst/>
          </a:prstGeom>
        </p:spPr>
      </p:pic>
      <p:pic>
        <p:nvPicPr>
          <p:cNvPr id="8" name="Image 7">
            <a:extLst>
              <a:ext uri="{FF2B5EF4-FFF2-40B4-BE49-F238E27FC236}">
                <a16:creationId xmlns:a16="http://schemas.microsoft.com/office/drawing/2014/main" id="{9710BF0C-32E2-672C-3FD6-00877AA1F4AC}"/>
              </a:ext>
            </a:extLst>
          </p:cNvPr>
          <p:cNvPicPr>
            <a:picLocks noChangeAspect="1"/>
          </p:cNvPicPr>
          <p:nvPr/>
        </p:nvPicPr>
        <p:blipFill rotWithShape="1">
          <a:blip r:embed="rId3"/>
          <a:srcRect t="12601" r="83933" b="22867"/>
          <a:stretch/>
        </p:blipFill>
        <p:spPr>
          <a:xfrm>
            <a:off x="8588634" y="1822803"/>
            <a:ext cx="1958890" cy="4425597"/>
          </a:xfrm>
          <a:prstGeom prst="rect">
            <a:avLst/>
          </a:prstGeom>
        </p:spPr>
      </p:pic>
      <p:sp>
        <p:nvSpPr>
          <p:cNvPr id="9" name="Rectangle 8">
            <a:extLst>
              <a:ext uri="{FF2B5EF4-FFF2-40B4-BE49-F238E27FC236}">
                <a16:creationId xmlns:a16="http://schemas.microsoft.com/office/drawing/2014/main" id="{BD22C90E-38EA-7820-07EE-FB520BAF261F}"/>
              </a:ext>
            </a:extLst>
          </p:cNvPr>
          <p:cNvSpPr/>
          <p:nvPr/>
        </p:nvSpPr>
        <p:spPr>
          <a:xfrm>
            <a:off x="3972232" y="5368413"/>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E1D6896D-58DE-7C81-7BD7-FD62D332143E}"/>
              </a:ext>
            </a:extLst>
          </p:cNvPr>
          <p:cNvSpPr/>
          <p:nvPr/>
        </p:nvSpPr>
        <p:spPr>
          <a:xfrm>
            <a:off x="8630611" y="4499898"/>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78BEBA86-0B33-9285-5869-F54694EFB5F9}"/>
              </a:ext>
            </a:extLst>
          </p:cNvPr>
          <p:cNvCxnSpPr>
            <a:stCxn id="9" idx="3"/>
            <a:endCxn id="10" idx="1"/>
          </p:cNvCxnSpPr>
          <p:nvPr/>
        </p:nvCxnSpPr>
        <p:spPr>
          <a:xfrm flipV="1">
            <a:off x="5594555" y="4706376"/>
            <a:ext cx="3036056" cy="8685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248057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a:xfrm>
            <a:off x="677334" y="609600"/>
            <a:ext cx="8596668" cy="812083"/>
          </a:xfrm>
        </p:spPr>
        <p:txBody>
          <a:bodyPr/>
          <a:lstStyle/>
          <a:p>
            <a:r>
              <a:rPr lang="de-DE" sz="3600" b="1" dirty="0"/>
              <a:t>Comment </a:t>
            </a:r>
            <a:r>
              <a:rPr lang="de-DE" sz="3600" b="1" dirty="0" err="1"/>
              <a:t>Configurer</a:t>
            </a:r>
            <a:r>
              <a:rPr lang="de-DE" sz="3600" b="1" dirty="0"/>
              <a:t> le </a:t>
            </a:r>
            <a:r>
              <a:rPr lang="de-DE" sz="3600" b="1" dirty="0" err="1"/>
              <a:t>profil</a:t>
            </a:r>
            <a:r>
              <a:rPr lang="de-DE" sz="3600" b="1" dirty="0"/>
              <a:t> </a:t>
            </a:r>
            <a:r>
              <a:rPr lang="de-DE" sz="3600" b="1" dirty="0" err="1"/>
              <a:t>Gitlab</a:t>
            </a:r>
            <a:endParaRPr lang="de-DE" sz="3600" b="1" dirty="0"/>
          </a:p>
        </p:txBody>
      </p:sp>
      <p:pic>
        <p:nvPicPr>
          <p:cNvPr id="6" name="Image 5">
            <a:extLst>
              <a:ext uri="{FF2B5EF4-FFF2-40B4-BE49-F238E27FC236}">
                <a16:creationId xmlns:a16="http://schemas.microsoft.com/office/drawing/2014/main" id="{7375A308-0F65-D0D5-D2D3-E1398101D30D}"/>
              </a:ext>
            </a:extLst>
          </p:cNvPr>
          <p:cNvPicPr>
            <a:picLocks noChangeAspect="1"/>
          </p:cNvPicPr>
          <p:nvPr/>
        </p:nvPicPr>
        <p:blipFill rotWithShape="1">
          <a:blip r:embed="rId2"/>
          <a:srcRect l="572" t="4444" r="51936" b="59140"/>
          <a:stretch/>
        </p:blipFill>
        <p:spPr>
          <a:xfrm>
            <a:off x="401136" y="1479755"/>
            <a:ext cx="5790344" cy="2497394"/>
          </a:xfrm>
          <a:prstGeom prst="rect">
            <a:avLst/>
          </a:prstGeom>
        </p:spPr>
      </p:pic>
      <p:pic>
        <p:nvPicPr>
          <p:cNvPr id="11" name="Image 10">
            <a:extLst>
              <a:ext uri="{FF2B5EF4-FFF2-40B4-BE49-F238E27FC236}">
                <a16:creationId xmlns:a16="http://schemas.microsoft.com/office/drawing/2014/main" id="{BE953663-B548-8B69-AC93-FE3BD79B2516}"/>
              </a:ext>
            </a:extLst>
          </p:cNvPr>
          <p:cNvPicPr>
            <a:picLocks noChangeAspect="1"/>
          </p:cNvPicPr>
          <p:nvPr/>
        </p:nvPicPr>
        <p:blipFill>
          <a:blip r:embed="rId3"/>
          <a:stretch>
            <a:fillRect/>
          </a:stretch>
        </p:blipFill>
        <p:spPr>
          <a:xfrm>
            <a:off x="677334" y="4351696"/>
            <a:ext cx="3705225" cy="2343150"/>
          </a:xfrm>
          <a:prstGeom prst="rect">
            <a:avLst/>
          </a:prstGeom>
        </p:spPr>
      </p:pic>
      <p:cxnSp>
        <p:nvCxnSpPr>
          <p:cNvPr id="14" name="Connecteur droit avec flèche 13">
            <a:extLst>
              <a:ext uri="{FF2B5EF4-FFF2-40B4-BE49-F238E27FC236}">
                <a16:creationId xmlns:a16="http://schemas.microsoft.com/office/drawing/2014/main" id="{699702F3-2A1A-E3D7-4004-8BAC09C5D696}"/>
              </a:ext>
            </a:extLst>
          </p:cNvPr>
          <p:cNvCxnSpPr>
            <a:cxnSpLocks/>
          </p:cNvCxnSpPr>
          <p:nvPr/>
        </p:nvCxnSpPr>
        <p:spPr>
          <a:xfrm flipH="1">
            <a:off x="3038168" y="2921820"/>
            <a:ext cx="98322" cy="245642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6" name="Image 15">
            <a:extLst>
              <a:ext uri="{FF2B5EF4-FFF2-40B4-BE49-F238E27FC236}">
                <a16:creationId xmlns:a16="http://schemas.microsoft.com/office/drawing/2014/main" id="{AC811845-81ED-74E0-2E8B-7A3B26C382BB}"/>
              </a:ext>
            </a:extLst>
          </p:cNvPr>
          <p:cNvPicPr>
            <a:picLocks noChangeAspect="1"/>
          </p:cNvPicPr>
          <p:nvPr/>
        </p:nvPicPr>
        <p:blipFill rotWithShape="1">
          <a:blip r:embed="rId4"/>
          <a:srcRect l="46210" t="13585" r="9274" b="10968"/>
          <a:stretch/>
        </p:blipFill>
        <p:spPr>
          <a:xfrm>
            <a:off x="6487540" y="1304004"/>
            <a:ext cx="5427406" cy="5174226"/>
          </a:xfrm>
          <a:prstGeom prst="rect">
            <a:avLst/>
          </a:prstGeom>
        </p:spPr>
      </p:pic>
      <p:cxnSp>
        <p:nvCxnSpPr>
          <p:cNvPr id="20" name="Connecteur droit avec flèche 19">
            <a:extLst>
              <a:ext uri="{FF2B5EF4-FFF2-40B4-BE49-F238E27FC236}">
                <a16:creationId xmlns:a16="http://schemas.microsoft.com/office/drawing/2014/main" id="{56188BD0-5DCA-9DEF-7504-192E638B164F}"/>
              </a:ext>
            </a:extLst>
          </p:cNvPr>
          <p:cNvCxnSpPr>
            <a:cxnSpLocks/>
          </p:cNvCxnSpPr>
          <p:nvPr/>
        </p:nvCxnSpPr>
        <p:spPr>
          <a:xfrm flipV="1">
            <a:off x="3429542" y="2536723"/>
            <a:ext cx="3865993" cy="29865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3" name="Rectangle 22">
            <a:extLst>
              <a:ext uri="{FF2B5EF4-FFF2-40B4-BE49-F238E27FC236}">
                <a16:creationId xmlns:a16="http://schemas.microsoft.com/office/drawing/2014/main" id="{D0B94666-EF61-D157-7816-279003495B00}"/>
              </a:ext>
            </a:extLst>
          </p:cNvPr>
          <p:cNvSpPr/>
          <p:nvPr/>
        </p:nvSpPr>
        <p:spPr>
          <a:xfrm>
            <a:off x="6646606" y="6105832"/>
            <a:ext cx="875071" cy="372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1930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4DAA1-5684-1917-5E97-CE24957D0744}"/>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6457B3FE-B62C-B737-F3BC-832785CC7E64}"/>
              </a:ext>
            </a:extLst>
          </p:cNvPr>
          <p:cNvSpPr>
            <a:spLocks noGrp="1"/>
          </p:cNvSpPr>
          <p:nvPr>
            <p:ph idx="1"/>
          </p:nvPr>
        </p:nvSpPr>
        <p:spPr/>
        <p:txBody>
          <a:bodyPr/>
          <a:lstStyle/>
          <a:p>
            <a:r>
              <a:rPr lang="fr-FR" dirty="0"/>
              <a:t>Ouvrez le fichier id_rsa.pub dans bloc notes puis copiez son contenu en entier et colle le dans l’éditeur des clé </a:t>
            </a:r>
            <a:r>
              <a:rPr lang="fr-FR" dirty="0" err="1"/>
              <a:t>ssh</a:t>
            </a:r>
            <a:r>
              <a:rPr lang="fr-FR" dirty="0"/>
              <a:t> de </a:t>
            </a:r>
            <a:r>
              <a:rPr lang="fr-FR" dirty="0" err="1"/>
              <a:t>gitlab</a:t>
            </a:r>
            <a:r>
              <a:rPr lang="fr-FR" dirty="0"/>
              <a:t> et cliquez sur </a:t>
            </a:r>
            <a:r>
              <a:rPr lang="fr-FR" dirty="0" err="1"/>
              <a:t>addkey</a:t>
            </a:r>
            <a:endParaRPr lang="fr-FR" dirty="0"/>
          </a:p>
          <a:p>
            <a:r>
              <a:rPr lang="de-DE" dirty="0" err="1">
                <a:solidFill>
                  <a:schemeClr val="tx1">
                    <a:lumMod val="65000"/>
                    <a:lumOff val="35000"/>
                  </a:schemeClr>
                </a:solidFill>
              </a:rPr>
              <a:t>Sur</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pc</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tapez</a:t>
            </a:r>
            <a:r>
              <a:rPr lang="de-DE" dirty="0">
                <a:solidFill>
                  <a:schemeClr val="tx1">
                    <a:lumMod val="65000"/>
                    <a:lumOff val="35000"/>
                  </a:schemeClr>
                </a:solidFill>
              </a:rPr>
              <a:t> la </a:t>
            </a:r>
            <a:r>
              <a:rPr lang="de-DE" dirty="0" err="1">
                <a:solidFill>
                  <a:schemeClr val="tx1">
                    <a:lumMod val="65000"/>
                    <a:lumOff val="35000"/>
                  </a:schemeClr>
                </a:solidFill>
              </a:rPr>
              <a:t>commande</a:t>
            </a:r>
            <a:r>
              <a:rPr lang="de-DE" dirty="0">
                <a:solidFill>
                  <a:schemeClr val="tx1">
                    <a:lumMod val="65000"/>
                    <a:lumOff val="35000"/>
                  </a:schemeClr>
                </a:solidFill>
              </a:rPr>
              <a:t> </a:t>
            </a:r>
            <a:br>
              <a:rPr lang="de-DE" b="1" dirty="0">
                <a:solidFill>
                  <a:srgbClr val="FF0000"/>
                </a:solidFill>
              </a:rPr>
            </a:br>
            <a:r>
              <a:rPr lang="de-DE" b="1" dirty="0" err="1">
                <a:solidFill>
                  <a:srgbClr val="FF0000"/>
                </a:solidFill>
              </a:rPr>
              <a:t>ssh</a:t>
            </a:r>
            <a:r>
              <a:rPr lang="de-DE" b="1" dirty="0">
                <a:solidFill>
                  <a:srgbClr val="FF0000"/>
                </a:solidFill>
              </a:rPr>
              <a:t> -T </a:t>
            </a:r>
            <a:r>
              <a:rPr lang="de-DE" b="1" dirty="0">
                <a:solidFill>
                  <a:srgbClr val="FF0000"/>
                </a:solidFill>
                <a:hlinkClick r:id="rId2"/>
              </a:rPr>
              <a:t>git@gitlab.com</a:t>
            </a:r>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r>
              <a:rPr lang="de-DE" dirty="0" err="1">
                <a:solidFill>
                  <a:schemeClr val="tx1">
                    <a:lumMod val="65000"/>
                    <a:lumOff val="35000"/>
                  </a:schemeClr>
                </a:solidFill>
              </a:rPr>
              <a:t>Félicitations</a:t>
            </a:r>
            <a:r>
              <a:rPr lang="de-DE" dirty="0">
                <a:solidFill>
                  <a:schemeClr val="tx1">
                    <a:lumMod val="65000"/>
                    <a:lumOff val="35000"/>
                  </a:schemeClr>
                </a:solidFill>
              </a:rPr>
              <a:t> </a:t>
            </a:r>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désormais</a:t>
            </a:r>
            <a:r>
              <a:rPr lang="de-DE" dirty="0">
                <a:solidFill>
                  <a:schemeClr val="tx1">
                    <a:lumMod val="65000"/>
                    <a:lumOff val="35000"/>
                  </a:schemeClr>
                </a:solidFill>
              </a:rPr>
              <a:t> </a:t>
            </a:r>
            <a:r>
              <a:rPr lang="de-DE" dirty="0" err="1">
                <a:solidFill>
                  <a:schemeClr val="tx1">
                    <a:lumMod val="65000"/>
                    <a:lumOff val="35000"/>
                  </a:schemeClr>
                </a:solidFill>
              </a:rPr>
              <a:t>intéragir</a:t>
            </a:r>
            <a:r>
              <a:rPr lang="de-DE" dirty="0">
                <a:solidFill>
                  <a:schemeClr val="tx1">
                    <a:lumMod val="65000"/>
                    <a:lumOff val="35000"/>
                  </a:schemeClr>
                </a:solidFill>
              </a:rPr>
              <a:t> </a:t>
            </a:r>
            <a:r>
              <a:rPr lang="de-DE" dirty="0" err="1">
                <a:solidFill>
                  <a:schemeClr val="tx1">
                    <a:lumMod val="65000"/>
                    <a:lumOff val="35000"/>
                  </a:schemeClr>
                </a:solidFill>
              </a:rPr>
              <a:t>avec</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répository</a:t>
            </a:r>
            <a:r>
              <a:rPr lang="de-DE" dirty="0">
                <a:solidFill>
                  <a:schemeClr val="tx1">
                    <a:lumMod val="65000"/>
                    <a:lumOff val="35000"/>
                  </a:schemeClr>
                </a:solidFill>
              </a:rPr>
              <a:t> </a:t>
            </a:r>
            <a:r>
              <a:rPr lang="de-DE" dirty="0" err="1">
                <a:solidFill>
                  <a:schemeClr val="tx1">
                    <a:lumMod val="65000"/>
                    <a:lumOff val="35000"/>
                  </a:schemeClr>
                </a:solidFill>
              </a:rPr>
              <a:t>distant</a:t>
            </a:r>
            <a:endParaRPr lang="de-DE" dirty="0">
              <a:solidFill>
                <a:schemeClr val="tx1">
                  <a:lumMod val="65000"/>
                  <a:lumOff val="35000"/>
                </a:schemeClr>
              </a:solidFill>
            </a:endParaRPr>
          </a:p>
          <a:p>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créer</a:t>
            </a:r>
            <a:r>
              <a:rPr lang="de-DE" dirty="0">
                <a:solidFill>
                  <a:schemeClr val="tx1">
                    <a:lumMod val="65000"/>
                    <a:lumOff val="35000"/>
                  </a:schemeClr>
                </a:solidFill>
              </a:rPr>
              <a:t>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repo</a:t>
            </a:r>
            <a:r>
              <a:rPr lang="de-DE" dirty="0">
                <a:solidFill>
                  <a:schemeClr val="tx1">
                    <a:lumMod val="65000"/>
                    <a:lumOff val="35000"/>
                  </a:schemeClr>
                </a:solidFill>
              </a:rPr>
              <a:t> </a:t>
            </a:r>
            <a:r>
              <a:rPr lang="de-DE" dirty="0" err="1">
                <a:solidFill>
                  <a:schemeClr val="tx1">
                    <a:lumMod val="65000"/>
                    <a:lumOff val="35000"/>
                  </a:schemeClr>
                </a:solidFill>
              </a:rPr>
              <a:t>distant</a:t>
            </a:r>
            <a:r>
              <a:rPr lang="de-DE" dirty="0">
                <a:solidFill>
                  <a:schemeClr val="tx1">
                    <a:lumMod val="65000"/>
                    <a:lumOff val="35000"/>
                  </a:schemeClr>
                </a:solidFill>
              </a:rPr>
              <a:t> et le </a:t>
            </a:r>
            <a:r>
              <a:rPr lang="de-DE" dirty="0" err="1">
                <a:solidFill>
                  <a:schemeClr val="tx1">
                    <a:lumMod val="65000"/>
                    <a:lumOff val="35000"/>
                  </a:schemeClr>
                </a:solidFill>
              </a:rPr>
              <a:t>cloner</a:t>
            </a:r>
            <a:r>
              <a:rPr lang="de-DE" dirty="0">
                <a:solidFill>
                  <a:schemeClr val="tx1">
                    <a:lumMod val="65000"/>
                    <a:lumOff val="35000"/>
                  </a:schemeClr>
                </a:solidFill>
              </a:rPr>
              <a:t> et </a:t>
            </a:r>
            <a:r>
              <a:rPr lang="de-DE" dirty="0" err="1">
                <a:solidFill>
                  <a:schemeClr val="tx1">
                    <a:lumMod val="65000"/>
                    <a:lumOff val="35000"/>
                  </a:schemeClr>
                </a:solidFill>
              </a:rPr>
              <a:t>l‘associer</a:t>
            </a:r>
            <a:r>
              <a:rPr lang="de-DE" dirty="0">
                <a:solidFill>
                  <a:schemeClr val="tx1">
                    <a:lumMod val="65000"/>
                    <a:lumOff val="35000"/>
                  </a:schemeClr>
                </a:solidFill>
              </a:rPr>
              <a:t> à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depot</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déjà</a:t>
            </a:r>
            <a:r>
              <a:rPr lang="de-DE" dirty="0">
                <a:solidFill>
                  <a:schemeClr val="tx1">
                    <a:lumMod val="65000"/>
                    <a:lumOff val="35000"/>
                  </a:schemeClr>
                </a:solidFill>
              </a:rPr>
              <a:t> </a:t>
            </a:r>
            <a:r>
              <a:rPr lang="de-DE" dirty="0" err="1">
                <a:solidFill>
                  <a:schemeClr val="tx1">
                    <a:lumMod val="65000"/>
                    <a:lumOff val="35000"/>
                  </a:schemeClr>
                </a:solidFill>
              </a:rPr>
              <a:t>crée</a:t>
            </a:r>
            <a:r>
              <a:rPr lang="de-DE" dirty="0">
                <a:solidFill>
                  <a:schemeClr val="tx1">
                    <a:lumMod val="65000"/>
                    <a:lumOff val="35000"/>
                  </a:schemeClr>
                </a:solidFill>
              </a:rPr>
              <a:t>.</a:t>
            </a:r>
            <a:endParaRPr lang="fr-FR" dirty="0">
              <a:solidFill>
                <a:schemeClr val="tx1">
                  <a:lumMod val="65000"/>
                  <a:lumOff val="35000"/>
                </a:schemeClr>
              </a:solidFill>
            </a:endParaRPr>
          </a:p>
        </p:txBody>
      </p:sp>
      <p:pic>
        <p:nvPicPr>
          <p:cNvPr id="5" name="Image 4">
            <a:extLst>
              <a:ext uri="{FF2B5EF4-FFF2-40B4-BE49-F238E27FC236}">
                <a16:creationId xmlns:a16="http://schemas.microsoft.com/office/drawing/2014/main" id="{7E1700D7-DB36-D356-E55C-BD5877511046}"/>
              </a:ext>
            </a:extLst>
          </p:cNvPr>
          <p:cNvPicPr>
            <a:picLocks noChangeAspect="1"/>
          </p:cNvPicPr>
          <p:nvPr/>
        </p:nvPicPr>
        <p:blipFill rotWithShape="1">
          <a:blip r:embed="rId3"/>
          <a:srcRect t="89319" r="68518"/>
          <a:stretch/>
        </p:blipFill>
        <p:spPr>
          <a:xfrm>
            <a:off x="3244549" y="3823213"/>
            <a:ext cx="3677460" cy="732503"/>
          </a:xfrm>
          <a:prstGeom prst="rect">
            <a:avLst/>
          </a:prstGeom>
        </p:spPr>
      </p:pic>
    </p:spTree>
    <p:extLst>
      <p:ext uri="{BB962C8B-B14F-4D97-AF65-F5344CB8AC3E}">
        <p14:creationId xmlns:p14="http://schemas.microsoft.com/office/powerpoint/2010/main" val="264257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Tree>
    <p:extLst>
      <p:ext uri="{BB962C8B-B14F-4D97-AF65-F5344CB8AC3E}">
        <p14:creationId xmlns:p14="http://schemas.microsoft.com/office/powerpoint/2010/main" val="20124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Tree>
    <p:extLst>
      <p:ext uri="{BB962C8B-B14F-4D97-AF65-F5344CB8AC3E}">
        <p14:creationId xmlns:p14="http://schemas.microsoft.com/office/powerpoint/2010/main" val="412735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Tree>
    <p:extLst>
      <p:ext uri="{BB962C8B-B14F-4D97-AF65-F5344CB8AC3E}">
        <p14:creationId xmlns:p14="http://schemas.microsoft.com/office/powerpoint/2010/main" val="251613954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1406</TotalTime>
  <Words>4018</Words>
  <Application>Microsoft Office PowerPoint</Application>
  <PresentationFormat>Grand écran</PresentationFormat>
  <Paragraphs>344</Paragraphs>
  <Slides>67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67</vt:i4>
      </vt:variant>
    </vt:vector>
  </HeadingPairs>
  <TitlesOfParts>
    <vt:vector size="73" baseType="lpstr">
      <vt:lpstr>Arial</vt:lpstr>
      <vt:lpstr>Calibri</vt:lpstr>
      <vt:lpstr>Söhne</vt:lpstr>
      <vt:lpstr>Trebuchet MS</vt:lpstr>
      <vt:lpstr>Wingdings 3</vt:lpstr>
      <vt:lpstr>Facette</vt:lpstr>
      <vt:lpstr>Gestion des versions avec GIT</vt:lpstr>
      <vt:lpstr> Plan de cours</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git reset HEAD^^ --soft</vt:lpstr>
      <vt:lpstr>git reset HEAD^^ --mixed</vt:lpstr>
      <vt:lpstr>git reset HEAD^^ --hard</vt:lpstr>
      <vt:lpstr>Utilisation de restore</vt:lpstr>
      <vt:lpstr>Utilisation de restore</vt:lpstr>
      <vt:lpstr>Création d’une branche</vt:lpstr>
      <vt:lpstr>Utilisation de ungit</vt:lpstr>
      <vt:lpstr>Changement de branche en cours</vt:lpstr>
      <vt:lpstr>Un peu de pratique</vt:lpstr>
      <vt:lpstr>Un peu de pratique</vt:lpstr>
      <vt:lpstr>Fusioner les branche</vt:lpstr>
      <vt:lpstr>Fusion en pratique</vt:lpstr>
      <vt:lpstr>Supprimer une branche déjà fusionnée</vt:lpstr>
      <vt:lpstr>Testez la suppression de la branche gestionClients</vt:lpstr>
      <vt:lpstr>Gestion des conflits</vt:lpstr>
      <vt:lpstr>fast-forward</vt:lpstr>
      <vt:lpstr>Dépôt distant</vt:lpstr>
      <vt:lpstr>La commande clone</vt:lpstr>
      <vt:lpstr>La commande remote</vt:lpstr>
      <vt:lpstr>Changer l’alias du dépôt distant</vt:lpstr>
      <vt:lpstr>Supprimer l’alias du dépôt distant</vt:lpstr>
      <vt:lpstr>Récupération des modifications au dépôt distant</vt:lpstr>
      <vt:lpstr>Envoi  des modifications au dépôt distant</vt:lpstr>
      <vt:lpstr>Conflits lors des push</vt:lpstr>
      <vt:lpstr>Travailler avec les branches distants</vt:lpstr>
      <vt:lpstr>Planquer les travaux en cours - Stash</vt:lpstr>
      <vt:lpstr>Lister les travaux en stash</vt:lpstr>
      <vt:lpstr>Re-appliquer les modifs stockés dans le stash</vt:lpstr>
      <vt:lpstr>Vider le stash</vt:lpstr>
      <vt:lpstr>Visualiser le contenu d’une entrée du stash</vt:lpstr>
      <vt:lpstr>Appliquer le stash dans une nouvelle branche</vt:lpstr>
      <vt:lpstr>Intégrer les fichiers non suivis</vt:lpstr>
      <vt:lpstr>Comment se connecter à GitLab avec une clé ssh</vt:lpstr>
      <vt:lpstr>Comment se connecter à GitLab avec une clé ssh</vt:lpstr>
      <vt:lpstr>Comment Configurer le profil Gitlab</vt:lpstr>
      <vt:lpstr>Comment se connecter à GitLab avec une clé ssh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OUSSAMA RAHMOUNI</cp:lastModifiedBy>
  <cp:revision>54</cp:revision>
  <dcterms:modified xsi:type="dcterms:W3CDTF">2024-01-15T09:30:20Z</dcterms:modified>
  <cp:category>Enregistrer une présentation</cp:category>
</cp:coreProperties>
</file>