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4" r:id="rId11"/>
    <p:sldId id="267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74BDA-EF50-F88C-B01B-27C6B980390B}" v="178" dt="2023-12-10T03:47:18.576"/>
    <p1510:client id="{2EE0E175-B7C5-C495-9656-CAB1BB51229E}" v="60" dt="2023-12-09T20:13:17.215"/>
    <p1510:client id="{4C64B6F6-7B80-758B-D69B-48A818E81A46}" v="483" dt="2023-12-10T13:37:24.579"/>
    <p1510:client id="{4FEB4FCC-81A7-4A27-BBF7-DF88681B4098}" v="101" dt="2023-12-09T19:56:17.877"/>
    <p1510:client id="{B1BE97B2-3A86-50A4-777F-A18861977750}" v="178" dt="2023-12-10T15:19:08.020"/>
    <p1510:client id="{C6B41641-399B-A5C0-AB62-8016925BE19D}" v="113" dt="2023-12-10T16:13:25.522"/>
    <p1510:client id="{CEE226D3-B66C-BADE-E9BA-763B12266B8A}" v="6" dt="2023-12-16T07:47:40.385"/>
    <p1510:client id="{DD4C728E-2C56-97FF-1515-FC469CA4ACFD}" v="1" dt="2023-12-10T03:48:01.521"/>
    <p1510:client id="{E182C00A-DD5A-B761-DC77-A585F36B82B2}" v="601" dt="2023-12-09T22:34:3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322869"/>
            <a:ext cx="4941771" cy="195854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Data Update with MongoDB:</a:t>
            </a:r>
            <a:br>
              <a:rPr lang="en-US" b="1">
                <a:ea typeface="+mj-lt"/>
                <a:cs typeface="+mj-lt"/>
              </a:rPr>
            </a:br>
            <a:r>
              <a:rPr lang="en-US" sz="3000" b="1">
                <a:ea typeface="+mj-lt"/>
                <a:cs typeface="+mj-lt"/>
              </a:rPr>
              <a:t>Insert, Update, and Delete</a:t>
            </a:r>
            <a:endParaRPr lang="fr-FR" sz="30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A8874493-E03A-B26F-92BC-30C043D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10</a:t>
            </a:fld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CC7B902-BDF9-5749-807C-5F218E6719D6}"/>
              </a:ext>
            </a:extLst>
          </p:cNvPr>
          <p:cNvGrpSpPr/>
          <p:nvPr/>
        </p:nvGrpSpPr>
        <p:grpSpPr>
          <a:xfrm>
            <a:off x="3502785" y="2461476"/>
            <a:ext cx="6293482" cy="1932186"/>
            <a:chOff x="3545118" y="1897032"/>
            <a:chExt cx="6293482" cy="1932186"/>
          </a:xfrm>
        </p:grpSpPr>
        <p:sp>
          <p:nvSpPr>
            <p:cNvPr id="30" name="ZoneTexte 2">
              <a:extLst>
                <a:ext uri="{FF2B5EF4-FFF2-40B4-BE49-F238E27FC236}">
                  <a16:creationId xmlns:a16="http://schemas.microsoft.com/office/drawing/2014/main" id="{5B73E83A-50DC-20D4-7F5F-F1C120B23492}"/>
                </a:ext>
              </a:extLst>
            </p:cNvPr>
            <p:cNvSpPr txBox="1"/>
            <p:nvPr/>
          </p:nvSpPr>
          <p:spPr>
            <a:xfrm>
              <a:off x="3603704" y="1897032"/>
              <a:ext cx="6234896" cy="78483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dirty="0" err="1">
                  <a:ea typeface="+mn-lt"/>
                  <a:cs typeface="+mn-lt"/>
                </a:rPr>
                <a:t>db.users.</a:t>
              </a:r>
              <a:r>
                <a:rPr lang="fr-FR" sz="1500" dirty="0" err="1">
                  <a:solidFill>
                    <a:srgbClr val="F22C3D"/>
                  </a:solidFill>
                  <a:ea typeface="+mn-lt"/>
                  <a:cs typeface="+mn-lt"/>
                </a:rPr>
                <a:t>deleteOne</a:t>
              </a:r>
              <a:r>
                <a:rPr lang="fr-FR" sz="1500" dirty="0">
                  <a:ea typeface="+mn-lt"/>
                  <a:cs typeface="+mn-lt"/>
                </a:rPr>
                <a:t>(</a:t>
              </a:r>
            </a:p>
            <a:p>
              <a:r>
                <a:rPr lang="fr-FR" sz="1500" dirty="0">
                  <a:ea typeface="+mn-lt"/>
                  <a:cs typeface="+mn-lt"/>
                </a:rPr>
                <a:t>    { 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"John Doe"</a:t>
              </a:r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 }</a:t>
              </a:r>
            </a:p>
            <a:p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);</a:t>
              </a:r>
              <a:endParaRPr lang="fr-FR" sz="1500" dirty="0"/>
            </a:p>
          </p:txBody>
        </p:sp>
        <p:sp>
          <p:nvSpPr>
            <p:cNvPr id="31" name="ZoneTexte 3">
              <a:extLst>
                <a:ext uri="{FF2B5EF4-FFF2-40B4-BE49-F238E27FC236}">
                  <a16:creationId xmlns:a16="http://schemas.microsoft.com/office/drawing/2014/main" id="{35FECE96-33E0-1B25-2271-F69C776E8BD7}"/>
                </a:ext>
              </a:extLst>
            </p:cNvPr>
            <p:cNvSpPr txBox="1"/>
            <p:nvPr/>
          </p:nvSpPr>
          <p:spPr>
            <a:xfrm>
              <a:off x="3545118" y="2813555"/>
              <a:ext cx="5916590" cy="10156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dirty="0" err="1">
                  <a:latin typeface="Segoe UI"/>
                  <a:ea typeface="+mn-lt"/>
                  <a:cs typeface="Segoe UI"/>
                </a:rPr>
                <a:t>db.users.</a:t>
              </a:r>
              <a:r>
                <a:rPr lang="fr-FR" sz="1500" dirty="0" err="1">
                  <a:solidFill>
                    <a:srgbClr val="F22C3D"/>
                  </a:solidFill>
                  <a:latin typeface="Tenorite"/>
                  <a:ea typeface="+mn-lt"/>
                  <a:cs typeface="Segoe UI"/>
                </a:rPr>
                <a:t>deleteMany</a:t>
              </a:r>
              <a:r>
                <a:rPr lang="fr-FR" sz="1500" dirty="0">
                  <a:latin typeface="Segoe UI"/>
                  <a:ea typeface="+mn-lt"/>
                  <a:cs typeface="Segoe UI"/>
                </a:rPr>
                <a:t>(</a:t>
              </a:r>
              <a:endParaRPr lang="en-US" sz="1500" dirty="0">
                <a:latin typeface="Segoe UI"/>
                <a:cs typeface="Segoe UI"/>
              </a:endParaRPr>
            </a:p>
            <a:p>
              <a:r>
                <a:rPr lang="fr-FR" sz="1500" dirty="0">
                  <a:latin typeface="Segoe UI"/>
                  <a:ea typeface="+mn-lt"/>
                  <a:cs typeface="Segoe UI"/>
                </a:rPr>
                <a:t>    { </a:t>
              </a:r>
              <a:r>
                <a:rPr lang="fr-FR" sz="1500" dirty="0" err="1">
                  <a:solidFill>
                    <a:srgbClr val="DF3079"/>
                  </a:solidFill>
                  <a:latin typeface="Segoe UI"/>
                  <a:ea typeface="+mn-lt"/>
                  <a:cs typeface="Segoe UI"/>
                </a:rPr>
                <a:t>name</a:t>
              </a:r>
              <a:r>
                <a:rPr lang="fr-FR" sz="1500" dirty="0">
                  <a:latin typeface="Segoe UI"/>
                  <a:ea typeface="+mn-lt"/>
                  <a:cs typeface="Segoe UI"/>
                </a:rPr>
                <a:t>: </a:t>
              </a:r>
              <a:r>
                <a:rPr lang="fr-FR" sz="1500" dirty="0">
                  <a:solidFill>
                    <a:srgbClr val="00A67D"/>
                  </a:solidFill>
                  <a:latin typeface="Segoe UI"/>
                  <a:ea typeface="+mn-lt"/>
                  <a:cs typeface="Segoe UI"/>
                </a:rPr>
                <a:t>"John Doe"</a:t>
              </a:r>
              <a:r>
                <a:rPr lang="fr-FR" sz="1500" dirty="0">
                  <a:latin typeface="Segoe UI"/>
                  <a:ea typeface="+mn-lt"/>
                  <a:cs typeface="Segoe UI"/>
                </a:rPr>
                <a:t> }</a:t>
              </a:r>
              <a:endParaRPr lang="en-US" sz="1500" dirty="0">
                <a:latin typeface="Segoe UI"/>
                <a:ea typeface="+mn-lt"/>
                <a:cs typeface="Segoe UI"/>
              </a:endParaRPr>
            </a:p>
            <a:p>
              <a:r>
                <a:rPr lang="fr-FR" sz="1500" dirty="0">
                  <a:latin typeface="Segoe UI"/>
                  <a:ea typeface="+mn-lt"/>
                  <a:cs typeface="Segoe UI"/>
                </a:rPr>
                <a:t>);</a:t>
              </a:r>
            </a:p>
            <a:p>
              <a:endParaRPr lang="fr-FR" sz="1500" dirty="0">
                <a:ea typeface="+mn-lt"/>
                <a:cs typeface="+mn-lt"/>
              </a:endParaRPr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50352863-17C0-E46C-7056-CEFBD1F685C8}"/>
              </a:ext>
            </a:extLst>
          </p:cNvPr>
          <p:cNvSpPr>
            <a:spLocks noGrp="1"/>
          </p:cNvSpPr>
          <p:nvPr/>
        </p:nvSpPr>
        <p:spPr>
          <a:xfrm>
            <a:off x="1736473" y="855006"/>
            <a:ext cx="8421688" cy="65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FFFFFF"/>
                </a:solidFill>
                <a:ea typeface="+mj-lt"/>
                <a:cs typeface="+mj-lt"/>
              </a:rPr>
              <a:t>Delete Example</a:t>
            </a:r>
            <a:endParaRPr lang="fr-FR"/>
          </a:p>
        </p:txBody>
      </p:sp>
      <p:sp>
        <p:nvSpPr>
          <p:cNvPr id="33" name="Espace réservé du pied de page 26">
            <a:extLst>
              <a:ext uri="{FF2B5EF4-FFF2-40B4-BE49-F238E27FC236}">
                <a16:creationId xmlns:a16="http://schemas.microsoft.com/office/drawing/2014/main" id="{BC304187-6F42-7277-DAB6-C6E3BD2EE304}"/>
              </a:ext>
            </a:extLst>
          </p:cNvPr>
          <p:cNvSpPr>
            <a:spLocks noGrp="1"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DATA UPDATE WITH MONGODB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34" name="Espace réservé du numéro de diapositive 27">
            <a:extLst>
              <a:ext uri="{FF2B5EF4-FFF2-40B4-BE49-F238E27FC236}">
                <a16:creationId xmlns:a16="http://schemas.microsoft.com/office/drawing/2014/main" id="{1CBA4806-0C72-35F5-6CE5-F3739013CAD0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dirty="0" smtClean="0"/>
              <a:pPr/>
              <a:t>10</a:t>
            </a:fld>
            <a:endParaRPr lang="en-US"/>
          </a:p>
        </p:txBody>
      </p:sp>
      <p:sp>
        <p:nvSpPr>
          <p:cNvPr id="36" name="ZoneTexte 7">
            <a:extLst>
              <a:ext uri="{FF2B5EF4-FFF2-40B4-BE49-F238E27FC236}">
                <a16:creationId xmlns:a16="http://schemas.microsoft.com/office/drawing/2014/main" id="{BFF85886-BC9A-D530-F7D8-ED31995DB662}"/>
              </a:ext>
            </a:extLst>
          </p:cNvPr>
          <p:cNvSpPr txBox="1"/>
          <p:nvPr/>
        </p:nvSpPr>
        <p:spPr>
          <a:xfrm>
            <a:off x="3450340" y="4506951"/>
            <a:ext cx="5509401" cy="7893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fr-FR" sz="1600" spc="50" err="1">
                <a:solidFill>
                  <a:srgbClr val="D1D5DB"/>
                </a:solidFill>
                <a:ea typeface="+mn-lt"/>
                <a:cs typeface="+mn-lt"/>
              </a:rPr>
              <a:t>Deleting</a:t>
            </a:r>
            <a:r>
              <a:rPr lang="fr-FR" sz="1600" spc="50">
                <a:solidFill>
                  <a:srgbClr val="D1D5DB"/>
                </a:solidFill>
                <a:ea typeface="+mn-lt"/>
                <a:cs typeface="+mn-lt"/>
              </a:rPr>
              <a:t> data </a:t>
            </a:r>
            <a:r>
              <a:rPr lang="fr-FR" sz="1600" spc="50" err="1">
                <a:solidFill>
                  <a:srgbClr val="D1D5DB"/>
                </a:solidFill>
                <a:ea typeface="+mn-lt"/>
                <a:cs typeface="+mn-lt"/>
              </a:rPr>
              <a:t>is</a:t>
            </a:r>
            <a:r>
              <a:rPr lang="fr-FR" sz="1600" spc="50">
                <a:solidFill>
                  <a:srgbClr val="D1D5DB"/>
                </a:solidFill>
                <a:ea typeface="+mn-lt"/>
                <a:cs typeface="+mn-lt"/>
              </a:rPr>
              <a:t> a permanent action, and it cannot be undone. Caution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is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advised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fr-FR" sz="1200" spc="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369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20FCD-2BE1-5895-AE3F-D749A65A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15" y="2764573"/>
            <a:ext cx="8421688" cy="1325563"/>
          </a:xfrm>
        </p:spPr>
        <p:txBody>
          <a:bodyPr/>
          <a:lstStyle/>
          <a:p>
            <a:r>
              <a:rPr lang="fr-FR" b="1"/>
              <a:t>Conclusion</a:t>
            </a:r>
            <a:endParaRPr lang="fr-FR"/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2EB2D16B-A8B0-ABE7-3146-DF0E3C6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DATA UPDATE WITH MONGODB</a:t>
            </a:r>
          </a:p>
          <a:p>
            <a:endParaRPr lang="en-US" dirty="0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1E744079-B950-1D7D-F9E4-8BD98643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84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166" y="2171582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Introduction to MongoDB</a:t>
            </a:r>
            <a:endParaRPr lang="fr-FR"/>
          </a:p>
          <a:p>
            <a:r>
              <a:rPr lang="en-US" b="1"/>
              <a:t>MongoDB Data Model</a:t>
            </a:r>
            <a:endParaRPr lang="en-US"/>
          </a:p>
          <a:p>
            <a:r>
              <a:rPr lang="en-US" b="1"/>
              <a:t>Inserting Data</a:t>
            </a:r>
            <a:endParaRPr lang="en-US"/>
          </a:p>
          <a:p>
            <a:r>
              <a:rPr lang="en-US" b="1"/>
              <a:t>Updating Data</a:t>
            </a:r>
            <a:endParaRPr lang="en-US"/>
          </a:p>
          <a:p>
            <a:r>
              <a:rPr lang="en-US" b="1"/>
              <a:t>Deleting Data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DATA UPDATE WITH MONGODB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7F9E3-F64E-66C8-4320-375299C1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Introduction to MongoDB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2EE0E-5EBC-2E89-C1BA-CEC0EF5B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71302"/>
            <a:ext cx="5111750" cy="1453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MongoDB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is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a NoSQL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database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known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for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its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flexibility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 and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scalability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.</a:t>
            </a:r>
            <a:endParaRPr lang="fr-FR" sz="1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Unlike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traditional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relational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databases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, MongoDB uses a document-</a:t>
            </a:r>
            <a:r>
              <a:rPr lang="fr-FR" sz="130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oriented</a:t>
            </a:r>
            <a:r>
              <a:rPr lang="fr-FR" sz="13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Segoe UI"/>
              </a:rPr>
              <a:t> data model.</a:t>
            </a:r>
            <a:endParaRPr lang="en-US" sz="1300">
              <a:solidFill>
                <a:schemeClr val="tx1">
                  <a:lumMod val="85000"/>
                  <a:lumOff val="15000"/>
                </a:schemeClr>
              </a:solidFill>
              <a:latin typeface="Segoe UI"/>
              <a:ea typeface="+mn-lt"/>
              <a:cs typeface="Segoe UI"/>
            </a:endParaRPr>
          </a:p>
          <a:p>
            <a:endParaRPr lang="fr-FR" sz="1800" b="1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60FBF3-281B-CCE3-155F-AE4EA61A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DATA UPDATE WITH MONGODB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5E07AC-4B28-6D7C-F292-5D480D4B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8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34795-D9F9-C1C8-C1F2-8B90A572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163" y="1615736"/>
            <a:ext cx="4226607" cy="1176662"/>
          </a:xfrm>
        </p:spPr>
        <p:txBody>
          <a:bodyPr/>
          <a:lstStyle/>
          <a:p>
            <a:r>
              <a:rPr lang="fr-FR" b="1" dirty="0"/>
              <a:t>MongoDB Data Model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0F005-F56E-2A41-630B-3EEEE6BF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795955"/>
            <a:ext cx="6343273" cy="26796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MongoDB stores data in flexible, JSON-like BSON documents.                  A document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is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a set of key-value pairs, and collections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contain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sets of documents.</a:t>
            </a:r>
            <a:endParaRPr lang="fr-FR" dirty="0">
              <a:solidFill>
                <a:srgbClr val="D1D5DB"/>
              </a:solidFill>
            </a:endParaRPr>
          </a:p>
          <a:p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Collections are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analogous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to tables in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relational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databases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, and documents are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individual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records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within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those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collections.</a:t>
            </a:r>
            <a:endParaRPr lang="fr-FR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BSON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is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a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binary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representation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of JSON-like documents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used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by MongoDB,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making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data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storage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and </a:t>
            </a:r>
            <a:r>
              <a:rPr lang="fr-FR" dirty="0" err="1">
                <a:solidFill>
                  <a:srgbClr val="D1D5DB"/>
                </a:solidFill>
                <a:ea typeface="+mn-lt"/>
                <a:cs typeface="+mn-lt"/>
              </a:rPr>
              <a:t>retrieval</a:t>
            </a:r>
            <a:r>
              <a:rPr lang="fr-FR" dirty="0">
                <a:solidFill>
                  <a:srgbClr val="D1D5DB"/>
                </a:solidFill>
                <a:ea typeface="+mn-lt"/>
                <a:cs typeface="+mn-lt"/>
              </a:rPr>
              <a:t> efficient.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C2D33A-9C83-BC57-649B-FAC2E1E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DATA UPDATE WITH MONGODB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EB7A54-D8EB-67D7-0D57-01C5F5E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2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C7230-90AF-CD22-ED11-9D5DCE13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Inserting</a:t>
            </a:r>
            <a:r>
              <a:rPr lang="fr-FR" b="1"/>
              <a:t> Data</a:t>
            </a:r>
            <a:endParaRPr lang="fr-FR"/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C9E230BE-6E0A-A804-46DE-31F6E328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DATA UPDATE WITH MONGODB</a:t>
            </a:r>
            <a:endParaRPr lang="fr-FR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B2A9056F-8FB2-20E9-5629-5934FAC2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A1B5899-04CE-5E64-BFC2-B5391D557397}"/>
              </a:ext>
            </a:extLst>
          </p:cNvPr>
          <p:cNvGrpSpPr/>
          <p:nvPr/>
        </p:nvGrpSpPr>
        <p:grpSpPr>
          <a:xfrm>
            <a:off x="3126988" y="2355695"/>
            <a:ext cx="5939882" cy="2148490"/>
            <a:chOff x="4005146" y="2518316"/>
            <a:chExt cx="5939882" cy="2148490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2C93EAF-3786-A4D9-2D19-4125778682C8}"/>
                </a:ext>
              </a:extLst>
            </p:cNvPr>
            <p:cNvSpPr txBox="1"/>
            <p:nvPr/>
          </p:nvSpPr>
          <p:spPr>
            <a:xfrm>
              <a:off x="4042317" y="2518316"/>
              <a:ext cx="375610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000" b="1" err="1">
                  <a:solidFill>
                    <a:srgbClr val="000000"/>
                  </a:solidFill>
                  <a:latin typeface="Consolas"/>
                </a:rPr>
                <a:t>db.collection.insertOne</a:t>
              </a:r>
              <a:r>
                <a:rPr lang="fr-FR" sz="2000" b="1">
                  <a:solidFill>
                    <a:srgbClr val="000000"/>
                  </a:solidFill>
                  <a:latin typeface="Consolas"/>
                </a:rPr>
                <a:t>()</a:t>
              </a:r>
              <a:endParaRPr lang="fr-FR" sz="2000">
                <a:solidFill>
                  <a:srgbClr val="000000"/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AE5683E-65EC-BA5F-0912-C2BE9F814F21}"/>
                </a:ext>
              </a:extLst>
            </p:cNvPr>
            <p:cNvSpPr txBox="1"/>
            <p:nvPr/>
          </p:nvSpPr>
          <p:spPr>
            <a:xfrm>
              <a:off x="4042317" y="3754243"/>
              <a:ext cx="3951248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000" b="1" err="1">
                  <a:solidFill>
                    <a:srgbClr val="000000"/>
                  </a:solidFill>
                  <a:latin typeface="Consolas"/>
                </a:rPr>
                <a:t>db.collection.insertMany</a:t>
              </a:r>
              <a:r>
                <a:rPr lang="fr-FR" sz="2000" b="1">
                  <a:solidFill>
                    <a:srgbClr val="000000"/>
                  </a:solidFill>
                  <a:latin typeface="Consolas"/>
                </a:rPr>
                <a:t>()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891A529-694D-6BC6-27DB-01D7AFC1D93A}"/>
                </a:ext>
              </a:extLst>
            </p:cNvPr>
            <p:cNvSpPr txBox="1"/>
            <p:nvPr/>
          </p:nvSpPr>
          <p:spPr>
            <a:xfrm>
              <a:off x="4042317" y="3010828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Inserts a single document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into</a:t>
              </a: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 the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specified</a:t>
              </a: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 collection.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D3C162E-E234-8C95-4E3D-CFDCDFC98E54}"/>
                </a:ext>
              </a:extLst>
            </p:cNvPr>
            <p:cNvSpPr txBox="1"/>
            <p:nvPr/>
          </p:nvSpPr>
          <p:spPr>
            <a:xfrm>
              <a:off x="4005146" y="4246755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Inserts multiple documents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into</a:t>
              </a: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 the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specified</a:t>
              </a: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 collection.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289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A8874493-E03A-B26F-92BC-30C043D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6</a:t>
            </a:fld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CC7B902-BDF9-5749-807C-5F218E6719D6}"/>
              </a:ext>
            </a:extLst>
          </p:cNvPr>
          <p:cNvGrpSpPr/>
          <p:nvPr/>
        </p:nvGrpSpPr>
        <p:grpSpPr>
          <a:xfrm>
            <a:off x="3601562" y="1897032"/>
            <a:ext cx="6237038" cy="2553663"/>
            <a:chOff x="3601562" y="1897032"/>
            <a:chExt cx="6237038" cy="2553663"/>
          </a:xfrm>
        </p:grpSpPr>
        <p:sp>
          <p:nvSpPr>
            <p:cNvPr id="30" name="ZoneTexte 2">
              <a:extLst>
                <a:ext uri="{FF2B5EF4-FFF2-40B4-BE49-F238E27FC236}">
                  <a16:creationId xmlns:a16="http://schemas.microsoft.com/office/drawing/2014/main" id="{5B73E83A-50DC-20D4-7F5F-F1C120B23492}"/>
                </a:ext>
              </a:extLst>
            </p:cNvPr>
            <p:cNvSpPr txBox="1"/>
            <p:nvPr/>
          </p:nvSpPr>
          <p:spPr>
            <a:xfrm>
              <a:off x="3603704" y="1897032"/>
              <a:ext cx="6234896" cy="124649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err="1">
                  <a:ea typeface="+mn-lt"/>
                  <a:cs typeface="+mn-lt"/>
                </a:rPr>
                <a:t>db.users.</a:t>
              </a:r>
              <a:r>
                <a:rPr lang="fr-FR" sz="1500" err="1">
                  <a:solidFill>
                    <a:srgbClr val="F22C3D"/>
                  </a:solidFill>
                  <a:ea typeface="+mn-lt"/>
                  <a:cs typeface="+mn-lt"/>
                </a:rPr>
                <a:t>insertOne</a:t>
              </a:r>
              <a:r>
                <a:rPr lang="fr-FR" sz="1500">
                  <a:ea typeface="+mn-lt"/>
                  <a:cs typeface="+mn-lt"/>
                </a:rPr>
                <a:t>({ </a:t>
              </a:r>
              <a:endParaRPr lang="fr-FR"/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 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"John Doe"</a:t>
              </a:r>
              <a:r>
                <a:rPr lang="fr-FR" sz="1500">
                  <a:ea typeface="+mn-lt"/>
                  <a:cs typeface="+mn-lt"/>
                </a:rPr>
                <a:t>, 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 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30</a:t>
              </a:r>
              <a:r>
                <a:rPr lang="fr-FR" sz="1500">
                  <a:ea typeface="+mn-lt"/>
                  <a:cs typeface="+mn-lt"/>
                </a:rPr>
                <a:t>, 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 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"john@example.com"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FFFFFF"/>
                  </a:solidFill>
                  <a:ea typeface="+mn-lt"/>
                  <a:cs typeface="+mn-lt"/>
                </a:rPr>
                <a:t> </a:t>
              </a:r>
              <a:r>
                <a:rPr lang="fr-FR" sz="1500">
                  <a:ea typeface="+mn-lt"/>
                  <a:cs typeface="+mn-lt"/>
                </a:rPr>
                <a:t>});</a:t>
              </a:r>
              <a:endParaRPr lang="fr-FR"/>
            </a:p>
          </p:txBody>
        </p:sp>
        <p:sp>
          <p:nvSpPr>
            <p:cNvPr id="31" name="ZoneTexte 3">
              <a:extLst>
                <a:ext uri="{FF2B5EF4-FFF2-40B4-BE49-F238E27FC236}">
                  <a16:creationId xmlns:a16="http://schemas.microsoft.com/office/drawing/2014/main" id="{35FECE96-33E0-1B25-2271-F69C776E8BD7}"/>
                </a:ext>
              </a:extLst>
            </p:cNvPr>
            <p:cNvSpPr txBox="1"/>
            <p:nvPr/>
          </p:nvSpPr>
          <p:spPr>
            <a:xfrm>
              <a:off x="3601562" y="3194555"/>
              <a:ext cx="5916590" cy="125614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err="1">
                  <a:ea typeface="+mn-lt"/>
                  <a:cs typeface="+mn-lt"/>
                </a:rPr>
                <a:t>db.users.</a:t>
              </a:r>
              <a:r>
                <a:rPr lang="fr-FR" sz="1500" err="1">
                  <a:solidFill>
                    <a:srgbClr val="F22C3D"/>
                  </a:solidFill>
                  <a:ea typeface="+mn-lt"/>
                  <a:cs typeface="+mn-lt"/>
                </a:rPr>
                <a:t>insertMany</a:t>
              </a:r>
              <a:r>
                <a:rPr lang="fr-FR" sz="1500">
                  <a:ea typeface="+mn-lt"/>
                  <a:cs typeface="+mn-lt"/>
                </a:rPr>
                <a:t>([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"Alice"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25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"alice@example.com"</a:t>
              </a:r>
              <a:r>
                <a:rPr lang="fr-FR" sz="1500">
                  <a:ea typeface="+mn-lt"/>
                  <a:cs typeface="+mn-lt"/>
                </a:rPr>
                <a:t> },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"Bob"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28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"bob@example.com"</a:t>
              </a:r>
              <a:r>
                <a:rPr lang="fr-FR" sz="1500">
                  <a:ea typeface="+mn-lt"/>
                  <a:cs typeface="+mn-lt"/>
                </a:rPr>
                <a:t> },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"Eve"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22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"eve@example.com"</a:t>
              </a:r>
              <a:r>
                <a:rPr lang="fr-FR" sz="1500">
                  <a:ea typeface="+mn-lt"/>
                  <a:cs typeface="+mn-lt"/>
                </a:rPr>
                <a:t> } </a:t>
              </a:r>
            </a:p>
            <a:p>
              <a:r>
                <a:rPr lang="fr-FR" sz="1500">
                  <a:ea typeface="+mn-lt"/>
                  <a:cs typeface="+mn-lt"/>
                </a:rPr>
                <a:t>]);</a:t>
              </a:r>
              <a:endParaRPr lang="fr-FR" sz="150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50352863-17C0-E46C-7056-CEFBD1F685C8}"/>
              </a:ext>
            </a:extLst>
          </p:cNvPr>
          <p:cNvSpPr>
            <a:spLocks noGrp="1"/>
          </p:cNvSpPr>
          <p:nvPr/>
        </p:nvSpPr>
        <p:spPr>
          <a:xfrm>
            <a:off x="1736473" y="855006"/>
            <a:ext cx="8421688" cy="65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Insert Example</a:t>
            </a:r>
            <a:endParaRPr lang="fr-FR"/>
          </a:p>
        </p:txBody>
      </p:sp>
      <p:sp>
        <p:nvSpPr>
          <p:cNvPr id="33" name="Espace réservé du pied de page 26">
            <a:extLst>
              <a:ext uri="{FF2B5EF4-FFF2-40B4-BE49-F238E27FC236}">
                <a16:creationId xmlns:a16="http://schemas.microsoft.com/office/drawing/2014/main" id="{BC304187-6F42-7277-DAB6-C6E3BD2EE304}"/>
              </a:ext>
            </a:extLst>
          </p:cNvPr>
          <p:cNvSpPr>
            <a:spLocks noGrp="1"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DATA UPDATE WITH MONGODB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34" name="Espace réservé du numéro de diapositive 27">
            <a:extLst>
              <a:ext uri="{FF2B5EF4-FFF2-40B4-BE49-F238E27FC236}">
                <a16:creationId xmlns:a16="http://schemas.microsoft.com/office/drawing/2014/main" id="{1CBA4806-0C72-35F5-6CE5-F3739013CAD0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dirty="0" smtClean="0"/>
              <a:pPr/>
              <a:t>6</a:t>
            </a:fld>
            <a:endParaRPr lang="en-US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A45E40D-E6A0-506B-E968-FE0E3F1755FB}"/>
              </a:ext>
            </a:extLst>
          </p:cNvPr>
          <p:cNvGrpSpPr/>
          <p:nvPr/>
        </p:nvGrpSpPr>
        <p:grpSpPr>
          <a:xfrm>
            <a:off x="3601562" y="1897032"/>
            <a:ext cx="6237038" cy="2553663"/>
            <a:chOff x="3601562" y="1897032"/>
            <a:chExt cx="6237038" cy="2553663"/>
          </a:xfrm>
        </p:grpSpPr>
        <p:sp>
          <p:nvSpPr>
            <p:cNvPr id="37" name="ZoneTexte 5">
              <a:extLst>
                <a:ext uri="{FF2B5EF4-FFF2-40B4-BE49-F238E27FC236}">
                  <a16:creationId xmlns:a16="http://schemas.microsoft.com/office/drawing/2014/main" id="{AA719700-C258-B66D-A1B9-11F307E95A7C}"/>
                </a:ext>
              </a:extLst>
            </p:cNvPr>
            <p:cNvSpPr txBox="1"/>
            <p:nvPr/>
          </p:nvSpPr>
          <p:spPr>
            <a:xfrm>
              <a:off x="3603704" y="1897032"/>
              <a:ext cx="6234896" cy="124649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err="1">
                  <a:ea typeface="+mn-lt"/>
                  <a:cs typeface="+mn-lt"/>
                </a:rPr>
                <a:t>db.users.</a:t>
              </a:r>
              <a:r>
                <a:rPr lang="fr-FR" sz="1500" err="1">
                  <a:solidFill>
                    <a:srgbClr val="F22C3D"/>
                  </a:solidFill>
                  <a:ea typeface="+mn-lt"/>
                  <a:cs typeface="+mn-lt"/>
                </a:rPr>
                <a:t>insertOne</a:t>
              </a:r>
              <a:r>
                <a:rPr lang="fr-FR" sz="1500">
                  <a:ea typeface="+mn-lt"/>
                  <a:cs typeface="+mn-lt"/>
                </a:rPr>
                <a:t>({ </a:t>
              </a:r>
              <a:endParaRPr lang="fr-FR"/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 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"John Doe"</a:t>
              </a:r>
              <a:r>
                <a:rPr lang="fr-FR" sz="1500">
                  <a:ea typeface="+mn-lt"/>
                  <a:cs typeface="+mn-lt"/>
                </a:rPr>
                <a:t>, 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 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30</a:t>
              </a:r>
              <a:r>
                <a:rPr lang="fr-FR" sz="1500">
                  <a:ea typeface="+mn-lt"/>
                  <a:cs typeface="+mn-lt"/>
                </a:rPr>
                <a:t>, 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    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"john@example.com"</a:t>
              </a:r>
              <a:endParaRPr lang="fr-FR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>
                  <a:solidFill>
                    <a:srgbClr val="FFFFFF"/>
                  </a:solidFill>
                  <a:ea typeface="+mn-lt"/>
                  <a:cs typeface="+mn-lt"/>
                </a:rPr>
                <a:t> </a:t>
              </a:r>
              <a:r>
                <a:rPr lang="fr-FR" sz="1500">
                  <a:ea typeface="+mn-lt"/>
                  <a:cs typeface="+mn-lt"/>
                </a:rPr>
                <a:t>});</a:t>
              </a:r>
              <a:endParaRPr lang="fr-FR"/>
            </a:p>
          </p:txBody>
        </p:sp>
        <p:sp>
          <p:nvSpPr>
            <p:cNvPr id="38" name="ZoneTexte 6">
              <a:extLst>
                <a:ext uri="{FF2B5EF4-FFF2-40B4-BE49-F238E27FC236}">
                  <a16:creationId xmlns:a16="http://schemas.microsoft.com/office/drawing/2014/main" id="{21BE1612-9624-FF8B-A190-7AA81C058D00}"/>
                </a:ext>
              </a:extLst>
            </p:cNvPr>
            <p:cNvSpPr txBox="1"/>
            <p:nvPr/>
          </p:nvSpPr>
          <p:spPr>
            <a:xfrm>
              <a:off x="3601562" y="3194555"/>
              <a:ext cx="5916590" cy="125614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err="1">
                  <a:ea typeface="+mn-lt"/>
                  <a:cs typeface="+mn-lt"/>
                </a:rPr>
                <a:t>db.users.</a:t>
              </a:r>
              <a:r>
                <a:rPr lang="fr-FR" sz="1500" err="1">
                  <a:solidFill>
                    <a:srgbClr val="F22C3D"/>
                  </a:solidFill>
                  <a:ea typeface="+mn-lt"/>
                  <a:cs typeface="+mn-lt"/>
                </a:rPr>
                <a:t>insertMany</a:t>
              </a:r>
              <a:r>
                <a:rPr lang="fr-FR" sz="1500">
                  <a:ea typeface="+mn-lt"/>
                  <a:cs typeface="+mn-lt"/>
                </a:rPr>
                <a:t>([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"Alice"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25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"alice@example.com"</a:t>
              </a:r>
              <a:r>
                <a:rPr lang="fr-FR" sz="1500">
                  <a:ea typeface="+mn-lt"/>
                  <a:cs typeface="+mn-lt"/>
                </a:rPr>
                <a:t> },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"Bob"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28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"bob@example.com"</a:t>
              </a:r>
              <a:r>
                <a:rPr lang="fr-FR" sz="1500">
                  <a:ea typeface="+mn-lt"/>
                  <a:cs typeface="+mn-lt"/>
                </a:rPr>
                <a:t> },</a:t>
              </a: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"Eve"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 err="1">
                  <a:solidFill>
                    <a:srgbClr val="DF3079"/>
                  </a:solidFill>
                  <a:ea typeface="+mn-lt"/>
                  <a:cs typeface="+mn-lt"/>
                </a:rPr>
                <a:t>age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22</a:t>
              </a:r>
              <a:r>
                <a:rPr lang="fr-FR" sz="1500">
                  <a:ea typeface="+mn-lt"/>
                  <a:cs typeface="+mn-lt"/>
                </a:rPr>
                <a:t>, </a:t>
              </a:r>
              <a:r>
                <a:rPr lang="fr-FR" sz="1500">
                  <a:solidFill>
                    <a:srgbClr val="DF3079"/>
                  </a:solidFill>
                  <a:ea typeface="+mn-lt"/>
                  <a:cs typeface="+mn-lt"/>
                </a:rPr>
                <a:t>email</a:t>
              </a:r>
              <a:r>
                <a:rPr lang="fr-FR" sz="1500">
                  <a:ea typeface="+mn-lt"/>
                  <a:cs typeface="+mn-lt"/>
                </a:rPr>
                <a:t>: </a:t>
              </a:r>
              <a:r>
                <a:rPr lang="fr-FR" sz="1500">
                  <a:solidFill>
                    <a:srgbClr val="00A67D"/>
                  </a:solidFill>
                  <a:ea typeface="+mn-lt"/>
                  <a:cs typeface="+mn-lt"/>
                </a:rPr>
                <a:t>"eve@example.com"</a:t>
              </a:r>
              <a:r>
                <a:rPr lang="fr-FR" sz="1500">
                  <a:ea typeface="+mn-lt"/>
                  <a:cs typeface="+mn-lt"/>
                </a:rPr>
                <a:t> } </a:t>
              </a:r>
            </a:p>
            <a:p>
              <a:r>
                <a:rPr lang="fr-FR" sz="1500">
                  <a:ea typeface="+mn-lt"/>
                  <a:cs typeface="+mn-lt"/>
                </a:rPr>
                <a:t>]);</a:t>
              </a:r>
              <a:endParaRPr lang="fr-FR" sz="1500"/>
            </a:p>
          </p:txBody>
        </p:sp>
      </p:grpSp>
      <p:sp>
        <p:nvSpPr>
          <p:cNvPr id="36" name="ZoneTexte 7">
            <a:extLst>
              <a:ext uri="{FF2B5EF4-FFF2-40B4-BE49-F238E27FC236}">
                <a16:creationId xmlns:a16="http://schemas.microsoft.com/office/drawing/2014/main" id="{BFF85886-BC9A-D530-F7D8-ED31995DB662}"/>
              </a:ext>
            </a:extLst>
          </p:cNvPr>
          <p:cNvSpPr txBox="1"/>
          <p:nvPr/>
        </p:nvSpPr>
        <p:spPr>
          <a:xfrm>
            <a:off x="3605562" y="4506951"/>
            <a:ext cx="4796882" cy="7022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MongoDB </a:t>
            </a:r>
            <a:r>
              <a:rPr lang="fr-FR" sz="1400" spc="50" err="1">
                <a:solidFill>
                  <a:srgbClr val="D1D5DB"/>
                </a:solidFill>
                <a:ea typeface="+mn-lt"/>
                <a:cs typeface="+mn-lt"/>
              </a:rPr>
              <a:t>creates</a:t>
            </a: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 collections and documents on-the-</a:t>
            </a:r>
            <a:r>
              <a:rPr lang="fr-FR" sz="1400" spc="50" err="1">
                <a:solidFill>
                  <a:srgbClr val="D1D5DB"/>
                </a:solidFill>
                <a:ea typeface="+mn-lt"/>
                <a:cs typeface="+mn-lt"/>
              </a:rPr>
              <a:t>fly</a:t>
            </a: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 if </a:t>
            </a:r>
            <a:r>
              <a:rPr lang="fr-FR" sz="1400" spc="50" err="1">
                <a:solidFill>
                  <a:srgbClr val="D1D5DB"/>
                </a:solidFill>
                <a:ea typeface="+mn-lt"/>
                <a:cs typeface="+mn-lt"/>
              </a:rPr>
              <a:t>they</a:t>
            </a: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 do not </a:t>
            </a:r>
            <a:r>
              <a:rPr lang="fr-FR" sz="1400" spc="50" err="1">
                <a:solidFill>
                  <a:srgbClr val="D1D5DB"/>
                </a:solidFill>
                <a:ea typeface="+mn-lt"/>
                <a:cs typeface="+mn-lt"/>
              </a:rPr>
              <a:t>already</a:t>
            </a: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sz="1400" spc="50" err="1">
                <a:solidFill>
                  <a:srgbClr val="D1D5DB"/>
                </a:solidFill>
                <a:ea typeface="+mn-lt"/>
                <a:cs typeface="+mn-lt"/>
              </a:rPr>
              <a:t>exist</a:t>
            </a:r>
            <a:r>
              <a:rPr lang="fr-FR" sz="1400" spc="50">
                <a:solidFill>
                  <a:srgbClr val="D1D5DB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3320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1">
            <a:extLst>
              <a:ext uri="{FF2B5EF4-FFF2-40B4-BE49-F238E27FC236}">
                <a16:creationId xmlns:a16="http://schemas.microsoft.com/office/drawing/2014/main" id="{3ED5D80D-5EE9-9383-48B6-4140FF91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Updating</a:t>
            </a:r>
            <a:r>
              <a:rPr lang="en-US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fr-FR" b="1" dirty="0">
                <a:solidFill>
                  <a:srgbClr val="000000"/>
                </a:solidFill>
              </a:rPr>
              <a:t>Data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D942397D-5BE2-43E3-4699-3E993F3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DATA UPDATE WITH MONGODB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39368E2D-A510-AE04-59B0-B63A7FC8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80447B1-FB2C-F982-574A-A5333900E525}"/>
              </a:ext>
            </a:extLst>
          </p:cNvPr>
          <p:cNvGrpSpPr/>
          <p:nvPr/>
        </p:nvGrpSpPr>
        <p:grpSpPr>
          <a:xfrm>
            <a:off x="3120061" y="1874528"/>
            <a:ext cx="5939882" cy="2148490"/>
            <a:chOff x="5920658" y="2832578"/>
            <a:chExt cx="5939882" cy="2148490"/>
          </a:xfrm>
        </p:grpSpPr>
        <p:sp>
          <p:nvSpPr>
            <p:cNvPr id="30" name="ZoneTexte 2">
              <a:extLst>
                <a:ext uri="{FF2B5EF4-FFF2-40B4-BE49-F238E27FC236}">
                  <a16:creationId xmlns:a16="http://schemas.microsoft.com/office/drawing/2014/main" id="{7F214FC7-6D8D-79F6-6C1C-5C3B95DC5862}"/>
                </a:ext>
              </a:extLst>
            </p:cNvPr>
            <p:cNvSpPr txBox="1"/>
            <p:nvPr/>
          </p:nvSpPr>
          <p:spPr>
            <a:xfrm>
              <a:off x="5957829" y="2832578"/>
              <a:ext cx="3756102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b="1" err="1">
                  <a:solidFill>
                    <a:srgbClr val="000000"/>
                  </a:solidFill>
                  <a:latin typeface="Consolas"/>
                </a:rPr>
                <a:t>db.collection.updateOne</a:t>
              </a:r>
              <a:r>
                <a:rPr lang="fr-FR" sz="2000" b="1">
                  <a:solidFill>
                    <a:srgbClr val="000000"/>
                  </a:solidFill>
                  <a:latin typeface="Consolas"/>
                </a:rPr>
                <a:t>()</a:t>
              </a:r>
            </a:p>
          </p:txBody>
        </p:sp>
        <p:sp>
          <p:nvSpPr>
            <p:cNvPr id="31" name="ZoneTexte 3">
              <a:extLst>
                <a:ext uri="{FF2B5EF4-FFF2-40B4-BE49-F238E27FC236}">
                  <a16:creationId xmlns:a16="http://schemas.microsoft.com/office/drawing/2014/main" id="{C08BC445-90EA-21D6-1EAB-2D601DE8F57D}"/>
                </a:ext>
              </a:extLst>
            </p:cNvPr>
            <p:cNvSpPr txBox="1"/>
            <p:nvPr/>
          </p:nvSpPr>
          <p:spPr>
            <a:xfrm>
              <a:off x="5957829" y="4068505"/>
              <a:ext cx="3951248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db.collection.updateMany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</a:t>
              </a:r>
              <a:endParaRPr lang="fr-FR" sz="2000">
                <a:solidFill>
                  <a:srgbClr val="000000"/>
                </a:solidFill>
              </a:endParaRPr>
            </a:p>
          </p:txBody>
        </p:sp>
        <p:sp>
          <p:nvSpPr>
            <p:cNvPr id="32" name="ZoneTexte 4">
              <a:extLst>
                <a:ext uri="{FF2B5EF4-FFF2-40B4-BE49-F238E27FC236}">
                  <a16:creationId xmlns:a16="http://schemas.microsoft.com/office/drawing/2014/main" id="{DBFA0E9C-FA1A-8062-E3A8-BBEDB0B3CC84}"/>
                </a:ext>
              </a:extLst>
            </p:cNvPr>
            <p:cNvSpPr txBox="1"/>
            <p:nvPr/>
          </p:nvSpPr>
          <p:spPr>
            <a:xfrm>
              <a:off x="5957829" y="3325090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Updates a single document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that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matches the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specified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</a:t>
              </a:r>
              <a:r>
                <a:rPr lang="fr-FR" sz="1600" spc="50" err="1">
                  <a:solidFill>
                    <a:srgbClr val="000000"/>
                  </a:solidFill>
                  <a:ea typeface="+mn-lt"/>
                  <a:cs typeface="+mn-lt"/>
                </a:rPr>
                <a:t>filter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  <a:endParaRPr lang="fr-FR" sz="16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33" name="ZoneTexte 5">
              <a:extLst>
                <a:ext uri="{FF2B5EF4-FFF2-40B4-BE49-F238E27FC236}">
                  <a16:creationId xmlns:a16="http://schemas.microsoft.com/office/drawing/2014/main" id="{FCF0F36F-DCE2-946D-03BC-6054DEA30065}"/>
                </a:ext>
              </a:extLst>
            </p:cNvPr>
            <p:cNvSpPr txBox="1"/>
            <p:nvPr/>
          </p:nvSpPr>
          <p:spPr>
            <a:xfrm>
              <a:off x="5920658" y="4561017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Updates multiple documents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that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match the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specified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filter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  <a:endParaRPr lang="fr-FR" sz="16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C29F6D80-90B4-5124-4D27-50BBDB43662F}"/>
              </a:ext>
            </a:extLst>
          </p:cNvPr>
          <p:cNvGrpSpPr/>
          <p:nvPr/>
        </p:nvGrpSpPr>
        <p:grpSpPr>
          <a:xfrm>
            <a:off x="3117273" y="4111964"/>
            <a:ext cx="7038107" cy="1845571"/>
            <a:chOff x="3236026" y="4304804"/>
            <a:chExt cx="7038107" cy="1845571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FF5B1DC-2752-F5CD-F9A0-3022115500FA}"/>
                </a:ext>
              </a:extLst>
            </p:cNvPr>
            <p:cNvSpPr txBox="1"/>
            <p:nvPr/>
          </p:nvSpPr>
          <p:spPr>
            <a:xfrm>
              <a:off x="3236026" y="4304804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solidFill>
                    <a:srgbClr val="000000"/>
                  </a:solidFill>
                </a:rPr>
                <a:t>Update </a:t>
              </a:r>
              <a:r>
                <a:rPr lang="fr-FR" sz="1600" dirty="0" err="1">
                  <a:solidFill>
                    <a:srgbClr val="000000"/>
                  </a:solidFill>
                </a:rPr>
                <a:t>operators</a:t>
              </a:r>
              <a:r>
                <a:rPr lang="fr-FR" sz="16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00B6DB8-C76D-3CEA-AD40-0C697447E575}"/>
                </a:ext>
              </a:extLst>
            </p:cNvPr>
            <p:cNvSpPr txBox="1"/>
            <p:nvPr/>
          </p:nvSpPr>
          <p:spPr>
            <a:xfrm>
              <a:off x="5007427" y="4334493"/>
              <a:ext cx="5266706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solidFill>
                    <a:srgbClr val="000000"/>
                  </a:solidFill>
                </a:rPr>
                <a:t>$set: Sets the value of a </a:t>
              </a:r>
              <a:r>
                <a:rPr lang="fr-FR" sz="1600" err="1">
                  <a:solidFill>
                    <a:srgbClr val="000000"/>
                  </a:solidFill>
                </a:rPr>
                <a:t>field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  <a:p>
              <a:r>
                <a:rPr lang="fr-FR" sz="1600" dirty="0">
                  <a:solidFill>
                    <a:srgbClr val="000000"/>
                  </a:solidFill>
                </a:rPr>
                <a:t>$</a:t>
              </a:r>
              <a:r>
                <a:rPr lang="fr-FR" sz="1600" err="1">
                  <a:solidFill>
                    <a:srgbClr val="000000"/>
                  </a:solidFill>
                </a:rPr>
                <a:t>unset</a:t>
              </a:r>
              <a:r>
                <a:rPr lang="fr-FR" sz="1600" dirty="0">
                  <a:solidFill>
                    <a:srgbClr val="000000"/>
                  </a:solidFill>
                </a:rPr>
                <a:t>: </a:t>
              </a:r>
              <a:r>
                <a:rPr lang="fr-FR" sz="1600" err="1">
                  <a:solidFill>
                    <a:srgbClr val="000000"/>
                  </a:solidFill>
                </a:rPr>
                <a:t>Removes</a:t>
              </a:r>
              <a:r>
                <a:rPr lang="fr-FR" sz="1600" dirty="0">
                  <a:solidFill>
                    <a:srgbClr val="000000"/>
                  </a:solidFill>
                </a:rPr>
                <a:t> a </a:t>
              </a:r>
              <a:r>
                <a:rPr lang="fr-FR" sz="1600" err="1">
                  <a:solidFill>
                    <a:srgbClr val="000000"/>
                  </a:solidFill>
                </a:rPr>
                <a:t>field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  <a:p>
              <a:r>
                <a:rPr lang="fr-FR" sz="1600" dirty="0">
                  <a:solidFill>
                    <a:srgbClr val="000000"/>
                  </a:solidFill>
                </a:rPr>
                <a:t>$</a:t>
              </a:r>
              <a:r>
                <a:rPr lang="fr-FR" sz="1600" err="1">
                  <a:solidFill>
                    <a:srgbClr val="000000"/>
                  </a:solidFill>
                </a:rPr>
                <a:t>inc</a:t>
              </a:r>
              <a:r>
                <a:rPr lang="fr-FR" sz="1600" dirty="0">
                  <a:solidFill>
                    <a:srgbClr val="000000"/>
                  </a:solidFill>
                </a:rPr>
                <a:t>: </a:t>
              </a:r>
              <a:r>
                <a:rPr lang="fr-FR" sz="1600" err="1">
                  <a:solidFill>
                    <a:srgbClr val="000000"/>
                  </a:solidFill>
                </a:rPr>
                <a:t>Increments</a:t>
              </a:r>
              <a:r>
                <a:rPr lang="fr-FR" sz="1600" dirty="0">
                  <a:solidFill>
                    <a:srgbClr val="000000"/>
                  </a:solidFill>
                </a:rPr>
                <a:t> the value of a </a:t>
              </a:r>
              <a:r>
                <a:rPr lang="fr-FR" sz="1600" err="1">
                  <a:solidFill>
                    <a:srgbClr val="000000"/>
                  </a:solidFill>
                </a:rPr>
                <a:t>field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  <a:p>
              <a:r>
                <a:rPr lang="fr-FR" sz="1600" dirty="0">
                  <a:solidFill>
                    <a:srgbClr val="000000"/>
                  </a:solidFill>
                </a:rPr>
                <a:t>$push: Appends a value to an </a:t>
              </a:r>
              <a:r>
                <a:rPr lang="fr-FR" sz="1600" err="1">
                  <a:solidFill>
                    <a:srgbClr val="000000"/>
                  </a:solidFill>
                </a:rPr>
                <a:t>array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  <a:p>
              <a:r>
                <a:rPr lang="fr-FR" sz="1600" dirty="0">
                  <a:solidFill>
                    <a:srgbClr val="000000"/>
                  </a:solidFill>
                </a:rPr>
                <a:t>$</a:t>
              </a:r>
              <a:r>
                <a:rPr lang="fr-FR" sz="1600" err="1">
                  <a:solidFill>
                    <a:srgbClr val="000000"/>
                  </a:solidFill>
                </a:rPr>
                <a:t>rename</a:t>
              </a:r>
              <a:r>
                <a:rPr lang="fr-FR" sz="1600" dirty="0">
                  <a:solidFill>
                    <a:srgbClr val="000000"/>
                  </a:solidFill>
                </a:rPr>
                <a:t>: </a:t>
              </a:r>
              <a:r>
                <a:rPr lang="fr-FR" sz="1600" err="1">
                  <a:solidFill>
                    <a:srgbClr val="000000"/>
                  </a:solidFill>
                </a:rPr>
                <a:t>Renames</a:t>
              </a:r>
              <a:r>
                <a:rPr lang="fr-FR" sz="1600" dirty="0">
                  <a:solidFill>
                    <a:srgbClr val="000000"/>
                  </a:solidFill>
                </a:rPr>
                <a:t> a </a:t>
              </a:r>
              <a:r>
                <a:rPr lang="fr-FR" sz="1600" err="1">
                  <a:solidFill>
                    <a:srgbClr val="000000"/>
                  </a:solidFill>
                </a:rPr>
                <a:t>field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  <a:p>
              <a:r>
                <a:rPr lang="fr-FR" sz="1600" dirty="0">
                  <a:solidFill>
                    <a:srgbClr val="000000"/>
                  </a:solidFill>
                </a:rPr>
                <a:t>$</a:t>
              </a:r>
              <a:r>
                <a:rPr lang="fr-FR" sz="1600" err="1">
                  <a:solidFill>
                    <a:srgbClr val="000000"/>
                  </a:solidFill>
                </a:rPr>
                <a:t>addToSet</a:t>
              </a:r>
              <a:r>
                <a:rPr lang="fr-FR" sz="1600" dirty="0">
                  <a:solidFill>
                    <a:srgbClr val="000000"/>
                  </a:solidFill>
                </a:rPr>
                <a:t>: </a:t>
              </a:r>
              <a:r>
                <a:rPr lang="fr-FR" sz="1600" err="1">
                  <a:solidFill>
                    <a:srgbClr val="000000"/>
                  </a:solidFill>
                </a:rPr>
                <a:t>Adds</a:t>
              </a:r>
              <a:r>
                <a:rPr lang="fr-FR" sz="1600" dirty="0">
                  <a:solidFill>
                    <a:srgbClr val="000000"/>
                  </a:solidFill>
                </a:rPr>
                <a:t> </a:t>
              </a:r>
              <a:r>
                <a:rPr lang="fr-FR" sz="1600" err="1">
                  <a:solidFill>
                    <a:srgbClr val="000000"/>
                  </a:solidFill>
                </a:rPr>
                <a:t>elements</a:t>
              </a:r>
              <a:r>
                <a:rPr lang="fr-FR" sz="1600" dirty="0">
                  <a:solidFill>
                    <a:srgbClr val="000000"/>
                  </a:solidFill>
                </a:rPr>
                <a:t> to an </a:t>
              </a:r>
              <a:r>
                <a:rPr lang="fr-FR" sz="1600" err="1">
                  <a:solidFill>
                    <a:srgbClr val="000000"/>
                  </a:solidFill>
                </a:rPr>
                <a:t>array</a:t>
              </a:r>
              <a:r>
                <a:rPr lang="fr-FR" sz="1600" dirty="0">
                  <a:solidFill>
                    <a:srgbClr val="000000"/>
                  </a:solidFill>
                </a:rPr>
                <a:t> if </a:t>
              </a:r>
              <a:r>
                <a:rPr lang="fr-FR" sz="1600" err="1">
                  <a:solidFill>
                    <a:srgbClr val="000000"/>
                  </a:solidFill>
                </a:rPr>
                <a:t>they</a:t>
              </a:r>
              <a:r>
                <a:rPr lang="fr-FR" sz="1600" dirty="0">
                  <a:solidFill>
                    <a:srgbClr val="000000"/>
                  </a:solidFill>
                </a:rPr>
                <a:t> do not </a:t>
              </a:r>
              <a:r>
                <a:rPr lang="fr-FR" sz="1600" err="1">
                  <a:solidFill>
                    <a:srgbClr val="000000"/>
                  </a:solidFill>
                </a:rPr>
                <a:t>exist</a:t>
              </a:r>
              <a:r>
                <a:rPr lang="fr-FR" sz="1600" dirty="0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3247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A8874493-E03A-B26F-92BC-30C043D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8</a:t>
            </a:fld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CC7B902-BDF9-5749-807C-5F218E6719D6}"/>
              </a:ext>
            </a:extLst>
          </p:cNvPr>
          <p:cNvGrpSpPr/>
          <p:nvPr/>
        </p:nvGrpSpPr>
        <p:grpSpPr>
          <a:xfrm>
            <a:off x="3601562" y="1897032"/>
            <a:ext cx="6237038" cy="2313186"/>
            <a:chOff x="3601562" y="1897032"/>
            <a:chExt cx="6237038" cy="2313186"/>
          </a:xfrm>
        </p:grpSpPr>
        <p:sp>
          <p:nvSpPr>
            <p:cNvPr id="30" name="ZoneTexte 2">
              <a:extLst>
                <a:ext uri="{FF2B5EF4-FFF2-40B4-BE49-F238E27FC236}">
                  <a16:creationId xmlns:a16="http://schemas.microsoft.com/office/drawing/2014/main" id="{5B73E83A-50DC-20D4-7F5F-F1C120B23492}"/>
                </a:ext>
              </a:extLst>
            </p:cNvPr>
            <p:cNvSpPr txBox="1"/>
            <p:nvPr/>
          </p:nvSpPr>
          <p:spPr>
            <a:xfrm>
              <a:off x="3603704" y="1897032"/>
              <a:ext cx="6234896" cy="10156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dirty="0" err="1">
                  <a:ea typeface="+mn-lt"/>
                  <a:cs typeface="+mn-lt"/>
                </a:rPr>
                <a:t>db.users.</a:t>
              </a:r>
              <a:r>
                <a:rPr lang="fr-FR" sz="1500" dirty="0" err="1">
                  <a:solidFill>
                    <a:srgbClr val="F22C3D"/>
                  </a:solidFill>
                  <a:ea typeface="+mn-lt"/>
                  <a:cs typeface="+mn-lt"/>
                </a:rPr>
                <a:t>updateOne</a:t>
              </a:r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( </a:t>
              </a:r>
              <a:endParaRPr lang="fr-FR" sz="1500">
                <a:ea typeface="+mn-lt"/>
                <a:cs typeface="+mn-lt"/>
              </a:endParaRPr>
            </a:p>
            <a:p>
              <a:r>
                <a:rPr lang="fr-FR" sz="1500">
                  <a:ea typeface="+mn-lt"/>
                  <a:cs typeface="+mn-lt"/>
                </a:rPr>
                <a:t>    { 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name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"John Doe"</a:t>
              </a:r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 }, </a:t>
              </a:r>
              <a:endParaRPr lang="fr-FR">
                <a:ea typeface="+mn-lt"/>
                <a:cs typeface="+mn-lt"/>
              </a:endParaRPr>
            </a:p>
            <a:p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    { </a:t>
              </a:r>
              <a:r>
                <a:rPr lang="fr-FR" sz="1500" dirty="0">
                  <a:solidFill>
                    <a:srgbClr val="DF3079"/>
                  </a:solidFill>
                  <a:ea typeface="+mn-lt"/>
                  <a:cs typeface="+mn-lt"/>
                </a:rPr>
                <a:t>$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unset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{ 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status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""</a:t>
              </a:r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 } } </a:t>
              </a:r>
              <a:endParaRPr lang="fr-FR" dirty="0">
                <a:solidFill>
                  <a:srgbClr val="FFFFFF"/>
                </a:solidFill>
                <a:ea typeface="+mn-lt"/>
                <a:cs typeface="+mn-lt"/>
              </a:endParaRPr>
            </a:p>
            <a:p>
              <a:r>
                <a:rPr lang="fr-FR" sz="1500" dirty="0">
                  <a:solidFill>
                    <a:srgbClr val="FFFFFF"/>
                  </a:solidFill>
                  <a:ea typeface="+mn-lt"/>
                  <a:cs typeface="+mn-lt"/>
                </a:rPr>
                <a:t>);</a:t>
              </a:r>
              <a:endParaRPr lang="fr-FR" dirty="0">
                <a:ea typeface="+mn-lt"/>
                <a:cs typeface="+mn-lt"/>
              </a:endParaRPr>
            </a:p>
          </p:txBody>
        </p:sp>
        <p:sp>
          <p:nvSpPr>
            <p:cNvPr id="31" name="ZoneTexte 3">
              <a:extLst>
                <a:ext uri="{FF2B5EF4-FFF2-40B4-BE49-F238E27FC236}">
                  <a16:creationId xmlns:a16="http://schemas.microsoft.com/office/drawing/2014/main" id="{35FECE96-33E0-1B25-2271-F69C776E8BD7}"/>
                </a:ext>
              </a:extLst>
            </p:cNvPr>
            <p:cNvSpPr txBox="1"/>
            <p:nvPr/>
          </p:nvSpPr>
          <p:spPr>
            <a:xfrm>
              <a:off x="3601562" y="3194555"/>
              <a:ext cx="5916590" cy="10156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00" err="1">
                  <a:ea typeface="+mn-lt"/>
                  <a:cs typeface="+mn-lt"/>
                </a:rPr>
                <a:t>db.users.</a:t>
              </a:r>
              <a:r>
                <a:rPr lang="fr-FR" sz="1500" err="1">
                  <a:solidFill>
                    <a:srgbClr val="F22C3D"/>
                  </a:solidFill>
                  <a:ea typeface="+mn-lt"/>
                  <a:cs typeface="+mn-lt"/>
                </a:rPr>
                <a:t>updateMany</a:t>
              </a:r>
              <a:r>
                <a:rPr lang="fr-FR" sz="1500" dirty="0">
                  <a:ea typeface="+mn-lt"/>
                  <a:cs typeface="+mn-lt"/>
                </a:rPr>
                <a:t>( </a:t>
              </a:r>
              <a:endParaRPr lang="fr-FR">
                <a:ea typeface="+mn-lt"/>
                <a:cs typeface="+mn-lt"/>
              </a:endParaRPr>
            </a:p>
            <a:p>
              <a:r>
                <a:rPr lang="fr-FR" sz="1500" dirty="0">
                  <a:ea typeface="+mn-lt"/>
                  <a:cs typeface="+mn-lt"/>
                </a:rPr>
                <a:t>    { 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status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"inactive"</a:t>
              </a:r>
              <a:r>
                <a:rPr lang="fr-FR" sz="1500" dirty="0">
                  <a:ea typeface="+mn-lt"/>
                  <a:cs typeface="+mn-lt"/>
                </a:rPr>
                <a:t> },</a:t>
              </a:r>
              <a:endParaRPr lang="fr-FR" dirty="0"/>
            </a:p>
            <a:p>
              <a:r>
                <a:rPr lang="fr-FR" sz="1500" dirty="0">
                  <a:ea typeface="+mn-lt"/>
                  <a:cs typeface="+mn-lt"/>
                </a:rPr>
                <a:t>    { </a:t>
              </a:r>
              <a:r>
                <a:rPr lang="fr-FR" sz="1500" dirty="0">
                  <a:solidFill>
                    <a:srgbClr val="DF3079"/>
                  </a:solidFill>
                  <a:ea typeface="+mn-lt"/>
                  <a:cs typeface="+mn-lt"/>
                </a:rPr>
                <a:t>$set</a:t>
              </a:r>
              <a:r>
                <a:rPr lang="fr-FR" sz="1500" dirty="0">
                  <a:ea typeface="+mn-lt"/>
                  <a:cs typeface="+mn-lt"/>
                </a:rPr>
                <a:t>: { </a:t>
              </a:r>
              <a:r>
                <a:rPr lang="fr-FR" sz="1500" dirty="0" err="1">
                  <a:solidFill>
                    <a:srgbClr val="DF3079"/>
                  </a:solidFill>
                  <a:ea typeface="+mn-lt"/>
                  <a:cs typeface="+mn-lt"/>
                </a:rPr>
                <a:t>status</a:t>
              </a:r>
              <a:r>
                <a:rPr lang="fr-FR" sz="1500" dirty="0">
                  <a:ea typeface="+mn-lt"/>
                  <a:cs typeface="+mn-lt"/>
                </a:rPr>
                <a:t>: 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</a:t>
              </a:r>
              <a:r>
                <a:rPr lang="fr-FR" sz="1500" dirty="0" err="1">
                  <a:solidFill>
                    <a:srgbClr val="00A67D"/>
                  </a:solidFill>
                  <a:ea typeface="+mn-lt"/>
                  <a:cs typeface="+mn-lt"/>
                </a:rPr>
                <a:t>archived</a:t>
              </a:r>
              <a:r>
                <a:rPr lang="fr-FR" sz="1500" dirty="0">
                  <a:solidFill>
                    <a:srgbClr val="00A67D"/>
                  </a:solidFill>
                  <a:ea typeface="+mn-lt"/>
                  <a:cs typeface="+mn-lt"/>
                </a:rPr>
                <a:t>"</a:t>
              </a:r>
              <a:r>
                <a:rPr lang="fr-FR" sz="1500" dirty="0">
                  <a:ea typeface="+mn-lt"/>
                  <a:cs typeface="+mn-lt"/>
                </a:rPr>
                <a:t> } } </a:t>
              </a:r>
              <a:endParaRPr lang="fr-FR">
                <a:ea typeface="+mn-lt"/>
                <a:cs typeface="+mn-lt"/>
              </a:endParaRPr>
            </a:p>
            <a:p>
              <a:r>
                <a:rPr lang="fr-FR" sz="1500" dirty="0">
                  <a:ea typeface="+mn-lt"/>
                  <a:cs typeface="+mn-lt"/>
                </a:rPr>
                <a:t>);</a:t>
              </a:r>
              <a:endParaRPr lang="fr-FR" dirty="0">
                <a:ea typeface="+mn-lt"/>
                <a:cs typeface="+mn-lt"/>
              </a:endParaRPr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50352863-17C0-E46C-7056-CEFBD1F685C8}"/>
              </a:ext>
            </a:extLst>
          </p:cNvPr>
          <p:cNvSpPr>
            <a:spLocks noGrp="1"/>
          </p:cNvSpPr>
          <p:nvPr/>
        </p:nvSpPr>
        <p:spPr>
          <a:xfrm>
            <a:off x="1736473" y="855006"/>
            <a:ext cx="8421688" cy="65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UPDATE</a:t>
            </a:r>
            <a:r>
              <a:rPr lang="fr-FR" b="1" dirty="0"/>
              <a:t> Example</a:t>
            </a:r>
            <a:endParaRPr lang="fr-FR" dirty="0"/>
          </a:p>
        </p:txBody>
      </p:sp>
      <p:sp>
        <p:nvSpPr>
          <p:cNvPr id="33" name="Espace réservé du pied de page 26">
            <a:extLst>
              <a:ext uri="{FF2B5EF4-FFF2-40B4-BE49-F238E27FC236}">
                <a16:creationId xmlns:a16="http://schemas.microsoft.com/office/drawing/2014/main" id="{BC304187-6F42-7277-DAB6-C6E3BD2EE304}"/>
              </a:ext>
            </a:extLst>
          </p:cNvPr>
          <p:cNvSpPr>
            <a:spLocks noGrp="1"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DATA UPDATE WITH MONGODB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34" name="Espace réservé du numéro de diapositive 27">
            <a:extLst>
              <a:ext uri="{FF2B5EF4-FFF2-40B4-BE49-F238E27FC236}">
                <a16:creationId xmlns:a16="http://schemas.microsoft.com/office/drawing/2014/main" id="{1CBA4806-0C72-35F5-6CE5-F3739013CAD0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dirty="0" smtClean="0"/>
              <a:pPr/>
              <a:t>8</a:t>
            </a:fld>
            <a:endParaRPr lang="en-US"/>
          </a:p>
        </p:txBody>
      </p:sp>
      <p:sp>
        <p:nvSpPr>
          <p:cNvPr id="36" name="ZoneTexte 7">
            <a:extLst>
              <a:ext uri="{FF2B5EF4-FFF2-40B4-BE49-F238E27FC236}">
                <a16:creationId xmlns:a16="http://schemas.microsoft.com/office/drawing/2014/main" id="{BFF85886-BC9A-D530-F7D8-ED31995DB662}"/>
              </a:ext>
            </a:extLst>
          </p:cNvPr>
          <p:cNvSpPr txBox="1"/>
          <p:nvPr/>
        </p:nvSpPr>
        <p:spPr>
          <a:xfrm>
            <a:off x="3605562" y="4506951"/>
            <a:ext cx="5509401" cy="1266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If no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matching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 document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is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found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, a new document can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be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fr-FR" sz="1600" spc="50" dirty="0" err="1">
                <a:solidFill>
                  <a:srgbClr val="D1D5DB"/>
                </a:solidFill>
                <a:ea typeface="+mn-lt"/>
                <a:cs typeface="+mn-lt"/>
              </a:rPr>
              <a:t>inserted</a:t>
            </a:r>
            <a:r>
              <a:rPr lang="fr-FR" sz="1600" spc="5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fr-FR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fr-FR" sz="1500" spc="50" dirty="0" err="1">
                <a:solidFill>
                  <a:srgbClr val="FFFFFF"/>
                </a:solidFill>
                <a:ea typeface="+mn-lt"/>
                <a:cs typeface="+mn-lt"/>
              </a:rPr>
              <a:t>db.users.</a:t>
            </a:r>
            <a:r>
              <a:rPr lang="fr-FR" sz="1500" spc="50" dirty="0" err="1">
                <a:solidFill>
                  <a:srgbClr val="F22C3D"/>
                </a:solidFill>
                <a:ea typeface="+mn-lt"/>
                <a:cs typeface="+mn-lt"/>
              </a:rPr>
              <a:t>updateOne</a:t>
            </a:r>
            <a:r>
              <a:rPr lang="fr-FR" sz="1500" spc="50" dirty="0">
                <a:solidFill>
                  <a:srgbClr val="FFFFFF"/>
                </a:solidFill>
                <a:ea typeface="+mn-lt"/>
                <a:cs typeface="+mn-lt"/>
              </a:rPr>
              <a:t>( … , { </a:t>
            </a:r>
            <a:r>
              <a:rPr lang="fr-FR" sz="1500" spc="50" dirty="0" err="1">
                <a:solidFill>
                  <a:srgbClr val="DF3079"/>
                </a:solidFill>
                <a:ea typeface="+mn-lt"/>
                <a:cs typeface="+mn-lt"/>
              </a:rPr>
              <a:t>upsert</a:t>
            </a:r>
            <a:r>
              <a:rPr lang="fr-FR" sz="1500" spc="50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fr-FR" sz="1500" spc="50" dirty="0" err="1">
                <a:solidFill>
                  <a:srgbClr val="2E95D3"/>
                </a:solidFill>
                <a:ea typeface="+mn-lt"/>
                <a:cs typeface="+mn-lt"/>
              </a:rPr>
              <a:t>true</a:t>
            </a:r>
            <a:r>
              <a:rPr lang="fr-FR" sz="1500" spc="50" dirty="0">
                <a:solidFill>
                  <a:srgbClr val="FFFFFF"/>
                </a:solidFill>
                <a:ea typeface="+mn-lt"/>
                <a:cs typeface="+mn-lt"/>
              </a:rPr>
              <a:t> } )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3240608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1">
            <a:extLst>
              <a:ext uri="{FF2B5EF4-FFF2-40B4-BE49-F238E27FC236}">
                <a16:creationId xmlns:a16="http://schemas.microsoft.com/office/drawing/2014/main" id="{3ED5D80D-5EE9-9383-48B6-4140FF91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</a:rPr>
              <a:t>Deleting </a:t>
            </a:r>
            <a:r>
              <a:rPr lang="fr-FR" b="1">
                <a:solidFill>
                  <a:srgbClr val="000000"/>
                </a:solidFill>
              </a:rPr>
              <a:t>Data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D942397D-5BE2-43E3-4699-3E993F3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DATA UPDATE WITH MONGODB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39368E2D-A510-AE04-59B0-B63A7FC8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80447B1-FB2C-F982-574A-A5333900E525}"/>
              </a:ext>
            </a:extLst>
          </p:cNvPr>
          <p:cNvGrpSpPr/>
          <p:nvPr/>
        </p:nvGrpSpPr>
        <p:grpSpPr>
          <a:xfrm>
            <a:off x="3131967" y="2353098"/>
            <a:ext cx="5939882" cy="2148490"/>
            <a:chOff x="5920658" y="2832578"/>
            <a:chExt cx="5939882" cy="2148490"/>
          </a:xfrm>
        </p:grpSpPr>
        <p:sp>
          <p:nvSpPr>
            <p:cNvPr id="30" name="ZoneTexte 2">
              <a:extLst>
                <a:ext uri="{FF2B5EF4-FFF2-40B4-BE49-F238E27FC236}">
                  <a16:creationId xmlns:a16="http://schemas.microsoft.com/office/drawing/2014/main" id="{7F214FC7-6D8D-79F6-6C1C-5C3B95DC5862}"/>
                </a:ext>
              </a:extLst>
            </p:cNvPr>
            <p:cNvSpPr txBox="1"/>
            <p:nvPr/>
          </p:nvSpPr>
          <p:spPr>
            <a:xfrm>
              <a:off x="5957829" y="2832578"/>
              <a:ext cx="3756102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db.collection.deleteOne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</a:t>
              </a:r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1" name="ZoneTexte 3">
              <a:extLst>
                <a:ext uri="{FF2B5EF4-FFF2-40B4-BE49-F238E27FC236}">
                  <a16:creationId xmlns:a16="http://schemas.microsoft.com/office/drawing/2014/main" id="{C08BC445-90EA-21D6-1EAB-2D601DE8F57D}"/>
                </a:ext>
              </a:extLst>
            </p:cNvPr>
            <p:cNvSpPr txBox="1"/>
            <p:nvPr/>
          </p:nvSpPr>
          <p:spPr>
            <a:xfrm>
              <a:off x="5957829" y="4068505"/>
              <a:ext cx="3951248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b="1" err="1">
                  <a:solidFill>
                    <a:srgbClr val="000000"/>
                  </a:solidFill>
                  <a:latin typeface="Consolas"/>
                </a:rPr>
                <a:t>db.collection.deleteMany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</a:t>
              </a:r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" name="ZoneTexte 4">
              <a:extLst>
                <a:ext uri="{FF2B5EF4-FFF2-40B4-BE49-F238E27FC236}">
                  <a16:creationId xmlns:a16="http://schemas.microsoft.com/office/drawing/2014/main" id="{DBFA0E9C-FA1A-8062-E3A8-BBEDB0B3CC84}"/>
                </a:ext>
              </a:extLst>
            </p:cNvPr>
            <p:cNvSpPr txBox="1"/>
            <p:nvPr/>
          </p:nvSpPr>
          <p:spPr>
            <a:xfrm>
              <a:off x="5957829" y="3325090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>
                  <a:solidFill>
                    <a:srgbClr val="000000"/>
                  </a:solidFill>
                  <a:ea typeface="+mn-lt"/>
                  <a:cs typeface="+mn-lt"/>
                </a:rPr>
                <a:t>Deletes a single document that matches the specified filter.</a:t>
              </a:r>
            </a:p>
          </p:txBody>
        </p:sp>
        <p:sp>
          <p:nvSpPr>
            <p:cNvPr id="33" name="ZoneTexte 5">
              <a:extLst>
                <a:ext uri="{FF2B5EF4-FFF2-40B4-BE49-F238E27FC236}">
                  <a16:creationId xmlns:a16="http://schemas.microsoft.com/office/drawing/2014/main" id="{FCF0F36F-DCE2-946D-03BC-6054DEA30065}"/>
                </a:ext>
              </a:extLst>
            </p:cNvPr>
            <p:cNvSpPr txBox="1"/>
            <p:nvPr/>
          </p:nvSpPr>
          <p:spPr>
            <a:xfrm>
              <a:off x="5920658" y="4561017"/>
              <a:ext cx="5902711" cy="42005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Deletes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multiple documents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that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match the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specified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 </a:t>
              </a:r>
              <a:r>
                <a:rPr lang="fr-FR" sz="1600" spc="50" dirty="0" err="1">
                  <a:solidFill>
                    <a:srgbClr val="000000"/>
                  </a:solidFill>
                  <a:ea typeface="+mn-lt"/>
                  <a:cs typeface="+mn-lt"/>
                </a:rPr>
                <a:t>filter</a:t>
              </a:r>
              <a:r>
                <a:rPr lang="fr-FR" sz="1600" spc="50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7930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Data Update with MongoDB: Insert, Update, and Delete</vt:lpstr>
      <vt:lpstr>Présentation PowerPoint</vt:lpstr>
      <vt:lpstr>Introduction to MongoDB</vt:lpstr>
      <vt:lpstr>MongoDB Data Model</vt:lpstr>
      <vt:lpstr>Inserting Data</vt:lpstr>
      <vt:lpstr>Présentation PowerPoint</vt:lpstr>
      <vt:lpstr>Updating Data</vt:lpstr>
      <vt:lpstr>Présentation PowerPoint</vt:lpstr>
      <vt:lpstr>Deleting Data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232</cp:revision>
  <dcterms:created xsi:type="dcterms:W3CDTF">2023-12-09T19:20:40Z</dcterms:created>
  <dcterms:modified xsi:type="dcterms:W3CDTF">2023-12-16T07:52:28Z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