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8" r:id="rId3"/>
    <p:sldId id="259" r:id="rId4"/>
    <p:sldId id="260" r:id="rId5"/>
    <p:sldId id="277" r:id="rId6"/>
    <p:sldId id="307" r:id="rId7"/>
    <p:sldId id="308" r:id="rId8"/>
    <p:sldId id="261" r:id="rId9"/>
    <p:sldId id="262" r:id="rId10"/>
    <p:sldId id="309" r:id="rId11"/>
    <p:sldId id="310" r:id="rId12"/>
    <p:sldId id="311" r:id="rId13"/>
    <p:sldId id="263" r:id="rId14"/>
    <p:sldId id="312" r:id="rId15"/>
  </p:sldIdLst>
  <p:sldSz cx="9144000" cy="5143500" type="screen16x9"/>
  <p:notesSz cx="6858000" cy="9144000"/>
  <p:embeddedFontLst>
    <p:embeddedFont>
      <p:font typeface="Source Code Pro" panose="020B0604020202020204" charset="0"/>
      <p:regular r:id="rId17"/>
      <p:bold r:id="rId18"/>
      <p:italic r:id="rId19"/>
      <p:boldItalic r:id="rId20"/>
    </p:embeddedFont>
    <p:embeddedFont>
      <p:font typeface="IBM Plex Mono" panose="020B0604020202020204" charset="0"/>
      <p:regular r:id="rId21"/>
      <p:bold r:id="rId22"/>
      <p:italic r:id="rId23"/>
      <p:boldItalic r:id="rId24"/>
    </p:embeddedFont>
    <p:embeddedFont>
      <p:font typeface="Poppi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B88916-88B8-44B2-BF38-B357A80D41CE}">
  <a:tblStyle styleId="{23B88916-88B8-44B2-BF38-B357A80D41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94660"/>
  </p:normalViewPr>
  <p:slideViewPr>
    <p:cSldViewPr snapToGrid="0">
      <p:cViewPr varScale="1">
        <p:scale>
          <a:sx n="84" d="100"/>
          <a:sy n="84" d="100"/>
        </p:scale>
        <p:origin x="11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541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804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24ef22aa1ac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24ef22aa1ac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44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710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10800000" flipH="1">
              <a:off x="7579756" y="-249669"/>
              <a:ext cx="2601921" cy="2438355"/>
              <a:chOff x="7340128" y="2866613"/>
              <a:chExt cx="2439225" cy="2438355"/>
            </a:xfrm>
          </p:grpSpPr>
          <p:sp>
            <p:nvSpPr>
              <p:cNvPr id="752" name="Google Shape;752;p18"/>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8"/>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18"/>
              <p:cNvCxnSpPr/>
              <p:nvPr/>
            </p:nvCxnSpPr>
            <p:spPr>
              <a:xfrm rot="10800000">
                <a:off x="7013865" y="313050"/>
                <a:ext cx="45270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59" r:id="rId6"/>
    <p:sldLayoutId id="2147483660" r:id="rId7"/>
    <p:sldLayoutId id="2147483664" r:id="rId8"/>
    <p:sldLayoutId id="2147483665" r:id="rId9"/>
    <p:sldLayoutId id="2147483670"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GHOUFRAN Hachlaf – HALA El bas</a:t>
            </a:r>
            <a:r>
              <a:rPr lang="en-DE" dirty="0"/>
              <a:t>s</a:t>
            </a:r>
            <a:r>
              <a:rPr lang="en" dirty="0"/>
              <a:t>i – DIKRA Mkhichen</a:t>
            </a:r>
          </a:p>
          <a:p>
            <a:pPr marL="0" lvl="0" indent="0" algn="l" rtl="0">
              <a:spcBef>
                <a:spcPts val="0"/>
              </a:spcBef>
              <a:spcAft>
                <a:spcPts val="0"/>
              </a:spcAft>
              <a:buNone/>
            </a:pPr>
            <a:r>
              <a:rPr lang="en" dirty="0"/>
              <a:t>D</a:t>
            </a:r>
            <a:r>
              <a:rPr lang="en-DE" dirty="0"/>
              <a:t>E</a:t>
            </a:r>
            <a:r>
              <a:rPr lang="fr-MA" dirty="0"/>
              <a:t>V</a:t>
            </a:r>
            <a:r>
              <a:rPr lang="en-DE" dirty="0"/>
              <a:t>O</a:t>
            </a:r>
            <a:r>
              <a:rPr lang="fr-MA" dirty="0"/>
              <a:t>W</a:t>
            </a:r>
            <a:r>
              <a:rPr lang="en-DE" dirty="0"/>
              <a:t>F</a:t>
            </a:r>
            <a:r>
              <a:rPr lang="fr-MA" dirty="0"/>
              <a:t>S</a:t>
            </a:r>
            <a:r>
              <a:rPr lang="en" dirty="0"/>
              <a:t>.203</a:t>
            </a:r>
            <a:endParaRPr dirty="0"/>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lvl="0"/>
            <a:r>
              <a:rPr lang="fr-FR" dirty="0"/>
              <a:t>les commandes </a:t>
            </a:r>
            <a:r>
              <a:rPr lang="fr-FR" dirty="0">
                <a:solidFill>
                  <a:schemeClr val="tx1"/>
                </a:solidFill>
              </a:rPr>
              <a:t>find</a:t>
            </a:r>
            <a:r>
              <a:rPr lang="fr-FR" dirty="0"/>
              <a:t> et </a:t>
            </a:r>
            <a:r>
              <a:rPr lang="fr-FR" dirty="0">
                <a:solidFill>
                  <a:schemeClr val="tx1"/>
                </a:solidFill>
              </a:rPr>
              <a:t>aggregate</a:t>
            </a:r>
            <a:r>
              <a:rPr lang="fr-FR" dirty="0"/>
              <a:t> de mongodb</a:t>
            </a:r>
            <a:endParaRPr dirty="0">
              <a:solidFill>
                <a:schemeClr val="dk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100875" y="238284"/>
            <a:ext cx="7704000" cy="572700"/>
          </a:xfrm>
          <a:prstGeom prst="rect">
            <a:avLst/>
          </a:prstGeom>
        </p:spPr>
        <p:txBody>
          <a:bodyPr spcFirstLastPara="1" wrap="square" lIns="91425" tIns="91425" rIns="91425" bIns="91425" anchor="t" anchorCtr="0">
            <a:noAutofit/>
          </a:bodyPr>
          <a:lstStyle/>
          <a:p>
            <a:r>
              <a:rPr lang="fr-FR" dirty="0"/>
              <a:t>Étapes de la pipeline :</a:t>
            </a:r>
            <a:r>
              <a:rPr lang="en-GB" dirty="0"/>
              <a:t/>
            </a:r>
            <a:br>
              <a:rPr lang="en-GB" dirty="0"/>
            </a:br>
            <a:endParaRPr dirty="0"/>
          </a:p>
        </p:txBody>
      </p:sp>
      <p:sp>
        <p:nvSpPr>
          <p:cNvPr id="4" name="ZoneTexte 3"/>
          <p:cNvSpPr txBox="1"/>
          <p:nvPr/>
        </p:nvSpPr>
        <p:spPr>
          <a:xfrm>
            <a:off x="491444" y="867655"/>
            <a:ext cx="7806735" cy="1077218"/>
          </a:xfrm>
          <a:prstGeom prst="rect">
            <a:avLst/>
          </a:prstGeom>
          <a:noFill/>
        </p:spPr>
        <p:txBody>
          <a:bodyPr wrap="square" rtlCol="0">
            <a:spAutoFit/>
          </a:bodyPr>
          <a:lstStyle/>
          <a:p>
            <a:pPr algn="just"/>
            <a:r>
              <a:rPr lang="fr-FR" sz="1600" b="1" dirty="0">
                <a:solidFill>
                  <a:schemeClr val="bg2"/>
                </a:solidFill>
                <a:latin typeface="Poppins" panose="020B0604020202020204" charset="0"/>
                <a:cs typeface="Poppins" panose="020B0604020202020204" charset="0"/>
              </a:rPr>
              <a:t>Étape $group </a:t>
            </a:r>
            <a:r>
              <a:rPr lang="fr-FR" sz="1600" b="1" dirty="0">
                <a:solidFill>
                  <a:schemeClr val="tx1"/>
                </a:solidFill>
                <a:latin typeface="Poppins" panose="020B0604020202020204" charset="0"/>
                <a:cs typeface="Poppins" panose="020B0604020202020204" charset="0"/>
              </a:rPr>
              <a:t>: regroupe les documents ayant la même valeur pour un champ spécifique, puis permet d'effectuer des calculs comme la somme ou la moyenne sur ces groupes de documents. Cela permet d'obtenir des résultats agrégés basés sur ces regroupements.</a:t>
            </a:r>
            <a:endParaRPr lang="en-GB" dirty="0">
              <a:solidFill>
                <a:schemeClr val="tx1"/>
              </a:solidFill>
              <a:latin typeface="Poppins" panose="020B0604020202020204" charset="0"/>
              <a:cs typeface="Poppins" panose="020B0604020202020204" charset="0"/>
            </a:endParaRPr>
          </a:p>
        </p:txBody>
      </p:sp>
      <p:pic>
        <p:nvPicPr>
          <p:cNvPr id="2" name="Image 1"/>
          <p:cNvPicPr>
            <a:picLocks noChangeAspect="1"/>
          </p:cNvPicPr>
          <p:nvPr/>
        </p:nvPicPr>
        <p:blipFill>
          <a:blip r:embed="rId3"/>
          <a:stretch>
            <a:fillRect/>
          </a:stretch>
        </p:blipFill>
        <p:spPr>
          <a:xfrm>
            <a:off x="295185" y="2001544"/>
            <a:ext cx="5648415" cy="3048449"/>
          </a:xfrm>
          <a:prstGeom prst="rect">
            <a:avLst/>
          </a:prstGeom>
        </p:spPr>
      </p:pic>
      <p:pic>
        <p:nvPicPr>
          <p:cNvPr id="5" name="Image 4"/>
          <p:cNvPicPr>
            <a:picLocks noChangeAspect="1"/>
          </p:cNvPicPr>
          <p:nvPr/>
        </p:nvPicPr>
        <p:blipFill>
          <a:blip r:embed="rId4"/>
          <a:stretch>
            <a:fillRect/>
          </a:stretch>
        </p:blipFill>
        <p:spPr>
          <a:xfrm>
            <a:off x="6464181" y="2125979"/>
            <a:ext cx="2085458" cy="1476071"/>
          </a:xfrm>
          <a:prstGeom prst="rect">
            <a:avLst/>
          </a:prstGeom>
          <a:ln>
            <a:noFill/>
          </a:ln>
          <a:effectLst>
            <a:outerShdw blurRad="292100" dist="139700" dir="2700000" algn="tl" rotWithShape="0">
              <a:srgbClr val="333333">
                <a:alpha val="65000"/>
              </a:srgbClr>
            </a:outerShdw>
          </a:effectLst>
        </p:spPr>
      </p:pic>
      <p:cxnSp>
        <p:nvCxnSpPr>
          <p:cNvPr id="7" name="Connecteur en arc 6"/>
          <p:cNvCxnSpPr/>
          <p:nvPr/>
        </p:nvCxnSpPr>
        <p:spPr>
          <a:xfrm rot="16200000" flipV="1">
            <a:off x="6603440" y="3794006"/>
            <a:ext cx="549639" cy="409574"/>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8" name="ZoneTexte 7"/>
          <p:cNvSpPr txBox="1"/>
          <p:nvPr/>
        </p:nvSpPr>
        <p:spPr>
          <a:xfrm>
            <a:off x="6673472" y="4273613"/>
            <a:ext cx="1243012" cy="369332"/>
          </a:xfrm>
          <a:prstGeom prst="rect">
            <a:avLst/>
          </a:prstGeom>
          <a:noFill/>
        </p:spPr>
        <p:txBody>
          <a:bodyPr wrap="square" rtlCol="0">
            <a:spAutoFit/>
          </a:bodyPr>
          <a:lstStyle/>
          <a:p>
            <a:r>
              <a:rPr lang="fr-FR" sz="1800" dirty="0" smtClean="0">
                <a:solidFill>
                  <a:schemeClr val="bg2"/>
                </a:solidFill>
                <a:latin typeface="Poppins" panose="020B0604020202020204" charset="0"/>
                <a:cs typeface="Poppins" panose="020B0604020202020204" charset="0"/>
              </a:rPr>
              <a:t>Résultat</a:t>
            </a:r>
            <a:r>
              <a:rPr lang="fr-FR" dirty="0" smtClean="0"/>
              <a:t> </a:t>
            </a:r>
            <a:endParaRPr lang="en-GB" dirty="0"/>
          </a:p>
        </p:txBody>
      </p:sp>
    </p:spTree>
    <p:extLst>
      <p:ext uri="{BB962C8B-B14F-4D97-AF65-F5344CB8AC3E}">
        <p14:creationId xmlns:p14="http://schemas.microsoft.com/office/powerpoint/2010/main" val="4066230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159930" y="307865"/>
            <a:ext cx="7704000" cy="572700"/>
          </a:xfrm>
          <a:prstGeom prst="rect">
            <a:avLst/>
          </a:prstGeom>
        </p:spPr>
        <p:txBody>
          <a:bodyPr spcFirstLastPara="1" wrap="square" lIns="91425" tIns="91425" rIns="91425" bIns="91425" anchor="t" anchorCtr="0">
            <a:noAutofit/>
          </a:bodyPr>
          <a:lstStyle/>
          <a:p>
            <a:r>
              <a:rPr lang="fr-FR" dirty="0"/>
              <a:t>Étapes de la pipeline :</a:t>
            </a:r>
            <a:r>
              <a:rPr lang="en-GB" dirty="0"/>
              <a:t/>
            </a:r>
            <a:br>
              <a:rPr lang="en-GB" dirty="0"/>
            </a:br>
            <a:endParaRPr dirty="0"/>
          </a:p>
        </p:txBody>
      </p:sp>
      <p:sp>
        <p:nvSpPr>
          <p:cNvPr id="4" name="ZoneTexte 3"/>
          <p:cNvSpPr txBox="1"/>
          <p:nvPr/>
        </p:nvSpPr>
        <p:spPr>
          <a:xfrm>
            <a:off x="388530" y="2114364"/>
            <a:ext cx="3509100" cy="1754326"/>
          </a:xfrm>
          <a:prstGeom prst="rect">
            <a:avLst/>
          </a:prstGeom>
          <a:noFill/>
        </p:spPr>
        <p:txBody>
          <a:bodyPr wrap="square" rtlCol="0">
            <a:spAutoFit/>
          </a:bodyPr>
          <a:lstStyle/>
          <a:p>
            <a:pPr algn="just"/>
            <a:r>
              <a:rPr lang="fr-FR" sz="1800" b="1" dirty="0">
                <a:solidFill>
                  <a:schemeClr val="bg2"/>
                </a:solidFill>
                <a:latin typeface="Poppins" panose="020B0604020202020204" charset="0"/>
                <a:cs typeface="Poppins" panose="020B0604020202020204" charset="0"/>
              </a:rPr>
              <a:t>Étape $sort </a:t>
            </a:r>
            <a:r>
              <a:rPr lang="fr-FR" sz="1800" b="1" dirty="0">
                <a:solidFill>
                  <a:schemeClr val="tx1"/>
                </a:solidFill>
                <a:latin typeface="Poppins" panose="020B0604020202020204" charset="0"/>
                <a:cs typeface="Poppins" panose="020B0604020202020204" charset="0"/>
              </a:rPr>
              <a:t>: trie les documents d'une collection en fonction des valeurs d'un ou plusieurs champs spécifiés, selon un ordre ascendant ou descendant.</a:t>
            </a:r>
            <a:endParaRPr lang="en-GB" sz="1600" dirty="0">
              <a:solidFill>
                <a:schemeClr val="tx1"/>
              </a:solidFill>
              <a:latin typeface="Poppins" panose="020B0604020202020204" charset="0"/>
              <a:cs typeface="Poppins" panose="020B0604020202020204" charset="0"/>
            </a:endParaRPr>
          </a:p>
        </p:txBody>
      </p:sp>
      <p:pic>
        <p:nvPicPr>
          <p:cNvPr id="2" name="Image 1"/>
          <p:cNvPicPr>
            <a:picLocks noChangeAspect="1"/>
          </p:cNvPicPr>
          <p:nvPr/>
        </p:nvPicPr>
        <p:blipFill>
          <a:blip r:embed="rId3"/>
          <a:stretch>
            <a:fillRect/>
          </a:stretch>
        </p:blipFill>
        <p:spPr>
          <a:xfrm>
            <a:off x="4432599" y="1525356"/>
            <a:ext cx="3922822" cy="29323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7818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388530" y="147845"/>
            <a:ext cx="7704000" cy="572700"/>
          </a:xfrm>
          <a:prstGeom prst="rect">
            <a:avLst/>
          </a:prstGeom>
        </p:spPr>
        <p:txBody>
          <a:bodyPr spcFirstLastPara="1" wrap="square" lIns="91425" tIns="91425" rIns="91425" bIns="91425" anchor="t" anchorCtr="0">
            <a:noAutofit/>
          </a:bodyPr>
          <a:lstStyle/>
          <a:p>
            <a:r>
              <a:rPr lang="fr-FR" dirty="0"/>
              <a:t>Étapes de la pipeline :</a:t>
            </a:r>
            <a:r>
              <a:rPr lang="en-GB" dirty="0"/>
              <a:t/>
            </a:r>
            <a:br>
              <a:rPr lang="en-GB" dirty="0"/>
            </a:br>
            <a:endParaRPr dirty="0"/>
          </a:p>
        </p:txBody>
      </p:sp>
      <p:sp>
        <p:nvSpPr>
          <p:cNvPr id="4" name="ZoneTexte 3"/>
          <p:cNvSpPr txBox="1"/>
          <p:nvPr/>
        </p:nvSpPr>
        <p:spPr>
          <a:xfrm>
            <a:off x="582884" y="906262"/>
            <a:ext cx="7806735" cy="338554"/>
          </a:xfrm>
          <a:prstGeom prst="rect">
            <a:avLst/>
          </a:prstGeom>
          <a:noFill/>
        </p:spPr>
        <p:txBody>
          <a:bodyPr wrap="square" rtlCol="0">
            <a:spAutoFit/>
          </a:bodyPr>
          <a:lstStyle/>
          <a:p>
            <a:pPr algn="just"/>
            <a:r>
              <a:rPr lang="fr-FR" sz="1600" b="1" dirty="0">
                <a:solidFill>
                  <a:schemeClr val="tx1"/>
                </a:solidFill>
                <a:latin typeface="Poppins" panose="020B0604020202020204" charset="0"/>
                <a:cs typeface="Poppins" panose="020B0604020202020204" charset="0"/>
              </a:rPr>
              <a:t>Étape</a:t>
            </a:r>
            <a:r>
              <a:rPr lang="fr-FR" sz="1600" b="1" dirty="0">
                <a:solidFill>
                  <a:schemeClr val="bg2"/>
                </a:solidFill>
                <a:latin typeface="Poppins" panose="020B0604020202020204" charset="0"/>
                <a:cs typeface="Poppins" panose="020B0604020202020204" charset="0"/>
              </a:rPr>
              <a:t> $project </a:t>
            </a:r>
            <a:r>
              <a:rPr lang="fr-FR" sz="1600" b="1" dirty="0">
                <a:solidFill>
                  <a:schemeClr val="tx1"/>
                </a:solidFill>
                <a:latin typeface="Poppins" panose="020B0604020202020204" charset="0"/>
                <a:cs typeface="Poppins" panose="020B0604020202020204" charset="0"/>
              </a:rPr>
              <a:t>et</a:t>
            </a:r>
            <a:r>
              <a:rPr lang="fr-FR" sz="1600" b="1" dirty="0">
                <a:solidFill>
                  <a:schemeClr val="bg2"/>
                </a:solidFill>
                <a:latin typeface="Poppins" panose="020B0604020202020204" charset="0"/>
                <a:cs typeface="Poppins" panose="020B0604020202020204" charset="0"/>
              </a:rPr>
              <a:t> $limit :</a:t>
            </a:r>
            <a:endParaRPr lang="en-GB" dirty="0">
              <a:solidFill>
                <a:schemeClr val="tx1"/>
              </a:solidFill>
              <a:latin typeface="Poppins" panose="020B0604020202020204" charset="0"/>
              <a:cs typeface="Poppins" panose="020B0604020202020204" charset="0"/>
            </a:endParaRPr>
          </a:p>
        </p:txBody>
      </p:sp>
      <p:pic>
        <p:nvPicPr>
          <p:cNvPr id="6" name="Image 5"/>
          <p:cNvPicPr/>
          <p:nvPr/>
        </p:nvPicPr>
        <p:blipFill>
          <a:blip r:embed="rId3"/>
          <a:stretch>
            <a:fillRect/>
          </a:stretch>
        </p:blipFill>
        <p:spPr>
          <a:xfrm>
            <a:off x="662940" y="1454784"/>
            <a:ext cx="7429590" cy="3105785"/>
          </a:xfrm>
          <a:prstGeom prst="rect">
            <a:avLst/>
          </a:prstGeom>
        </p:spPr>
      </p:pic>
    </p:spTree>
    <p:extLst>
      <p:ext uri="{BB962C8B-B14F-4D97-AF65-F5344CB8AC3E}">
        <p14:creationId xmlns:p14="http://schemas.microsoft.com/office/powerpoint/2010/main" val="3597614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576780" y="103502"/>
            <a:ext cx="7704000" cy="572700"/>
          </a:xfrm>
          <a:prstGeom prst="rect">
            <a:avLst/>
          </a:prstGeom>
        </p:spPr>
        <p:txBody>
          <a:bodyPr spcFirstLastPara="1" wrap="square" lIns="91425" tIns="91425" rIns="91425" bIns="91425" anchor="t" anchorCtr="0">
            <a:noAutofit/>
          </a:bodyPr>
          <a:lstStyle/>
          <a:p>
            <a:pPr marL="0" lvl="0" indent="0"/>
            <a:r>
              <a:rPr lang="en-GB" dirty="0"/>
              <a:t>Expressions d'agrégation </a:t>
            </a:r>
          </a:p>
        </p:txBody>
      </p:sp>
      <p:sp>
        <p:nvSpPr>
          <p:cNvPr id="7" name="Rectangle 6"/>
          <p:cNvSpPr/>
          <p:nvPr/>
        </p:nvSpPr>
        <p:spPr>
          <a:xfrm>
            <a:off x="719999" y="816740"/>
            <a:ext cx="7704001" cy="3754874"/>
          </a:xfrm>
          <a:prstGeom prst="rect">
            <a:avLst/>
          </a:prstGeom>
        </p:spPr>
        <p:txBody>
          <a:bodyPr wrap="square">
            <a:spAutoFit/>
          </a:bodyPr>
          <a:lstStyle/>
          <a:p>
            <a:pPr marL="342900" lvl="0" indent="-342900">
              <a:buFont typeface="+mj-lt"/>
              <a:buAutoNum type="arabicPeriod"/>
              <a:tabLst>
                <a:tab pos="176213" algn="l"/>
              </a:tabLst>
            </a:pPr>
            <a:r>
              <a:rPr lang="fr-FR" dirty="0">
                <a:effectLst>
                  <a:outerShdw blurRad="38100" dist="38100" dir="2700000" algn="tl">
                    <a:srgbClr val="000000">
                      <a:alpha val="43137"/>
                    </a:srgbClr>
                  </a:outerShdw>
                </a:effectLst>
                <a:latin typeface="Poppins" panose="020B0604020202020204" charset="0"/>
                <a:cs typeface="Poppins" panose="020B0604020202020204" charset="0"/>
              </a:rPr>
              <a:t>Operations d 'expression : </a:t>
            </a:r>
            <a:r>
              <a:rPr lang="fr-FR" dirty="0">
                <a:latin typeface="Poppins" panose="020B0604020202020204" charset="0"/>
                <a:cs typeface="Poppins" panose="020B0604020202020204" charset="0"/>
              </a:rPr>
              <a:t>Ces expressions effectuent des opérations spécifiques pendant l'agrégation </a:t>
            </a:r>
          </a:p>
          <a:p>
            <a:pPr marL="0" lvl="0" indent="0">
              <a:tabLst>
                <a:tab pos="176213" algn="l"/>
              </a:tabLst>
            </a:pPr>
            <a:endParaRPr lang="fr-FR" dirty="0">
              <a:latin typeface="Poppins" panose="020B0604020202020204" charset="0"/>
              <a:cs typeface="Poppins" panose="020B0604020202020204" charset="0"/>
            </a:endParaRPr>
          </a:p>
          <a:p>
            <a:pPr marL="285750" lvl="0" indent="-285750">
              <a:buFont typeface="Arial" panose="020B0604020202020204" pitchFamily="34" charset="0"/>
              <a:buChar char="•"/>
              <a:tabLst>
                <a:tab pos="176213" algn="l"/>
              </a:tabLst>
            </a:pPr>
            <a:r>
              <a:rPr lang="fr-FR" dirty="0">
                <a:solidFill>
                  <a:schemeClr val="bg2"/>
                </a:solidFill>
                <a:latin typeface="Poppins" panose="020B0604020202020204" charset="0"/>
                <a:cs typeface="Poppins" panose="020B0604020202020204" charset="0"/>
              </a:rPr>
              <a:t>$sum </a:t>
            </a:r>
            <a:r>
              <a:rPr lang="fr-FR" dirty="0">
                <a:latin typeface="Poppins" panose="020B0604020202020204" charset="0"/>
                <a:cs typeface="Poppins" panose="020B0604020202020204" charset="0"/>
              </a:rPr>
              <a:t>: Calcule la somme des valeurs spécifiées.</a:t>
            </a:r>
          </a:p>
          <a:p>
            <a:pPr marL="285750" lvl="0" indent="-285750">
              <a:buFont typeface="Arial" panose="020B0604020202020204" pitchFamily="34" charset="0"/>
              <a:buChar char="•"/>
              <a:tabLst>
                <a:tab pos="176213" algn="l"/>
              </a:tabLst>
            </a:pPr>
            <a:r>
              <a:rPr lang="fr-FR" dirty="0">
                <a:solidFill>
                  <a:schemeClr val="bg2"/>
                </a:solidFill>
                <a:latin typeface="Poppins" panose="020B0604020202020204" charset="0"/>
                <a:cs typeface="Poppins" panose="020B0604020202020204" charset="0"/>
              </a:rPr>
              <a:t>$avg </a:t>
            </a:r>
            <a:r>
              <a:rPr lang="fr-FR" dirty="0">
                <a:latin typeface="Poppins" panose="020B0604020202020204" charset="0"/>
                <a:cs typeface="Poppins" panose="020B0604020202020204" charset="0"/>
              </a:rPr>
              <a:t>: Calcule la moyenne des valeurs spécifiées.</a:t>
            </a:r>
          </a:p>
          <a:p>
            <a:pPr marL="285750" lvl="0" indent="-285750">
              <a:buFont typeface="Arial" panose="020B0604020202020204" pitchFamily="34" charset="0"/>
              <a:buChar char="•"/>
              <a:tabLst>
                <a:tab pos="176213" algn="l"/>
              </a:tabLst>
            </a:pPr>
            <a:r>
              <a:rPr lang="fr-FR" dirty="0">
                <a:solidFill>
                  <a:schemeClr val="bg2"/>
                </a:solidFill>
                <a:latin typeface="Poppins" panose="020B0604020202020204" charset="0"/>
                <a:cs typeface="Poppins" panose="020B0604020202020204" charset="0"/>
              </a:rPr>
              <a:t>$max, $min </a:t>
            </a:r>
            <a:r>
              <a:rPr lang="fr-FR" dirty="0">
                <a:latin typeface="Poppins" panose="020B0604020202020204" charset="0"/>
                <a:cs typeface="Poppins" panose="020B0604020202020204" charset="0"/>
              </a:rPr>
              <a:t>: Trouve la valeur maximale, minimale dans un groupe.</a:t>
            </a:r>
          </a:p>
          <a:p>
            <a:pPr marL="285750" lvl="0" indent="-285750">
              <a:buFont typeface="Arial" panose="020B0604020202020204" pitchFamily="34" charset="0"/>
              <a:buChar char="•"/>
              <a:tabLst>
                <a:tab pos="176213" algn="l"/>
              </a:tabLst>
            </a:pPr>
            <a:r>
              <a:rPr lang="fr-FR" dirty="0">
                <a:solidFill>
                  <a:schemeClr val="bg2"/>
                </a:solidFill>
                <a:latin typeface="Poppins" panose="020B0604020202020204" charset="0"/>
                <a:cs typeface="Poppins" panose="020B0604020202020204" charset="0"/>
              </a:rPr>
              <a:t>$first, $last </a:t>
            </a:r>
            <a:r>
              <a:rPr lang="fr-FR" dirty="0">
                <a:latin typeface="Poppins" panose="020B0604020202020204" charset="0"/>
                <a:cs typeface="Poppins" panose="020B0604020202020204" charset="0"/>
              </a:rPr>
              <a:t>: Prend la première ou la dernière valeur dans un groupe.</a:t>
            </a:r>
          </a:p>
          <a:p>
            <a:pPr lvl="0">
              <a:tabLst>
                <a:tab pos="176213" algn="l"/>
              </a:tabLst>
            </a:pPr>
            <a:endParaRPr lang="fr-FR" dirty="0">
              <a:latin typeface="Poppins" panose="020B0604020202020204" charset="0"/>
              <a:cs typeface="Poppins" panose="020B0604020202020204" charset="0"/>
            </a:endParaRPr>
          </a:p>
          <a:p>
            <a:pPr lvl="0">
              <a:tabLst>
                <a:tab pos="176213" algn="l"/>
              </a:tabLst>
            </a:pPr>
            <a:r>
              <a:rPr lang="fr-FR" dirty="0">
                <a:effectLst>
                  <a:outerShdw blurRad="38100" dist="38100" dir="2700000" algn="tl">
                    <a:srgbClr val="000000">
                      <a:alpha val="43137"/>
                    </a:srgbClr>
                  </a:outerShdw>
                </a:effectLst>
                <a:latin typeface="Poppins" panose="020B0604020202020204" charset="0"/>
                <a:cs typeface="Poppins" panose="020B0604020202020204" charset="0"/>
              </a:rPr>
              <a:t>2.    Opérations de Regroupement :</a:t>
            </a:r>
          </a:p>
          <a:p>
            <a:pPr marL="285750" lvl="0" indent="-285750">
              <a:buFont typeface="Arial" panose="020B0604020202020204" pitchFamily="34" charset="0"/>
              <a:buChar char="•"/>
              <a:tabLst>
                <a:tab pos="176213" algn="l"/>
              </a:tabLst>
            </a:pPr>
            <a:r>
              <a:rPr lang="fr-FR" dirty="0">
                <a:solidFill>
                  <a:schemeClr val="bg2"/>
                </a:solidFill>
                <a:latin typeface="Poppins" panose="020B0604020202020204" charset="0"/>
                <a:cs typeface="Poppins" panose="020B0604020202020204" charset="0"/>
              </a:rPr>
              <a:t>$group </a:t>
            </a:r>
            <a:r>
              <a:rPr lang="fr-FR" dirty="0">
                <a:latin typeface="Poppins" panose="020B0604020202020204" charset="0"/>
                <a:cs typeface="Poppins" panose="020B0604020202020204" charset="0"/>
              </a:rPr>
              <a:t>: Regroupe les documents selon une clé spécifiée.</a:t>
            </a:r>
          </a:p>
          <a:p>
            <a:pPr marL="285750" lvl="0" indent="-285750">
              <a:buFont typeface="Arial" panose="020B0604020202020204" pitchFamily="34" charset="0"/>
              <a:buChar char="•"/>
              <a:tabLst>
                <a:tab pos="176213" algn="l"/>
              </a:tabLst>
            </a:pPr>
            <a:r>
              <a:rPr lang="fr-FR" dirty="0">
                <a:solidFill>
                  <a:schemeClr val="bg2"/>
                </a:solidFill>
                <a:latin typeface="Poppins" panose="020B0604020202020204" charset="0"/>
                <a:cs typeface="Poppins" panose="020B0604020202020204" charset="0"/>
              </a:rPr>
              <a:t>$project </a:t>
            </a:r>
            <a:r>
              <a:rPr lang="fr-FR" dirty="0">
                <a:latin typeface="Poppins" panose="020B0604020202020204" charset="0"/>
                <a:cs typeface="Poppins" panose="020B0604020202020204" charset="0"/>
              </a:rPr>
              <a:t>: Projette les champs et renomme ou supprime des champs.</a:t>
            </a:r>
          </a:p>
          <a:p>
            <a:pPr lvl="0">
              <a:tabLst>
                <a:tab pos="176213" algn="l"/>
              </a:tabLst>
            </a:pPr>
            <a:endParaRPr lang="fr-FR" dirty="0">
              <a:latin typeface="Poppins" panose="020B0604020202020204" charset="0"/>
              <a:cs typeface="Poppins" panose="020B0604020202020204" charset="0"/>
            </a:endParaRPr>
          </a:p>
          <a:p>
            <a:pPr lvl="0">
              <a:tabLst>
                <a:tab pos="176213" algn="l"/>
              </a:tabLst>
            </a:pPr>
            <a:r>
              <a:rPr lang="fr-FR" dirty="0">
                <a:effectLst>
                  <a:outerShdw blurRad="38100" dist="38100" dir="2700000" algn="tl">
                    <a:srgbClr val="000000">
                      <a:alpha val="43137"/>
                    </a:srgbClr>
                  </a:outerShdw>
                </a:effectLst>
                <a:latin typeface="Poppins" panose="020B0604020202020204" charset="0"/>
                <a:cs typeface="Poppins" panose="020B0604020202020204" charset="0"/>
              </a:rPr>
              <a:t>3.    Opérations de Tri et de Limite :</a:t>
            </a:r>
          </a:p>
          <a:p>
            <a:pPr marL="285750" lvl="0" indent="-285750">
              <a:buFont typeface="Arial" panose="020B0604020202020204" pitchFamily="34" charset="0"/>
              <a:buChar char="•"/>
              <a:tabLst>
                <a:tab pos="176213" algn="l"/>
              </a:tabLst>
            </a:pPr>
            <a:r>
              <a:rPr lang="fr-FR" dirty="0">
                <a:solidFill>
                  <a:schemeClr val="bg2"/>
                </a:solidFill>
                <a:latin typeface="Poppins" panose="020B0604020202020204" charset="0"/>
                <a:cs typeface="Poppins" panose="020B0604020202020204" charset="0"/>
              </a:rPr>
              <a:t>$sort </a:t>
            </a:r>
            <a:r>
              <a:rPr lang="fr-FR" dirty="0">
                <a:latin typeface="Poppins" panose="020B0604020202020204" charset="0"/>
                <a:cs typeface="Poppins" panose="020B0604020202020204" charset="0"/>
              </a:rPr>
              <a:t>: Trie les documents dans un ordre spécifié.</a:t>
            </a:r>
          </a:p>
          <a:p>
            <a:pPr marL="285750" lvl="0" indent="-285750">
              <a:buFont typeface="Arial" panose="020B0604020202020204" pitchFamily="34" charset="0"/>
              <a:buChar char="•"/>
              <a:tabLst>
                <a:tab pos="176213" algn="l"/>
              </a:tabLst>
            </a:pPr>
            <a:r>
              <a:rPr lang="fr-FR" dirty="0">
                <a:solidFill>
                  <a:schemeClr val="bg2"/>
                </a:solidFill>
                <a:latin typeface="Poppins" panose="020B0604020202020204" charset="0"/>
                <a:cs typeface="Poppins" panose="020B0604020202020204" charset="0"/>
              </a:rPr>
              <a:t>$limit </a:t>
            </a:r>
            <a:r>
              <a:rPr lang="fr-FR" dirty="0">
                <a:latin typeface="Poppins" panose="020B0604020202020204" charset="0"/>
                <a:cs typeface="Poppins" panose="020B0604020202020204" charset="0"/>
              </a:rPr>
              <a:t>: Limite le nombre de documents renvoyés.</a:t>
            </a:r>
          </a:p>
          <a:p>
            <a:pPr lvl="0">
              <a:tabLst>
                <a:tab pos="176213" algn="l"/>
              </a:tabLst>
            </a:pPr>
            <a:endParaRPr lang="fr-FR" dirty="0">
              <a:latin typeface="Poppins" panose="020B0604020202020204" charset="0"/>
              <a:cs typeface="Poppins" panose="020B0604020202020204" charset="0"/>
            </a:endParaRPr>
          </a:p>
          <a:p>
            <a:pPr lvl="0">
              <a:tabLst>
                <a:tab pos="176213" algn="l"/>
              </a:tabLst>
            </a:pPr>
            <a:endParaRPr lang="fr-FR" dirty="0">
              <a:latin typeface="Poppins" panose="020B0604020202020204" charset="0"/>
              <a:cs typeface="Poppins"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00536" y="0"/>
            <a:ext cx="7704000" cy="572700"/>
          </a:xfrm>
        </p:spPr>
        <p:txBody>
          <a:bodyPr/>
          <a:lstStyle/>
          <a:p>
            <a:r>
              <a:rPr lang="fr-FR" dirty="0"/>
              <a:t>EXEMPLE :</a:t>
            </a:r>
            <a:r>
              <a:rPr lang="en-GB" dirty="0"/>
              <a:t/>
            </a:r>
            <a:br>
              <a:rPr lang="en-GB" dirty="0"/>
            </a:br>
            <a:endParaRPr lang="en-GB" dirty="0"/>
          </a:p>
        </p:txBody>
      </p:sp>
      <p:pic>
        <p:nvPicPr>
          <p:cNvPr id="4" name="Image 3"/>
          <p:cNvPicPr/>
          <p:nvPr/>
        </p:nvPicPr>
        <p:blipFill>
          <a:blip r:embed="rId2"/>
          <a:stretch>
            <a:fillRect/>
          </a:stretch>
        </p:blipFill>
        <p:spPr>
          <a:xfrm>
            <a:off x="500536" y="2047205"/>
            <a:ext cx="3718924" cy="2645981"/>
          </a:xfrm>
          <a:prstGeom prst="rect">
            <a:avLst/>
          </a:prstGeom>
        </p:spPr>
      </p:pic>
      <p:pic>
        <p:nvPicPr>
          <p:cNvPr id="6" name="Image 5"/>
          <p:cNvPicPr/>
          <p:nvPr/>
        </p:nvPicPr>
        <p:blipFill>
          <a:blip r:embed="rId3"/>
          <a:stretch>
            <a:fillRect/>
          </a:stretch>
        </p:blipFill>
        <p:spPr>
          <a:xfrm>
            <a:off x="5004150" y="2047205"/>
            <a:ext cx="3732226" cy="1863376"/>
          </a:xfrm>
          <a:prstGeom prst="rect">
            <a:avLst/>
          </a:prstGeom>
        </p:spPr>
      </p:pic>
      <p:sp>
        <p:nvSpPr>
          <p:cNvPr id="7" name="ZoneTexte 6"/>
          <p:cNvSpPr txBox="1"/>
          <p:nvPr/>
        </p:nvSpPr>
        <p:spPr>
          <a:xfrm>
            <a:off x="500536" y="786732"/>
            <a:ext cx="3718924" cy="954107"/>
          </a:xfrm>
          <a:prstGeom prst="rect">
            <a:avLst/>
          </a:prstGeom>
          <a:noFill/>
        </p:spPr>
        <p:txBody>
          <a:bodyPr wrap="square" rtlCol="0">
            <a:spAutoFit/>
          </a:bodyPr>
          <a:lstStyle/>
          <a:p>
            <a:r>
              <a:rPr lang="fr-FR" dirty="0">
                <a:latin typeface="Poppins" panose="020B0604020202020204" charset="0"/>
                <a:cs typeface="Poppins" panose="020B0604020202020204" charset="0"/>
              </a:rPr>
              <a:t>Agrégation avec Filtrage et Regroupement :</a:t>
            </a:r>
          </a:p>
          <a:p>
            <a:pPr marL="285750" indent="-285750">
              <a:buFont typeface="Wingdings" panose="05000000000000000000" pitchFamily="2" charset="2"/>
              <a:buChar char="Ø"/>
            </a:pPr>
            <a:r>
              <a:rPr lang="fr-FR" dirty="0">
                <a:latin typeface="Poppins" panose="020B0604020202020204" charset="0"/>
                <a:cs typeface="Poppins" panose="020B0604020202020204" charset="0"/>
              </a:rPr>
              <a:t>Trouver la moyenne d'âge par genre pour les utilisateurs</a:t>
            </a:r>
            <a:endParaRPr lang="en-GB" dirty="0">
              <a:latin typeface="Poppins" panose="020B0604020202020204" charset="0"/>
              <a:cs typeface="Poppins" panose="020B0604020202020204" charset="0"/>
            </a:endParaRPr>
          </a:p>
        </p:txBody>
      </p:sp>
      <p:sp>
        <p:nvSpPr>
          <p:cNvPr id="10" name="ZoneTexte 9"/>
          <p:cNvSpPr txBox="1"/>
          <p:nvPr/>
        </p:nvSpPr>
        <p:spPr>
          <a:xfrm>
            <a:off x="5004150" y="786732"/>
            <a:ext cx="3732226" cy="738664"/>
          </a:xfrm>
          <a:prstGeom prst="rect">
            <a:avLst/>
          </a:prstGeom>
          <a:noFill/>
        </p:spPr>
        <p:txBody>
          <a:bodyPr wrap="square" rtlCol="0">
            <a:spAutoFit/>
          </a:bodyPr>
          <a:lstStyle/>
          <a:p>
            <a:r>
              <a:rPr lang="fr-FR" dirty="0">
                <a:latin typeface="Poppins" panose="020B0604020202020204" charset="0"/>
                <a:cs typeface="Poppins" panose="020B0604020202020204" charset="0"/>
              </a:rPr>
              <a:t>Agrégation avec Tri et Limite :</a:t>
            </a:r>
          </a:p>
          <a:p>
            <a:pPr marL="285750" indent="-285750">
              <a:buFont typeface="Wingdings" panose="05000000000000000000" pitchFamily="2" charset="2"/>
              <a:buChar char="Ø"/>
            </a:pPr>
            <a:r>
              <a:rPr lang="fr-FR" dirty="0">
                <a:latin typeface="Poppins" panose="020B0604020202020204" charset="0"/>
                <a:cs typeface="Poppins" panose="020B0604020202020204" charset="0"/>
              </a:rPr>
              <a:t>Trouver la moyenne d'âge par genre pour les utilisateurs</a:t>
            </a:r>
            <a:endParaRPr lang="en-GB" dirty="0">
              <a:latin typeface="Poppins" panose="020B0604020202020204" charset="0"/>
              <a:cs typeface="Poppins" panose="020B0604020202020204" charset="0"/>
            </a:endParaRPr>
          </a:p>
        </p:txBody>
      </p:sp>
    </p:spTree>
    <p:extLst>
      <p:ext uri="{BB962C8B-B14F-4D97-AF65-F5344CB8AC3E}">
        <p14:creationId xmlns:p14="http://schemas.microsoft.com/office/powerpoint/2010/main" val="100478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latin typeface="IBM Plex Mono"/>
                <a:ea typeface="IBM Plex Mono"/>
                <a:cs typeface="IBM Plex Mono"/>
                <a:sym typeface="IBM Plex Mono"/>
              </a:rPr>
              <a:t>Table of contents</a:t>
            </a:r>
            <a:endParaRPr sz="3200" dirty="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20000" y="2158039"/>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Fonctionnalité de base</a:t>
            </a:r>
            <a:endParaRPr dirty="0"/>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474" name="Google Shape;1474;p37"/>
          <p:cNvSpPr txBox="1">
            <a:spLocks noGrp="1"/>
          </p:cNvSpPr>
          <p:nvPr>
            <p:ph type="title" idx="6"/>
          </p:nvPr>
        </p:nvSpPr>
        <p:spPr>
          <a:xfrm>
            <a:off x="720003"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475" name="Google Shape;1475;p37"/>
          <p:cNvSpPr txBox="1">
            <a:spLocks noGrp="1"/>
          </p:cNvSpPr>
          <p:nvPr>
            <p:ph type="title" idx="7"/>
          </p:nvPr>
        </p:nvSpPr>
        <p:spPr>
          <a:xfrm>
            <a:off x="4366698"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476" name="Google Shape;1476;p37"/>
          <p:cNvSpPr txBox="1">
            <a:spLocks noGrp="1"/>
          </p:cNvSpPr>
          <p:nvPr>
            <p:ph type="title" idx="8"/>
          </p:nvPr>
        </p:nvSpPr>
        <p:spPr>
          <a:xfrm>
            <a:off x="4366698"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477" name="Google Shape;1477;p37"/>
          <p:cNvSpPr txBox="1">
            <a:spLocks noGrp="1"/>
          </p:cNvSpPr>
          <p:nvPr>
            <p:ph type="subTitle" idx="13"/>
          </p:nvPr>
        </p:nvSpPr>
        <p:spPr>
          <a:xfrm>
            <a:off x="4366698" y="2158039"/>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Opérateurs de requête et filtrage</a:t>
            </a:r>
            <a:endParaRPr dirty="0"/>
          </a:p>
        </p:txBody>
      </p:sp>
      <p:sp>
        <p:nvSpPr>
          <p:cNvPr id="1478" name="Google Shape;1478;p37"/>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Commande d’agrégation</a:t>
            </a:r>
            <a:endParaRPr dirty="0"/>
          </a:p>
        </p:txBody>
      </p:sp>
      <p:sp>
        <p:nvSpPr>
          <p:cNvPr id="1479" name="Google Shape;1479;p37"/>
          <p:cNvSpPr txBox="1">
            <a:spLocks noGrp="1"/>
          </p:cNvSpPr>
          <p:nvPr>
            <p:ph type="subTitle" idx="15"/>
          </p:nvPr>
        </p:nvSpPr>
        <p:spPr>
          <a:xfrm>
            <a:off x="4366698" y="3614801"/>
            <a:ext cx="3675615" cy="402300"/>
          </a:xfrm>
          <a:prstGeom prst="rect">
            <a:avLst/>
          </a:prstGeom>
        </p:spPr>
        <p:txBody>
          <a:bodyPr spcFirstLastPara="1" wrap="square" lIns="91425" tIns="91425" rIns="91425" bIns="91425" anchor="b" anchorCtr="0">
            <a:noAutofit/>
          </a:bodyPr>
          <a:lstStyle/>
          <a:p>
            <a:pPr marL="0" lvl="0" indent="0"/>
            <a:r>
              <a:rPr lang="en-GB" dirty="0"/>
              <a:t>Expressions d'agrégation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lvl="0"/>
            <a:r>
              <a:rPr lang="en-GB" sz="3200" dirty="0"/>
              <a:t>Fonctionnalités de base</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2" name="Google Shape;1532;p39"/>
          <p:cNvSpPr txBox="1">
            <a:spLocks noGrp="1"/>
          </p:cNvSpPr>
          <p:nvPr>
            <p:ph type="subTitle" idx="1"/>
          </p:nvPr>
        </p:nvSpPr>
        <p:spPr>
          <a:xfrm>
            <a:off x="4881000" y="1192941"/>
            <a:ext cx="3543000" cy="3232462"/>
          </a:xfrm>
          <a:prstGeom prst="rect">
            <a:avLst/>
          </a:prstGeom>
        </p:spPr>
        <p:txBody>
          <a:bodyPr spcFirstLastPara="1" wrap="square" lIns="91425" tIns="91425" rIns="91425" bIns="91425" anchor="t" anchorCtr="0">
            <a:noAutofit/>
          </a:bodyPr>
          <a:lstStyle/>
          <a:p>
            <a:pPr marL="0" lvl="0" indent="0"/>
            <a:r>
              <a:rPr lang="fr-FR" dirty="0">
                <a:solidFill>
                  <a:schemeClr val="bg2"/>
                </a:solidFill>
              </a:rPr>
              <a:t>Query</a:t>
            </a:r>
            <a:r>
              <a:rPr lang="fr-FR" dirty="0"/>
              <a:t> : Ce paramètre spécifie les critères de sélection des documents. Il est facultatif et, s'il est omis, récupère tous les documents de la collection.</a:t>
            </a:r>
          </a:p>
          <a:p>
            <a:pPr marL="0" lvl="0" indent="0"/>
            <a:r>
              <a:rPr lang="fr-FR" dirty="0">
                <a:solidFill>
                  <a:schemeClr val="bg2"/>
                </a:solidFill>
              </a:rPr>
              <a:t>Projection</a:t>
            </a:r>
            <a:r>
              <a:rPr lang="fr-FR" dirty="0"/>
              <a:t> : La projection dans find permet de spécifier les champs à inclure ou exclure des résultats de la requête</a:t>
            </a:r>
          </a:p>
          <a:p>
            <a:pPr marL="0" lvl="0" indent="0"/>
            <a:r>
              <a:rPr lang="fr-FR" dirty="0"/>
              <a:t>{ champ: 1 } inclut le champ, </a:t>
            </a:r>
          </a:p>
          <a:p>
            <a:pPr marL="0" lvl="0" indent="0"/>
            <a:r>
              <a:rPr lang="fr-FR" dirty="0"/>
              <a:t>{ champ: 0 } l'exclut. </a:t>
            </a:r>
          </a:p>
          <a:p>
            <a:pPr marL="0" lvl="0" indent="0" algn="l" rtl="0">
              <a:spcBef>
                <a:spcPts val="0"/>
              </a:spcBef>
              <a:spcAft>
                <a:spcPts val="0"/>
              </a:spcAft>
              <a:buNone/>
            </a:pPr>
            <a:endParaRPr dirty="0"/>
          </a:p>
        </p:txBody>
      </p:sp>
      <p:sp>
        <p:nvSpPr>
          <p:cNvPr id="1533" name="Google Shape;1533;p39"/>
          <p:cNvSpPr txBox="1">
            <a:spLocks noGrp="1"/>
          </p:cNvSpPr>
          <p:nvPr>
            <p:ph type="subTitle" idx="2"/>
          </p:nvPr>
        </p:nvSpPr>
        <p:spPr>
          <a:xfrm>
            <a:off x="702858" y="1192941"/>
            <a:ext cx="3543000" cy="3374906"/>
          </a:xfrm>
          <a:prstGeom prst="rect">
            <a:avLst/>
          </a:prstGeom>
        </p:spPr>
        <p:txBody>
          <a:bodyPr spcFirstLastPara="1" wrap="square" lIns="91425" tIns="91425" rIns="91425" bIns="91425" anchor="t" anchorCtr="0">
            <a:noAutofit/>
          </a:bodyPr>
          <a:lstStyle/>
          <a:p>
            <a:pPr marL="176213" lvl="0" indent="-176213">
              <a:buFont typeface="Arial" panose="020B0604020202020204" pitchFamily="34" charset="0"/>
              <a:buChar char="•"/>
            </a:pPr>
            <a:r>
              <a:rPr lang="fr-FR" dirty="0"/>
              <a:t>La commande find est utilisée principalement pour rechercher des documents dans une collection Mongodb en utilisant des critères de recherche spécifiés.</a:t>
            </a:r>
          </a:p>
          <a:p>
            <a:pPr marL="176213" lvl="0" indent="-176213">
              <a:buFont typeface="Arial" panose="020B0604020202020204" pitchFamily="34" charset="0"/>
              <a:buChar char="•"/>
            </a:pPr>
            <a:r>
              <a:rPr lang="fr-FR" dirty="0"/>
              <a:t>Elle filtre les documents en fonction des critères de recherche spécifiés tels que les champs et leurs valeurs.</a:t>
            </a:r>
          </a:p>
          <a:p>
            <a:pPr marL="176213" lvl="0" indent="-176213">
              <a:buFont typeface="Arial" panose="020B0604020202020204" pitchFamily="34" charset="0"/>
              <a:buChar char="•"/>
            </a:pPr>
            <a:r>
              <a:rPr lang="fr-FR" dirty="0"/>
              <a:t>une requête find simple ressemblerait á </a:t>
            </a:r>
          </a:p>
          <a:p>
            <a:pPr marL="0" lvl="0" indent="0"/>
            <a:r>
              <a:rPr lang="fr-FR" dirty="0">
                <a:solidFill>
                  <a:schemeClr val="bg2"/>
                </a:solidFill>
              </a:rPr>
              <a:t>db.collection.find(query, projection) </a:t>
            </a:r>
          </a:p>
          <a:p>
            <a:pPr marL="0" lvl="0" indent="0"/>
            <a:endParaRPr lang="fr-FR" dirty="0"/>
          </a:p>
          <a:p>
            <a:pPr marL="0" lvl="0" indent="0" algn="l" rtl="0">
              <a:spcBef>
                <a:spcPts val="0"/>
              </a:spcBef>
              <a:spcAft>
                <a:spcPts val="0"/>
              </a:spcAft>
              <a:buNone/>
            </a:pPr>
            <a:endParaRPr dirty="0"/>
          </a:p>
        </p:txBody>
      </p:sp>
      <p:grpSp>
        <p:nvGrpSpPr>
          <p:cNvPr id="1534" name="Google Shape;1534;p39"/>
          <p:cNvGrpSpPr/>
          <p:nvPr/>
        </p:nvGrpSpPr>
        <p:grpSpPr>
          <a:xfrm>
            <a:off x="-179009" y="472719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itre 1"/>
          <p:cNvSpPr>
            <a:spLocks noGrp="1"/>
          </p:cNvSpPr>
          <p:nvPr>
            <p:ph type="title"/>
          </p:nvPr>
        </p:nvSpPr>
        <p:spPr>
          <a:xfrm>
            <a:off x="720000" y="86461"/>
            <a:ext cx="7704000" cy="572700"/>
          </a:xfrm>
        </p:spPr>
        <p:txBody>
          <a:bodyPr/>
          <a:lstStyle/>
          <a:p>
            <a:r>
              <a:rPr lang="fr-FR" dirty="0"/>
              <a:t>La méthode  ‘db.collection.find()’</a:t>
            </a:r>
            <a:endParaRPr lang="en-GB" dirty="0"/>
          </a:p>
        </p:txBody>
      </p:sp>
      <p:pic>
        <p:nvPicPr>
          <p:cNvPr id="4" name="Image 3">
            <a:extLst>
              <a:ext uri="{FF2B5EF4-FFF2-40B4-BE49-F238E27FC236}">
                <a16:creationId xmlns:a16="http://schemas.microsoft.com/office/drawing/2014/main" id="{8AC3DBE8-1E65-4D5A-8A15-2942934D2AA2}"/>
              </a:ext>
            </a:extLst>
          </p:cNvPr>
          <p:cNvPicPr>
            <a:picLocks noChangeAspect="1"/>
          </p:cNvPicPr>
          <p:nvPr/>
        </p:nvPicPr>
        <p:blipFill>
          <a:blip r:embed="rId3"/>
          <a:stretch>
            <a:fillRect/>
          </a:stretch>
        </p:blipFill>
        <p:spPr>
          <a:xfrm>
            <a:off x="5153247" y="4085341"/>
            <a:ext cx="3452037" cy="981778"/>
          </a:xfrm>
          <a:prstGeom prst="rect">
            <a:avLst/>
          </a:prstGeom>
        </p:spPr>
      </p:pic>
      <p:pic>
        <p:nvPicPr>
          <p:cNvPr id="5" name="Image 4">
            <a:extLst>
              <a:ext uri="{FF2B5EF4-FFF2-40B4-BE49-F238E27FC236}">
                <a16:creationId xmlns:a16="http://schemas.microsoft.com/office/drawing/2014/main" id="{494323C7-2D26-454F-AB38-8694880E3F14}"/>
              </a:ext>
            </a:extLst>
          </p:cNvPr>
          <p:cNvPicPr>
            <a:picLocks noChangeAspect="1"/>
          </p:cNvPicPr>
          <p:nvPr/>
        </p:nvPicPr>
        <p:blipFill rotWithShape="1">
          <a:blip r:embed="rId4"/>
          <a:srcRect t="6751"/>
          <a:stretch/>
        </p:blipFill>
        <p:spPr>
          <a:xfrm>
            <a:off x="340764" y="4359238"/>
            <a:ext cx="4086542" cy="4746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6"/>
          <p:cNvSpPr txBox="1">
            <a:spLocks noGrp="1"/>
          </p:cNvSpPr>
          <p:nvPr>
            <p:ph type="title"/>
          </p:nvPr>
        </p:nvSpPr>
        <p:spPr>
          <a:xfrm>
            <a:off x="720000" y="376445"/>
            <a:ext cx="7704000" cy="572700"/>
          </a:xfrm>
          <a:prstGeom prst="rect">
            <a:avLst/>
          </a:prstGeom>
        </p:spPr>
        <p:txBody>
          <a:bodyPr spcFirstLastPara="1" wrap="square" lIns="91425" tIns="91425" rIns="91425" bIns="91425" anchor="t" anchorCtr="0">
            <a:noAutofit/>
          </a:bodyPr>
          <a:lstStyle/>
          <a:p>
            <a:pPr lvl="0"/>
            <a:r>
              <a:rPr lang="fr-FR" sz="2400" dirty="0"/>
              <a:t>operateurs de requête et filtrage :</a:t>
            </a:r>
            <a:endParaRPr sz="2400" dirty="0"/>
          </a:p>
        </p:txBody>
      </p:sp>
      <p:graphicFrame>
        <p:nvGraphicFramePr>
          <p:cNvPr id="2195" name="Google Shape;2195;p56"/>
          <p:cNvGraphicFramePr/>
          <p:nvPr>
            <p:extLst>
              <p:ext uri="{D42A27DB-BD31-4B8C-83A1-F6EECF244321}">
                <p14:modId xmlns:p14="http://schemas.microsoft.com/office/powerpoint/2010/main" val="71572380"/>
              </p:ext>
            </p:extLst>
          </p:nvPr>
        </p:nvGraphicFramePr>
        <p:xfrm>
          <a:off x="720000" y="1226884"/>
          <a:ext cx="7704000" cy="2013462"/>
        </p:xfrm>
        <a:graphic>
          <a:graphicData uri="http://schemas.openxmlformats.org/drawingml/2006/table">
            <a:tbl>
              <a:tblPr>
                <a:noFill/>
                <a:tableStyleId>{23B88916-88B8-44B2-BF38-B357A80D41CE}</a:tableStyleId>
              </a:tblPr>
              <a:tblGrid>
                <a:gridCol w="1926000">
                  <a:extLst>
                    <a:ext uri="{9D8B030D-6E8A-4147-A177-3AD203B41FA5}">
                      <a16:colId xmlns:a16="http://schemas.microsoft.com/office/drawing/2014/main" val="20000"/>
                    </a:ext>
                  </a:extLst>
                </a:gridCol>
                <a:gridCol w="1926000">
                  <a:extLst>
                    <a:ext uri="{9D8B030D-6E8A-4147-A177-3AD203B41FA5}">
                      <a16:colId xmlns:a16="http://schemas.microsoft.com/office/drawing/2014/main" val="20001"/>
                    </a:ext>
                  </a:extLst>
                </a:gridCol>
                <a:gridCol w="1926000">
                  <a:extLst>
                    <a:ext uri="{9D8B030D-6E8A-4147-A177-3AD203B41FA5}">
                      <a16:colId xmlns:a16="http://schemas.microsoft.com/office/drawing/2014/main" val="20002"/>
                    </a:ext>
                  </a:extLst>
                </a:gridCol>
                <a:gridCol w="1926000">
                  <a:extLst>
                    <a:ext uri="{9D8B030D-6E8A-4147-A177-3AD203B41FA5}">
                      <a16:colId xmlns:a16="http://schemas.microsoft.com/office/drawing/2014/main" val="20003"/>
                    </a:ext>
                  </a:extLst>
                </a:gridCol>
              </a:tblGrid>
              <a:tr h="627075">
                <a:tc>
                  <a:txBody>
                    <a:bodyPr/>
                    <a:lstStyle/>
                    <a:p>
                      <a:pPr marL="228600" lvl="0" indent="0" algn="l" rtl="0">
                        <a:lnSpc>
                          <a:spcPct val="115000"/>
                        </a:lnSpc>
                        <a:spcBef>
                          <a:spcPts val="0"/>
                        </a:spcBef>
                        <a:spcAft>
                          <a:spcPts val="0"/>
                        </a:spcAft>
                        <a:buNone/>
                      </a:pPr>
                      <a:r>
                        <a:rPr lang="en-GB" sz="2000" b="1" dirty="0">
                          <a:solidFill>
                            <a:schemeClr val="dk1"/>
                          </a:solidFill>
                          <a:latin typeface="IBM Plex Mono"/>
                          <a:ea typeface="IBM Plex Mono"/>
                          <a:cs typeface="IBM Plex Mono"/>
                          <a:sym typeface="IBM Plex Mono"/>
                        </a:rPr>
                        <a:t>$eq, $gt, $lt</a:t>
                      </a:r>
                      <a:endParaRPr sz="20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228600" lvl="0" indent="0" algn="l" rtl="0">
                        <a:lnSpc>
                          <a:spcPct val="115000"/>
                        </a:lnSpc>
                        <a:spcBef>
                          <a:spcPts val="0"/>
                        </a:spcBef>
                        <a:spcAft>
                          <a:spcPts val="0"/>
                        </a:spcAft>
                        <a:buNone/>
                      </a:pPr>
                      <a:r>
                        <a:rPr lang="en-GB" sz="2000" b="1" dirty="0">
                          <a:solidFill>
                            <a:schemeClr val="dk1"/>
                          </a:solidFill>
                          <a:latin typeface="IBM Plex Mono"/>
                          <a:ea typeface="IBM Plex Mono"/>
                          <a:cs typeface="IBM Plex Mono"/>
                          <a:sym typeface="IBM Plex Mono"/>
                        </a:rPr>
                        <a:t>$in, $nin </a:t>
                      </a:r>
                      <a:endParaRPr sz="20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228600" lvl="0" indent="0" algn="l" rtl="0">
                        <a:lnSpc>
                          <a:spcPct val="115000"/>
                        </a:lnSpc>
                        <a:spcBef>
                          <a:spcPts val="0"/>
                        </a:spcBef>
                        <a:spcAft>
                          <a:spcPts val="0"/>
                        </a:spcAft>
                        <a:buNone/>
                      </a:pPr>
                      <a:r>
                        <a:rPr lang="en-GB" sz="2000" b="1" dirty="0">
                          <a:solidFill>
                            <a:schemeClr val="dk1"/>
                          </a:solidFill>
                          <a:latin typeface="IBM Plex Mono"/>
                          <a:ea typeface="IBM Plex Mono"/>
                          <a:cs typeface="IBM Plex Mono"/>
                          <a:sym typeface="IBM Plex Mono"/>
                        </a:rPr>
                        <a:t>$and, $or, $not </a:t>
                      </a:r>
                      <a:endParaRPr sz="20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228600" lvl="0" indent="0" algn="l" rtl="0">
                        <a:lnSpc>
                          <a:spcPct val="115000"/>
                        </a:lnSpc>
                        <a:spcBef>
                          <a:spcPts val="0"/>
                        </a:spcBef>
                        <a:spcAft>
                          <a:spcPts val="0"/>
                        </a:spcAft>
                        <a:buNone/>
                      </a:pPr>
                      <a:r>
                        <a:rPr lang="en-GB" sz="2000" b="1" dirty="0">
                          <a:solidFill>
                            <a:schemeClr val="dk1"/>
                          </a:solidFill>
                          <a:latin typeface="IBM Plex Mono"/>
                          <a:ea typeface="IBM Plex Mono"/>
                          <a:cs typeface="IBM Plex Mono"/>
                          <a:sym typeface="IBM Plex Mono"/>
                        </a:rPr>
                        <a:t>$nor </a:t>
                      </a:r>
                      <a:endParaRPr sz="20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1132325">
                <a:tc>
                  <a:txBody>
                    <a:bodyPr/>
                    <a:lstStyle/>
                    <a:p>
                      <a:pPr marL="139700" marR="0" lvl="0" indent="0" algn="l" rtl="0">
                        <a:lnSpc>
                          <a:spcPct val="115000"/>
                        </a:lnSpc>
                        <a:spcBef>
                          <a:spcPts val="0"/>
                        </a:spcBef>
                        <a:spcAft>
                          <a:spcPts val="0"/>
                        </a:spcAft>
                        <a:buClr>
                          <a:schemeClr val="dk1"/>
                        </a:buClr>
                        <a:buSzPts val="1400"/>
                        <a:buFont typeface="Poppins"/>
                        <a:buNone/>
                      </a:pPr>
                      <a:r>
                        <a:rPr lang="fr-FR" sz="1400" b="0" i="0" u="none" strike="noStrike" cap="none" dirty="0">
                          <a:solidFill>
                            <a:schemeClr val="dk1"/>
                          </a:solidFill>
                          <a:latin typeface="Poppins"/>
                          <a:ea typeface="Poppins"/>
                          <a:cs typeface="Poppins"/>
                          <a:sym typeface="Arial"/>
                        </a:rPr>
                        <a:t>Ces opérateurs permettant de comparer des valeurs</a:t>
                      </a:r>
                      <a:endParaRPr sz="1400" b="0" i="0" u="none" strike="noStrike" cap="none"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139700" lvl="0" indent="0" algn="l" rtl="0">
                        <a:lnSpc>
                          <a:spcPct val="115000"/>
                        </a:lnSpc>
                        <a:spcBef>
                          <a:spcPts val="0"/>
                        </a:spcBef>
                        <a:spcAft>
                          <a:spcPts val="0"/>
                        </a:spcAft>
                        <a:buClr>
                          <a:schemeClr val="dk1"/>
                        </a:buClr>
                        <a:buSzPts val="1400"/>
                        <a:buFont typeface="Poppins"/>
                        <a:buNone/>
                      </a:pPr>
                      <a:r>
                        <a:rPr lang="fr-FR" dirty="0">
                          <a:solidFill>
                            <a:schemeClr val="dk1"/>
                          </a:solidFill>
                          <a:latin typeface="Poppins"/>
                          <a:ea typeface="Poppins"/>
                          <a:cs typeface="Poppins"/>
                          <a:sym typeface="Poppins"/>
                        </a:rPr>
                        <a:t>Présent dans, non présent dans un tableau de valeurs</a:t>
                      </a: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139700" lvl="0" indent="0" algn="l" rtl="0">
                        <a:lnSpc>
                          <a:spcPct val="115000"/>
                        </a:lnSpc>
                        <a:spcBef>
                          <a:spcPts val="0"/>
                        </a:spcBef>
                        <a:spcAft>
                          <a:spcPts val="0"/>
                        </a:spcAft>
                        <a:buClr>
                          <a:schemeClr val="dk1"/>
                        </a:buClr>
                        <a:buSzPts val="1400"/>
                        <a:buFont typeface="Poppins"/>
                        <a:buNone/>
                      </a:pPr>
                      <a:r>
                        <a:rPr lang="fr-FR" dirty="0">
                          <a:solidFill>
                            <a:schemeClr val="dk1"/>
                          </a:solidFill>
                          <a:latin typeface="Poppins"/>
                          <a:ea typeface="Poppins"/>
                          <a:cs typeface="Poppins"/>
                          <a:sym typeface="Poppins"/>
                        </a:rPr>
                        <a:t>Opérations logiques pour combiner ou nier des conditions.</a:t>
                      </a: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139700" lvl="0" indent="0" algn="l" rtl="0">
                        <a:lnSpc>
                          <a:spcPct val="115000"/>
                        </a:lnSpc>
                        <a:spcBef>
                          <a:spcPts val="0"/>
                        </a:spcBef>
                        <a:spcAft>
                          <a:spcPts val="0"/>
                        </a:spcAft>
                        <a:buClr>
                          <a:schemeClr val="dk1"/>
                        </a:buClr>
                        <a:buSzPts val="1400"/>
                        <a:buFont typeface="Poppins"/>
                        <a:buNone/>
                      </a:pPr>
                      <a:r>
                        <a:rPr lang="fr-FR" dirty="0">
                          <a:solidFill>
                            <a:schemeClr val="dk1"/>
                          </a:solidFill>
                          <a:latin typeface="Poppins"/>
                          <a:ea typeface="Poppins"/>
                          <a:cs typeface="Poppins"/>
                          <a:sym typeface="Poppins"/>
                        </a:rPr>
                        <a:t>Ni l'un ni l'autre des opérations spécifiées.</a:t>
                      </a: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pic>
        <p:nvPicPr>
          <p:cNvPr id="3" name="Image 2"/>
          <p:cNvPicPr>
            <a:picLocks noChangeAspect="1"/>
          </p:cNvPicPr>
          <p:nvPr/>
        </p:nvPicPr>
        <p:blipFill>
          <a:blip r:embed="rId3"/>
          <a:stretch>
            <a:fillRect/>
          </a:stretch>
        </p:blipFill>
        <p:spPr>
          <a:xfrm>
            <a:off x="1947496" y="3616563"/>
            <a:ext cx="5249008" cy="11336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r>
              <a:rPr lang="en-GB" sz="3200" dirty="0"/>
              <a:t>Commande d’agrégation</a:t>
            </a:r>
            <a:br>
              <a:rPr lang="en-GB" sz="3200" dirty="0"/>
            </a:br>
            <a:endParaRPr lang="en-GB" sz="32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267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r>
              <a:rPr lang="fr-FR" dirty="0"/>
              <a:t>L'opération aggregate de Mongodb permet de réaliser des opérations d'agrégation complexes en utilisant une séquence d'étapes appelée </a:t>
            </a:r>
            <a:r>
              <a:rPr lang="fr-FR" b="1" u="sng" dirty="0">
                <a:solidFill>
                  <a:schemeClr val="bg2"/>
                </a:solidFill>
              </a:rPr>
              <a:t>pipeline</a:t>
            </a:r>
            <a:r>
              <a:rPr lang="fr-FR" b="1" u="sng" dirty="0"/>
              <a:t> </a:t>
            </a:r>
            <a:r>
              <a:rPr lang="fr-FR" b="1" u="sng" dirty="0">
                <a:solidFill>
                  <a:schemeClr val="bg2"/>
                </a:solidFill>
              </a:rPr>
              <a:t>d'agrégation</a:t>
            </a:r>
            <a:r>
              <a:rPr lang="fr-FR" b="1" u="sng" dirty="0"/>
              <a:t>.</a:t>
            </a:r>
            <a:r>
              <a:rPr lang="fr-FR" dirty="0"/>
              <a:t> </a:t>
            </a:r>
          </a:p>
          <a:p>
            <a:pPr marL="452438" indent="0">
              <a:buNone/>
            </a:pPr>
            <a:r>
              <a:rPr lang="fr-FR" dirty="0"/>
              <a:t>Chaque étape du pipeline transforme les documents en fonction des opérations spécifiées.</a:t>
            </a:r>
          </a:p>
          <a:p>
            <a:pPr marL="139700" indent="0">
              <a:lnSpc>
                <a:spcPct val="200000"/>
              </a:lnSpc>
              <a:buNone/>
            </a:pPr>
            <a:r>
              <a:rPr lang="fr-FR" dirty="0"/>
              <a:t>2.    Elle s'utilise comme suit </a:t>
            </a:r>
            <a:r>
              <a:rPr lang="fr-FR" dirty="0">
                <a:solidFill>
                  <a:schemeClr val="bg2"/>
                </a:solidFill>
              </a:rPr>
              <a:t>:   </a:t>
            </a:r>
            <a:br>
              <a:rPr lang="fr-FR" dirty="0">
                <a:solidFill>
                  <a:schemeClr val="bg2"/>
                </a:solidFill>
              </a:rPr>
            </a:br>
            <a:endParaRPr lang="en-GB" dirty="0"/>
          </a:p>
        </p:txBody>
      </p:sp>
      <p:sp>
        <p:nvSpPr>
          <p:cNvPr id="3" name="Titre 2"/>
          <p:cNvSpPr>
            <a:spLocks noGrp="1"/>
          </p:cNvSpPr>
          <p:nvPr>
            <p:ph type="title"/>
          </p:nvPr>
        </p:nvSpPr>
        <p:spPr/>
        <p:txBody>
          <a:bodyPr/>
          <a:lstStyle/>
          <a:p>
            <a:r>
              <a:rPr lang="fr-FR" dirty="0"/>
              <a:t>Syntaxe de base </a:t>
            </a:r>
            <a:endParaRPr lang="en-GB" dirty="0"/>
          </a:p>
        </p:txBody>
      </p:sp>
      <p:pic>
        <p:nvPicPr>
          <p:cNvPr id="4" name="Image 3"/>
          <p:cNvPicPr>
            <a:picLocks noChangeAspect="1"/>
          </p:cNvPicPr>
          <p:nvPr/>
        </p:nvPicPr>
        <p:blipFill>
          <a:blip r:embed="rId2"/>
          <a:stretch>
            <a:fillRect/>
          </a:stretch>
        </p:blipFill>
        <p:spPr>
          <a:xfrm>
            <a:off x="2120189" y="3119979"/>
            <a:ext cx="4896972" cy="669823"/>
          </a:xfrm>
          <a:prstGeom prst="rect">
            <a:avLst/>
          </a:prstGeom>
        </p:spPr>
      </p:pic>
    </p:spTree>
    <p:extLst>
      <p:ext uri="{BB962C8B-B14F-4D97-AF65-F5344CB8AC3E}">
        <p14:creationId xmlns:p14="http://schemas.microsoft.com/office/powerpoint/2010/main" val="3836561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1928939" y="-2396466"/>
            <a:ext cx="6191222" cy="6191222"/>
            <a:chOff x="-640220" y="-2653973"/>
            <a:chExt cx="6191222" cy="6191222"/>
          </a:xfrm>
        </p:grpSpPr>
        <p:grpSp>
          <p:nvGrpSpPr>
            <p:cNvPr id="1547" name="Google Shape;1547;p40"/>
            <p:cNvGrpSpPr/>
            <p:nvPr/>
          </p:nvGrpSpPr>
          <p:grpSpPr>
            <a:xfrm>
              <a:off x="-640220" y="-2653973"/>
              <a:ext cx="6191222" cy="6191222"/>
              <a:chOff x="-640220" y="-2653973"/>
              <a:chExt cx="6191222" cy="6191222"/>
            </a:xfrm>
          </p:grpSpPr>
          <p:grpSp>
            <p:nvGrpSpPr>
              <p:cNvPr id="1548" name="Google Shape;1548;p40"/>
              <p:cNvGrpSpPr/>
              <p:nvPr/>
            </p:nvGrpSpPr>
            <p:grpSpPr>
              <a:xfrm>
                <a:off x="-132980" y="8670"/>
                <a:ext cx="2195123" cy="984606"/>
                <a:chOff x="-132980" y="8670"/>
                <a:chExt cx="2195123" cy="984606"/>
              </a:xfrm>
            </p:grpSpPr>
            <p:grpSp>
              <p:nvGrpSpPr>
                <p:cNvPr id="1549" name="Google Shape;1549;p40"/>
                <p:cNvGrpSpPr/>
                <p:nvPr/>
              </p:nvGrpSpPr>
              <p:grpSpPr>
                <a:xfrm>
                  <a:off x="-132980" y="8670"/>
                  <a:ext cx="2195123" cy="984606"/>
                  <a:chOff x="2096570" y="-1130705"/>
                  <a:chExt cx="2195123" cy="984606"/>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3387409" y="-1130705"/>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559122" y="-1384677"/>
                <a:ext cx="4889863" cy="4319259"/>
                <a:chOff x="5666906" y="599910"/>
                <a:chExt cx="3785226" cy="3343523"/>
              </a:xfrm>
            </p:grpSpPr>
            <p:sp>
              <p:nvSpPr>
                <p:cNvPr id="1582" name="Google Shape;1582;p40"/>
                <p:cNvSpPr/>
                <p:nvPr/>
              </p:nvSpPr>
              <p:spPr>
                <a:xfrm rot="17999983">
                  <a:off x="7000103" y="744120"/>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5666906" y="1054459"/>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372481" y="-222828"/>
              <a:ext cx="439200" cy="439100"/>
              <a:chOff x="2473568" y="2115197"/>
              <a:chExt cx="439200" cy="439100"/>
            </a:xfrm>
          </p:grpSpPr>
          <p:sp>
            <p:nvSpPr>
              <p:cNvPr id="1588" name="Google Shape;1588;p40"/>
              <p:cNvSpPr/>
              <p:nvPr/>
            </p:nvSpPr>
            <p:spPr>
              <a:xfrm>
                <a:off x="2473568" y="2115197"/>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2475878" y="2171475"/>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4182998" y="196557"/>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ous-titre 1"/>
          <p:cNvSpPr>
            <a:spLocks noGrp="1"/>
          </p:cNvSpPr>
          <p:nvPr>
            <p:ph type="subTitle" idx="1"/>
          </p:nvPr>
        </p:nvSpPr>
        <p:spPr>
          <a:xfrm>
            <a:off x="1234696" y="209822"/>
            <a:ext cx="6691200" cy="1478400"/>
          </a:xfrm>
        </p:spPr>
        <p:txBody>
          <a:bodyPr/>
          <a:lstStyle/>
          <a:p>
            <a:r>
              <a:rPr lang="fr-FR" sz="1600" dirty="0"/>
              <a:t>Supposons que nous avons une collection orders contenant</a:t>
            </a:r>
          </a:p>
          <a:p>
            <a:r>
              <a:rPr lang="fr-FR" sz="1600" dirty="0"/>
              <a:t>des documents représentant des commandes. Chaque</a:t>
            </a:r>
          </a:p>
          <a:p>
            <a:r>
              <a:rPr lang="fr-FR" sz="1600" dirty="0"/>
              <a:t>document a des champs tels que productName, </a:t>
            </a:r>
            <a:r>
              <a:rPr lang="fr-FR" sz="1600" dirty="0" smtClean="0"/>
              <a:t>Prix et la </a:t>
            </a:r>
            <a:endParaRPr lang="fr-FR" sz="1600" dirty="0"/>
          </a:p>
          <a:p>
            <a:r>
              <a:rPr lang="fr-FR" sz="1600" dirty="0" smtClean="0"/>
              <a:t>Quantité</a:t>
            </a:r>
            <a:endParaRPr lang="en-GB" sz="1600" dirty="0"/>
          </a:p>
        </p:txBody>
      </p:sp>
      <p:grpSp>
        <p:nvGrpSpPr>
          <p:cNvPr id="89" name="Google Shape;2858;p65"/>
          <p:cNvGrpSpPr/>
          <p:nvPr/>
        </p:nvGrpSpPr>
        <p:grpSpPr>
          <a:xfrm>
            <a:off x="606183" y="445569"/>
            <a:ext cx="747398" cy="827638"/>
            <a:chOff x="7186804" y="1436452"/>
            <a:chExt cx="429502" cy="476631"/>
          </a:xfrm>
        </p:grpSpPr>
        <p:sp>
          <p:nvSpPr>
            <p:cNvPr id="90" name="Google Shape;2859;p65"/>
            <p:cNvSpPr/>
            <p:nvPr/>
          </p:nvSpPr>
          <p:spPr>
            <a:xfrm>
              <a:off x="7186804" y="1436452"/>
              <a:ext cx="340056" cy="476631"/>
            </a:xfrm>
            <a:custGeom>
              <a:avLst/>
              <a:gdLst/>
              <a:ahLst/>
              <a:cxnLst/>
              <a:rect l="l" t="t" r="r" b="b"/>
              <a:pathLst>
                <a:path w="8976" h="12581" extrusionOk="0">
                  <a:moveTo>
                    <a:pt x="6913" y="667"/>
                  </a:moveTo>
                  <a:lnTo>
                    <a:pt x="8389" y="2359"/>
                  </a:lnTo>
                  <a:lnTo>
                    <a:pt x="6913" y="2359"/>
                  </a:lnTo>
                  <a:lnTo>
                    <a:pt x="6913" y="667"/>
                  </a:lnTo>
                  <a:close/>
                  <a:moveTo>
                    <a:pt x="183" y="0"/>
                  </a:moveTo>
                  <a:cubicBezTo>
                    <a:pt x="82" y="0"/>
                    <a:pt x="0" y="83"/>
                    <a:pt x="0" y="183"/>
                  </a:cubicBezTo>
                  <a:lnTo>
                    <a:pt x="0" y="12400"/>
                  </a:lnTo>
                  <a:cubicBezTo>
                    <a:pt x="0" y="12500"/>
                    <a:pt x="82" y="12581"/>
                    <a:pt x="182" y="12581"/>
                  </a:cubicBezTo>
                  <a:lnTo>
                    <a:pt x="1858" y="12581"/>
                  </a:lnTo>
                  <a:cubicBezTo>
                    <a:pt x="1953" y="12581"/>
                    <a:pt x="2039" y="12512"/>
                    <a:pt x="2047" y="12418"/>
                  </a:cubicBezTo>
                  <a:cubicBezTo>
                    <a:pt x="2056" y="12311"/>
                    <a:pt x="1972" y="12222"/>
                    <a:pt x="1868" y="12222"/>
                  </a:cubicBezTo>
                  <a:lnTo>
                    <a:pt x="360" y="12222"/>
                  </a:lnTo>
                  <a:lnTo>
                    <a:pt x="360" y="360"/>
                  </a:lnTo>
                  <a:lnTo>
                    <a:pt x="6552" y="360"/>
                  </a:lnTo>
                  <a:lnTo>
                    <a:pt x="6552" y="2535"/>
                  </a:lnTo>
                  <a:cubicBezTo>
                    <a:pt x="6552" y="2636"/>
                    <a:pt x="6635" y="2719"/>
                    <a:pt x="6736" y="2719"/>
                  </a:cubicBezTo>
                  <a:lnTo>
                    <a:pt x="8617" y="2719"/>
                  </a:lnTo>
                  <a:lnTo>
                    <a:pt x="8617" y="12222"/>
                  </a:lnTo>
                  <a:lnTo>
                    <a:pt x="2768" y="12222"/>
                  </a:lnTo>
                  <a:cubicBezTo>
                    <a:pt x="2673" y="12222"/>
                    <a:pt x="2587" y="12291"/>
                    <a:pt x="2578" y="12385"/>
                  </a:cubicBezTo>
                  <a:cubicBezTo>
                    <a:pt x="2569" y="12492"/>
                    <a:pt x="2654" y="12581"/>
                    <a:pt x="2761" y="12581"/>
                  </a:cubicBezTo>
                  <a:lnTo>
                    <a:pt x="8793" y="12581"/>
                  </a:lnTo>
                  <a:cubicBezTo>
                    <a:pt x="8895" y="12581"/>
                    <a:pt x="8976" y="12499"/>
                    <a:pt x="8976" y="12398"/>
                  </a:cubicBezTo>
                  <a:lnTo>
                    <a:pt x="8976" y="2550"/>
                  </a:lnTo>
                  <a:cubicBezTo>
                    <a:pt x="8976" y="2505"/>
                    <a:pt x="8960" y="2462"/>
                    <a:pt x="8931" y="2430"/>
                  </a:cubicBezTo>
                  <a:lnTo>
                    <a:pt x="6868" y="63"/>
                  </a:lnTo>
                  <a:cubicBezTo>
                    <a:pt x="6832" y="22"/>
                    <a:pt x="6782" y="0"/>
                    <a:pt x="6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60;p65"/>
            <p:cNvSpPr/>
            <p:nvPr/>
          </p:nvSpPr>
          <p:spPr>
            <a:xfrm>
              <a:off x="7306407" y="1594129"/>
              <a:ext cx="32581" cy="13639"/>
            </a:xfrm>
            <a:custGeom>
              <a:avLst/>
              <a:gdLst/>
              <a:ahLst/>
              <a:cxnLst/>
              <a:rect l="l" t="t" r="r" b="b"/>
              <a:pathLst>
                <a:path w="860" h="360" extrusionOk="0">
                  <a:moveTo>
                    <a:pt x="199" y="0"/>
                  </a:moveTo>
                  <a:cubicBezTo>
                    <a:pt x="104" y="0"/>
                    <a:pt x="19" y="69"/>
                    <a:pt x="10" y="164"/>
                  </a:cubicBezTo>
                  <a:cubicBezTo>
                    <a:pt x="1" y="269"/>
                    <a:pt x="85" y="360"/>
                    <a:pt x="189" y="360"/>
                  </a:cubicBezTo>
                  <a:lnTo>
                    <a:pt x="663" y="360"/>
                  </a:lnTo>
                  <a:cubicBezTo>
                    <a:pt x="758" y="360"/>
                    <a:pt x="843" y="290"/>
                    <a:pt x="851" y="196"/>
                  </a:cubicBezTo>
                  <a:cubicBezTo>
                    <a:pt x="860" y="89"/>
                    <a:pt x="776" y="0"/>
                    <a:pt x="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61;p65"/>
            <p:cNvSpPr/>
            <p:nvPr/>
          </p:nvSpPr>
          <p:spPr>
            <a:xfrm>
              <a:off x="7307430" y="1621369"/>
              <a:ext cx="132522" cy="13714"/>
            </a:xfrm>
            <a:custGeom>
              <a:avLst/>
              <a:gdLst/>
              <a:ahLst/>
              <a:cxnLst/>
              <a:rect l="l" t="t" r="r" b="b"/>
              <a:pathLst>
                <a:path w="3498" h="362" extrusionOk="0">
                  <a:moveTo>
                    <a:pt x="198" y="1"/>
                  </a:moveTo>
                  <a:cubicBezTo>
                    <a:pt x="103" y="1"/>
                    <a:pt x="18" y="70"/>
                    <a:pt x="10" y="164"/>
                  </a:cubicBezTo>
                  <a:cubicBezTo>
                    <a:pt x="0" y="272"/>
                    <a:pt x="84" y="361"/>
                    <a:pt x="189" y="361"/>
                  </a:cubicBezTo>
                  <a:lnTo>
                    <a:pt x="3299" y="361"/>
                  </a:lnTo>
                  <a:cubicBezTo>
                    <a:pt x="3396" y="361"/>
                    <a:pt x="3480" y="292"/>
                    <a:pt x="3488" y="198"/>
                  </a:cubicBezTo>
                  <a:cubicBezTo>
                    <a:pt x="3497" y="90"/>
                    <a:pt x="3413" y="1"/>
                    <a:pt x="3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62;p65"/>
            <p:cNvSpPr/>
            <p:nvPr/>
          </p:nvSpPr>
          <p:spPr>
            <a:xfrm>
              <a:off x="7356567" y="1594129"/>
              <a:ext cx="119186" cy="13639"/>
            </a:xfrm>
            <a:custGeom>
              <a:avLst/>
              <a:gdLst/>
              <a:ahLst/>
              <a:cxnLst/>
              <a:rect l="l" t="t" r="r" b="b"/>
              <a:pathLst>
                <a:path w="3146" h="360" extrusionOk="0">
                  <a:moveTo>
                    <a:pt x="199" y="0"/>
                  </a:moveTo>
                  <a:cubicBezTo>
                    <a:pt x="103" y="0"/>
                    <a:pt x="18" y="69"/>
                    <a:pt x="10" y="164"/>
                  </a:cubicBezTo>
                  <a:cubicBezTo>
                    <a:pt x="1" y="271"/>
                    <a:pt x="85" y="360"/>
                    <a:pt x="189" y="360"/>
                  </a:cubicBezTo>
                  <a:lnTo>
                    <a:pt x="2948" y="360"/>
                  </a:lnTo>
                  <a:cubicBezTo>
                    <a:pt x="3043" y="360"/>
                    <a:pt x="3128" y="290"/>
                    <a:pt x="3137" y="196"/>
                  </a:cubicBezTo>
                  <a:cubicBezTo>
                    <a:pt x="3146" y="89"/>
                    <a:pt x="3062" y="0"/>
                    <a:pt x="29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63;p65"/>
            <p:cNvSpPr/>
            <p:nvPr/>
          </p:nvSpPr>
          <p:spPr>
            <a:xfrm>
              <a:off x="7235941" y="1582764"/>
              <a:ext cx="59290" cy="52281"/>
            </a:xfrm>
            <a:custGeom>
              <a:avLst/>
              <a:gdLst/>
              <a:ahLst/>
              <a:cxnLst/>
              <a:rect l="l" t="t" r="r" b="b"/>
              <a:pathLst>
                <a:path w="1565" h="1380" extrusionOk="0">
                  <a:moveTo>
                    <a:pt x="1355" y="0"/>
                  </a:moveTo>
                  <a:cubicBezTo>
                    <a:pt x="1298" y="0"/>
                    <a:pt x="1241" y="27"/>
                    <a:pt x="1205" y="77"/>
                  </a:cubicBezTo>
                  <a:lnTo>
                    <a:pt x="623" y="894"/>
                  </a:lnTo>
                  <a:lnTo>
                    <a:pt x="350" y="564"/>
                  </a:lnTo>
                  <a:cubicBezTo>
                    <a:pt x="313" y="520"/>
                    <a:pt x="261" y="498"/>
                    <a:pt x="208" y="498"/>
                  </a:cubicBezTo>
                  <a:cubicBezTo>
                    <a:pt x="166" y="498"/>
                    <a:pt x="125" y="512"/>
                    <a:pt x="90" y="541"/>
                  </a:cubicBezTo>
                  <a:cubicBezTo>
                    <a:pt x="11" y="606"/>
                    <a:pt x="1" y="721"/>
                    <a:pt x="67" y="800"/>
                  </a:cubicBezTo>
                  <a:lnTo>
                    <a:pt x="493" y="1314"/>
                  </a:lnTo>
                  <a:cubicBezTo>
                    <a:pt x="529" y="1354"/>
                    <a:pt x="580" y="1379"/>
                    <a:pt x="634" y="1379"/>
                  </a:cubicBezTo>
                  <a:lnTo>
                    <a:pt x="641" y="1379"/>
                  </a:lnTo>
                  <a:cubicBezTo>
                    <a:pt x="698" y="1376"/>
                    <a:pt x="751" y="1349"/>
                    <a:pt x="784" y="1302"/>
                  </a:cubicBezTo>
                  <a:lnTo>
                    <a:pt x="1505" y="291"/>
                  </a:lnTo>
                  <a:cubicBezTo>
                    <a:pt x="1564" y="208"/>
                    <a:pt x="1545" y="93"/>
                    <a:pt x="1462" y="34"/>
                  </a:cubicBezTo>
                  <a:cubicBezTo>
                    <a:pt x="1429" y="11"/>
                    <a:pt x="1392" y="0"/>
                    <a:pt x="1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864;p65"/>
            <p:cNvSpPr/>
            <p:nvPr/>
          </p:nvSpPr>
          <p:spPr>
            <a:xfrm>
              <a:off x="7306407" y="1667323"/>
              <a:ext cx="32581" cy="13639"/>
            </a:xfrm>
            <a:custGeom>
              <a:avLst/>
              <a:gdLst/>
              <a:ahLst/>
              <a:cxnLst/>
              <a:rect l="l" t="t" r="r" b="b"/>
              <a:pathLst>
                <a:path w="860" h="360" extrusionOk="0">
                  <a:moveTo>
                    <a:pt x="199" y="1"/>
                  </a:moveTo>
                  <a:cubicBezTo>
                    <a:pt x="104" y="1"/>
                    <a:pt x="19" y="70"/>
                    <a:pt x="10" y="164"/>
                  </a:cubicBezTo>
                  <a:cubicBezTo>
                    <a:pt x="1" y="271"/>
                    <a:pt x="85" y="360"/>
                    <a:pt x="189" y="360"/>
                  </a:cubicBezTo>
                  <a:lnTo>
                    <a:pt x="663" y="360"/>
                  </a:lnTo>
                  <a:cubicBezTo>
                    <a:pt x="758" y="360"/>
                    <a:pt x="843" y="291"/>
                    <a:pt x="851" y="197"/>
                  </a:cubicBezTo>
                  <a:cubicBezTo>
                    <a:pt x="860" y="90"/>
                    <a:pt x="776" y="1"/>
                    <a:pt x="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865;p65"/>
            <p:cNvSpPr/>
            <p:nvPr/>
          </p:nvSpPr>
          <p:spPr>
            <a:xfrm>
              <a:off x="7307430" y="1694638"/>
              <a:ext cx="132484" cy="13676"/>
            </a:xfrm>
            <a:custGeom>
              <a:avLst/>
              <a:gdLst/>
              <a:ahLst/>
              <a:cxnLst/>
              <a:rect l="l" t="t" r="r" b="b"/>
              <a:pathLst>
                <a:path w="3497" h="361" extrusionOk="0">
                  <a:moveTo>
                    <a:pt x="198" y="0"/>
                  </a:moveTo>
                  <a:cubicBezTo>
                    <a:pt x="103" y="0"/>
                    <a:pt x="18" y="70"/>
                    <a:pt x="10" y="165"/>
                  </a:cubicBezTo>
                  <a:cubicBezTo>
                    <a:pt x="0" y="270"/>
                    <a:pt x="84" y="361"/>
                    <a:pt x="189" y="361"/>
                  </a:cubicBezTo>
                  <a:lnTo>
                    <a:pt x="3298" y="361"/>
                  </a:lnTo>
                  <a:cubicBezTo>
                    <a:pt x="3393" y="361"/>
                    <a:pt x="3479" y="291"/>
                    <a:pt x="3487" y="197"/>
                  </a:cubicBezTo>
                  <a:cubicBezTo>
                    <a:pt x="3496" y="89"/>
                    <a:pt x="3412" y="0"/>
                    <a:pt x="3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866;p65"/>
            <p:cNvSpPr/>
            <p:nvPr/>
          </p:nvSpPr>
          <p:spPr>
            <a:xfrm>
              <a:off x="7356529" y="1667323"/>
              <a:ext cx="119224" cy="13639"/>
            </a:xfrm>
            <a:custGeom>
              <a:avLst/>
              <a:gdLst/>
              <a:ahLst/>
              <a:cxnLst/>
              <a:rect l="l" t="t" r="r" b="b"/>
              <a:pathLst>
                <a:path w="3147" h="360" extrusionOk="0">
                  <a:moveTo>
                    <a:pt x="199" y="1"/>
                  </a:moveTo>
                  <a:cubicBezTo>
                    <a:pt x="102" y="1"/>
                    <a:pt x="17" y="70"/>
                    <a:pt x="10" y="164"/>
                  </a:cubicBezTo>
                  <a:cubicBezTo>
                    <a:pt x="1" y="271"/>
                    <a:pt x="84" y="360"/>
                    <a:pt x="189" y="360"/>
                  </a:cubicBezTo>
                  <a:lnTo>
                    <a:pt x="2949" y="360"/>
                  </a:lnTo>
                  <a:cubicBezTo>
                    <a:pt x="3044" y="360"/>
                    <a:pt x="3129" y="291"/>
                    <a:pt x="3138" y="197"/>
                  </a:cubicBezTo>
                  <a:cubicBezTo>
                    <a:pt x="3147" y="90"/>
                    <a:pt x="3063"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867;p65"/>
            <p:cNvSpPr/>
            <p:nvPr/>
          </p:nvSpPr>
          <p:spPr>
            <a:xfrm>
              <a:off x="7235941" y="1656602"/>
              <a:ext cx="59290" cy="52281"/>
            </a:xfrm>
            <a:custGeom>
              <a:avLst/>
              <a:gdLst/>
              <a:ahLst/>
              <a:cxnLst/>
              <a:rect l="l" t="t" r="r" b="b"/>
              <a:pathLst>
                <a:path w="1565" h="1380" extrusionOk="0">
                  <a:moveTo>
                    <a:pt x="1356" y="1"/>
                  </a:moveTo>
                  <a:cubicBezTo>
                    <a:pt x="1298" y="1"/>
                    <a:pt x="1241" y="27"/>
                    <a:pt x="1205" y="77"/>
                  </a:cubicBezTo>
                  <a:lnTo>
                    <a:pt x="623" y="894"/>
                  </a:lnTo>
                  <a:lnTo>
                    <a:pt x="350" y="564"/>
                  </a:lnTo>
                  <a:cubicBezTo>
                    <a:pt x="313" y="521"/>
                    <a:pt x="261" y="498"/>
                    <a:pt x="208" y="498"/>
                  </a:cubicBezTo>
                  <a:cubicBezTo>
                    <a:pt x="166" y="498"/>
                    <a:pt x="125" y="512"/>
                    <a:pt x="90" y="541"/>
                  </a:cubicBezTo>
                  <a:cubicBezTo>
                    <a:pt x="12" y="604"/>
                    <a:pt x="1" y="719"/>
                    <a:pt x="67" y="798"/>
                  </a:cubicBezTo>
                  <a:lnTo>
                    <a:pt x="493" y="1312"/>
                  </a:lnTo>
                  <a:cubicBezTo>
                    <a:pt x="529" y="1354"/>
                    <a:pt x="580" y="1379"/>
                    <a:pt x="634" y="1379"/>
                  </a:cubicBezTo>
                  <a:lnTo>
                    <a:pt x="641" y="1379"/>
                  </a:lnTo>
                  <a:cubicBezTo>
                    <a:pt x="698" y="1376"/>
                    <a:pt x="751" y="1349"/>
                    <a:pt x="784" y="1302"/>
                  </a:cubicBezTo>
                  <a:lnTo>
                    <a:pt x="1505" y="291"/>
                  </a:lnTo>
                  <a:cubicBezTo>
                    <a:pt x="1564" y="208"/>
                    <a:pt x="1545" y="93"/>
                    <a:pt x="1462" y="34"/>
                  </a:cubicBezTo>
                  <a:cubicBezTo>
                    <a:pt x="1430" y="12"/>
                    <a:pt x="1392" y="1"/>
                    <a:pt x="1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868;p65"/>
            <p:cNvSpPr/>
            <p:nvPr/>
          </p:nvSpPr>
          <p:spPr>
            <a:xfrm>
              <a:off x="7306407" y="1740593"/>
              <a:ext cx="32581" cy="13676"/>
            </a:xfrm>
            <a:custGeom>
              <a:avLst/>
              <a:gdLst/>
              <a:ahLst/>
              <a:cxnLst/>
              <a:rect l="l" t="t" r="r" b="b"/>
              <a:pathLst>
                <a:path w="860" h="361" extrusionOk="0">
                  <a:moveTo>
                    <a:pt x="199" y="0"/>
                  </a:moveTo>
                  <a:cubicBezTo>
                    <a:pt x="104" y="0"/>
                    <a:pt x="19" y="69"/>
                    <a:pt x="10" y="163"/>
                  </a:cubicBezTo>
                  <a:cubicBezTo>
                    <a:pt x="1" y="271"/>
                    <a:pt x="85" y="360"/>
                    <a:pt x="189" y="360"/>
                  </a:cubicBezTo>
                  <a:lnTo>
                    <a:pt x="663" y="360"/>
                  </a:lnTo>
                  <a:cubicBezTo>
                    <a:pt x="758" y="360"/>
                    <a:pt x="843" y="290"/>
                    <a:pt x="851" y="196"/>
                  </a:cubicBezTo>
                  <a:cubicBezTo>
                    <a:pt x="860" y="89"/>
                    <a:pt x="776" y="0"/>
                    <a:pt x="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869;p65"/>
            <p:cNvSpPr/>
            <p:nvPr/>
          </p:nvSpPr>
          <p:spPr>
            <a:xfrm>
              <a:off x="7307430" y="1769158"/>
              <a:ext cx="132484" cy="13676"/>
            </a:xfrm>
            <a:custGeom>
              <a:avLst/>
              <a:gdLst/>
              <a:ahLst/>
              <a:cxnLst/>
              <a:rect l="l" t="t" r="r" b="b"/>
              <a:pathLst>
                <a:path w="3497" h="361" extrusionOk="0">
                  <a:moveTo>
                    <a:pt x="198" y="0"/>
                  </a:moveTo>
                  <a:cubicBezTo>
                    <a:pt x="103" y="0"/>
                    <a:pt x="18" y="69"/>
                    <a:pt x="10" y="164"/>
                  </a:cubicBezTo>
                  <a:cubicBezTo>
                    <a:pt x="0" y="269"/>
                    <a:pt x="84" y="360"/>
                    <a:pt x="189" y="360"/>
                  </a:cubicBezTo>
                  <a:lnTo>
                    <a:pt x="3298" y="360"/>
                  </a:lnTo>
                  <a:cubicBezTo>
                    <a:pt x="3393" y="360"/>
                    <a:pt x="3479" y="290"/>
                    <a:pt x="3487" y="196"/>
                  </a:cubicBezTo>
                  <a:cubicBezTo>
                    <a:pt x="3496" y="89"/>
                    <a:pt x="3412" y="0"/>
                    <a:pt x="3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870;p65"/>
            <p:cNvSpPr/>
            <p:nvPr/>
          </p:nvSpPr>
          <p:spPr>
            <a:xfrm>
              <a:off x="7356567" y="1740593"/>
              <a:ext cx="119186" cy="13676"/>
            </a:xfrm>
            <a:custGeom>
              <a:avLst/>
              <a:gdLst/>
              <a:ahLst/>
              <a:cxnLst/>
              <a:rect l="l" t="t" r="r" b="b"/>
              <a:pathLst>
                <a:path w="3146" h="361" extrusionOk="0">
                  <a:moveTo>
                    <a:pt x="199" y="0"/>
                  </a:moveTo>
                  <a:cubicBezTo>
                    <a:pt x="103" y="0"/>
                    <a:pt x="18" y="69"/>
                    <a:pt x="10" y="163"/>
                  </a:cubicBezTo>
                  <a:cubicBezTo>
                    <a:pt x="1" y="271"/>
                    <a:pt x="85" y="360"/>
                    <a:pt x="189" y="360"/>
                  </a:cubicBezTo>
                  <a:lnTo>
                    <a:pt x="2948" y="360"/>
                  </a:lnTo>
                  <a:cubicBezTo>
                    <a:pt x="3043" y="360"/>
                    <a:pt x="3128" y="290"/>
                    <a:pt x="3137" y="196"/>
                  </a:cubicBezTo>
                  <a:cubicBezTo>
                    <a:pt x="3146" y="89"/>
                    <a:pt x="3062" y="0"/>
                    <a:pt x="29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871;p65"/>
            <p:cNvSpPr/>
            <p:nvPr/>
          </p:nvSpPr>
          <p:spPr>
            <a:xfrm>
              <a:off x="7235941" y="1730402"/>
              <a:ext cx="59290" cy="52281"/>
            </a:xfrm>
            <a:custGeom>
              <a:avLst/>
              <a:gdLst/>
              <a:ahLst/>
              <a:cxnLst/>
              <a:rect l="l" t="t" r="r" b="b"/>
              <a:pathLst>
                <a:path w="1565" h="1380" extrusionOk="0">
                  <a:moveTo>
                    <a:pt x="1356" y="1"/>
                  </a:moveTo>
                  <a:cubicBezTo>
                    <a:pt x="1298" y="1"/>
                    <a:pt x="1241" y="28"/>
                    <a:pt x="1205" y="77"/>
                  </a:cubicBezTo>
                  <a:lnTo>
                    <a:pt x="623" y="894"/>
                  </a:lnTo>
                  <a:lnTo>
                    <a:pt x="350" y="564"/>
                  </a:lnTo>
                  <a:cubicBezTo>
                    <a:pt x="313" y="521"/>
                    <a:pt x="261" y="498"/>
                    <a:pt x="208" y="498"/>
                  </a:cubicBezTo>
                  <a:cubicBezTo>
                    <a:pt x="166" y="498"/>
                    <a:pt x="125" y="512"/>
                    <a:pt x="90" y="541"/>
                  </a:cubicBezTo>
                  <a:cubicBezTo>
                    <a:pt x="12" y="604"/>
                    <a:pt x="1" y="719"/>
                    <a:pt x="67" y="798"/>
                  </a:cubicBezTo>
                  <a:lnTo>
                    <a:pt x="493" y="1312"/>
                  </a:lnTo>
                  <a:cubicBezTo>
                    <a:pt x="529" y="1354"/>
                    <a:pt x="580" y="1379"/>
                    <a:pt x="634" y="1379"/>
                  </a:cubicBezTo>
                  <a:lnTo>
                    <a:pt x="641" y="1379"/>
                  </a:lnTo>
                  <a:cubicBezTo>
                    <a:pt x="698" y="1376"/>
                    <a:pt x="751" y="1349"/>
                    <a:pt x="784" y="1302"/>
                  </a:cubicBezTo>
                  <a:lnTo>
                    <a:pt x="1505" y="291"/>
                  </a:lnTo>
                  <a:cubicBezTo>
                    <a:pt x="1564" y="208"/>
                    <a:pt x="1545" y="93"/>
                    <a:pt x="1462" y="34"/>
                  </a:cubicBezTo>
                  <a:cubicBezTo>
                    <a:pt x="1430" y="12"/>
                    <a:pt x="1392" y="1"/>
                    <a:pt x="1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872;p65"/>
            <p:cNvSpPr/>
            <p:nvPr/>
          </p:nvSpPr>
          <p:spPr>
            <a:xfrm>
              <a:off x="7306407" y="1815037"/>
              <a:ext cx="32581" cy="13714"/>
            </a:xfrm>
            <a:custGeom>
              <a:avLst/>
              <a:gdLst/>
              <a:ahLst/>
              <a:cxnLst/>
              <a:rect l="l" t="t" r="r" b="b"/>
              <a:pathLst>
                <a:path w="860" h="362" extrusionOk="0">
                  <a:moveTo>
                    <a:pt x="199" y="1"/>
                  </a:moveTo>
                  <a:cubicBezTo>
                    <a:pt x="104" y="1"/>
                    <a:pt x="19" y="71"/>
                    <a:pt x="10" y="165"/>
                  </a:cubicBezTo>
                  <a:cubicBezTo>
                    <a:pt x="1" y="271"/>
                    <a:pt x="85" y="361"/>
                    <a:pt x="189" y="361"/>
                  </a:cubicBezTo>
                  <a:lnTo>
                    <a:pt x="663" y="361"/>
                  </a:lnTo>
                  <a:cubicBezTo>
                    <a:pt x="758" y="361"/>
                    <a:pt x="843" y="292"/>
                    <a:pt x="851" y="198"/>
                  </a:cubicBezTo>
                  <a:cubicBezTo>
                    <a:pt x="860" y="90"/>
                    <a:pt x="776" y="1"/>
                    <a:pt x="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873;p65"/>
            <p:cNvSpPr/>
            <p:nvPr/>
          </p:nvSpPr>
          <p:spPr>
            <a:xfrm>
              <a:off x="7307430" y="1842352"/>
              <a:ext cx="132484" cy="13676"/>
            </a:xfrm>
            <a:custGeom>
              <a:avLst/>
              <a:gdLst/>
              <a:ahLst/>
              <a:cxnLst/>
              <a:rect l="l" t="t" r="r" b="b"/>
              <a:pathLst>
                <a:path w="3497" h="361" extrusionOk="0">
                  <a:moveTo>
                    <a:pt x="198" y="1"/>
                  </a:moveTo>
                  <a:cubicBezTo>
                    <a:pt x="103" y="1"/>
                    <a:pt x="18" y="70"/>
                    <a:pt x="10" y="164"/>
                  </a:cubicBezTo>
                  <a:cubicBezTo>
                    <a:pt x="0" y="272"/>
                    <a:pt x="84" y="361"/>
                    <a:pt x="189" y="361"/>
                  </a:cubicBezTo>
                  <a:lnTo>
                    <a:pt x="3298" y="361"/>
                  </a:lnTo>
                  <a:cubicBezTo>
                    <a:pt x="3393" y="361"/>
                    <a:pt x="3479" y="291"/>
                    <a:pt x="3487" y="196"/>
                  </a:cubicBezTo>
                  <a:cubicBezTo>
                    <a:pt x="3496" y="90"/>
                    <a:pt x="3412" y="1"/>
                    <a:pt x="3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874;p65"/>
            <p:cNvSpPr/>
            <p:nvPr/>
          </p:nvSpPr>
          <p:spPr>
            <a:xfrm>
              <a:off x="7356529" y="1814999"/>
              <a:ext cx="119224" cy="13714"/>
            </a:xfrm>
            <a:custGeom>
              <a:avLst/>
              <a:gdLst/>
              <a:ahLst/>
              <a:cxnLst/>
              <a:rect l="l" t="t" r="r" b="b"/>
              <a:pathLst>
                <a:path w="3147" h="362" extrusionOk="0">
                  <a:moveTo>
                    <a:pt x="199" y="1"/>
                  </a:moveTo>
                  <a:cubicBezTo>
                    <a:pt x="102" y="1"/>
                    <a:pt x="17" y="70"/>
                    <a:pt x="10" y="164"/>
                  </a:cubicBezTo>
                  <a:cubicBezTo>
                    <a:pt x="1" y="272"/>
                    <a:pt x="84" y="361"/>
                    <a:pt x="189" y="361"/>
                  </a:cubicBezTo>
                  <a:lnTo>
                    <a:pt x="2949" y="361"/>
                  </a:lnTo>
                  <a:cubicBezTo>
                    <a:pt x="3044" y="361"/>
                    <a:pt x="3129" y="292"/>
                    <a:pt x="3138" y="198"/>
                  </a:cubicBezTo>
                  <a:cubicBezTo>
                    <a:pt x="3147" y="91"/>
                    <a:pt x="3063"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875;p65"/>
            <p:cNvSpPr/>
            <p:nvPr/>
          </p:nvSpPr>
          <p:spPr>
            <a:xfrm>
              <a:off x="7236055" y="1813711"/>
              <a:ext cx="43227" cy="42810"/>
            </a:xfrm>
            <a:custGeom>
              <a:avLst/>
              <a:gdLst/>
              <a:ahLst/>
              <a:cxnLst/>
              <a:rect l="l" t="t" r="r" b="b"/>
              <a:pathLst>
                <a:path w="1141" h="1130" extrusionOk="0">
                  <a:moveTo>
                    <a:pt x="939" y="0"/>
                  </a:moveTo>
                  <a:cubicBezTo>
                    <a:pt x="890" y="0"/>
                    <a:pt x="842" y="19"/>
                    <a:pt x="805" y="57"/>
                  </a:cubicBezTo>
                  <a:lnTo>
                    <a:pt x="572" y="301"/>
                  </a:lnTo>
                  <a:lnTo>
                    <a:pt x="337" y="57"/>
                  </a:lnTo>
                  <a:cubicBezTo>
                    <a:pt x="301" y="19"/>
                    <a:pt x="253" y="1"/>
                    <a:pt x="204" y="1"/>
                  </a:cubicBezTo>
                  <a:cubicBezTo>
                    <a:pt x="158" y="1"/>
                    <a:pt x="112" y="18"/>
                    <a:pt x="76" y="52"/>
                  </a:cubicBezTo>
                  <a:cubicBezTo>
                    <a:pt x="3" y="123"/>
                    <a:pt x="2" y="239"/>
                    <a:pt x="71" y="312"/>
                  </a:cubicBezTo>
                  <a:lnTo>
                    <a:pt x="315" y="565"/>
                  </a:lnTo>
                  <a:lnTo>
                    <a:pt x="71" y="818"/>
                  </a:lnTo>
                  <a:cubicBezTo>
                    <a:pt x="1" y="892"/>
                    <a:pt x="3" y="1008"/>
                    <a:pt x="76" y="1078"/>
                  </a:cubicBezTo>
                  <a:cubicBezTo>
                    <a:pt x="112" y="1113"/>
                    <a:pt x="158" y="1129"/>
                    <a:pt x="205" y="1129"/>
                  </a:cubicBezTo>
                  <a:cubicBezTo>
                    <a:pt x="253" y="1129"/>
                    <a:pt x="302" y="1112"/>
                    <a:pt x="337" y="1073"/>
                  </a:cubicBezTo>
                  <a:lnTo>
                    <a:pt x="572" y="830"/>
                  </a:lnTo>
                  <a:lnTo>
                    <a:pt x="805" y="1073"/>
                  </a:lnTo>
                  <a:cubicBezTo>
                    <a:pt x="842" y="1111"/>
                    <a:pt x="889" y="1129"/>
                    <a:pt x="938" y="1129"/>
                  </a:cubicBezTo>
                  <a:cubicBezTo>
                    <a:pt x="983" y="1129"/>
                    <a:pt x="1029" y="1113"/>
                    <a:pt x="1066" y="1078"/>
                  </a:cubicBezTo>
                  <a:cubicBezTo>
                    <a:pt x="1139" y="1008"/>
                    <a:pt x="1140" y="891"/>
                    <a:pt x="1071" y="818"/>
                  </a:cubicBezTo>
                  <a:lnTo>
                    <a:pt x="827" y="565"/>
                  </a:lnTo>
                  <a:lnTo>
                    <a:pt x="1071" y="312"/>
                  </a:lnTo>
                  <a:cubicBezTo>
                    <a:pt x="1140" y="238"/>
                    <a:pt x="1139" y="122"/>
                    <a:pt x="1066" y="52"/>
                  </a:cubicBezTo>
                  <a:cubicBezTo>
                    <a:pt x="1030" y="18"/>
                    <a:pt x="984" y="0"/>
                    <a:pt x="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876;p65"/>
            <p:cNvSpPr/>
            <p:nvPr/>
          </p:nvSpPr>
          <p:spPr>
            <a:xfrm>
              <a:off x="7549212" y="1528664"/>
              <a:ext cx="67094" cy="383737"/>
            </a:xfrm>
            <a:custGeom>
              <a:avLst/>
              <a:gdLst/>
              <a:ahLst/>
              <a:cxnLst/>
              <a:rect l="l" t="t" r="r" b="b"/>
              <a:pathLst>
                <a:path w="1771" h="10129" extrusionOk="0">
                  <a:moveTo>
                    <a:pt x="591" y="369"/>
                  </a:moveTo>
                  <a:cubicBezTo>
                    <a:pt x="718" y="369"/>
                    <a:pt x="821" y="469"/>
                    <a:pt x="821" y="592"/>
                  </a:cubicBezTo>
                  <a:lnTo>
                    <a:pt x="821" y="1236"/>
                  </a:lnTo>
                  <a:lnTo>
                    <a:pt x="362" y="1236"/>
                  </a:lnTo>
                  <a:lnTo>
                    <a:pt x="362" y="599"/>
                  </a:lnTo>
                  <a:cubicBezTo>
                    <a:pt x="362" y="501"/>
                    <a:pt x="424" y="410"/>
                    <a:pt x="518" y="380"/>
                  </a:cubicBezTo>
                  <a:cubicBezTo>
                    <a:pt x="543" y="373"/>
                    <a:pt x="568" y="369"/>
                    <a:pt x="591" y="369"/>
                  </a:cubicBezTo>
                  <a:close/>
                  <a:moveTo>
                    <a:pt x="732" y="9099"/>
                  </a:moveTo>
                  <a:lnTo>
                    <a:pt x="596" y="9448"/>
                  </a:lnTo>
                  <a:lnTo>
                    <a:pt x="459" y="9099"/>
                  </a:lnTo>
                  <a:close/>
                  <a:moveTo>
                    <a:pt x="592" y="1"/>
                  </a:moveTo>
                  <a:cubicBezTo>
                    <a:pt x="267" y="1"/>
                    <a:pt x="1" y="265"/>
                    <a:pt x="1" y="590"/>
                  </a:cubicBezTo>
                  <a:lnTo>
                    <a:pt x="1" y="2234"/>
                  </a:lnTo>
                  <a:cubicBezTo>
                    <a:pt x="1" y="2331"/>
                    <a:pt x="70" y="2415"/>
                    <a:pt x="164" y="2423"/>
                  </a:cubicBezTo>
                  <a:cubicBezTo>
                    <a:pt x="170" y="2423"/>
                    <a:pt x="175" y="2423"/>
                    <a:pt x="181" y="2423"/>
                  </a:cubicBezTo>
                  <a:cubicBezTo>
                    <a:pt x="281" y="2423"/>
                    <a:pt x="361" y="2343"/>
                    <a:pt x="361" y="2244"/>
                  </a:cubicBezTo>
                  <a:lnTo>
                    <a:pt x="361" y="1594"/>
                  </a:lnTo>
                  <a:lnTo>
                    <a:pt x="819" y="1594"/>
                  </a:lnTo>
                  <a:lnTo>
                    <a:pt x="819" y="8737"/>
                  </a:lnTo>
                  <a:lnTo>
                    <a:pt x="361" y="8737"/>
                  </a:lnTo>
                  <a:lnTo>
                    <a:pt x="361" y="3101"/>
                  </a:lnTo>
                  <a:cubicBezTo>
                    <a:pt x="361" y="3006"/>
                    <a:pt x="292" y="2920"/>
                    <a:pt x="198" y="2912"/>
                  </a:cubicBezTo>
                  <a:cubicBezTo>
                    <a:pt x="192" y="2911"/>
                    <a:pt x="187" y="2911"/>
                    <a:pt x="181" y="2911"/>
                  </a:cubicBezTo>
                  <a:cubicBezTo>
                    <a:pt x="81" y="2911"/>
                    <a:pt x="1" y="2993"/>
                    <a:pt x="1" y="3095"/>
                  </a:cubicBezTo>
                  <a:lnTo>
                    <a:pt x="1" y="8909"/>
                  </a:lnTo>
                  <a:lnTo>
                    <a:pt x="1" y="8910"/>
                  </a:lnTo>
                  <a:cubicBezTo>
                    <a:pt x="1" y="8931"/>
                    <a:pt x="5" y="8953"/>
                    <a:pt x="12" y="8973"/>
                  </a:cubicBezTo>
                  <a:cubicBezTo>
                    <a:pt x="12" y="8974"/>
                    <a:pt x="419" y="10010"/>
                    <a:pt x="420" y="10014"/>
                  </a:cubicBezTo>
                  <a:cubicBezTo>
                    <a:pt x="450" y="10091"/>
                    <a:pt x="520" y="10129"/>
                    <a:pt x="591" y="10129"/>
                  </a:cubicBezTo>
                  <a:cubicBezTo>
                    <a:pt x="662" y="10129"/>
                    <a:pt x="733" y="10091"/>
                    <a:pt x="763" y="10014"/>
                  </a:cubicBezTo>
                  <a:cubicBezTo>
                    <a:pt x="763" y="10014"/>
                    <a:pt x="1168" y="8977"/>
                    <a:pt x="1168" y="8976"/>
                  </a:cubicBezTo>
                  <a:cubicBezTo>
                    <a:pt x="1177" y="8955"/>
                    <a:pt x="1182" y="8931"/>
                    <a:pt x="1182" y="8909"/>
                  </a:cubicBezTo>
                  <a:lnTo>
                    <a:pt x="1182" y="1594"/>
                  </a:lnTo>
                  <a:lnTo>
                    <a:pt x="1410" y="1594"/>
                  </a:lnTo>
                  <a:lnTo>
                    <a:pt x="1410" y="4081"/>
                  </a:lnTo>
                  <a:cubicBezTo>
                    <a:pt x="1410" y="4176"/>
                    <a:pt x="1481" y="4261"/>
                    <a:pt x="1575" y="4269"/>
                  </a:cubicBezTo>
                  <a:cubicBezTo>
                    <a:pt x="1580" y="4270"/>
                    <a:pt x="1586" y="4270"/>
                    <a:pt x="1591" y="4270"/>
                  </a:cubicBezTo>
                  <a:cubicBezTo>
                    <a:pt x="1691" y="4270"/>
                    <a:pt x="1771" y="4189"/>
                    <a:pt x="1771" y="4090"/>
                  </a:cubicBezTo>
                  <a:lnTo>
                    <a:pt x="1771" y="1414"/>
                  </a:lnTo>
                  <a:cubicBezTo>
                    <a:pt x="1771" y="1317"/>
                    <a:pt x="1690" y="1236"/>
                    <a:pt x="1590" y="1236"/>
                  </a:cubicBezTo>
                  <a:lnTo>
                    <a:pt x="1180" y="1236"/>
                  </a:lnTo>
                  <a:lnTo>
                    <a:pt x="1180" y="605"/>
                  </a:lnTo>
                  <a:cubicBezTo>
                    <a:pt x="1180" y="299"/>
                    <a:pt x="952" y="32"/>
                    <a:pt x="646" y="3"/>
                  </a:cubicBezTo>
                  <a:cubicBezTo>
                    <a:pt x="628" y="2"/>
                    <a:pt x="609" y="1"/>
                    <a:pt x="5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p:cNvPicPr>
            <a:picLocks noChangeAspect="1"/>
          </p:cNvPicPr>
          <p:nvPr/>
        </p:nvPicPr>
        <p:blipFill>
          <a:blip r:embed="rId5"/>
          <a:stretch>
            <a:fillRect/>
          </a:stretch>
        </p:blipFill>
        <p:spPr>
          <a:xfrm>
            <a:off x="1537298" y="1728180"/>
            <a:ext cx="6401946" cy="1095528"/>
          </a:xfrm>
          <a:prstGeom prst="rect">
            <a:avLst/>
          </a:prstGeom>
        </p:spPr>
      </p:pic>
      <p:pic>
        <p:nvPicPr>
          <p:cNvPr id="5" name="Image 4"/>
          <p:cNvPicPr>
            <a:picLocks noChangeAspect="1"/>
          </p:cNvPicPr>
          <p:nvPr/>
        </p:nvPicPr>
        <p:blipFill>
          <a:blip r:embed="rId6"/>
          <a:stretch>
            <a:fillRect/>
          </a:stretch>
        </p:blipFill>
        <p:spPr>
          <a:xfrm>
            <a:off x="348922" y="3194045"/>
            <a:ext cx="8264456" cy="158141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FR" dirty="0"/>
              <a:t>Étapes de la pipeline :</a:t>
            </a:r>
            <a:r>
              <a:rPr lang="en-GB" dirty="0"/>
              <a:t/>
            </a:r>
            <a:br>
              <a:rPr lang="en-GB" dirty="0"/>
            </a:br>
            <a:endParaRPr dirty="0"/>
          </a:p>
        </p:txBody>
      </p:sp>
      <p:sp>
        <p:nvSpPr>
          <p:cNvPr id="1637" name="Google Shape;1637;p41"/>
          <p:cNvSpPr txBox="1">
            <a:spLocks noGrp="1"/>
          </p:cNvSpPr>
          <p:nvPr>
            <p:ph type="subTitle" idx="2"/>
          </p:nvPr>
        </p:nvSpPr>
        <p:spPr>
          <a:xfrm>
            <a:off x="720000" y="1017725"/>
            <a:ext cx="6631630" cy="473570"/>
          </a:xfrm>
          <a:prstGeom prst="rect">
            <a:avLst/>
          </a:prstGeom>
        </p:spPr>
        <p:txBody>
          <a:bodyPr spcFirstLastPara="1" wrap="square" lIns="91425" tIns="91425" rIns="91425" bIns="91425" anchor="t" anchorCtr="0">
            <a:noAutofit/>
          </a:bodyPr>
          <a:lstStyle/>
          <a:p>
            <a:pPr marL="0" indent="0"/>
            <a:r>
              <a:rPr lang="fr-FR" dirty="0"/>
              <a:t>Les étapes comprennent $match, $group, $sort, $project, $limit, etc.</a:t>
            </a:r>
            <a:endParaRPr lang="en-GB" dirty="0"/>
          </a:p>
          <a:p>
            <a:pPr marL="0" lvl="0" indent="0" algn="l" rtl="0">
              <a:spcBef>
                <a:spcPts val="0"/>
              </a:spcBef>
              <a:spcAft>
                <a:spcPts val="0"/>
              </a:spcAft>
              <a:buNone/>
            </a:pPr>
            <a:endParaRPr dirty="0"/>
          </a:p>
        </p:txBody>
      </p:sp>
      <p:sp>
        <p:nvSpPr>
          <p:cNvPr id="4" name="ZoneTexte 3"/>
          <p:cNvSpPr txBox="1"/>
          <p:nvPr/>
        </p:nvSpPr>
        <p:spPr>
          <a:xfrm>
            <a:off x="134685" y="1678780"/>
            <a:ext cx="2192746" cy="2062103"/>
          </a:xfrm>
          <a:prstGeom prst="rect">
            <a:avLst/>
          </a:prstGeom>
          <a:noFill/>
        </p:spPr>
        <p:txBody>
          <a:bodyPr wrap="square" rtlCol="0">
            <a:spAutoFit/>
          </a:bodyPr>
          <a:lstStyle/>
          <a:p>
            <a:r>
              <a:rPr lang="fr-FR" sz="1600" b="1" dirty="0">
                <a:solidFill>
                  <a:schemeClr val="bg2"/>
                </a:solidFill>
                <a:latin typeface="Poppins" panose="020B0604020202020204" charset="0"/>
                <a:cs typeface="Poppins" panose="020B0604020202020204" charset="0"/>
              </a:rPr>
              <a:t>Étape $match</a:t>
            </a:r>
            <a:r>
              <a:rPr lang="fr-FR" sz="1600" dirty="0">
                <a:solidFill>
                  <a:schemeClr val="bg2"/>
                </a:solidFill>
                <a:latin typeface="Poppins" panose="020B0604020202020204" charset="0"/>
                <a:cs typeface="Poppins" panose="020B0604020202020204" charset="0"/>
              </a:rPr>
              <a:t> </a:t>
            </a:r>
            <a:r>
              <a:rPr lang="fr-FR" dirty="0">
                <a:latin typeface="Poppins" panose="020B0604020202020204" charset="0"/>
                <a:cs typeface="Poppins" panose="020B0604020202020204" charset="0"/>
              </a:rPr>
              <a:t>: Cette étape filtre les documents pour ne conserver que ceux qui correspondent aux critères spécifiés, similaire à l'utilisation de find mais au début du pipeline </a:t>
            </a:r>
            <a:endParaRPr lang="en-GB" dirty="0">
              <a:latin typeface="Poppins" panose="020B0604020202020204" charset="0"/>
              <a:cs typeface="Poppins" panose="020B0604020202020204" charset="0"/>
            </a:endParaRPr>
          </a:p>
        </p:txBody>
      </p:sp>
      <p:pic>
        <p:nvPicPr>
          <p:cNvPr id="2" name="Image 1"/>
          <p:cNvPicPr>
            <a:picLocks noChangeAspect="1"/>
          </p:cNvPicPr>
          <p:nvPr/>
        </p:nvPicPr>
        <p:blipFill>
          <a:blip r:embed="rId3"/>
          <a:stretch>
            <a:fillRect/>
          </a:stretch>
        </p:blipFill>
        <p:spPr>
          <a:xfrm>
            <a:off x="2398157" y="1678780"/>
            <a:ext cx="2531204" cy="2129816"/>
          </a:xfrm>
          <a:prstGeom prst="rect">
            <a:avLst/>
          </a:prstGeom>
          <a:ln>
            <a:noFill/>
          </a:ln>
          <a:effectLst>
            <a:outerShdw blurRad="292100" dist="139700" dir="2700000" algn="tl" rotWithShape="0">
              <a:srgbClr val="333333">
                <a:alpha val="65000"/>
              </a:srgbClr>
            </a:outerShdw>
          </a:effectLst>
        </p:spPr>
      </p:pic>
      <p:pic>
        <p:nvPicPr>
          <p:cNvPr id="3" name="Image 2"/>
          <p:cNvPicPr>
            <a:picLocks noChangeAspect="1"/>
          </p:cNvPicPr>
          <p:nvPr/>
        </p:nvPicPr>
        <p:blipFill>
          <a:blip r:embed="rId4"/>
          <a:stretch>
            <a:fillRect/>
          </a:stretch>
        </p:blipFill>
        <p:spPr>
          <a:xfrm>
            <a:off x="5000087" y="2063995"/>
            <a:ext cx="3858163" cy="1400370"/>
          </a:xfrm>
          <a:prstGeom prst="rect">
            <a:avLst/>
          </a:prstGeom>
          <a:ln>
            <a:noFill/>
          </a:ln>
          <a:effectLst>
            <a:outerShdw blurRad="292100" dist="139700" dir="2700000" algn="tl" rotWithShape="0">
              <a:srgbClr val="333333">
                <a:alpha val="65000"/>
              </a:srgbClr>
            </a:outerShdw>
          </a:effectLst>
        </p:spPr>
      </p:pic>
      <p:cxnSp>
        <p:nvCxnSpPr>
          <p:cNvPr id="8" name="Connecteur en arc 7"/>
          <p:cNvCxnSpPr/>
          <p:nvPr/>
        </p:nvCxnSpPr>
        <p:spPr>
          <a:xfrm rot="16200000" flipV="1">
            <a:off x="6187894" y="3603809"/>
            <a:ext cx="549639" cy="409574"/>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6" name="ZoneTexte 15"/>
          <p:cNvSpPr txBox="1"/>
          <p:nvPr/>
        </p:nvSpPr>
        <p:spPr>
          <a:xfrm>
            <a:off x="6116473" y="4054767"/>
            <a:ext cx="1243012" cy="369332"/>
          </a:xfrm>
          <a:prstGeom prst="rect">
            <a:avLst/>
          </a:prstGeom>
          <a:noFill/>
        </p:spPr>
        <p:txBody>
          <a:bodyPr wrap="square" rtlCol="0">
            <a:spAutoFit/>
          </a:bodyPr>
          <a:lstStyle/>
          <a:p>
            <a:r>
              <a:rPr lang="fr-FR" sz="1800" dirty="0" smtClean="0">
                <a:solidFill>
                  <a:schemeClr val="bg2"/>
                </a:solidFill>
                <a:latin typeface="Poppins" panose="020B0604020202020204" charset="0"/>
                <a:cs typeface="Poppins" panose="020B0604020202020204" charset="0"/>
              </a:rPr>
              <a:t>Résultat</a:t>
            </a:r>
            <a:r>
              <a:rPr lang="fr-FR" dirty="0" smtClean="0"/>
              <a:t> </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614</Words>
  <Application>Microsoft Office PowerPoint</Application>
  <PresentationFormat>Affichage à l'écran (16:9)</PresentationFormat>
  <Paragraphs>73</Paragraphs>
  <Slides>14</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Source Code Pro</vt:lpstr>
      <vt:lpstr>IBM Plex Mono</vt:lpstr>
      <vt:lpstr>Arial</vt:lpstr>
      <vt:lpstr>Poppins</vt:lpstr>
      <vt:lpstr>Wingdings</vt:lpstr>
      <vt:lpstr>Open Sans</vt:lpstr>
      <vt:lpstr>Introduction to Coding Workshop by Slidesgo</vt:lpstr>
      <vt:lpstr>les commandes find et aggregate de mongodb</vt:lpstr>
      <vt:lpstr>Table of contents</vt:lpstr>
      <vt:lpstr>01</vt:lpstr>
      <vt:lpstr>La méthode  ‘db.collection.find()’</vt:lpstr>
      <vt:lpstr>operateurs de requête et filtrage :</vt:lpstr>
      <vt:lpstr>02</vt:lpstr>
      <vt:lpstr>Syntaxe de base </vt:lpstr>
      <vt:lpstr>Présentation PowerPoint</vt:lpstr>
      <vt:lpstr>Étapes de la pipeline : </vt:lpstr>
      <vt:lpstr>Étapes de la pipeline : </vt:lpstr>
      <vt:lpstr>Étapes de la pipeline : </vt:lpstr>
      <vt:lpstr>Étapes de la pipeline : </vt:lpstr>
      <vt:lpstr>Expressions d'agrégation </vt:lpstr>
      <vt:lpstr>EXEMPLE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commandes find et aggregate de mongodb</dc:title>
  <cp:lastModifiedBy>Ghoufran Hachlaf</cp:lastModifiedBy>
  <cp:revision>85</cp:revision>
  <dcterms:modified xsi:type="dcterms:W3CDTF">2023-12-17T18:00:24Z</dcterms:modified>
</cp:coreProperties>
</file>