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6" r:id="rId10"/>
    <p:sldId id="263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 snapToGrid="0">
      <p:cViewPr>
        <p:scale>
          <a:sx n="66" d="100"/>
          <a:sy n="66" d="100"/>
        </p:scale>
        <p:origin x="85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30B-EAF1-4713-834B-3D246D84E8FF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85DB9BB-0B03-43A0-8759-98C9148AF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28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30B-EAF1-4713-834B-3D246D84E8FF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B9BB-0B03-43A0-8759-98C9148AF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53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30B-EAF1-4713-834B-3D246D84E8FF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B9BB-0B03-43A0-8759-98C9148AF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05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30B-EAF1-4713-834B-3D246D84E8FF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B9BB-0B03-43A0-8759-98C9148AF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48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94C030B-EAF1-4713-834B-3D246D84E8FF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85DB9BB-0B03-43A0-8759-98C9148AF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98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30B-EAF1-4713-834B-3D246D84E8FF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B9BB-0B03-43A0-8759-98C9148AF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11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30B-EAF1-4713-834B-3D246D84E8FF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B9BB-0B03-43A0-8759-98C9148AF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92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30B-EAF1-4713-834B-3D246D84E8FF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B9BB-0B03-43A0-8759-98C9148AF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57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30B-EAF1-4713-834B-3D246D84E8FF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B9BB-0B03-43A0-8759-98C9148AF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01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30B-EAF1-4713-834B-3D246D84E8FF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B9BB-0B03-43A0-8759-98C9148AF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67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30B-EAF1-4713-834B-3D246D84E8FF}" type="datetimeFigureOut">
              <a:rPr lang="fr-FR" smtClean="0"/>
              <a:t>16/12/2023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B9BB-0B03-43A0-8759-98C9148AF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31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94C030B-EAF1-4713-834B-3D246D84E8FF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85DB9BB-0B03-43A0-8759-98C9148AF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3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38680" y="4717944"/>
            <a:ext cx="4384040" cy="483976"/>
          </a:xfrm>
        </p:spPr>
        <p:txBody>
          <a:bodyPr/>
          <a:lstStyle/>
          <a:p>
            <a:r>
              <a:rPr lang="fr-FR" dirty="0" smtClean="0">
                <a:latin typeface="Söhne"/>
              </a:rPr>
              <a:t>by Mohammad Zefri</a:t>
            </a:r>
            <a:endParaRPr lang="fr-FR" dirty="0">
              <a:latin typeface="Söhne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138680" y="1739633"/>
            <a:ext cx="7914640" cy="2304047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Plain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Arial Black" panose="020B0A04020102020204"/>
                <a:ea typeface="+mj-ea"/>
                <a:cs typeface="+mj-cs"/>
              </a:rPr>
              <a:t>How to Use Python with MongoDB ?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blipFill dpi="0" rotWithShape="1">
                <a:blip r:embed="rId2"/>
                <a:srcRect/>
                <a:tile tx="6350" ty="-127000" sx="65000" sy="64000" flip="none" algn="tl"/>
              </a:blipFill>
              <a:effectLst/>
              <a:uLnTx/>
              <a:uFillTx/>
              <a:latin typeface="Arial Black" panose="020B0A040201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420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09700" y="547507"/>
            <a:ext cx="994918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/>
              <a:t>Deleting a Document </a:t>
            </a:r>
            <a:r>
              <a:rPr lang="en-US" sz="4800" b="1" dirty="0" smtClean="0"/>
              <a:t>with delete_one()</a:t>
            </a:r>
            <a:endParaRPr lang="fr-FR" sz="4800" b="1" dirty="0" smtClean="0"/>
          </a:p>
          <a:p>
            <a:endParaRPr lang="fr-FR" sz="44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 smtClean="0">
                <a:effectLst/>
                <a:latin typeface="Söhne"/>
              </a:rPr>
              <a:t>Remove a document with delete_one():</a:t>
            </a:r>
            <a:endParaRPr lang="en-US" sz="2800" dirty="0" smtClean="0"/>
          </a:p>
          <a:p>
            <a:endParaRPr lang="en-US" sz="4400" b="1" dirty="0" smtClean="0"/>
          </a:p>
          <a:p>
            <a:endParaRPr lang="en-US" sz="4400" b="1" dirty="0"/>
          </a:p>
          <a:p>
            <a:endParaRPr lang="en-US" sz="4400" b="1" dirty="0"/>
          </a:p>
          <a:p>
            <a:endParaRPr lang="fr-FR" sz="4400" b="1" dirty="0"/>
          </a:p>
          <a:p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428306" y="3416575"/>
            <a:ext cx="7911966" cy="15054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900" dirty="0" smtClean="0"/>
              <a:t>delete_criteria = {</a:t>
            </a:r>
            <a:r>
              <a:rPr lang="en-US" sz="1900" dirty="0" smtClean="0">
                <a:solidFill>
                  <a:srgbClr val="00FF99"/>
                </a:solidFill>
              </a:rPr>
              <a:t>"key"</a:t>
            </a:r>
            <a:r>
              <a:rPr lang="en-US" sz="1900" dirty="0" smtClean="0"/>
              <a:t>: </a:t>
            </a:r>
            <a:r>
              <a:rPr lang="en-US" sz="1900" dirty="0" smtClean="0">
                <a:solidFill>
                  <a:srgbClr val="00FF99"/>
                </a:solidFill>
              </a:rPr>
              <a:t>"value"</a:t>
            </a:r>
            <a:r>
              <a:rPr lang="en-US" sz="1900" dirty="0" smtClean="0"/>
              <a:t>}</a:t>
            </a:r>
          </a:p>
          <a:p>
            <a:pPr lvl="1"/>
            <a:r>
              <a:rPr lang="en-US" sz="1900" dirty="0" smtClean="0"/>
              <a:t>result = collection.delete_one(delete_criteria)</a:t>
            </a:r>
          </a:p>
        </p:txBody>
      </p:sp>
      <p:sp>
        <p:nvSpPr>
          <p:cNvPr id="7" name="ZoneTexte 6"/>
          <p:cNvSpPr txBox="1"/>
          <p:nvPr/>
        </p:nvSpPr>
        <p:spPr>
          <a:xfrm flipH="1">
            <a:off x="2428306" y="5137894"/>
            <a:ext cx="791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Söhne"/>
              </a:rPr>
              <a:t>delete_one() deletes the first document that matches the specified criteria.</a:t>
            </a:r>
            <a:endParaRPr lang="fr-FR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993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09699" y="572907"/>
            <a:ext cx="994918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Deleting Multiple Documents with delete_many()</a:t>
            </a:r>
          </a:p>
          <a:p>
            <a:endParaRPr lang="fr-FR" sz="44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 smtClean="0">
                <a:effectLst/>
                <a:latin typeface="Söhne"/>
              </a:rPr>
              <a:t>Remove multiple documents with delete_many():</a:t>
            </a:r>
            <a:endParaRPr lang="en-US" sz="4400" b="1" dirty="0" smtClean="0"/>
          </a:p>
          <a:p>
            <a:endParaRPr lang="en-US" sz="4400" b="1" dirty="0"/>
          </a:p>
          <a:p>
            <a:endParaRPr lang="en-US" sz="4400" b="1" dirty="0"/>
          </a:p>
          <a:p>
            <a:endParaRPr lang="fr-FR" sz="4400" b="1" dirty="0"/>
          </a:p>
          <a:p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428307" y="3464243"/>
            <a:ext cx="7911966" cy="15742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900" dirty="0" smtClean="0"/>
              <a:t>delete_criteria = {</a:t>
            </a:r>
            <a:r>
              <a:rPr lang="en-US" sz="1900" dirty="0" smtClean="0">
                <a:solidFill>
                  <a:srgbClr val="00FF99"/>
                </a:solidFill>
              </a:rPr>
              <a:t>"key"</a:t>
            </a:r>
            <a:r>
              <a:rPr lang="en-US" sz="1900" dirty="0" smtClean="0"/>
              <a:t>: </a:t>
            </a:r>
            <a:r>
              <a:rPr lang="en-US" sz="1900" dirty="0" smtClean="0">
                <a:solidFill>
                  <a:srgbClr val="00FF99"/>
                </a:solidFill>
              </a:rPr>
              <a:t>"value"</a:t>
            </a:r>
            <a:r>
              <a:rPr lang="en-US" sz="1900" dirty="0" smtClean="0"/>
              <a:t>}</a:t>
            </a:r>
          </a:p>
          <a:p>
            <a:pPr lvl="1"/>
            <a:r>
              <a:rPr lang="en-US" sz="1900" dirty="0" smtClean="0"/>
              <a:t>result = collection.delete_many(delete_criteria)</a:t>
            </a:r>
          </a:p>
        </p:txBody>
      </p:sp>
      <p:sp>
        <p:nvSpPr>
          <p:cNvPr id="7" name="ZoneTexte 6"/>
          <p:cNvSpPr txBox="1"/>
          <p:nvPr/>
        </p:nvSpPr>
        <p:spPr>
          <a:xfrm flipH="1">
            <a:off x="2428307" y="5189555"/>
            <a:ext cx="791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Söhne"/>
              </a:rPr>
              <a:t>delete_many() deletes all documents that match the specified criteria.</a:t>
            </a:r>
            <a:endParaRPr lang="fr-FR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5879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2037080" y="1650733"/>
            <a:ext cx="8415020" cy="2489467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Plain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Arial Black" panose="020B0A04020102020204"/>
                <a:ea typeface="+mj-ea"/>
                <a:cs typeface="+mj-cs"/>
              </a:rPr>
              <a:t>CRUD APP Using Python</a:t>
            </a:r>
            <a:r>
              <a:rPr kumimoji="0" lang="en-US" sz="8000" b="1" i="0" u="none" strike="noStrike" kern="1200" cap="none" spc="0" normalizeH="0" noProof="0" dirty="0" smtClean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Arial Black" panose="020B0A04020102020204"/>
                <a:ea typeface="+mj-ea"/>
                <a:cs typeface="+mj-cs"/>
              </a:rPr>
              <a:t> And MongoDB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blipFill dpi="0" rotWithShape="1">
                <a:blip r:embed="rId2"/>
                <a:srcRect/>
                <a:tile tx="6350" ty="-127000" sx="65000" sy="64000" flip="none" algn="tl"/>
              </a:blipFill>
              <a:effectLst/>
              <a:uLnTx/>
              <a:uFillTx/>
              <a:latin typeface="Arial Black" panose="020B0A040201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58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808480" y="2158733"/>
            <a:ext cx="8669020" cy="2489467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Plain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latin typeface="Bauhaus 93" panose="04030905020B02020C02" pitchFamily="82" charset="0"/>
              </a:rPr>
              <a:t>Thank you for your time, and happy coding!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blipFill dpi="0" rotWithShape="1">
                <a:blip r:embed="rId2"/>
                <a:srcRect/>
                <a:tile tx="6350" ty="-127000" sx="65000" sy="64000" flip="none" algn="tl"/>
              </a:blipFill>
              <a:effectLst/>
              <a:uLnTx/>
              <a:uFillTx/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64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399540" y="190302"/>
            <a:ext cx="994918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/>
              <a:t>Setting Up the </a:t>
            </a:r>
            <a:r>
              <a:rPr lang="fr-FR" sz="4800" b="1" dirty="0" smtClean="0"/>
              <a:t>Environment</a:t>
            </a:r>
          </a:p>
          <a:p>
            <a:endParaRPr lang="fr-FR" sz="4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öhne"/>
              </a:rPr>
              <a:t>Install MongoDB driver</a:t>
            </a:r>
            <a:r>
              <a:rPr lang="en-US" sz="2800" b="1" dirty="0" smtClean="0">
                <a:latin typeface="Söhne"/>
              </a:rPr>
              <a:t>: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 smtClean="0">
                <a:effectLst/>
                <a:latin typeface="Söhne"/>
              </a:rPr>
              <a:t>Import in Python: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Söhne"/>
            </a:endParaRPr>
          </a:p>
          <a:p>
            <a:endParaRPr lang="en-US" sz="4400" b="1" dirty="0"/>
          </a:p>
          <a:p>
            <a:endParaRPr lang="fr-FR" sz="4400" b="1" dirty="0"/>
          </a:p>
          <a:p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428307" y="2324596"/>
            <a:ext cx="7911966" cy="9035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r>
              <a:rPr lang="fr-FR" dirty="0" smtClean="0"/>
              <a:t>	pip install pymongo</a:t>
            </a:r>
          </a:p>
          <a:p>
            <a:pPr algn="ctr"/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418147" y="4907998"/>
            <a:ext cx="7911966" cy="9088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rgbClr val="00B0F0"/>
                </a:solidFill>
              </a:rPr>
              <a:t>	from</a:t>
            </a:r>
            <a:r>
              <a:rPr lang="fr-FR" dirty="0" smtClean="0"/>
              <a:t> pymongo </a:t>
            </a:r>
            <a:r>
              <a:rPr lang="fr-FR" dirty="0" smtClean="0">
                <a:solidFill>
                  <a:srgbClr val="00B0F0"/>
                </a:solidFill>
              </a:rPr>
              <a:t>import</a:t>
            </a:r>
            <a:r>
              <a:rPr lang="fr-FR" dirty="0" smtClean="0"/>
              <a:t> MongoClient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 flipH="1">
            <a:off x="2428306" y="3425670"/>
            <a:ext cx="791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Söhne"/>
              </a:rPr>
              <a:t>Use pip, the Python package installer, to install the 'pymongo' driver.</a:t>
            </a:r>
          </a:p>
        </p:txBody>
      </p:sp>
      <p:sp>
        <p:nvSpPr>
          <p:cNvPr id="14" name="ZoneTexte 13"/>
          <p:cNvSpPr txBox="1"/>
          <p:nvPr/>
        </p:nvSpPr>
        <p:spPr>
          <a:xfrm flipH="1">
            <a:off x="2428306" y="6023057"/>
            <a:ext cx="791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Söhne"/>
              </a:rPr>
              <a:t>Import the MongoClient class from the 'pymongo' module.</a:t>
            </a:r>
          </a:p>
        </p:txBody>
      </p:sp>
    </p:spTree>
    <p:extLst>
      <p:ext uri="{BB962C8B-B14F-4D97-AF65-F5344CB8AC3E}">
        <p14:creationId xmlns:p14="http://schemas.microsoft.com/office/powerpoint/2010/main" val="31582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09700" y="271582"/>
            <a:ext cx="994918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/>
              <a:t>Connecting to MongoDB</a:t>
            </a:r>
          </a:p>
          <a:p>
            <a:endParaRPr lang="fr-FR" sz="4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i="0" dirty="0" smtClean="0">
                <a:effectLst/>
                <a:latin typeface="Söhne"/>
              </a:rPr>
              <a:t>Create a MongoClient instance: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4400" b="1" dirty="0"/>
          </a:p>
          <a:p>
            <a:endParaRPr lang="fr-FR" sz="4400" b="1" dirty="0"/>
          </a:p>
          <a:p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428307" y="2487573"/>
            <a:ext cx="7911966" cy="9035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client = MongoClient(</a:t>
            </a:r>
            <a:r>
              <a:rPr lang="fr-FR" dirty="0" smtClean="0">
                <a:solidFill>
                  <a:srgbClr val="00FF99"/>
                </a:solidFill>
              </a:rPr>
              <a:t>'your_connection_string_here'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 flipH="1">
            <a:off x="2428306" y="3647529"/>
            <a:ext cx="7911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öhne"/>
              </a:rPr>
              <a:t>The MongoClient class is the main entry point for connecting to a MongoDB server. It represents a connection to the MongoDB server.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öhne"/>
              </a:rPr>
              <a:t>When you create an instance of MongoClient, you are establishing a connection to your MongoDB server, and you can then use that connection to interact with databases and collections.</a:t>
            </a:r>
            <a:endParaRPr lang="en-US" dirty="0" smtClean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356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43658" y="205899"/>
            <a:ext cx="1042803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Selecting a Database and Collection</a:t>
            </a:r>
            <a:endParaRPr lang="fr-FR" sz="4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i="0" dirty="0" smtClean="0">
              <a:effectLst/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b="1" i="0" dirty="0" smtClean="0">
                <a:effectLst/>
                <a:latin typeface="Söhne"/>
              </a:rPr>
              <a:t>Choose a database:</a:t>
            </a:r>
            <a:endParaRPr lang="en-US" sz="2400" dirty="0"/>
          </a:p>
          <a:p>
            <a:endParaRPr lang="en-US" sz="2800" dirty="0" smtClean="0"/>
          </a:p>
          <a:p>
            <a:endParaRPr lang="en-US" sz="4400" b="1" dirty="0" smtClean="0"/>
          </a:p>
          <a:p>
            <a:endParaRPr lang="en-US" sz="4400" b="1" dirty="0" smtClean="0"/>
          </a:p>
          <a:p>
            <a:endParaRPr lang="en-US" sz="4400" b="1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400" b="1" i="0" dirty="0" smtClean="0">
                <a:effectLst/>
                <a:latin typeface="Söhne"/>
              </a:rPr>
              <a:t>Select a collection: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fr-FR" sz="2400" b="1" dirty="0">
              <a:latin typeface="Söhne"/>
            </a:endParaRPr>
          </a:p>
          <a:p>
            <a:pPr lvl="0"/>
            <a:endParaRPr lang="fr-FR" sz="2400" b="1" i="0" dirty="0" smtClean="0">
              <a:effectLst/>
              <a:latin typeface="Söhne"/>
            </a:endParaRPr>
          </a:p>
          <a:p>
            <a:pPr lvl="0"/>
            <a:endParaRPr lang="fr-FR" sz="2400" b="1" i="0" dirty="0" smtClean="0">
              <a:effectLst/>
              <a:latin typeface="Söhne"/>
            </a:endParaRPr>
          </a:p>
          <a:p>
            <a:pPr lvl="0"/>
            <a:endParaRPr lang="fr-FR" sz="4400" b="1" dirty="0" smtClean="0"/>
          </a:p>
          <a:p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628966" y="1949530"/>
            <a:ext cx="7911966" cy="9035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db = client[</a:t>
            </a:r>
            <a:r>
              <a:rPr lang="fr-FR" dirty="0" smtClean="0">
                <a:solidFill>
                  <a:srgbClr val="00FF99"/>
                </a:solidFill>
              </a:rPr>
              <a:t>'your_database_name'</a:t>
            </a:r>
            <a:r>
              <a:rPr lang="fr-FR" dirty="0" smtClean="0"/>
              <a:t>]</a:t>
            </a:r>
          </a:p>
        </p:txBody>
      </p:sp>
      <p:sp>
        <p:nvSpPr>
          <p:cNvPr id="6" name="ZoneTexte 5"/>
          <p:cNvSpPr txBox="1"/>
          <p:nvPr/>
        </p:nvSpPr>
        <p:spPr>
          <a:xfrm flipH="1">
            <a:off x="2628965" y="3016430"/>
            <a:ext cx="791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Söhne"/>
              </a:rPr>
              <a:t>MongoDB </a:t>
            </a:r>
            <a:r>
              <a:rPr lang="en-US" dirty="0">
                <a:latin typeface="Söhne"/>
              </a:rPr>
              <a:t>allows you to create databases dynamically. If the specified database doesn't exist, MongoDB will create it.</a:t>
            </a:r>
            <a:endParaRPr lang="fr-FR" dirty="0">
              <a:latin typeface="Söhne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601693" y="4760061"/>
            <a:ext cx="7911966" cy="9035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collection = db[</a:t>
            </a:r>
            <a:r>
              <a:rPr lang="fr-FR" dirty="0" smtClean="0">
                <a:solidFill>
                  <a:srgbClr val="00FF99"/>
                </a:solidFill>
              </a:rPr>
              <a:t>'your_collection_name'</a:t>
            </a:r>
            <a:r>
              <a:rPr lang="fr-FR" dirty="0" smtClean="0"/>
              <a:t>]</a:t>
            </a:r>
          </a:p>
        </p:txBody>
      </p:sp>
      <p:sp>
        <p:nvSpPr>
          <p:cNvPr id="8" name="ZoneTexte 7"/>
          <p:cNvSpPr txBox="1"/>
          <p:nvPr/>
        </p:nvSpPr>
        <p:spPr>
          <a:xfrm flipH="1">
            <a:off x="2628965" y="5854977"/>
            <a:ext cx="791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Söhne"/>
              </a:rPr>
              <a:t>Collections are analogous to tables in relational databases and are used to store documents.</a:t>
            </a:r>
            <a:endParaRPr lang="fr-FR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103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09700" y="271582"/>
            <a:ext cx="994918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Inserting a Document with insert_one()</a:t>
            </a:r>
          </a:p>
          <a:p>
            <a:endParaRPr lang="fr-FR" sz="4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 smtClean="0">
                <a:effectLst/>
                <a:latin typeface="Söhne"/>
              </a:rPr>
              <a:t>Add a single document with insert_one():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>
              <a:latin typeface="Söhne"/>
            </a:endParaRPr>
          </a:p>
          <a:p>
            <a:endParaRPr lang="en-US" sz="2800" dirty="0" smtClean="0"/>
          </a:p>
          <a:p>
            <a:endParaRPr lang="en-US" sz="4400" b="1" dirty="0"/>
          </a:p>
          <a:p>
            <a:endParaRPr lang="fr-FR" sz="4400" b="1" dirty="0"/>
          </a:p>
          <a:p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428307" y="3197161"/>
            <a:ext cx="7911966" cy="1424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/>
              <a:t>	</a:t>
            </a:r>
            <a:r>
              <a:rPr lang="en-US" sz="1900" dirty="0" smtClean="0"/>
              <a:t>data = {</a:t>
            </a:r>
            <a:r>
              <a:rPr lang="en-US" sz="1900" dirty="0" smtClean="0">
                <a:solidFill>
                  <a:srgbClr val="00FF99"/>
                </a:solidFill>
              </a:rPr>
              <a:t>"key"</a:t>
            </a:r>
            <a:r>
              <a:rPr lang="en-US" sz="1900" dirty="0" smtClean="0">
                <a:solidFill>
                  <a:schemeClr val="bg1"/>
                </a:solidFill>
              </a:rPr>
              <a:t>:</a:t>
            </a:r>
            <a:r>
              <a:rPr lang="en-US" sz="1900" dirty="0" smtClean="0">
                <a:solidFill>
                  <a:srgbClr val="00FF99"/>
                </a:solidFill>
              </a:rPr>
              <a:t> "value"</a:t>
            </a:r>
            <a:r>
              <a:rPr lang="en-US" sz="1900" dirty="0" smtClean="0"/>
              <a:t>}</a:t>
            </a:r>
          </a:p>
          <a:p>
            <a:r>
              <a:rPr lang="en-US" sz="1900" dirty="0" smtClean="0"/>
              <a:t>	result = collection.insert_one(data)</a:t>
            </a:r>
          </a:p>
        </p:txBody>
      </p:sp>
      <p:sp>
        <p:nvSpPr>
          <p:cNvPr id="11" name="ZoneTexte 10"/>
          <p:cNvSpPr txBox="1"/>
          <p:nvPr/>
        </p:nvSpPr>
        <p:spPr>
          <a:xfrm flipH="1">
            <a:off x="2428306" y="4924421"/>
            <a:ext cx="791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Inserts a single document to the collection.</a:t>
            </a:r>
            <a:endParaRPr lang="en-US" dirty="0" smtClean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106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09700" y="226407"/>
            <a:ext cx="994918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Inserting Multiple Documents with insert_many()</a:t>
            </a:r>
          </a:p>
          <a:p>
            <a:endParaRPr lang="fr-FR" sz="4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 smtClean="0">
                <a:effectLst/>
                <a:latin typeface="Söhne"/>
              </a:rPr>
              <a:t>Use insert_many() to add multiple documents at once:</a:t>
            </a:r>
          </a:p>
          <a:p>
            <a:endParaRPr lang="en-US" sz="2800" b="1" dirty="0">
              <a:latin typeface="Söhne"/>
            </a:endParaRP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4400" b="1" dirty="0"/>
          </a:p>
          <a:p>
            <a:endParaRPr lang="fr-FR" sz="4400" b="1" dirty="0"/>
          </a:p>
          <a:p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428307" y="3052177"/>
            <a:ext cx="7911966" cy="2560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900" dirty="0" smtClean="0"/>
              <a:t>data = [</a:t>
            </a:r>
          </a:p>
          <a:p>
            <a:pPr lvl="1"/>
            <a:r>
              <a:rPr lang="en-US" sz="1900" dirty="0" smtClean="0"/>
              <a:t>    {</a:t>
            </a:r>
            <a:r>
              <a:rPr lang="en-US" sz="1900" dirty="0" smtClean="0">
                <a:solidFill>
                  <a:srgbClr val="00FF99"/>
                </a:solidFill>
              </a:rPr>
              <a:t>"key1"</a:t>
            </a:r>
            <a:r>
              <a:rPr lang="en-US" sz="1900" dirty="0" smtClean="0"/>
              <a:t>: </a:t>
            </a:r>
            <a:r>
              <a:rPr lang="en-US" sz="1900" dirty="0" smtClean="0">
                <a:solidFill>
                  <a:srgbClr val="00FF99"/>
                </a:solidFill>
              </a:rPr>
              <a:t>"value1"</a:t>
            </a:r>
            <a:r>
              <a:rPr lang="en-US" sz="1900" dirty="0" smtClean="0"/>
              <a:t>},</a:t>
            </a:r>
          </a:p>
          <a:p>
            <a:pPr lvl="1"/>
            <a:r>
              <a:rPr lang="en-US" sz="1900" dirty="0" smtClean="0"/>
              <a:t>    {</a:t>
            </a:r>
            <a:r>
              <a:rPr lang="en-US" sz="1900" dirty="0" smtClean="0">
                <a:solidFill>
                  <a:srgbClr val="00FF99"/>
                </a:solidFill>
              </a:rPr>
              <a:t>"key2"</a:t>
            </a:r>
            <a:r>
              <a:rPr lang="en-US" sz="1900" dirty="0" smtClean="0"/>
              <a:t>: </a:t>
            </a:r>
            <a:r>
              <a:rPr lang="en-US" sz="1900" dirty="0" smtClean="0">
                <a:solidFill>
                  <a:srgbClr val="00FF99"/>
                </a:solidFill>
              </a:rPr>
              <a:t>"value2"</a:t>
            </a:r>
            <a:r>
              <a:rPr lang="en-US" sz="1900" dirty="0" smtClean="0"/>
              <a:t>},</a:t>
            </a:r>
          </a:p>
          <a:p>
            <a:pPr lvl="1"/>
            <a:r>
              <a:rPr lang="en-US" sz="1900" dirty="0" smtClean="0"/>
              <a:t>    # Additional documents</a:t>
            </a:r>
          </a:p>
          <a:p>
            <a:pPr lvl="1"/>
            <a:r>
              <a:rPr lang="en-US" sz="1900" dirty="0" smtClean="0"/>
              <a:t>]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result = collection.insert_many(data)</a:t>
            </a:r>
          </a:p>
        </p:txBody>
      </p:sp>
      <p:sp>
        <p:nvSpPr>
          <p:cNvPr id="6" name="ZoneTexte 5"/>
          <p:cNvSpPr txBox="1"/>
          <p:nvPr/>
        </p:nvSpPr>
        <p:spPr>
          <a:xfrm flipH="1">
            <a:off x="2428307" y="5795962"/>
            <a:ext cx="791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Söhne"/>
              </a:rPr>
              <a:t>Adds multiple documents to the collection.</a:t>
            </a:r>
          </a:p>
        </p:txBody>
      </p:sp>
    </p:spTree>
    <p:extLst>
      <p:ext uri="{BB962C8B-B14F-4D97-AF65-F5344CB8AC3E}">
        <p14:creationId xmlns:p14="http://schemas.microsoft.com/office/powerpoint/2010/main" val="30129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09700" y="566222"/>
            <a:ext cx="99491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/>
              <a:t>Querying Data with find()</a:t>
            </a:r>
          </a:p>
          <a:p>
            <a:endParaRPr lang="fr-FR" sz="4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i="0" dirty="0" smtClean="0">
                <a:effectLst/>
                <a:latin typeface="Söhne"/>
              </a:rPr>
              <a:t>Retrieve documents with find():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4400" b="1" dirty="0" smtClean="0"/>
          </a:p>
          <a:p>
            <a:endParaRPr lang="en-US" sz="4400" b="1" dirty="0"/>
          </a:p>
          <a:p>
            <a:endParaRPr lang="en-US" sz="4400" b="1" dirty="0"/>
          </a:p>
          <a:p>
            <a:endParaRPr lang="fr-FR" sz="4400" b="1" dirty="0"/>
          </a:p>
          <a:p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428307" y="2732507"/>
            <a:ext cx="7911966" cy="21188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900" dirty="0" smtClean="0"/>
              <a:t>query = {</a:t>
            </a:r>
            <a:r>
              <a:rPr lang="en-US" sz="1900" dirty="0" smtClean="0">
                <a:solidFill>
                  <a:srgbClr val="00FF99"/>
                </a:solidFill>
              </a:rPr>
              <a:t>"key"</a:t>
            </a:r>
            <a:r>
              <a:rPr lang="en-US" sz="1900" dirty="0" smtClean="0"/>
              <a:t>: </a:t>
            </a:r>
            <a:r>
              <a:rPr lang="en-US" sz="1900" dirty="0" smtClean="0">
                <a:solidFill>
                  <a:srgbClr val="00FF99"/>
                </a:solidFill>
              </a:rPr>
              <a:t>"value"}</a:t>
            </a:r>
          </a:p>
          <a:p>
            <a:pPr lvl="1"/>
            <a:r>
              <a:rPr lang="en-US" sz="1900" dirty="0" smtClean="0"/>
              <a:t>result = collection.find(query)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>
                <a:solidFill>
                  <a:srgbClr val="00B0F0"/>
                </a:solidFill>
              </a:rPr>
              <a:t>for</a:t>
            </a:r>
            <a:r>
              <a:rPr lang="en-US" sz="1900" dirty="0" smtClean="0"/>
              <a:t> document </a:t>
            </a:r>
            <a:r>
              <a:rPr lang="en-US" sz="1900" dirty="0" smtClean="0">
                <a:solidFill>
                  <a:srgbClr val="00B0F0"/>
                </a:solidFill>
              </a:rPr>
              <a:t>in</a:t>
            </a:r>
            <a:r>
              <a:rPr lang="en-US" sz="1900" dirty="0" smtClean="0"/>
              <a:t> result:</a:t>
            </a:r>
          </a:p>
          <a:p>
            <a:pPr lvl="1"/>
            <a:r>
              <a:rPr lang="en-US" sz="1900" dirty="0" smtClean="0"/>
              <a:t>    </a:t>
            </a:r>
            <a:r>
              <a:rPr lang="en-US" sz="1900" dirty="0" smtClean="0">
                <a:solidFill>
                  <a:srgbClr val="FFFF99"/>
                </a:solidFill>
              </a:rPr>
              <a:t>print</a:t>
            </a:r>
            <a:r>
              <a:rPr lang="en-US" sz="1900" dirty="0" smtClean="0"/>
              <a:t>(document)</a:t>
            </a:r>
            <a:endParaRPr lang="en-US" sz="1900" dirty="0"/>
          </a:p>
        </p:txBody>
      </p:sp>
      <p:sp>
        <p:nvSpPr>
          <p:cNvPr id="7" name="ZoneTexte 6"/>
          <p:cNvSpPr txBox="1"/>
          <p:nvPr/>
        </p:nvSpPr>
        <p:spPr>
          <a:xfrm flipH="1">
            <a:off x="2428307" y="5017135"/>
            <a:ext cx="812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Söhne"/>
              </a:rPr>
              <a:t>find() returns a cursor, allowing you to iterate over the matched documents.</a:t>
            </a:r>
            <a:endParaRPr lang="fr-FR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870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09699" y="378324"/>
            <a:ext cx="994918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Updating a Document with update_one()</a:t>
            </a:r>
          </a:p>
          <a:p>
            <a:endParaRPr lang="fr-FR" sz="4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 smtClean="0">
                <a:effectLst/>
                <a:latin typeface="Söhne"/>
              </a:rPr>
              <a:t>Modify a document with update_one():</a:t>
            </a:r>
            <a:endParaRPr lang="en-US" sz="2800" dirty="0" smtClean="0"/>
          </a:p>
          <a:p>
            <a:endParaRPr lang="en-US" sz="4400" b="1" dirty="0" smtClean="0"/>
          </a:p>
          <a:p>
            <a:endParaRPr lang="en-US" sz="4400" b="1" dirty="0"/>
          </a:p>
          <a:p>
            <a:endParaRPr lang="en-US" sz="4400" b="1" dirty="0"/>
          </a:p>
          <a:p>
            <a:endParaRPr lang="fr-FR" sz="4400" b="1" dirty="0"/>
          </a:p>
          <a:p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428306" y="3209869"/>
            <a:ext cx="7911966" cy="18014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900" dirty="0" smtClean="0"/>
              <a:t>filter_criteria = {</a:t>
            </a:r>
            <a:r>
              <a:rPr lang="en-US" sz="1900" dirty="0" smtClean="0">
                <a:solidFill>
                  <a:srgbClr val="00FF99"/>
                </a:solidFill>
              </a:rPr>
              <a:t>"key"</a:t>
            </a:r>
            <a:r>
              <a:rPr lang="en-US" sz="1900" dirty="0" smtClean="0"/>
              <a:t>: </a:t>
            </a:r>
            <a:r>
              <a:rPr lang="en-US" sz="1900" dirty="0" smtClean="0">
                <a:solidFill>
                  <a:srgbClr val="00FF99"/>
                </a:solidFill>
              </a:rPr>
              <a:t>"value"</a:t>
            </a:r>
            <a:r>
              <a:rPr lang="en-US" sz="1900" dirty="0" smtClean="0"/>
              <a:t>}</a:t>
            </a:r>
          </a:p>
          <a:p>
            <a:pPr lvl="1"/>
            <a:r>
              <a:rPr lang="en-US" sz="1900" dirty="0" smtClean="0"/>
              <a:t>update_data = {</a:t>
            </a:r>
            <a:r>
              <a:rPr lang="en-US" sz="1900" dirty="0" smtClean="0">
                <a:solidFill>
                  <a:srgbClr val="00FF99"/>
                </a:solidFill>
              </a:rPr>
              <a:t>"$set"</a:t>
            </a:r>
            <a:r>
              <a:rPr lang="en-US" sz="1900" dirty="0" smtClean="0"/>
              <a:t>: {</a:t>
            </a:r>
            <a:r>
              <a:rPr lang="en-US" sz="1900" dirty="0" smtClean="0">
                <a:solidFill>
                  <a:srgbClr val="00FF99"/>
                </a:solidFill>
              </a:rPr>
              <a:t>"key"</a:t>
            </a:r>
            <a:r>
              <a:rPr lang="en-US" sz="1900" dirty="0" smtClean="0"/>
              <a:t>: </a:t>
            </a:r>
            <a:r>
              <a:rPr lang="en-US" sz="1900" dirty="0" smtClean="0">
                <a:solidFill>
                  <a:srgbClr val="00FF99"/>
                </a:solidFill>
              </a:rPr>
              <a:t>"new_value"</a:t>
            </a:r>
            <a:r>
              <a:rPr lang="en-US" sz="1900" dirty="0" smtClean="0"/>
              <a:t>}}</a:t>
            </a:r>
          </a:p>
          <a:p>
            <a:pPr lvl="1"/>
            <a:r>
              <a:rPr lang="en-US" sz="1900" dirty="0" smtClean="0"/>
              <a:t>result = collection.update_one(filter_criteria, update_data)</a:t>
            </a:r>
          </a:p>
        </p:txBody>
      </p:sp>
      <p:sp>
        <p:nvSpPr>
          <p:cNvPr id="6" name="ZoneTexte 5"/>
          <p:cNvSpPr txBox="1"/>
          <p:nvPr/>
        </p:nvSpPr>
        <p:spPr>
          <a:xfrm flipH="1">
            <a:off x="2428306" y="5233075"/>
            <a:ext cx="791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Söhne"/>
              </a:rPr>
              <a:t>update_one() updates the first document matching the criteria with the specified modifications.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Söhne"/>
              </a:rPr>
              <a:t>The $set operator is used to specify the fields to be updated.</a:t>
            </a:r>
          </a:p>
        </p:txBody>
      </p:sp>
    </p:spTree>
    <p:extLst>
      <p:ext uri="{BB962C8B-B14F-4D97-AF65-F5344CB8AC3E}">
        <p14:creationId xmlns:p14="http://schemas.microsoft.com/office/powerpoint/2010/main" val="319350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09700" y="271582"/>
            <a:ext cx="994918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Updating Multiple Documents with update_many()</a:t>
            </a:r>
          </a:p>
          <a:p>
            <a:endParaRPr lang="fr-FR" sz="4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 smtClean="0">
                <a:effectLst/>
                <a:latin typeface="Söhne"/>
              </a:rPr>
              <a:t>Modify multiple documents with update_many():</a:t>
            </a:r>
            <a:endParaRPr lang="en-US" sz="4400" b="1" dirty="0" smtClean="0"/>
          </a:p>
          <a:p>
            <a:endParaRPr lang="en-US" sz="4400" b="1" dirty="0"/>
          </a:p>
          <a:p>
            <a:endParaRPr lang="en-US" sz="4400" b="1" dirty="0" smtClean="0"/>
          </a:p>
          <a:p>
            <a:endParaRPr lang="en-US" sz="4400" b="1" dirty="0"/>
          </a:p>
          <a:p>
            <a:endParaRPr lang="fr-FR" sz="4400" b="1" dirty="0"/>
          </a:p>
          <a:p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428307" y="3263900"/>
            <a:ext cx="7911966" cy="17568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900" dirty="0" smtClean="0"/>
              <a:t>filter_criteria = {</a:t>
            </a:r>
            <a:r>
              <a:rPr lang="en-US" sz="1900" dirty="0" smtClean="0">
                <a:solidFill>
                  <a:srgbClr val="00FF99"/>
                </a:solidFill>
              </a:rPr>
              <a:t>"key"</a:t>
            </a:r>
            <a:r>
              <a:rPr lang="en-US" sz="1900" dirty="0" smtClean="0"/>
              <a:t>: </a:t>
            </a:r>
            <a:r>
              <a:rPr lang="en-US" sz="1900" dirty="0" smtClean="0">
                <a:solidFill>
                  <a:srgbClr val="00FF99"/>
                </a:solidFill>
              </a:rPr>
              <a:t>"value"</a:t>
            </a:r>
            <a:r>
              <a:rPr lang="en-US" sz="1900" dirty="0" smtClean="0"/>
              <a:t>}</a:t>
            </a:r>
          </a:p>
          <a:p>
            <a:pPr lvl="1"/>
            <a:r>
              <a:rPr lang="en-US" sz="1900" dirty="0" smtClean="0"/>
              <a:t>update_data = {</a:t>
            </a:r>
            <a:r>
              <a:rPr lang="en-US" sz="1900" dirty="0" smtClean="0">
                <a:solidFill>
                  <a:srgbClr val="00FF99"/>
                </a:solidFill>
              </a:rPr>
              <a:t>"$set"</a:t>
            </a:r>
            <a:r>
              <a:rPr lang="en-US" sz="1900" dirty="0" smtClean="0"/>
              <a:t>: {</a:t>
            </a:r>
            <a:r>
              <a:rPr lang="en-US" sz="1900" dirty="0" smtClean="0">
                <a:solidFill>
                  <a:srgbClr val="00FF99"/>
                </a:solidFill>
              </a:rPr>
              <a:t>"key"</a:t>
            </a:r>
            <a:r>
              <a:rPr lang="en-US" sz="1900" dirty="0" smtClean="0"/>
              <a:t>: </a:t>
            </a:r>
            <a:r>
              <a:rPr lang="en-US" sz="1900" dirty="0" smtClean="0">
                <a:solidFill>
                  <a:srgbClr val="00FF99"/>
                </a:solidFill>
              </a:rPr>
              <a:t>"value"</a:t>
            </a:r>
            <a:r>
              <a:rPr lang="en-US" sz="1900" dirty="0" smtClean="0"/>
              <a:t>}}</a:t>
            </a:r>
          </a:p>
          <a:p>
            <a:pPr lvl="1"/>
            <a:r>
              <a:rPr lang="en-US" sz="1900" dirty="0" smtClean="0"/>
              <a:t>result = collection.update_many(filter_criteria, update_data)</a:t>
            </a:r>
          </a:p>
        </p:txBody>
      </p:sp>
      <p:sp>
        <p:nvSpPr>
          <p:cNvPr id="7" name="ZoneTexte 6"/>
          <p:cNvSpPr txBox="1"/>
          <p:nvPr/>
        </p:nvSpPr>
        <p:spPr>
          <a:xfrm flipH="1">
            <a:off x="2428307" y="5288340"/>
            <a:ext cx="791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Söhne"/>
              </a:rPr>
              <a:t>update_many() updates all documents matching the criteria with the specified modifications.</a:t>
            </a:r>
            <a:endParaRPr lang="fr-FR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5580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377</TotalTime>
  <Words>476</Words>
  <Application>Microsoft Office PowerPoint</Application>
  <PresentationFormat>Grand écran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Bauhaus 93</vt:lpstr>
      <vt:lpstr>Rockwell</vt:lpstr>
      <vt:lpstr>Rockwell Condensed</vt:lpstr>
      <vt:lpstr>Söhne</vt:lpstr>
      <vt:lpstr>Wingdings</vt:lpstr>
      <vt:lpstr>Type de bois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ZEFRI MOHAMMAD</dc:creator>
  <cp:lastModifiedBy>ZEFRI MOHAMMAD</cp:lastModifiedBy>
  <cp:revision>25</cp:revision>
  <dcterms:created xsi:type="dcterms:W3CDTF">2023-12-10T14:14:57Z</dcterms:created>
  <dcterms:modified xsi:type="dcterms:W3CDTF">2023-12-16T05:45:51Z</dcterms:modified>
</cp:coreProperties>
</file>