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312" r:id="rId6"/>
    <p:sldId id="262" r:id="rId7"/>
    <p:sldId id="313" r:id="rId8"/>
    <p:sldId id="314" r:id="rId9"/>
    <p:sldId id="263" r:id="rId10"/>
    <p:sldId id="264" r:id="rId11"/>
    <p:sldId id="265" r:id="rId12"/>
    <p:sldId id="315" r:id="rId13"/>
    <p:sldId id="316" r:id="rId14"/>
    <p:sldId id="317" r:id="rId15"/>
    <p:sldId id="267" r:id="rId16"/>
    <p:sldId id="268" r:id="rId17"/>
    <p:sldId id="269" r:id="rId18"/>
    <p:sldId id="318" r:id="rId19"/>
    <p:sldId id="319" r:id="rId20"/>
    <p:sldId id="320" r:id="rId21"/>
    <p:sldId id="322" r:id="rId22"/>
    <p:sldId id="321" r:id="rId23"/>
    <p:sldId id="323" r:id="rId24"/>
    <p:sldId id="324" r:id="rId25"/>
    <p:sldId id="325" r:id="rId26"/>
    <p:sldId id="327" r:id="rId27"/>
    <p:sldId id="328" r:id="rId28"/>
    <p:sldId id="32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4A"/>
    <a:srgbClr val="00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84390-A86D-3DCF-6214-35F87590EB57}" v="45" dt="2023-12-18T08:27:50.542"/>
  </p1510:revLst>
</p1510:revInfo>
</file>

<file path=ppt/tableStyles.xml><?xml version="1.0" encoding="utf-8"?>
<a:tblStyleLst xmlns:a="http://schemas.openxmlformats.org/drawingml/2006/main" def="{B3DE7B30-2292-4378-8995-E76DB7FE30AE}">
  <a:tblStyle styleId="{B3DE7B30-2292-4378-8995-E76DB7FE3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D6742F-AB9D-4C1F-889B-6DC41150B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78" autoAdjust="0"/>
  </p:normalViewPr>
  <p:slideViewPr>
    <p:cSldViewPr snapToGrid="0">
      <p:cViewPr varScale="1">
        <p:scale>
          <a:sx n="43" d="100"/>
          <a:sy n="43" d="100"/>
        </p:scale>
        <p:origin x="54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78f2104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78f2104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99bc3ecc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99bc3ecc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25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0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40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9bc3ecc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99bc3ecc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9bc3ecc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9bc3ecc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9bc3ecc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9bc3ecc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642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9bc3ecc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9bc3ecc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79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9bc3ecc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9bc3ecc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980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9bc3ecc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99bc3ecc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692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9bc3ecc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9bc3ecc2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9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9bc3ecc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9bc3ecc2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30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9bc3ecc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9bc3ecc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445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9bc3ecc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9bc3ecc2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904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9bc3ecc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9bc3ecc2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555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9bc3ecc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9bc3ecc2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916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9bc3ecc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9bc3ecc2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16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9bc3ecc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9bc3ecc2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9bc3ecc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9bc3ecc2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85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9bc3ecc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9bc3ecc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9bc3ecc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9bc3ecc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34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9bc3ecc2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9bc3ecc2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94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9bc3ecc2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9bc3ecc2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875" y="1295327"/>
            <a:ext cx="5509500" cy="20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54213" y="3300235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50397" y="126809"/>
            <a:ext cx="1305955" cy="1577796"/>
            <a:chOff x="7650397" y="126809"/>
            <a:chExt cx="1305955" cy="1577796"/>
          </a:xfrm>
        </p:grpSpPr>
        <p:cxnSp>
          <p:nvCxnSpPr>
            <p:cNvPr id="12" name="Google Shape;12;p2"/>
            <p:cNvCxnSpPr/>
            <p:nvPr/>
          </p:nvCxnSpPr>
          <p:spPr>
            <a:xfrm flipH="1">
              <a:off x="8742981" y="298934"/>
              <a:ext cx="36300" cy="1258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 rot="10800000">
              <a:off x="8593952" y="126850"/>
              <a:ext cx="362400" cy="36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593807" y="1412405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7650397" y="126809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 rot="10800000">
              <a:off x="7787181" y="268634"/>
              <a:ext cx="992100" cy="30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1"/>
          </p:nvPr>
        </p:nvSpPr>
        <p:spPr>
          <a:xfrm>
            <a:off x="4832078" y="1800463"/>
            <a:ext cx="32541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2"/>
          </p:nvPr>
        </p:nvSpPr>
        <p:spPr>
          <a:xfrm>
            <a:off x="1057900" y="1800463"/>
            <a:ext cx="32541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" y="4039634"/>
            <a:ext cx="1141770" cy="1103871"/>
            <a:chOff x="3" y="4039634"/>
            <a:chExt cx="1141770" cy="1103871"/>
          </a:xfrm>
        </p:grpSpPr>
        <p:cxnSp>
          <p:nvCxnSpPr>
            <p:cNvPr id="225" name="Google Shape;225;p19"/>
            <p:cNvCxnSpPr/>
            <p:nvPr/>
          </p:nvCxnSpPr>
          <p:spPr>
            <a:xfrm rot="10800000">
              <a:off x="213147" y="4254755"/>
              <a:ext cx="682200" cy="653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p19"/>
            <p:cNvSpPr/>
            <p:nvPr/>
          </p:nvSpPr>
          <p:spPr>
            <a:xfrm rot="-1798787">
              <a:off x="57209" y="4095875"/>
              <a:ext cx="308589" cy="31141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 rot="-1800934">
              <a:off x="721256" y="4719669"/>
              <a:ext cx="354433" cy="35927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7038724" y="3881979"/>
            <a:ext cx="2032055" cy="1195725"/>
            <a:chOff x="7038724" y="3881979"/>
            <a:chExt cx="2032055" cy="1195725"/>
          </a:xfrm>
        </p:grpSpPr>
        <p:cxnSp>
          <p:nvCxnSpPr>
            <p:cNvPr id="229" name="Google Shape;229;p19"/>
            <p:cNvCxnSpPr/>
            <p:nvPr/>
          </p:nvCxnSpPr>
          <p:spPr>
            <a:xfrm rot="10800000">
              <a:off x="8610866" y="4039623"/>
              <a:ext cx="224100" cy="84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8597078" y="4604004"/>
              <a:ext cx="473700" cy="47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430786" y="3881979"/>
              <a:ext cx="365700" cy="37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038724" y="4603988"/>
              <a:ext cx="248100" cy="24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" name="Google Shape;233;p19"/>
            <p:cNvCxnSpPr/>
            <p:nvPr/>
          </p:nvCxnSpPr>
          <p:spPr>
            <a:xfrm rot="10800000">
              <a:off x="7155274" y="4726388"/>
              <a:ext cx="1679700" cy="113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937625" y="290897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2"/>
          </p:nvPr>
        </p:nvSpPr>
        <p:spPr>
          <a:xfrm>
            <a:off x="3484347" y="290897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3"/>
          </p:nvPr>
        </p:nvSpPr>
        <p:spPr>
          <a:xfrm>
            <a:off x="6031075" y="290897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4"/>
          </p:nvPr>
        </p:nvSpPr>
        <p:spPr>
          <a:xfrm>
            <a:off x="937625" y="23960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5"/>
          </p:nvPr>
        </p:nvSpPr>
        <p:spPr>
          <a:xfrm>
            <a:off x="3484350" y="23960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6"/>
          </p:nvPr>
        </p:nvSpPr>
        <p:spPr>
          <a:xfrm>
            <a:off x="6031075" y="23960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2" name="Google Shape;242;p20"/>
          <p:cNvGrpSpPr/>
          <p:nvPr/>
        </p:nvGrpSpPr>
        <p:grpSpPr>
          <a:xfrm>
            <a:off x="139939" y="3816725"/>
            <a:ext cx="1847310" cy="1196044"/>
            <a:chOff x="139939" y="3816725"/>
            <a:chExt cx="1847310" cy="1196044"/>
          </a:xfrm>
        </p:grpSpPr>
        <p:sp>
          <p:nvSpPr>
            <p:cNvPr id="243" name="Google Shape;243;p20"/>
            <p:cNvSpPr/>
            <p:nvPr/>
          </p:nvSpPr>
          <p:spPr>
            <a:xfrm flipH="1">
              <a:off x="157447" y="4591167"/>
              <a:ext cx="424800" cy="4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 flipH="1">
              <a:off x="976477" y="4368429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 flipH="1">
              <a:off x="1620949" y="4642568"/>
              <a:ext cx="366300" cy="3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 flipH="1">
              <a:off x="139939" y="3816725"/>
              <a:ext cx="147600" cy="15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Google Shape;247;p20"/>
            <p:cNvCxnSpPr/>
            <p:nvPr/>
          </p:nvCxnSpPr>
          <p:spPr>
            <a:xfrm rot="10800000">
              <a:off x="1091625" y="4484775"/>
              <a:ext cx="717900" cy="36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0"/>
            <p:cNvCxnSpPr/>
            <p:nvPr/>
          </p:nvCxnSpPr>
          <p:spPr>
            <a:xfrm flipH="1">
              <a:off x="373675" y="4484875"/>
              <a:ext cx="715500" cy="337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0"/>
            <p:cNvCxnSpPr/>
            <p:nvPr/>
          </p:nvCxnSpPr>
          <p:spPr>
            <a:xfrm rot="10800000">
              <a:off x="212225" y="3889600"/>
              <a:ext cx="156600" cy="942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715336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2"/>
          </p:nvPr>
        </p:nvSpPr>
        <p:spPr>
          <a:xfrm>
            <a:off x="5450464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3"/>
          </p:nvPr>
        </p:nvSpPr>
        <p:spPr>
          <a:xfrm>
            <a:off x="1715336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ubTitle" idx="4"/>
          </p:nvPr>
        </p:nvSpPr>
        <p:spPr>
          <a:xfrm>
            <a:off x="5450464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5"/>
          </p:nvPr>
        </p:nvSpPr>
        <p:spPr>
          <a:xfrm>
            <a:off x="1715336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6"/>
          </p:nvPr>
        </p:nvSpPr>
        <p:spPr>
          <a:xfrm>
            <a:off x="1715336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7"/>
          </p:nvPr>
        </p:nvSpPr>
        <p:spPr>
          <a:xfrm>
            <a:off x="5450461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8"/>
          </p:nvPr>
        </p:nvSpPr>
        <p:spPr>
          <a:xfrm>
            <a:off x="5450461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7722663" y="3574347"/>
            <a:ext cx="1365570" cy="1532711"/>
            <a:chOff x="7722663" y="3574347"/>
            <a:chExt cx="1365570" cy="1532711"/>
          </a:xfrm>
        </p:grpSpPr>
        <p:sp>
          <p:nvSpPr>
            <p:cNvPr id="261" name="Google Shape;261;p21"/>
            <p:cNvSpPr/>
            <p:nvPr/>
          </p:nvSpPr>
          <p:spPr>
            <a:xfrm>
              <a:off x="7845161" y="3574347"/>
              <a:ext cx="404700" cy="4047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8839362" y="3693155"/>
              <a:ext cx="166800" cy="167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8543134" y="4561958"/>
              <a:ext cx="545100" cy="545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722663" y="4691407"/>
              <a:ext cx="285900" cy="2862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1"/>
            <p:cNvCxnSpPr/>
            <p:nvPr/>
          </p:nvCxnSpPr>
          <p:spPr>
            <a:xfrm rot="10800000" flipH="1">
              <a:off x="8831900" y="3776925"/>
              <a:ext cx="90600" cy="109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1"/>
            <p:cNvCxnSpPr/>
            <p:nvPr/>
          </p:nvCxnSpPr>
          <p:spPr>
            <a:xfrm rot="10800000">
              <a:off x="8047050" y="3784100"/>
              <a:ext cx="794700" cy="1091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1"/>
            <p:cNvCxnSpPr/>
            <p:nvPr/>
          </p:nvCxnSpPr>
          <p:spPr>
            <a:xfrm rot="10800000">
              <a:off x="7859250" y="4834425"/>
              <a:ext cx="980100" cy="38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7"/>
          <p:cNvGrpSpPr/>
          <p:nvPr/>
        </p:nvGrpSpPr>
        <p:grpSpPr>
          <a:xfrm>
            <a:off x="2037931" y="95351"/>
            <a:ext cx="1352065" cy="888276"/>
            <a:chOff x="2037931" y="95351"/>
            <a:chExt cx="1352065" cy="888276"/>
          </a:xfrm>
        </p:grpSpPr>
        <p:sp>
          <p:nvSpPr>
            <p:cNvPr id="344" name="Google Shape;344;p27"/>
            <p:cNvSpPr/>
            <p:nvPr/>
          </p:nvSpPr>
          <p:spPr>
            <a:xfrm rot="2605252" flipH="1">
              <a:off x="2141028" y="196699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27"/>
            <p:cNvCxnSpPr/>
            <p:nvPr/>
          </p:nvCxnSpPr>
          <p:spPr>
            <a:xfrm rot="2605802" flipH="1">
              <a:off x="2378408" y="415349"/>
              <a:ext cx="812983" cy="33465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27"/>
            <p:cNvSpPr/>
            <p:nvPr/>
          </p:nvSpPr>
          <p:spPr>
            <a:xfrm rot="2605253" flipH="1">
              <a:off x="3039109" y="601165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2892000" y="2079575"/>
            <a:ext cx="3360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"/>
          </p:nvPr>
        </p:nvSpPr>
        <p:spPr>
          <a:xfrm>
            <a:off x="247335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6850049" y="4116731"/>
            <a:ext cx="2118920" cy="1069619"/>
            <a:chOff x="6850049" y="4116731"/>
            <a:chExt cx="2118920" cy="1069619"/>
          </a:xfrm>
        </p:grpSpPr>
        <p:sp>
          <p:nvSpPr>
            <p:cNvPr id="351" name="Google Shape;351;p27"/>
            <p:cNvSpPr/>
            <p:nvPr/>
          </p:nvSpPr>
          <p:spPr>
            <a:xfrm rot="9811524" flipH="1">
              <a:off x="7238887" y="4862753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 rot="9811524" flipH="1">
              <a:off x="7798715" y="4219371"/>
              <a:ext cx="492394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 rot="9811525" flipH="1">
              <a:off x="8645886" y="4151674"/>
              <a:ext cx="288142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22"/>
                  </a:moveTo>
                  <a:cubicBezTo>
                    <a:pt x="15" y="6"/>
                    <a:pt x="33" y="0"/>
                    <a:pt x="49" y="7"/>
                  </a:cubicBezTo>
                  <a:cubicBezTo>
                    <a:pt x="64" y="15"/>
                    <a:pt x="71" y="34"/>
                    <a:pt x="63" y="49"/>
                  </a:cubicBezTo>
                  <a:cubicBezTo>
                    <a:pt x="56" y="65"/>
                    <a:pt x="37" y="71"/>
                    <a:pt x="21" y="64"/>
                  </a:cubicBezTo>
                  <a:cubicBezTo>
                    <a:pt x="6" y="56"/>
                    <a:pt x="0" y="37"/>
                    <a:pt x="7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 rot="9811525" flipH="1">
              <a:off x="6887644" y="4344435"/>
              <a:ext cx="310026" cy="310021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8" y="23"/>
                  </a:moveTo>
                  <a:cubicBezTo>
                    <a:pt x="16" y="7"/>
                    <a:pt x="36" y="0"/>
                    <a:pt x="53" y="8"/>
                  </a:cubicBezTo>
                  <a:cubicBezTo>
                    <a:pt x="69" y="16"/>
                    <a:pt x="76" y="36"/>
                    <a:pt x="68" y="53"/>
                  </a:cubicBezTo>
                  <a:cubicBezTo>
                    <a:pt x="60" y="69"/>
                    <a:pt x="40" y="76"/>
                    <a:pt x="23" y="68"/>
                  </a:cubicBezTo>
                  <a:cubicBezTo>
                    <a:pt x="6" y="60"/>
                    <a:pt x="0" y="40"/>
                    <a:pt x="8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7"/>
            <p:cNvCxnSpPr/>
            <p:nvPr/>
          </p:nvCxnSpPr>
          <p:spPr>
            <a:xfrm rot="9811901" flipH="1">
              <a:off x="7319608" y="4575150"/>
              <a:ext cx="812741" cy="33441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7"/>
            <p:cNvCxnSpPr/>
            <p:nvPr/>
          </p:nvCxnSpPr>
          <p:spPr>
            <a:xfrm rot="9811316">
              <a:off x="7068542" y="4344961"/>
              <a:ext cx="975151" cy="28686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7"/>
            <p:cNvCxnSpPr/>
            <p:nvPr/>
          </p:nvCxnSpPr>
          <p:spPr>
            <a:xfrm rot="10800000" flipH="1">
              <a:off x="8034105" y="4287392"/>
              <a:ext cx="766500" cy="199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7"/>
          <p:cNvGrpSpPr/>
          <p:nvPr/>
        </p:nvGrpSpPr>
        <p:grpSpPr>
          <a:xfrm>
            <a:off x="61583" y="4027463"/>
            <a:ext cx="1236324" cy="1032318"/>
            <a:chOff x="61583" y="4027463"/>
            <a:chExt cx="1236324" cy="1032318"/>
          </a:xfrm>
        </p:grpSpPr>
        <p:sp>
          <p:nvSpPr>
            <p:cNvPr id="359" name="Google Shape;359;p27"/>
            <p:cNvSpPr/>
            <p:nvPr/>
          </p:nvSpPr>
          <p:spPr>
            <a:xfrm rot="-7317736" flipH="1">
              <a:off x="115146" y="4083436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 rot="-7317738" flipH="1">
              <a:off x="710965" y="4471601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27"/>
            <p:cNvCxnSpPr/>
            <p:nvPr/>
          </p:nvCxnSpPr>
          <p:spPr>
            <a:xfrm rot="-7317230" flipH="1">
              <a:off x="200626" y="4318516"/>
              <a:ext cx="812870" cy="33447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0"/>
          <p:cNvGrpSpPr/>
          <p:nvPr/>
        </p:nvGrpSpPr>
        <p:grpSpPr>
          <a:xfrm>
            <a:off x="68289" y="3870900"/>
            <a:ext cx="1847310" cy="1196044"/>
            <a:chOff x="68289" y="3870900"/>
            <a:chExt cx="1847310" cy="1196044"/>
          </a:xfrm>
        </p:grpSpPr>
        <p:sp>
          <p:nvSpPr>
            <p:cNvPr id="397" name="Google Shape;397;p30"/>
            <p:cNvSpPr/>
            <p:nvPr/>
          </p:nvSpPr>
          <p:spPr>
            <a:xfrm flipH="1">
              <a:off x="85797" y="4645342"/>
              <a:ext cx="424800" cy="4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flipH="1">
              <a:off x="918627" y="4645354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 flipH="1">
              <a:off x="1549299" y="4696743"/>
              <a:ext cx="366300" cy="3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flipH="1">
              <a:off x="68289" y="3870900"/>
              <a:ext cx="147600" cy="15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p30"/>
            <p:cNvCxnSpPr/>
            <p:nvPr/>
          </p:nvCxnSpPr>
          <p:spPr>
            <a:xfrm rot="10800000">
              <a:off x="1027827" y="4764154"/>
              <a:ext cx="710100" cy="13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30"/>
            <p:cNvCxnSpPr/>
            <p:nvPr/>
          </p:nvCxnSpPr>
          <p:spPr>
            <a:xfrm flipH="1">
              <a:off x="301888" y="4760050"/>
              <a:ext cx="730200" cy="116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0"/>
            <p:cNvCxnSpPr/>
            <p:nvPr/>
          </p:nvCxnSpPr>
          <p:spPr>
            <a:xfrm rot="10800000">
              <a:off x="140575" y="3943775"/>
              <a:ext cx="156600" cy="942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4" name="Google Shape;404;p30"/>
          <p:cNvGrpSpPr/>
          <p:nvPr/>
        </p:nvGrpSpPr>
        <p:grpSpPr>
          <a:xfrm>
            <a:off x="8513527" y="176425"/>
            <a:ext cx="488202" cy="1080010"/>
            <a:chOff x="8513527" y="176425"/>
            <a:chExt cx="488202" cy="1080010"/>
          </a:xfrm>
        </p:grpSpPr>
        <p:sp>
          <p:nvSpPr>
            <p:cNvPr id="405" name="Google Shape;405;p30"/>
            <p:cNvSpPr/>
            <p:nvPr/>
          </p:nvSpPr>
          <p:spPr>
            <a:xfrm rot="4252875" flipH="1">
              <a:off x="8543838" y="206736"/>
              <a:ext cx="222577" cy="2225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4252958" flipH="1">
              <a:off x="8583625" y="837634"/>
              <a:ext cx="366407" cy="37020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30"/>
            <p:cNvCxnSpPr/>
            <p:nvPr/>
          </p:nvCxnSpPr>
          <p:spPr>
            <a:xfrm rot="-6546507">
              <a:off x="8344149" y="608006"/>
              <a:ext cx="710233" cy="13624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1"/>
          <p:cNvGrpSpPr/>
          <p:nvPr/>
        </p:nvGrpSpPr>
        <p:grpSpPr>
          <a:xfrm>
            <a:off x="7731838" y="3554600"/>
            <a:ext cx="1397875" cy="1547708"/>
            <a:chOff x="7731838" y="3554600"/>
            <a:chExt cx="1397875" cy="1547708"/>
          </a:xfrm>
        </p:grpSpPr>
        <p:sp>
          <p:nvSpPr>
            <p:cNvPr id="410" name="Google Shape;410;p31"/>
            <p:cNvSpPr/>
            <p:nvPr/>
          </p:nvSpPr>
          <p:spPr>
            <a:xfrm rot="10800000" flipH="1">
              <a:off x="7827829" y="3716569"/>
              <a:ext cx="905918" cy="81584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151" y="136"/>
                  </a:moveTo>
                  <a:lnTo>
                    <a:pt x="99" y="2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31"/>
            <p:cNvCxnSpPr/>
            <p:nvPr/>
          </p:nvCxnSpPr>
          <p:spPr>
            <a:xfrm>
              <a:off x="8403777" y="4370446"/>
              <a:ext cx="474000" cy="486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2" name="Google Shape;412;p31"/>
            <p:cNvSpPr/>
            <p:nvPr/>
          </p:nvSpPr>
          <p:spPr>
            <a:xfrm rot="10800000" flipH="1">
              <a:off x="8571762" y="3554600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10800000" flipH="1">
              <a:off x="7731838" y="4430435"/>
              <a:ext cx="197982" cy="19796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1" y="2"/>
                  </a:moveTo>
                  <a:cubicBezTo>
                    <a:pt x="18" y="0"/>
                    <a:pt x="25" y="4"/>
                    <a:pt x="27" y="11"/>
                  </a:cubicBezTo>
                  <a:cubicBezTo>
                    <a:pt x="29" y="18"/>
                    <a:pt x="25" y="25"/>
                    <a:pt x="18" y="27"/>
                  </a:cubicBezTo>
                  <a:cubicBezTo>
                    <a:pt x="11" y="29"/>
                    <a:pt x="3" y="25"/>
                    <a:pt x="2" y="18"/>
                  </a:cubicBezTo>
                  <a:cubicBezTo>
                    <a:pt x="0" y="11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10800000" flipH="1">
              <a:off x="8631757" y="4598403"/>
              <a:ext cx="497956" cy="50390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28" y="5"/>
                  </a:moveTo>
                  <a:cubicBezTo>
                    <a:pt x="46" y="0"/>
                    <a:pt x="65" y="11"/>
                    <a:pt x="69" y="29"/>
                  </a:cubicBezTo>
                  <a:cubicBezTo>
                    <a:pt x="74" y="46"/>
                    <a:pt x="64" y="65"/>
                    <a:pt x="46" y="70"/>
                  </a:cubicBezTo>
                  <a:cubicBezTo>
                    <a:pt x="28" y="75"/>
                    <a:pt x="9" y="64"/>
                    <a:pt x="5" y="46"/>
                  </a:cubicBezTo>
                  <a:cubicBezTo>
                    <a:pt x="0" y="28"/>
                    <a:pt x="10" y="10"/>
                    <a:pt x="2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10800000" flipH="1">
              <a:off x="8295787" y="4238471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53992" y="43877"/>
            <a:ext cx="984912" cy="806833"/>
            <a:chOff x="53992" y="43877"/>
            <a:chExt cx="984912" cy="806833"/>
          </a:xfrm>
        </p:grpSpPr>
        <p:sp>
          <p:nvSpPr>
            <p:cNvPr id="417" name="Google Shape;417;p31"/>
            <p:cNvSpPr/>
            <p:nvPr/>
          </p:nvSpPr>
          <p:spPr>
            <a:xfrm rot="-9017215" flipH="1">
              <a:off x="658923" y="103659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-9017214" flipH="1">
              <a:off x="99079" y="549900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" name="Google Shape;419;p31"/>
            <p:cNvCxnSpPr/>
            <p:nvPr/>
          </p:nvCxnSpPr>
          <p:spPr>
            <a:xfrm rot="10800000" flipH="1">
              <a:off x="220400" y="243800"/>
              <a:ext cx="605700" cy="438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98738" y="82933"/>
            <a:ext cx="943784" cy="1075828"/>
            <a:chOff x="198738" y="82933"/>
            <a:chExt cx="943784" cy="1075828"/>
          </a:xfrm>
        </p:grpSpPr>
        <p:cxnSp>
          <p:nvCxnSpPr>
            <p:cNvPr id="22" name="Google Shape;22;p3"/>
            <p:cNvCxnSpPr/>
            <p:nvPr/>
          </p:nvCxnSpPr>
          <p:spPr>
            <a:xfrm flipH="1">
              <a:off x="388175" y="288250"/>
              <a:ext cx="545700" cy="68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 rot="-4625081">
              <a:off x="230533" y="817920"/>
              <a:ext cx="308710" cy="31118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4624905">
              <a:off x="750738" y="116177"/>
              <a:ext cx="354266" cy="35921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>
            <a:off x="88316" y="3721129"/>
            <a:ext cx="1068162" cy="1422375"/>
            <a:chOff x="88316" y="3721129"/>
            <a:chExt cx="1068162" cy="1422375"/>
          </a:xfrm>
        </p:grpSpPr>
        <p:cxnSp>
          <p:nvCxnSpPr>
            <p:cNvPr id="71" name="Google Shape;71;p7"/>
            <p:cNvCxnSpPr/>
            <p:nvPr/>
          </p:nvCxnSpPr>
          <p:spPr>
            <a:xfrm rot="10800000">
              <a:off x="263836" y="3857923"/>
              <a:ext cx="60300" cy="1096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7"/>
            <p:cNvSpPr/>
            <p:nvPr/>
          </p:nvSpPr>
          <p:spPr>
            <a:xfrm flipH="1">
              <a:off x="88324" y="4669804"/>
              <a:ext cx="473700" cy="47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>
              <a:off x="88316" y="3721129"/>
              <a:ext cx="365700" cy="37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 flipH="1">
              <a:off x="908378" y="4603988"/>
              <a:ext cx="248100" cy="24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7"/>
            <p:cNvCxnSpPr/>
            <p:nvPr/>
          </p:nvCxnSpPr>
          <p:spPr>
            <a:xfrm rot="10800000" flipH="1">
              <a:off x="192578" y="4733838"/>
              <a:ext cx="832200" cy="229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3863575" y="1906200"/>
            <a:ext cx="3395100" cy="21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7497138" y="3660214"/>
            <a:ext cx="1549294" cy="1401958"/>
            <a:chOff x="7497138" y="3660214"/>
            <a:chExt cx="1549294" cy="1401958"/>
          </a:xfrm>
        </p:grpSpPr>
        <p:sp>
          <p:nvSpPr>
            <p:cNvPr id="79" name="Google Shape;79;p8"/>
            <p:cNvSpPr/>
            <p:nvPr/>
          </p:nvSpPr>
          <p:spPr>
            <a:xfrm rot="5421027">
              <a:off x="7617821" y="3799360"/>
              <a:ext cx="905919" cy="81584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151" y="136"/>
                  </a:moveTo>
                  <a:lnTo>
                    <a:pt x="99" y="2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" name="Google Shape;80;p8"/>
            <p:cNvCxnSpPr/>
            <p:nvPr/>
          </p:nvCxnSpPr>
          <p:spPr>
            <a:xfrm rot="-5378229" flipH="1">
              <a:off x="8320773" y="4326969"/>
              <a:ext cx="473709" cy="486309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1" name="Google Shape;81;p8"/>
            <p:cNvSpPr/>
            <p:nvPr/>
          </p:nvSpPr>
          <p:spPr>
            <a:xfrm rot="5421026">
              <a:off x="7492110" y="4501732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5421026">
              <a:off x="8379457" y="3660827"/>
              <a:ext cx="197982" cy="19796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1" y="2"/>
                  </a:moveTo>
                  <a:cubicBezTo>
                    <a:pt x="18" y="0"/>
                    <a:pt x="25" y="4"/>
                    <a:pt x="27" y="11"/>
                  </a:cubicBezTo>
                  <a:cubicBezTo>
                    <a:pt x="29" y="18"/>
                    <a:pt x="25" y="25"/>
                    <a:pt x="18" y="27"/>
                  </a:cubicBezTo>
                  <a:cubicBezTo>
                    <a:pt x="11" y="29"/>
                    <a:pt x="3" y="25"/>
                    <a:pt x="2" y="18"/>
                  </a:cubicBezTo>
                  <a:cubicBezTo>
                    <a:pt x="0" y="11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5421025">
              <a:off x="8543983" y="4559705"/>
              <a:ext cx="497956" cy="50390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28" y="5"/>
                  </a:moveTo>
                  <a:cubicBezTo>
                    <a:pt x="46" y="0"/>
                    <a:pt x="65" y="11"/>
                    <a:pt x="69" y="29"/>
                  </a:cubicBezTo>
                  <a:cubicBezTo>
                    <a:pt x="74" y="46"/>
                    <a:pt x="64" y="65"/>
                    <a:pt x="46" y="70"/>
                  </a:cubicBezTo>
                  <a:cubicBezTo>
                    <a:pt x="28" y="75"/>
                    <a:pt x="9" y="64"/>
                    <a:pt x="5" y="46"/>
                  </a:cubicBezTo>
                  <a:cubicBezTo>
                    <a:pt x="0" y="28"/>
                    <a:pt x="10" y="10"/>
                    <a:pt x="2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5421024">
              <a:off x="8177844" y="4229758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7199114" y="102050"/>
            <a:ext cx="1847310" cy="1196044"/>
            <a:chOff x="7199114" y="102050"/>
            <a:chExt cx="1847310" cy="1196044"/>
          </a:xfrm>
        </p:grpSpPr>
        <p:sp>
          <p:nvSpPr>
            <p:cNvPr id="86" name="Google Shape;86;p8"/>
            <p:cNvSpPr/>
            <p:nvPr/>
          </p:nvSpPr>
          <p:spPr>
            <a:xfrm rot="10800000" flipH="1">
              <a:off x="8604116" y="102151"/>
              <a:ext cx="424800" cy="4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10800000" flipH="1">
              <a:off x="7987286" y="523789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10800000" flipH="1">
              <a:off x="7199114" y="102050"/>
              <a:ext cx="366300" cy="3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rot="10800000" flipH="1">
              <a:off x="8898824" y="1147193"/>
              <a:ext cx="147600" cy="15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8"/>
            <p:cNvCxnSpPr/>
            <p:nvPr/>
          </p:nvCxnSpPr>
          <p:spPr>
            <a:xfrm>
              <a:off x="7376838" y="268543"/>
              <a:ext cx="717900" cy="36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 rot="10800000" flipH="1">
              <a:off x="8097188" y="292443"/>
              <a:ext cx="715500" cy="337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>
              <a:off x="8817538" y="282918"/>
              <a:ext cx="156600" cy="942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4364450" y="1710100"/>
            <a:ext cx="38241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4364450" y="3035625"/>
            <a:ext cx="3824100" cy="105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7529178" y="4302454"/>
            <a:ext cx="1490345" cy="772493"/>
            <a:chOff x="7529178" y="4302454"/>
            <a:chExt cx="1490345" cy="772493"/>
          </a:xfrm>
        </p:grpSpPr>
        <p:cxnSp>
          <p:nvCxnSpPr>
            <p:cNvPr id="97" name="Google Shape;97;p9"/>
            <p:cNvCxnSpPr/>
            <p:nvPr/>
          </p:nvCxnSpPr>
          <p:spPr>
            <a:xfrm rot="8999753">
              <a:off x="7743679" y="4561367"/>
              <a:ext cx="1044470" cy="27056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9"/>
            <p:cNvSpPr/>
            <p:nvPr/>
          </p:nvSpPr>
          <p:spPr>
            <a:xfrm rot="-1800934">
              <a:off x="8599006" y="4367019"/>
              <a:ext cx="354433" cy="35927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-1798787">
              <a:off x="7586384" y="4683675"/>
              <a:ext cx="308589" cy="31141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13225" y="3031375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"/>
          </p:nvPr>
        </p:nvSpPr>
        <p:spPr>
          <a:xfrm>
            <a:off x="713225" y="1549375"/>
            <a:ext cx="5378400" cy="1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4"/>
          <p:cNvGrpSpPr/>
          <p:nvPr/>
        </p:nvGrpSpPr>
        <p:grpSpPr>
          <a:xfrm>
            <a:off x="8072475" y="13888"/>
            <a:ext cx="951586" cy="1254932"/>
            <a:chOff x="8072475" y="13888"/>
            <a:chExt cx="951586" cy="1254932"/>
          </a:xfrm>
        </p:grpSpPr>
        <p:sp>
          <p:nvSpPr>
            <p:cNvPr id="152" name="Google Shape;152;p14"/>
            <p:cNvSpPr/>
            <p:nvPr/>
          </p:nvSpPr>
          <p:spPr>
            <a:xfrm rot="2366337">
              <a:off x="8151282" y="92714"/>
              <a:ext cx="386799" cy="386754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3" y="17"/>
                  </a:moveTo>
                  <a:cubicBezTo>
                    <a:pt x="60" y="30"/>
                    <a:pt x="56" y="46"/>
                    <a:pt x="43" y="53"/>
                  </a:cubicBezTo>
                  <a:cubicBezTo>
                    <a:pt x="30" y="60"/>
                    <a:pt x="14" y="56"/>
                    <a:pt x="7" y="43"/>
                  </a:cubicBezTo>
                  <a:cubicBezTo>
                    <a:pt x="0" y="30"/>
                    <a:pt x="4" y="14"/>
                    <a:pt x="17" y="7"/>
                  </a:cubicBezTo>
                  <a:cubicBezTo>
                    <a:pt x="29" y="0"/>
                    <a:pt x="46" y="4"/>
                    <a:pt x="53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2366336">
              <a:off x="8636731" y="884793"/>
              <a:ext cx="323295" cy="317485"/>
            </a:xfrm>
            <a:custGeom>
              <a:avLst/>
              <a:gdLst/>
              <a:ahLst/>
              <a:cxnLst/>
              <a:rect l="l" t="t" r="r" b="b"/>
              <a:pathLst>
                <a:path w="50" h="49" extrusionOk="0">
                  <a:moveTo>
                    <a:pt x="44" y="13"/>
                  </a:moveTo>
                  <a:cubicBezTo>
                    <a:pt x="50" y="24"/>
                    <a:pt x="46" y="37"/>
                    <a:pt x="36" y="43"/>
                  </a:cubicBezTo>
                  <a:cubicBezTo>
                    <a:pt x="26" y="49"/>
                    <a:pt x="12" y="45"/>
                    <a:pt x="6" y="35"/>
                  </a:cubicBezTo>
                  <a:cubicBezTo>
                    <a:pt x="0" y="25"/>
                    <a:pt x="4" y="11"/>
                    <a:pt x="14" y="5"/>
                  </a:cubicBezTo>
                  <a:cubicBezTo>
                    <a:pt x="25" y="0"/>
                    <a:pt x="38" y="3"/>
                    <a:pt x="44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Google Shape;154;p14"/>
            <p:cNvCxnSpPr/>
            <p:nvPr/>
          </p:nvCxnSpPr>
          <p:spPr>
            <a:xfrm rot="7766361" flipH="1">
              <a:off x="8419260" y="219333"/>
              <a:ext cx="306488" cy="86150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" name="Google Shape;155;p14"/>
          <p:cNvGrpSpPr/>
          <p:nvPr/>
        </p:nvGrpSpPr>
        <p:grpSpPr>
          <a:xfrm>
            <a:off x="64354" y="3764674"/>
            <a:ext cx="1189125" cy="1290525"/>
            <a:chOff x="64354" y="3764674"/>
            <a:chExt cx="1189125" cy="1290525"/>
          </a:xfrm>
        </p:grpSpPr>
        <p:sp>
          <p:nvSpPr>
            <p:cNvPr id="156" name="Google Shape;156;p14"/>
            <p:cNvSpPr/>
            <p:nvPr/>
          </p:nvSpPr>
          <p:spPr>
            <a:xfrm rot="5400000">
              <a:off x="898452" y="4700173"/>
              <a:ext cx="352161" cy="357892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48" y="15"/>
                  </a:moveTo>
                  <a:cubicBezTo>
                    <a:pt x="55" y="27"/>
                    <a:pt x="51" y="42"/>
                    <a:pt x="39" y="48"/>
                  </a:cubicBezTo>
                  <a:cubicBezTo>
                    <a:pt x="28" y="55"/>
                    <a:pt x="13" y="51"/>
                    <a:pt x="6" y="39"/>
                  </a:cubicBezTo>
                  <a:cubicBezTo>
                    <a:pt x="0" y="28"/>
                    <a:pt x="4" y="13"/>
                    <a:pt x="15" y="6"/>
                  </a:cubicBezTo>
                  <a:cubicBezTo>
                    <a:pt x="27" y="0"/>
                    <a:pt x="42" y="4"/>
                    <a:pt x="48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rot="5400000">
              <a:off x="61449" y="4630893"/>
              <a:ext cx="323295" cy="317485"/>
            </a:xfrm>
            <a:custGeom>
              <a:avLst/>
              <a:gdLst/>
              <a:ahLst/>
              <a:cxnLst/>
              <a:rect l="l" t="t" r="r" b="b"/>
              <a:pathLst>
                <a:path w="50" h="49" extrusionOk="0">
                  <a:moveTo>
                    <a:pt x="44" y="13"/>
                  </a:moveTo>
                  <a:cubicBezTo>
                    <a:pt x="50" y="24"/>
                    <a:pt x="46" y="37"/>
                    <a:pt x="36" y="43"/>
                  </a:cubicBezTo>
                  <a:cubicBezTo>
                    <a:pt x="26" y="49"/>
                    <a:pt x="12" y="45"/>
                    <a:pt x="6" y="35"/>
                  </a:cubicBezTo>
                  <a:cubicBezTo>
                    <a:pt x="0" y="25"/>
                    <a:pt x="4" y="11"/>
                    <a:pt x="14" y="5"/>
                  </a:cubicBezTo>
                  <a:cubicBezTo>
                    <a:pt x="25" y="0"/>
                    <a:pt x="38" y="3"/>
                    <a:pt x="44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14"/>
            <p:cNvCxnSpPr/>
            <p:nvPr/>
          </p:nvCxnSpPr>
          <p:spPr>
            <a:xfrm rot="10800000" flipH="1">
              <a:off x="230275" y="3934400"/>
              <a:ext cx="306300" cy="861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4"/>
            <p:cNvCxnSpPr/>
            <p:nvPr/>
          </p:nvCxnSpPr>
          <p:spPr>
            <a:xfrm>
              <a:off x="220700" y="4800800"/>
              <a:ext cx="876000" cy="86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4"/>
            <p:cNvSpPr/>
            <p:nvPr/>
          </p:nvSpPr>
          <p:spPr>
            <a:xfrm rot="5400000">
              <a:off x="326459" y="3764697"/>
              <a:ext cx="386799" cy="386754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3" y="17"/>
                  </a:moveTo>
                  <a:cubicBezTo>
                    <a:pt x="60" y="30"/>
                    <a:pt x="56" y="46"/>
                    <a:pt x="43" y="53"/>
                  </a:cubicBezTo>
                  <a:cubicBezTo>
                    <a:pt x="30" y="60"/>
                    <a:pt x="14" y="56"/>
                    <a:pt x="7" y="43"/>
                  </a:cubicBezTo>
                  <a:cubicBezTo>
                    <a:pt x="0" y="30"/>
                    <a:pt x="4" y="14"/>
                    <a:pt x="17" y="7"/>
                  </a:cubicBezTo>
                  <a:cubicBezTo>
                    <a:pt x="29" y="0"/>
                    <a:pt x="46" y="4"/>
                    <a:pt x="53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720000" y="1256025"/>
            <a:ext cx="3519600" cy="15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720000" y="2771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5" name="Google Shape;165;p15"/>
          <p:cNvGrpSpPr/>
          <p:nvPr/>
        </p:nvGrpSpPr>
        <p:grpSpPr>
          <a:xfrm>
            <a:off x="63174" y="3769874"/>
            <a:ext cx="1046900" cy="1298575"/>
            <a:chOff x="63174" y="3769874"/>
            <a:chExt cx="1046900" cy="1298575"/>
          </a:xfrm>
        </p:grpSpPr>
        <p:sp>
          <p:nvSpPr>
            <p:cNvPr id="166" name="Google Shape;166;p15"/>
            <p:cNvSpPr/>
            <p:nvPr/>
          </p:nvSpPr>
          <p:spPr>
            <a:xfrm rot="-5263644">
              <a:off x="142987" y="3776255"/>
              <a:ext cx="328589" cy="328598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20" y="70"/>
                  </a:moveTo>
                  <a:cubicBezTo>
                    <a:pt x="4" y="58"/>
                    <a:pt x="0" y="35"/>
                    <a:pt x="12" y="19"/>
                  </a:cubicBezTo>
                  <a:cubicBezTo>
                    <a:pt x="24" y="3"/>
                    <a:pt x="47" y="0"/>
                    <a:pt x="63" y="12"/>
                  </a:cubicBezTo>
                  <a:cubicBezTo>
                    <a:pt x="79" y="24"/>
                    <a:pt x="82" y="46"/>
                    <a:pt x="70" y="62"/>
                  </a:cubicBezTo>
                  <a:cubicBezTo>
                    <a:pt x="58" y="78"/>
                    <a:pt x="36" y="81"/>
                    <a:pt x="20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-5263645">
              <a:off x="642576" y="4600951"/>
              <a:ext cx="458580" cy="458592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27" y="97"/>
                  </a:moveTo>
                  <a:cubicBezTo>
                    <a:pt x="4" y="80"/>
                    <a:pt x="0" y="49"/>
                    <a:pt x="16" y="26"/>
                  </a:cubicBezTo>
                  <a:cubicBezTo>
                    <a:pt x="33" y="4"/>
                    <a:pt x="65" y="0"/>
                    <a:pt x="87" y="16"/>
                  </a:cubicBezTo>
                  <a:cubicBezTo>
                    <a:pt x="109" y="33"/>
                    <a:pt x="114" y="64"/>
                    <a:pt x="97" y="87"/>
                  </a:cubicBezTo>
                  <a:cubicBezTo>
                    <a:pt x="81" y="109"/>
                    <a:pt x="49" y="114"/>
                    <a:pt x="27" y="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rot="-5263649">
              <a:off x="68721" y="4393989"/>
              <a:ext cx="285258" cy="285266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17" y="61"/>
                  </a:moveTo>
                  <a:cubicBezTo>
                    <a:pt x="3" y="50"/>
                    <a:pt x="0" y="31"/>
                    <a:pt x="11" y="17"/>
                  </a:cubicBezTo>
                  <a:cubicBezTo>
                    <a:pt x="21" y="3"/>
                    <a:pt x="41" y="0"/>
                    <a:pt x="54" y="11"/>
                  </a:cubicBezTo>
                  <a:cubicBezTo>
                    <a:pt x="68" y="21"/>
                    <a:pt x="71" y="41"/>
                    <a:pt x="61" y="54"/>
                  </a:cubicBezTo>
                  <a:cubicBezTo>
                    <a:pt x="50" y="68"/>
                    <a:pt x="31" y="71"/>
                    <a:pt x="17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15"/>
            <p:cNvCxnSpPr/>
            <p:nvPr/>
          </p:nvCxnSpPr>
          <p:spPr>
            <a:xfrm>
              <a:off x="201825" y="4524200"/>
              <a:ext cx="669300" cy="32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5"/>
            <p:cNvCxnSpPr/>
            <p:nvPr/>
          </p:nvCxnSpPr>
          <p:spPr>
            <a:xfrm rot="10800000" flipH="1">
              <a:off x="201550" y="3937150"/>
              <a:ext cx="105300" cy="617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4923086" y="2907748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1580911" y="2907748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1580911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4923089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7563100" y="149000"/>
            <a:ext cx="1397875" cy="1547708"/>
            <a:chOff x="7563100" y="149000"/>
            <a:chExt cx="1397875" cy="1547708"/>
          </a:xfrm>
        </p:grpSpPr>
        <p:sp>
          <p:nvSpPr>
            <p:cNvPr id="214" name="Google Shape;214;p18"/>
            <p:cNvSpPr/>
            <p:nvPr/>
          </p:nvSpPr>
          <p:spPr>
            <a:xfrm>
              <a:off x="7659091" y="718892"/>
              <a:ext cx="905918" cy="81584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151" y="136"/>
                  </a:moveTo>
                  <a:lnTo>
                    <a:pt x="99" y="2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18"/>
            <p:cNvCxnSpPr/>
            <p:nvPr/>
          </p:nvCxnSpPr>
          <p:spPr>
            <a:xfrm rot="10800000" flipH="1">
              <a:off x="8235040" y="394562"/>
              <a:ext cx="474000" cy="486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6" name="Google Shape;216;p18"/>
            <p:cNvSpPr/>
            <p:nvPr/>
          </p:nvSpPr>
          <p:spPr>
            <a:xfrm>
              <a:off x="8403025" y="1384767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7563100" y="622910"/>
              <a:ext cx="197982" cy="19796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1" y="2"/>
                  </a:moveTo>
                  <a:cubicBezTo>
                    <a:pt x="18" y="0"/>
                    <a:pt x="25" y="4"/>
                    <a:pt x="27" y="11"/>
                  </a:cubicBezTo>
                  <a:cubicBezTo>
                    <a:pt x="29" y="18"/>
                    <a:pt x="25" y="25"/>
                    <a:pt x="18" y="27"/>
                  </a:cubicBezTo>
                  <a:cubicBezTo>
                    <a:pt x="11" y="29"/>
                    <a:pt x="3" y="25"/>
                    <a:pt x="2" y="18"/>
                  </a:cubicBezTo>
                  <a:cubicBezTo>
                    <a:pt x="0" y="11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8463019" y="149000"/>
              <a:ext cx="497956" cy="50390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28" y="5"/>
                  </a:moveTo>
                  <a:cubicBezTo>
                    <a:pt x="46" y="0"/>
                    <a:pt x="65" y="11"/>
                    <a:pt x="69" y="29"/>
                  </a:cubicBezTo>
                  <a:cubicBezTo>
                    <a:pt x="74" y="46"/>
                    <a:pt x="64" y="65"/>
                    <a:pt x="46" y="70"/>
                  </a:cubicBezTo>
                  <a:cubicBezTo>
                    <a:pt x="28" y="75"/>
                    <a:pt x="9" y="64"/>
                    <a:pt x="5" y="46"/>
                  </a:cubicBezTo>
                  <a:cubicBezTo>
                    <a:pt x="0" y="28"/>
                    <a:pt x="10" y="10"/>
                    <a:pt x="2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127049" y="760885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ctrTitle"/>
          </p:nvPr>
        </p:nvSpPr>
        <p:spPr>
          <a:xfrm>
            <a:off x="2763875" y="1295327"/>
            <a:ext cx="5509500" cy="2205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84A"/>
                </a:solidFill>
              </a:rPr>
              <a:t>Installing</a:t>
            </a:r>
            <a:r>
              <a:rPr lang="en" dirty="0">
                <a:solidFill>
                  <a:srgbClr val="00684A"/>
                </a:solidFill>
              </a:rPr>
              <a:t> - </a:t>
            </a:r>
            <a:r>
              <a:rPr lang="en-US" dirty="0">
                <a:solidFill>
                  <a:srgbClr val="00684A"/>
                </a:solidFill>
              </a:rPr>
              <a:t>Using</a:t>
            </a:r>
            <a:endParaRPr dirty="0">
              <a:solidFill>
                <a:srgbClr val="00684A"/>
              </a:solidFill>
            </a:endParaRPr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1"/>
          </p:nvPr>
        </p:nvSpPr>
        <p:spPr>
          <a:xfrm>
            <a:off x="3248239" y="3559898"/>
            <a:ext cx="4528800" cy="83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Anas BENOMAR</a:t>
            </a:r>
          </a:p>
          <a:p>
            <a:pPr marL="0" lvl="0" indent="0"/>
            <a:r>
              <a:rPr lang="en-US" dirty="0"/>
              <a:t>Saida EZ-ZOUJARY</a:t>
            </a:r>
          </a:p>
        </p:txBody>
      </p:sp>
      <p:grpSp>
        <p:nvGrpSpPr>
          <p:cNvPr id="432" name="Google Shape;432;p35"/>
          <p:cNvGrpSpPr/>
          <p:nvPr/>
        </p:nvGrpSpPr>
        <p:grpSpPr>
          <a:xfrm>
            <a:off x="-682986" y="60760"/>
            <a:ext cx="4289262" cy="5057843"/>
            <a:chOff x="-682986" y="60760"/>
            <a:chExt cx="4289262" cy="5057843"/>
          </a:xfrm>
        </p:grpSpPr>
        <p:cxnSp>
          <p:nvCxnSpPr>
            <p:cNvPr id="433" name="Google Shape;433;p35"/>
            <p:cNvCxnSpPr/>
            <p:nvPr/>
          </p:nvCxnSpPr>
          <p:spPr>
            <a:xfrm flipH="1">
              <a:off x="679850" y="614000"/>
              <a:ext cx="506700" cy="1147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5"/>
            <p:cNvCxnSpPr/>
            <p:nvPr/>
          </p:nvCxnSpPr>
          <p:spPr>
            <a:xfrm flipH="1">
              <a:off x="-456786" y="1761226"/>
              <a:ext cx="1136700" cy="79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35"/>
            <p:cNvCxnSpPr/>
            <p:nvPr/>
          </p:nvCxnSpPr>
          <p:spPr>
            <a:xfrm>
              <a:off x="679850" y="1780350"/>
              <a:ext cx="956100" cy="927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35"/>
            <p:cNvCxnSpPr/>
            <p:nvPr/>
          </p:nvCxnSpPr>
          <p:spPr>
            <a:xfrm flipH="1">
              <a:off x="909450" y="2698150"/>
              <a:ext cx="688200" cy="1682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5"/>
            <p:cNvCxnSpPr/>
            <p:nvPr/>
          </p:nvCxnSpPr>
          <p:spPr>
            <a:xfrm>
              <a:off x="947550" y="4399925"/>
              <a:ext cx="2380500" cy="449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8" name="Google Shape;438;p35"/>
            <p:cNvSpPr/>
            <p:nvPr/>
          </p:nvSpPr>
          <p:spPr>
            <a:xfrm rot="-7441844">
              <a:off x="1347282" y="2446686"/>
              <a:ext cx="531773" cy="536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 rot="-7442129">
              <a:off x="-616409" y="1654531"/>
              <a:ext cx="331245" cy="3369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 rot="-7442061">
              <a:off x="771578" y="222101"/>
              <a:ext cx="830817" cy="830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 rot="-7442596">
              <a:off x="467490" y="1539783"/>
              <a:ext cx="431926" cy="4365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 rot="-4474102">
              <a:off x="405039" y="3844525"/>
              <a:ext cx="1024847" cy="1016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 rot="-4473929">
              <a:off x="3095592" y="4609271"/>
              <a:ext cx="462168" cy="4525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35"/>
          <p:cNvSpPr/>
          <p:nvPr/>
        </p:nvSpPr>
        <p:spPr>
          <a:xfrm>
            <a:off x="6731675" y="665825"/>
            <a:ext cx="1541700" cy="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9FBFC"/>
                </a:solidFill>
                <a:latin typeface="Blinker"/>
                <a:ea typeface="Blinker"/>
                <a:cs typeface="Blinker"/>
                <a:sym typeface="Blinker"/>
              </a:rPr>
              <a:t>Presentation</a:t>
            </a:r>
            <a:endParaRPr sz="1800" b="1" dirty="0">
              <a:solidFill>
                <a:srgbClr val="F9FBFC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09A50-AA64-46AC-A896-089036ABA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4"/>
          <a:stretch/>
        </p:blipFill>
        <p:spPr>
          <a:xfrm>
            <a:off x="2971960" y="1247181"/>
            <a:ext cx="5081359" cy="1322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9E6C1D-B782-4904-8323-27909B82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386525"/>
            <a:ext cx="6381750" cy="1015500"/>
          </a:xfrm>
        </p:spPr>
        <p:txBody>
          <a:bodyPr/>
          <a:lstStyle/>
          <a:p>
            <a:r>
              <a:rPr lang="en-US" sz="2000" dirty="0"/>
              <a:t>Optional. To have the wizard install </a:t>
            </a:r>
            <a:r>
              <a:rPr lang="en-US" sz="2000" dirty="0">
                <a:solidFill>
                  <a:srgbClr val="00684A"/>
                </a:solidFill>
              </a:rPr>
              <a:t>MongoDB Compass</a:t>
            </a:r>
            <a:r>
              <a:rPr lang="en-US" sz="2000" dirty="0"/>
              <a:t>, select Install MongoDB Compass (Default).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E0D477-137B-4809-BD5E-0C6CBB66F73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343150" y="1322375"/>
            <a:ext cx="4457700" cy="1015500"/>
          </a:xfrm>
        </p:spPr>
        <p:txBody>
          <a:bodyPr/>
          <a:lstStyle/>
          <a:p>
            <a:r>
              <a:rPr lang="en-US" dirty="0"/>
              <a:t>Install MongoDB Compass</a:t>
            </a:r>
          </a:p>
        </p:txBody>
      </p:sp>
      <p:sp>
        <p:nvSpPr>
          <p:cNvPr id="44" name="Google Shape;514;p40">
            <a:extLst>
              <a:ext uri="{FF2B5EF4-FFF2-40B4-BE49-F238E27FC236}">
                <a16:creationId xmlns:a16="http://schemas.microsoft.com/office/drawing/2014/main" id="{E38387F5-3429-49E0-9FF4-E1BC92570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1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 - Follow the </a:t>
            </a:r>
            <a:r>
              <a:rPr lang="en-US" dirty="0">
                <a:solidFill>
                  <a:srgbClr val="00684A"/>
                </a:solidFill>
              </a:rPr>
              <a:t>MongoDB Community </a:t>
            </a:r>
            <a:r>
              <a:rPr lang="en-US" dirty="0"/>
              <a:t>Edition installation wizard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14;p40">
            <a:extLst>
              <a:ext uri="{FF2B5EF4-FFF2-40B4-BE49-F238E27FC236}">
                <a16:creationId xmlns:a16="http://schemas.microsoft.com/office/drawing/2014/main" id="{172D51EB-B881-4FB9-9A59-BEB8E38F7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75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 – Install </a:t>
            </a:r>
            <a:r>
              <a:rPr lang="en-US" dirty="0">
                <a:solidFill>
                  <a:srgbClr val="00684A"/>
                </a:solidFill>
              </a:rPr>
              <a:t>mongosh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0" name="Google Shape;516;p40">
            <a:extLst>
              <a:ext uri="{FF2B5EF4-FFF2-40B4-BE49-F238E27FC236}">
                <a16:creationId xmlns:a16="http://schemas.microsoft.com/office/drawing/2014/main" id="{42035EF7-79D5-490C-BFA0-0F180F32B0D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56" y="933509"/>
            <a:ext cx="7104487" cy="3143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Open the MongoDB Shell download page:</a:t>
            </a:r>
            <a:br>
              <a:rPr lang="en-US" sz="2000" dirty="0"/>
            </a:br>
            <a:r>
              <a:rPr lang="en-US" sz="2000" dirty="0">
                <a:solidFill>
                  <a:srgbClr val="00684A"/>
                </a:solidFill>
              </a:rPr>
              <a:t>https://www.mongodb.com/try/download/shell?jmp=docs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Platform dropdown, select </a:t>
            </a:r>
            <a:r>
              <a:rPr lang="en-US" sz="2000" dirty="0">
                <a:solidFill>
                  <a:srgbClr val="00684A"/>
                </a:solidFill>
              </a:rPr>
              <a:t>Windows</a:t>
            </a:r>
            <a:r>
              <a:rPr lang="en-US" sz="2000" dirty="0"/>
              <a:t> 64-bit (8.1+) (</a:t>
            </a:r>
            <a:r>
              <a:rPr lang="en-US" sz="2000" dirty="0">
                <a:solidFill>
                  <a:srgbClr val="00684A"/>
                </a:solidFill>
              </a:rPr>
              <a:t>MSI</a:t>
            </a:r>
            <a:r>
              <a:rPr lang="en-US" sz="2000" dirty="0"/>
              <a:t>) 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Click Download.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Double-click the installer file.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Follow the prompts to install mongosh.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14;p40">
            <a:extLst>
              <a:ext uri="{FF2B5EF4-FFF2-40B4-BE49-F238E27FC236}">
                <a16:creationId xmlns:a16="http://schemas.microsoft.com/office/drawing/2014/main" id="{172D51EB-B881-4FB9-9A59-BEB8E38F7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75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 – Install </a:t>
            </a:r>
            <a:r>
              <a:rPr lang="en-US" dirty="0">
                <a:solidFill>
                  <a:srgbClr val="00684A"/>
                </a:solidFill>
              </a:rPr>
              <a:t>mongosh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B8DE6E4-DC0A-4899-8F30-EFA049080132}"/>
              </a:ext>
            </a:extLst>
          </p:cNvPr>
          <p:cNvSpPr txBox="1">
            <a:spLocks/>
          </p:cNvSpPr>
          <p:nvPr/>
        </p:nvSpPr>
        <p:spPr>
          <a:xfrm>
            <a:off x="2028825" y="838258"/>
            <a:ext cx="5086348" cy="9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/>
              <a:t>Add the mongosh binary to your PATH environment variable</a:t>
            </a:r>
          </a:p>
        </p:txBody>
      </p:sp>
      <p:sp>
        <p:nvSpPr>
          <p:cNvPr id="8" name="Google Shape;516;p40">
            <a:extLst>
              <a:ext uri="{FF2B5EF4-FFF2-40B4-BE49-F238E27FC236}">
                <a16:creationId xmlns:a16="http://schemas.microsoft.com/office/drawing/2014/main" id="{2486F2D6-939D-4EB5-A753-9CBFF52B903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56" y="1826778"/>
            <a:ext cx="7104487" cy="2783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Open the </a:t>
            </a:r>
            <a:r>
              <a:rPr lang="en-US" sz="2000" dirty="0">
                <a:solidFill>
                  <a:srgbClr val="00684A"/>
                </a:solidFill>
              </a:rPr>
              <a:t>Control Panel</a:t>
            </a:r>
            <a:r>
              <a:rPr lang="en-US" sz="2000" dirty="0"/>
              <a:t>. 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System and Security category, click </a:t>
            </a:r>
            <a:r>
              <a:rPr lang="en-US" sz="2000" dirty="0">
                <a:solidFill>
                  <a:srgbClr val="00684A"/>
                </a:solidFill>
              </a:rPr>
              <a:t>System</a:t>
            </a:r>
            <a:r>
              <a:rPr lang="en-US" sz="2000" dirty="0"/>
              <a:t>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00684A"/>
                </a:solidFill>
              </a:rPr>
              <a:t>Advanced system settings</a:t>
            </a:r>
            <a:r>
              <a:rPr lang="en-US" sz="2000" dirty="0"/>
              <a:t>. The System Properties modal displays.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00684A"/>
                </a:solidFill>
              </a:rPr>
              <a:t>Environment Variables</a:t>
            </a:r>
            <a:r>
              <a:rPr lang="en-US" sz="2000" dirty="0"/>
              <a:t>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System variables section, select </a:t>
            </a:r>
            <a:r>
              <a:rPr lang="en-US" sz="2000" dirty="0">
                <a:solidFill>
                  <a:srgbClr val="00684A"/>
                </a:solidFill>
              </a:rPr>
              <a:t>Path</a:t>
            </a:r>
            <a:r>
              <a:rPr lang="en-US" sz="2000" dirty="0"/>
              <a:t> and click </a:t>
            </a:r>
            <a:r>
              <a:rPr lang="en-US" sz="2000" dirty="0">
                <a:solidFill>
                  <a:srgbClr val="00684A"/>
                </a:solidFill>
              </a:rPr>
              <a:t>Edit</a:t>
            </a:r>
            <a:r>
              <a:rPr lang="en-US" sz="2000" dirty="0"/>
              <a:t>. The Edit environment variable modal displays.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8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14;p40">
            <a:extLst>
              <a:ext uri="{FF2B5EF4-FFF2-40B4-BE49-F238E27FC236}">
                <a16:creationId xmlns:a16="http://schemas.microsoft.com/office/drawing/2014/main" id="{172D51EB-B881-4FB9-9A59-BEB8E38F7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75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 – Install </a:t>
            </a:r>
            <a:r>
              <a:rPr lang="en-US" dirty="0">
                <a:solidFill>
                  <a:srgbClr val="00684A"/>
                </a:solidFill>
              </a:rPr>
              <a:t>mongosh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B8DE6E4-DC0A-4899-8F30-EFA049080132}"/>
              </a:ext>
            </a:extLst>
          </p:cNvPr>
          <p:cNvSpPr txBox="1">
            <a:spLocks/>
          </p:cNvSpPr>
          <p:nvPr/>
        </p:nvSpPr>
        <p:spPr>
          <a:xfrm>
            <a:off x="2028825" y="838258"/>
            <a:ext cx="5086348" cy="9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/>
              <a:t>Add the mongosh binary to your PATH environment variable</a:t>
            </a:r>
          </a:p>
        </p:txBody>
      </p:sp>
      <p:sp>
        <p:nvSpPr>
          <p:cNvPr id="8" name="Google Shape;516;p40">
            <a:extLst>
              <a:ext uri="{FF2B5EF4-FFF2-40B4-BE49-F238E27FC236}">
                <a16:creationId xmlns:a16="http://schemas.microsoft.com/office/drawing/2014/main" id="{2486F2D6-939D-4EB5-A753-9CBFF52B903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56" y="1826778"/>
            <a:ext cx="7104487" cy="1545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SzPct val="100000"/>
              <a:buFont typeface="+mj-lt"/>
              <a:buAutoNum type="alphaLcParenR" startAt="6"/>
            </a:pPr>
            <a:r>
              <a:rPr lang="en-US" sz="2000" dirty="0"/>
              <a:t>Click New and add the </a:t>
            </a:r>
            <a:r>
              <a:rPr lang="en-US" sz="2000" dirty="0">
                <a:solidFill>
                  <a:srgbClr val="00684A"/>
                </a:solidFill>
              </a:rPr>
              <a:t>filepath</a:t>
            </a:r>
            <a:r>
              <a:rPr lang="en-US" sz="2000" dirty="0"/>
              <a:t> to your mongosh binary.</a:t>
            </a:r>
          </a:p>
          <a:p>
            <a:pPr marL="596900" indent="-457200">
              <a:buSzPct val="100000"/>
              <a:buFont typeface="+mj-lt"/>
              <a:buAutoNum type="alphaLcParenR" startAt="6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00684A"/>
                </a:solidFill>
              </a:rPr>
              <a:t>OK</a:t>
            </a:r>
            <a:r>
              <a:rPr lang="en-US" sz="2000" dirty="0"/>
              <a:t> to confirm your changes. On each other modal, click OK to confirm your changes.</a:t>
            </a:r>
          </a:p>
          <a:p>
            <a:pPr marL="596900" indent="-457200">
              <a:buSzPct val="100000"/>
              <a:buFont typeface="+mj-lt"/>
              <a:buAutoNum type="alphaLcParenR" startAt="6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5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14;p40">
            <a:extLst>
              <a:ext uri="{FF2B5EF4-FFF2-40B4-BE49-F238E27FC236}">
                <a16:creationId xmlns:a16="http://schemas.microsoft.com/office/drawing/2014/main" id="{172D51EB-B881-4FB9-9A59-BEB8E38F7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75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 – Install </a:t>
            </a:r>
            <a:r>
              <a:rPr lang="en-US" dirty="0">
                <a:solidFill>
                  <a:srgbClr val="00684A"/>
                </a:solidFill>
              </a:rPr>
              <a:t>mongosh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B8DE6E4-DC0A-4899-8F30-EFA049080132}"/>
              </a:ext>
            </a:extLst>
          </p:cNvPr>
          <p:cNvSpPr txBox="1">
            <a:spLocks/>
          </p:cNvSpPr>
          <p:nvPr/>
        </p:nvSpPr>
        <p:spPr>
          <a:xfrm>
            <a:off x="2028825" y="838258"/>
            <a:ext cx="5086348" cy="9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/>
              <a:t>Confirm that your PATH environment variable is correctly configured</a:t>
            </a:r>
          </a:p>
        </p:txBody>
      </p:sp>
      <p:sp>
        <p:nvSpPr>
          <p:cNvPr id="8" name="Google Shape;516;p40">
            <a:extLst>
              <a:ext uri="{FF2B5EF4-FFF2-40B4-BE49-F238E27FC236}">
                <a16:creationId xmlns:a16="http://schemas.microsoft.com/office/drawing/2014/main" id="{2486F2D6-939D-4EB5-A753-9CBFF52B903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55" y="1826778"/>
            <a:ext cx="7104487" cy="1545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SzPct val="100000"/>
            </a:pPr>
            <a:r>
              <a:rPr lang="en-US" sz="2000" dirty="0"/>
              <a:t>Open a command prompt and enter the </a:t>
            </a:r>
            <a:r>
              <a:rPr lang="en-US" sz="2000" dirty="0">
                <a:solidFill>
                  <a:srgbClr val="00684A"/>
                </a:solidFill>
              </a:rPr>
              <a:t>mongosh --help</a:t>
            </a:r>
            <a:r>
              <a:rPr lang="en-US" sz="2000" dirty="0"/>
              <a:t> command. If your </a:t>
            </a:r>
            <a:r>
              <a:rPr lang="en-US" sz="2000" dirty="0">
                <a:solidFill>
                  <a:srgbClr val="00684A"/>
                </a:solidFill>
              </a:rPr>
              <a:t>PATH</a:t>
            </a:r>
            <a:r>
              <a:rPr lang="en-US" sz="2000" dirty="0"/>
              <a:t> is configured correctly, a </a:t>
            </a:r>
            <a:r>
              <a:rPr lang="en-US" sz="2000" dirty="0">
                <a:solidFill>
                  <a:srgbClr val="00684A"/>
                </a:solidFill>
              </a:rPr>
              <a:t>list of valid commands </a:t>
            </a:r>
            <a:r>
              <a:rPr lang="en-US" sz="2000" dirty="0"/>
              <a:t>displays.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7558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2892000" y="2079575"/>
            <a:ext cx="3360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>
                <a:solidFill>
                  <a:srgbClr val="00684A"/>
                </a:solidFill>
              </a:rPr>
              <a:t>MongoDB</a:t>
            </a:r>
            <a:endParaRPr dirty="0">
              <a:solidFill>
                <a:srgbClr val="00684A"/>
              </a:solidFill>
            </a:endParaRPr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1E2B"/>
                </a:solidFill>
              </a:rPr>
              <a:t>02</a:t>
            </a:r>
            <a:endParaRPr dirty="0">
              <a:solidFill>
                <a:srgbClr val="001E2B"/>
              </a:solidFill>
            </a:endParaRPr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2904171" y="1153496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A) </a:t>
            </a:r>
            <a:r>
              <a:rPr lang="en-US" sz="2800" dirty="0">
                <a:solidFill>
                  <a:srgbClr val="00684A"/>
                </a:solidFill>
              </a:rPr>
              <a:t>CRUD</a:t>
            </a:r>
            <a:r>
              <a:rPr lang="en-US" sz="2800" dirty="0"/>
              <a:t> Operations</a:t>
            </a:r>
            <a:endParaRPr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EE40D-8278-4D25-A5D5-E41BD82C2E87}"/>
              </a:ext>
            </a:extLst>
          </p:cNvPr>
          <p:cNvSpPr/>
          <p:nvPr/>
        </p:nvSpPr>
        <p:spPr>
          <a:xfrm>
            <a:off x="2244917" y="1862241"/>
            <a:ext cx="4654167" cy="2175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84A"/>
                </a:solidFill>
              </a:rPr>
              <a:t>CRUD</a:t>
            </a:r>
            <a:r>
              <a:rPr lang="en-US" sz="2000" dirty="0"/>
              <a:t> (Create, Read, Update, Delete) operations represent the core functionalities for interacting with and managing data in a database, encompassing the actions of creating, retrieving, modifying, and deleting records.</a:t>
            </a:r>
          </a:p>
        </p:txBody>
      </p:sp>
      <p:grpSp>
        <p:nvGrpSpPr>
          <p:cNvPr id="15" name="Google Shape;691;p46">
            <a:extLst>
              <a:ext uri="{FF2B5EF4-FFF2-40B4-BE49-F238E27FC236}">
                <a16:creationId xmlns:a16="http://schemas.microsoft.com/office/drawing/2014/main" id="{826F995F-0F26-47F0-8BAB-CD07F35ACDBE}"/>
              </a:ext>
            </a:extLst>
          </p:cNvPr>
          <p:cNvGrpSpPr/>
          <p:nvPr/>
        </p:nvGrpSpPr>
        <p:grpSpPr>
          <a:xfrm rot="12874134">
            <a:off x="207503" y="249900"/>
            <a:ext cx="2430452" cy="3005238"/>
            <a:chOff x="6538512" y="266250"/>
            <a:chExt cx="2430452" cy="3005238"/>
          </a:xfrm>
        </p:grpSpPr>
        <p:cxnSp>
          <p:nvCxnSpPr>
            <p:cNvPr id="16" name="Google Shape;692;p46">
              <a:extLst>
                <a:ext uri="{FF2B5EF4-FFF2-40B4-BE49-F238E27FC236}">
                  <a16:creationId xmlns:a16="http://schemas.microsoft.com/office/drawing/2014/main" id="{C00FADD7-F10D-4344-9F62-7246042A4350}"/>
                </a:ext>
              </a:extLst>
            </p:cNvPr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93;p46">
              <a:extLst>
                <a:ext uri="{FF2B5EF4-FFF2-40B4-BE49-F238E27FC236}">
                  <a16:creationId xmlns:a16="http://schemas.microsoft.com/office/drawing/2014/main" id="{29D85974-6729-4883-B258-94D7267AB1D8}"/>
                </a:ext>
              </a:extLst>
            </p:cNvPr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694;p46">
              <a:extLst>
                <a:ext uri="{FF2B5EF4-FFF2-40B4-BE49-F238E27FC236}">
                  <a16:creationId xmlns:a16="http://schemas.microsoft.com/office/drawing/2014/main" id="{B2395CE9-4F09-4BCC-A47C-751C8FFC9E76}"/>
                </a:ext>
              </a:extLst>
            </p:cNvPr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95;p46">
              <a:extLst>
                <a:ext uri="{FF2B5EF4-FFF2-40B4-BE49-F238E27FC236}">
                  <a16:creationId xmlns:a16="http://schemas.microsoft.com/office/drawing/2014/main" id="{60FC721D-88C7-4B56-B750-771454CD58A1}"/>
                </a:ext>
              </a:extLst>
            </p:cNvPr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96;p46">
              <a:extLst>
                <a:ext uri="{FF2B5EF4-FFF2-40B4-BE49-F238E27FC236}">
                  <a16:creationId xmlns:a16="http://schemas.microsoft.com/office/drawing/2014/main" id="{A963084B-5B8D-427D-8421-C8BED52A814C}"/>
                </a:ext>
              </a:extLst>
            </p:cNvPr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97;p46">
              <a:extLst>
                <a:ext uri="{FF2B5EF4-FFF2-40B4-BE49-F238E27FC236}">
                  <a16:creationId xmlns:a16="http://schemas.microsoft.com/office/drawing/2014/main" id="{3CB11059-408D-42C3-911D-36D07FB24104}"/>
                </a:ext>
              </a:extLst>
            </p:cNvPr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98;p46">
              <a:extLst>
                <a:ext uri="{FF2B5EF4-FFF2-40B4-BE49-F238E27FC236}">
                  <a16:creationId xmlns:a16="http://schemas.microsoft.com/office/drawing/2014/main" id="{F0D63147-F0D2-4BE4-9D38-455474E79B17}"/>
                </a:ext>
              </a:extLst>
            </p:cNvPr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48"/>
          <p:cNvGrpSpPr/>
          <p:nvPr/>
        </p:nvGrpSpPr>
        <p:grpSpPr>
          <a:xfrm>
            <a:off x="5093693" y="13904"/>
            <a:ext cx="3979858" cy="4590159"/>
            <a:chOff x="5093693" y="13904"/>
            <a:chExt cx="3979858" cy="4590159"/>
          </a:xfrm>
        </p:grpSpPr>
        <p:cxnSp>
          <p:nvCxnSpPr>
            <p:cNvPr id="721" name="Google Shape;721;p48"/>
            <p:cNvCxnSpPr/>
            <p:nvPr/>
          </p:nvCxnSpPr>
          <p:spPr>
            <a:xfrm rot="10800000" flipH="1">
              <a:off x="7266975" y="958150"/>
              <a:ext cx="172200" cy="1740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8"/>
            <p:cNvCxnSpPr/>
            <p:nvPr/>
          </p:nvCxnSpPr>
          <p:spPr>
            <a:xfrm rot="10800000">
              <a:off x="5354825" y="250850"/>
              <a:ext cx="1902600" cy="2428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8"/>
            <p:cNvCxnSpPr/>
            <p:nvPr/>
          </p:nvCxnSpPr>
          <p:spPr>
            <a:xfrm flipH="1">
              <a:off x="6310925" y="2669475"/>
              <a:ext cx="946500" cy="1482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8"/>
            <p:cNvCxnSpPr/>
            <p:nvPr/>
          </p:nvCxnSpPr>
          <p:spPr>
            <a:xfrm>
              <a:off x="7228725" y="2640800"/>
              <a:ext cx="1482000" cy="1644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Google Shape;725;p48"/>
            <p:cNvSpPr/>
            <p:nvPr/>
          </p:nvSpPr>
          <p:spPr>
            <a:xfrm rot="5400000">
              <a:off x="6842140" y="2253240"/>
              <a:ext cx="826200" cy="8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 rot="5400000">
              <a:off x="5093693" y="13904"/>
              <a:ext cx="525600" cy="52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 rot="5400000">
              <a:off x="8324150" y="3854663"/>
              <a:ext cx="749400" cy="7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 rot="5400000">
              <a:off x="7079833" y="655375"/>
              <a:ext cx="721500" cy="7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 rot="5400000">
              <a:off x="6025829" y="3833640"/>
              <a:ext cx="602100" cy="6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703;p47">
            <a:extLst>
              <a:ext uri="{FF2B5EF4-FFF2-40B4-BE49-F238E27FC236}">
                <a16:creationId xmlns:a16="http://schemas.microsoft.com/office/drawing/2014/main" id="{4809FA40-4456-41CD-A45B-417199A6F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19" y="517742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A) </a:t>
            </a:r>
            <a:r>
              <a:rPr lang="en-US" sz="2800" dirty="0">
                <a:solidFill>
                  <a:srgbClr val="00684A"/>
                </a:solidFill>
              </a:rPr>
              <a:t>CRUD</a:t>
            </a:r>
            <a:r>
              <a:rPr lang="en-US" sz="2800" dirty="0"/>
              <a:t> Operations</a:t>
            </a:r>
            <a:endParaRPr sz="2800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C9C1B70-66D6-415A-887D-AEBAAE6726ED}"/>
              </a:ext>
            </a:extLst>
          </p:cNvPr>
          <p:cNvSpPr txBox="1">
            <a:spLocks/>
          </p:cNvSpPr>
          <p:nvPr/>
        </p:nvSpPr>
        <p:spPr>
          <a:xfrm>
            <a:off x="1227755" y="1494570"/>
            <a:ext cx="433786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/>
              <a:t>Create (</a:t>
            </a:r>
            <a:r>
              <a:rPr lang="en-US" sz="2200" b="1" dirty="0">
                <a:solidFill>
                  <a:srgbClr val="00684A"/>
                </a:solidFill>
              </a:rPr>
              <a:t>insert</a:t>
            </a:r>
            <a:r>
              <a:rPr lang="en-US" sz="2200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9C25-C179-43CC-B3E5-A291C512FCA6}"/>
              </a:ext>
            </a:extLst>
          </p:cNvPr>
          <p:cNvSpPr/>
          <p:nvPr/>
        </p:nvSpPr>
        <p:spPr>
          <a:xfrm>
            <a:off x="1227755" y="19803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To create or insert a document into a MongoDB collection, you use the </a:t>
            </a:r>
            <a:r>
              <a:rPr lang="en-US" sz="2000" dirty="0" err="1">
                <a:solidFill>
                  <a:srgbClr val="00684A"/>
                </a:solidFill>
              </a:rPr>
              <a:t>insertOne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00684A"/>
                </a:solidFill>
              </a:rPr>
              <a:t>insertMany</a:t>
            </a:r>
            <a:r>
              <a:rPr lang="en-US" sz="2000" dirty="0"/>
              <a:t> method.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37773-590A-4BA9-80CA-774E8B5969EA}"/>
              </a:ext>
            </a:extLst>
          </p:cNvPr>
          <p:cNvSpPr txBox="1"/>
          <p:nvPr/>
        </p:nvSpPr>
        <p:spPr>
          <a:xfrm>
            <a:off x="1914599" y="3126735"/>
            <a:ext cx="31983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err="1"/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insertOne</a:t>
            </a:r>
            <a:r>
              <a:rPr lang="en-US" sz="1800" dirty="0"/>
              <a:t>({</a:t>
            </a:r>
          </a:p>
          <a:p>
            <a:r>
              <a:rPr lang="en-US" sz="1800" dirty="0"/>
              <a:t>  name: "John Doe",</a:t>
            </a:r>
          </a:p>
          <a:p>
            <a:r>
              <a:rPr lang="en-US" sz="1800" dirty="0"/>
              <a:t>  age: 30,</a:t>
            </a:r>
          </a:p>
          <a:p>
            <a:r>
              <a:rPr lang="en-US" sz="1800" dirty="0"/>
              <a:t>  email: "john@example.com"</a:t>
            </a:r>
          </a:p>
          <a:p>
            <a:r>
              <a:rPr lang="en-US" sz="1800" dirty="0"/>
              <a:t>});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48"/>
          <p:cNvGrpSpPr/>
          <p:nvPr/>
        </p:nvGrpSpPr>
        <p:grpSpPr>
          <a:xfrm>
            <a:off x="5093693" y="13904"/>
            <a:ext cx="3979858" cy="4590159"/>
            <a:chOff x="5093693" y="13904"/>
            <a:chExt cx="3979858" cy="4590159"/>
          </a:xfrm>
        </p:grpSpPr>
        <p:cxnSp>
          <p:nvCxnSpPr>
            <p:cNvPr id="721" name="Google Shape;721;p48"/>
            <p:cNvCxnSpPr/>
            <p:nvPr/>
          </p:nvCxnSpPr>
          <p:spPr>
            <a:xfrm rot="10800000" flipH="1">
              <a:off x="7266975" y="958150"/>
              <a:ext cx="172200" cy="1740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8"/>
            <p:cNvCxnSpPr/>
            <p:nvPr/>
          </p:nvCxnSpPr>
          <p:spPr>
            <a:xfrm rot="10800000">
              <a:off x="5354825" y="250850"/>
              <a:ext cx="1902600" cy="2428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8"/>
            <p:cNvCxnSpPr/>
            <p:nvPr/>
          </p:nvCxnSpPr>
          <p:spPr>
            <a:xfrm flipH="1">
              <a:off x="6310925" y="2669475"/>
              <a:ext cx="946500" cy="1482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8"/>
            <p:cNvCxnSpPr/>
            <p:nvPr/>
          </p:nvCxnSpPr>
          <p:spPr>
            <a:xfrm>
              <a:off x="7228725" y="2640800"/>
              <a:ext cx="1482000" cy="1644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Google Shape;725;p48"/>
            <p:cNvSpPr/>
            <p:nvPr/>
          </p:nvSpPr>
          <p:spPr>
            <a:xfrm rot="5400000">
              <a:off x="6842140" y="2253240"/>
              <a:ext cx="826200" cy="8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 rot="5400000">
              <a:off x="5093693" y="13904"/>
              <a:ext cx="525600" cy="52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 rot="5400000">
              <a:off x="8324150" y="3854663"/>
              <a:ext cx="749400" cy="7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 rot="5400000">
              <a:off x="7079833" y="655375"/>
              <a:ext cx="721500" cy="7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 rot="5400000">
              <a:off x="6025829" y="3833640"/>
              <a:ext cx="602100" cy="6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703;p47">
            <a:extLst>
              <a:ext uri="{FF2B5EF4-FFF2-40B4-BE49-F238E27FC236}">
                <a16:creationId xmlns:a16="http://schemas.microsoft.com/office/drawing/2014/main" id="{4809FA40-4456-41CD-A45B-417199A6F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19" y="517742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A) </a:t>
            </a:r>
            <a:r>
              <a:rPr lang="en-US" sz="2800" dirty="0">
                <a:solidFill>
                  <a:srgbClr val="00684A"/>
                </a:solidFill>
              </a:rPr>
              <a:t>CRUD</a:t>
            </a:r>
            <a:r>
              <a:rPr lang="en-US" sz="2800" dirty="0"/>
              <a:t> Operations</a:t>
            </a:r>
            <a:endParaRPr sz="2800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C9C1B70-66D6-415A-887D-AEBAAE6726ED}"/>
              </a:ext>
            </a:extLst>
          </p:cNvPr>
          <p:cNvSpPr txBox="1">
            <a:spLocks/>
          </p:cNvSpPr>
          <p:nvPr/>
        </p:nvSpPr>
        <p:spPr>
          <a:xfrm>
            <a:off x="1110687" y="1247236"/>
            <a:ext cx="4759483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/>
              <a:t>Read (</a:t>
            </a:r>
            <a:r>
              <a:rPr lang="en-US" sz="2200" b="1" dirty="0">
                <a:solidFill>
                  <a:srgbClr val="00684A"/>
                </a:solidFill>
              </a:rPr>
              <a:t>Query</a:t>
            </a:r>
            <a:r>
              <a:rPr lang="en-US" sz="2200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9C25-C179-43CC-B3E5-A291C512FCA6}"/>
              </a:ext>
            </a:extLst>
          </p:cNvPr>
          <p:cNvSpPr/>
          <p:nvPr/>
        </p:nvSpPr>
        <p:spPr>
          <a:xfrm>
            <a:off x="1110687" y="1732993"/>
            <a:ext cx="4892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Reading or querying documents is done using the </a:t>
            </a:r>
            <a:r>
              <a:rPr lang="en-US" sz="2000" dirty="0">
                <a:solidFill>
                  <a:srgbClr val="00684A"/>
                </a:solidFill>
              </a:rPr>
              <a:t>find</a:t>
            </a:r>
            <a:r>
              <a:rPr lang="en-US" sz="2000" dirty="0"/>
              <a:t> method. You can specify criteria to filter the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37773-590A-4BA9-80CA-774E8B5969EA}"/>
              </a:ext>
            </a:extLst>
          </p:cNvPr>
          <p:cNvSpPr txBox="1"/>
          <p:nvPr/>
        </p:nvSpPr>
        <p:spPr>
          <a:xfrm>
            <a:off x="1227757" y="2850363"/>
            <a:ext cx="464241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1E2B"/>
                </a:solidFill>
              </a:rPr>
              <a:t>// Find all documents in the "users" collection</a:t>
            </a:r>
          </a:p>
          <a:p>
            <a:r>
              <a:rPr lang="en-US" sz="1800" dirty="0" err="1"/>
              <a:t>db.users.</a:t>
            </a:r>
            <a:r>
              <a:rPr lang="en-US" sz="1800" dirty="0" err="1">
                <a:solidFill>
                  <a:srgbClr val="001E2B"/>
                </a:solidFill>
              </a:rPr>
              <a:t>find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001E2B"/>
                </a:solidFill>
              </a:rPr>
              <a:t>// Find users older than 25</a:t>
            </a:r>
          </a:p>
          <a:p>
            <a:r>
              <a:rPr lang="en-US" sz="1800" dirty="0" err="1"/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find</a:t>
            </a:r>
            <a:r>
              <a:rPr lang="en-US" sz="1800" dirty="0"/>
              <a:t>({ age: { </a:t>
            </a:r>
            <a:r>
              <a:rPr lang="en-US" sz="1800" dirty="0">
                <a:solidFill>
                  <a:srgbClr val="00684A"/>
                </a:solidFill>
              </a:rPr>
              <a:t>$</a:t>
            </a:r>
            <a:r>
              <a:rPr lang="en-US" sz="1800" dirty="0" err="1">
                <a:solidFill>
                  <a:srgbClr val="00684A"/>
                </a:solidFill>
              </a:rPr>
              <a:t>gt</a:t>
            </a:r>
            <a:r>
              <a:rPr lang="en-US" sz="1800" dirty="0"/>
              <a:t>: 25 } });</a:t>
            </a:r>
          </a:p>
        </p:txBody>
      </p:sp>
    </p:spTree>
    <p:extLst>
      <p:ext uri="{BB962C8B-B14F-4D97-AF65-F5344CB8AC3E}">
        <p14:creationId xmlns:p14="http://schemas.microsoft.com/office/powerpoint/2010/main" val="250930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03;p47">
            <a:extLst>
              <a:ext uri="{FF2B5EF4-FFF2-40B4-BE49-F238E27FC236}">
                <a16:creationId xmlns:a16="http://schemas.microsoft.com/office/drawing/2014/main" id="{4809FA40-4456-41CD-A45B-417199A6F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19" y="517742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A) </a:t>
            </a:r>
            <a:r>
              <a:rPr lang="en-US" sz="2800" dirty="0">
                <a:solidFill>
                  <a:srgbClr val="00684A"/>
                </a:solidFill>
              </a:rPr>
              <a:t>CRUD</a:t>
            </a:r>
            <a:r>
              <a:rPr lang="en-US" sz="2800" dirty="0"/>
              <a:t> Operations</a:t>
            </a:r>
            <a:endParaRPr sz="2800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C9C1B70-66D6-415A-887D-AEBAAE6726ED}"/>
              </a:ext>
            </a:extLst>
          </p:cNvPr>
          <p:cNvSpPr txBox="1">
            <a:spLocks/>
          </p:cNvSpPr>
          <p:nvPr/>
        </p:nvSpPr>
        <p:spPr>
          <a:xfrm>
            <a:off x="2192258" y="1007042"/>
            <a:ext cx="4759483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>
                <a:solidFill>
                  <a:srgbClr val="00684A"/>
                </a:solidFill>
              </a:rPr>
              <a:t>Update</a:t>
            </a:r>
            <a:r>
              <a:rPr lang="en-US" sz="2200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9C25-C179-43CC-B3E5-A291C512FCA6}"/>
              </a:ext>
            </a:extLst>
          </p:cNvPr>
          <p:cNvSpPr/>
          <p:nvPr/>
        </p:nvSpPr>
        <p:spPr>
          <a:xfrm>
            <a:off x="2192258" y="1492799"/>
            <a:ext cx="4892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Updating documents is performed using the </a:t>
            </a:r>
            <a:r>
              <a:rPr lang="en-US" sz="2000" dirty="0" err="1">
                <a:solidFill>
                  <a:srgbClr val="00684A"/>
                </a:solidFill>
              </a:rPr>
              <a:t>updateOne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00684A"/>
                </a:solidFill>
              </a:rPr>
              <a:t>updateMany</a:t>
            </a:r>
            <a:r>
              <a:rPr lang="en-US" sz="2000" dirty="0"/>
              <a:t> method. You can use update operators like </a:t>
            </a:r>
            <a:r>
              <a:rPr lang="en-US" sz="2000" dirty="0">
                <a:solidFill>
                  <a:srgbClr val="00684A"/>
                </a:solidFill>
              </a:rPr>
              <a:t>$set</a:t>
            </a:r>
            <a:r>
              <a:rPr lang="en-US" sz="2000" dirty="0"/>
              <a:t> to modify specific fields.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37773-590A-4BA9-80CA-774E8B5969EA}"/>
              </a:ext>
            </a:extLst>
          </p:cNvPr>
          <p:cNvSpPr txBox="1"/>
          <p:nvPr/>
        </p:nvSpPr>
        <p:spPr>
          <a:xfrm>
            <a:off x="2311363" y="2835946"/>
            <a:ext cx="464241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1E2B"/>
                </a:solidFill>
              </a:rPr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updateOne</a:t>
            </a:r>
            <a:r>
              <a:rPr lang="en-US" sz="1800" dirty="0">
                <a:solidFill>
                  <a:srgbClr val="001E2B"/>
                </a:solidFill>
              </a:rPr>
              <a:t>(</a:t>
            </a:r>
          </a:p>
          <a:p>
            <a:r>
              <a:rPr lang="en-US" sz="1800" dirty="0">
                <a:solidFill>
                  <a:srgbClr val="001E2B"/>
                </a:solidFill>
              </a:rPr>
              <a:t>  { name: "John Doe" },</a:t>
            </a:r>
          </a:p>
          <a:p>
            <a:r>
              <a:rPr lang="en-US" sz="1800" dirty="0">
                <a:solidFill>
                  <a:srgbClr val="001E2B"/>
                </a:solidFill>
              </a:rPr>
              <a:t>  { </a:t>
            </a:r>
            <a:r>
              <a:rPr lang="en-US" sz="1800" dirty="0">
                <a:solidFill>
                  <a:srgbClr val="00684A"/>
                </a:solidFill>
              </a:rPr>
              <a:t>$set</a:t>
            </a:r>
            <a:r>
              <a:rPr lang="en-US" sz="1800" dirty="0">
                <a:solidFill>
                  <a:srgbClr val="001E2B"/>
                </a:solidFill>
              </a:rPr>
              <a:t>: { email: "john.doe@example.com" } }</a:t>
            </a:r>
          </a:p>
          <a:p>
            <a:r>
              <a:rPr lang="en-US" sz="1800" dirty="0">
                <a:solidFill>
                  <a:srgbClr val="001E2B"/>
                </a:solidFill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3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>
            <a:spLocks noGrp="1"/>
          </p:cNvSpPr>
          <p:nvPr>
            <p:ph type="subTitle" idx="1"/>
          </p:nvPr>
        </p:nvSpPr>
        <p:spPr>
          <a:xfrm>
            <a:off x="2340978" y="2471573"/>
            <a:ext cx="6569285" cy="2084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rgbClr val="001E2B"/>
                </a:solidFill>
                <a:latin typeface="Blinker"/>
              </a:rPr>
              <a:t>Popular, open-source NoSQL (non-relational) database management system that stores data in a flexible, JSON-like format called BSON (Binary JSON). It is designed to handle large amounts of data and provide high performance, scalability, and flexibility.</a:t>
            </a:r>
            <a:endParaRPr sz="2000" dirty="0">
              <a:solidFill>
                <a:srgbClr val="001E2B"/>
              </a:solidFill>
              <a:latin typeface="Blinker"/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0" y="58025"/>
            <a:ext cx="4669972" cy="4158344"/>
            <a:chOff x="175603" y="294022"/>
            <a:chExt cx="4737968" cy="4446086"/>
          </a:xfrm>
        </p:grpSpPr>
        <p:cxnSp>
          <p:nvCxnSpPr>
            <p:cNvPr id="484" name="Google Shape;484;p38"/>
            <p:cNvCxnSpPr/>
            <p:nvPr/>
          </p:nvCxnSpPr>
          <p:spPr>
            <a:xfrm>
              <a:off x="632050" y="2898925"/>
              <a:ext cx="1042200" cy="1462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38"/>
            <p:cNvCxnSpPr/>
            <p:nvPr/>
          </p:nvCxnSpPr>
          <p:spPr>
            <a:xfrm rot="10800000" flipH="1">
              <a:off x="651175" y="843600"/>
              <a:ext cx="545100" cy="2064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38"/>
            <p:cNvCxnSpPr/>
            <p:nvPr/>
          </p:nvCxnSpPr>
          <p:spPr>
            <a:xfrm>
              <a:off x="1196174" y="852953"/>
              <a:ext cx="1320300" cy="917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8"/>
            <p:cNvCxnSpPr/>
            <p:nvPr/>
          </p:nvCxnSpPr>
          <p:spPr>
            <a:xfrm rot="10800000" flipH="1">
              <a:off x="2521070" y="474922"/>
              <a:ext cx="2220600" cy="1325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8" name="Google Shape;488;p38"/>
            <p:cNvSpPr/>
            <p:nvPr/>
          </p:nvSpPr>
          <p:spPr>
            <a:xfrm>
              <a:off x="4537370" y="294022"/>
              <a:ext cx="376200" cy="3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289160" y="3996708"/>
              <a:ext cx="743400" cy="74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869330" y="539497"/>
              <a:ext cx="660000" cy="67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175603" y="2396458"/>
              <a:ext cx="947400" cy="9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2351580" y="1592281"/>
              <a:ext cx="376200" cy="38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F57818-3BD2-4C1F-BB81-AA3A1BFF6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"/>
          <a:stretch/>
        </p:blipFill>
        <p:spPr>
          <a:xfrm>
            <a:off x="3113166" y="1088628"/>
            <a:ext cx="5024910" cy="13010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48"/>
          <p:cNvGrpSpPr/>
          <p:nvPr/>
        </p:nvGrpSpPr>
        <p:grpSpPr>
          <a:xfrm>
            <a:off x="5093693" y="13904"/>
            <a:ext cx="3979857" cy="4590159"/>
            <a:chOff x="5093693" y="13904"/>
            <a:chExt cx="3979857" cy="4590159"/>
          </a:xfrm>
        </p:grpSpPr>
        <p:cxnSp>
          <p:nvCxnSpPr>
            <p:cNvPr id="721" name="Google Shape;721;p48"/>
            <p:cNvCxnSpPr/>
            <p:nvPr/>
          </p:nvCxnSpPr>
          <p:spPr>
            <a:xfrm rot="10800000" flipH="1">
              <a:off x="7340141" y="856773"/>
              <a:ext cx="172200" cy="1740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8"/>
            <p:cNvCxnSpPr/>
            <p:nvPr/>
          </p:nvCxnSpPr>
          <p:spPr>
            <a:xfrm rot="10800000">
              <a:off x="5354825" y="250850"/>
              <a:ext cx="1902600" cy="2428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8"/>
            <p:cNvCxnSpPr/>
            <p:nvPr/>
          </p:nvCxnSpPr>
          <p:spPr>
            <a:xfrm flipH="1">
              <a:off x="6310925" y="2669475"/>
              <a:ext cx="946500" cy="1482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8"/>
            <p:cNvCxnSpPr/>
            <p:nvPr/>
          </p:nvCxnSpPr>
          <p:spPr>
            <a:xfrm>
              <a:off x="7228725" y="2640800"/>
              <a:ext cx="1482000" cy="1644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Google Shape;725;p48"/>
            <p:cNvSpPr/>
            <p:nvPr/>
          </p:nvSpPr>
          <p:spPr>
            <a:xfrm rot="5400000">
              <a:off x="6842140" y="2253240"/>
              <a:ext cx="826200" cy="8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 rot="5400000">
              <a:off x="5093693" y="13904"/>
              <a:ext cx="525600" cy="52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 rot="5400000">
              <a:off x="8324150" y="3854663"/>
              <a:ext cx="749400" cy="7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 rot="5400000">
              <a:off x="7152999" y="553998"/>
              <a:ext cx="721500" cy="7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 rot="5400000">
              <a:off x="6025829" y="3833640"/>
              <a:ext cx="602100" cy="6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703;p47">
            <a:extLst>
              <a:ext uri="{FF2B5EF4-FFF2-40B4-BE49-F238E27FC236}">
                <a16:creationId xmlns:a16="http://schemas.microsoft.com/office/drawing/2014/main" id="{4809FA40-4456-41CD-A45B-417199A6F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19" y="517742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A) </a:t>
            </a:r>
            <a:r>
              <a:rPr lang="en-US" sz="2800" dirty="0">
                <a:solidFill>
                  <a:srgbClr val="00684A"/>
                </a:solidFill>
              </a:rPr>
              <a:t>CRUD</a:t>
            </a:r>
            <a:r>
              <a:rPr lang="en-US" sz="2800" dirty="0"/>
              <a:t> Operations</a:t>
            </a:r>
            <a:endParaRPr sz="2800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C9C1B70-66D6-415A-887D-AEBAAE6726ED}"/>
              </a:ext>
            </a:extLst>
          </p:cNvPr>
          <p:cNvSpPr txBox="1">
            <a:spLocks/>
          </p:cNvSpPr>
          <p:nvPr/>
        </p:nvSpPr>
        <p:spPr>
          <a:xfrm>
            <a:off x="958485" y="1169092"/>
            <a:ext cx="4989615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2200" b="1" dirty="0">
                <a:solidFill>
                  <a:srgbClr val="00684A"/>
                </a:solidFill>
              </a:rPr>
              <a:t>Delete</a:t>
            </a:r>
            <a:r>
              <a:rPr lang="en-US" sz="2200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9C25-C179-43CC-B3E5-A291C512FCA6}"/>
              </a:ext>
            </a:extLst>
          </p:cNvPr>
          <p:cNvSpPr/>
          <p:nvPr/>
        </p:nvSpPr>
        <p:spPr>
          <a:xfrm>
            <a:off x="958485" y="1654849"/>
            <a:ext cx="4989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Deletion of documents is done using the </a:t>
            </a:r>
            <a:r>
              <a:rPr lang="en-US" sz="2000" dirty="0" err="1">
                <a:solidFill>
                  <a:srgbClr val="00684A"/>
                </a:solidFill>
              </a:rPr>
              <a:t>deleteOne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00684A"/>
                </a:solidFill>
              </a:rPr>
              <a:t>deleteMany</a:t>
            </a:r>
            <a:r>
              <a:rPr lang="en-US" sz="2000" dirty="0"/>
              <a:t> method.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37773-590A-4BA9-80CA-774E8B5969EA}"/>
              </a:ext>
            </a:extLst>
          </p:cNvPr>
          <p:cNvSpPr txBox="1"/>
          <p:nvPr/>
        </p:nvSpPr>
        <p:spPr>
          <a:xfrm>
            <a:off x="1017019" y="2619471"/>
            <a:ext cx="493108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1E2B"/>
                </a:solidFill>
              </a:rPr>
              <a:t>// Delete a document with a specific name</a:t>
            </a:r>
          </a:p>
          <a:p>
            <a:r>
              <a:rPr lang="en-US" sz="1800" dirty="0" err="1">
                <a:solidFill>
                  <a:srgbClr val="001E2B"/>
                </a:solidFill>
              </a:rPr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deleteOne</a:t>
            </a:r>
            <a:r>
              <a:rPr lang="en-US" sz="1800" dirty="0">
                <a:solidFill>
                  <a:srgbClr val="001E2B"/>
                </a:solidFill>
              </a:rPr>
              <a:t>({ name: "John Doe" });</a:t>
            </a:r>
          </a:p>
          <a:p>
            <a:endParaRPr lang="en-US" sz="1800" dirty="0">
              <a:solidFill>
                <a:srgbClr val="001E2B"/>
              </a:solidFill>
            </a:endParaRPr>
          </a:p>
          <a:p>
            <a:r>
              <a:rPr lang="en-US" sz="1800" dirty="0">
                <a:solidFill>
                  <a:srgbClr val="001E2B"/>
                </a:solidFill>
              </a:rPr>
              <a:t>// Delete all users with age less than 21</a:t>
            </a:r>
          </a:p>
          <a:p>
            <a:r>
              <a:rPr lang="en-US" sz="1800" dirty="0" err="1">
                <a:solidFill>
                  <a:srgbClr val="001E2B"/>
                </a:solidFill>
              </a:rPr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deleteMany</a:t>
            </a:r>
            <a:r>
              <a:rPr lang="en-US" sz="1800" dirty="0">
                <a:solidFill>
                  <a:srgbClr val="001E2B"/>
                </a:solidFill>
              </a:rPr>
              <a:t>({ age: { </a:t>
            </a:r>
            <a:r>
              <a:rPr lang="en-US" sz="1800" dirty="0">
                <a:solidFill>
                  <a:srgbClr val="00684A"/>
                </a:solidFill>
              </a:rPr>
              <a:t>$</a:t>
            </a:r>
            <a:r>
              <a:rPr lang="en-US" sz="1800" dirty="0" err="1">
                <a:solidFill>
                  <a:srgbClr val="00684A"/>
                </a:solidFill>
              </a:rPr>
              <a:t>lt</a:t>
            </a:r>
            <a:r>
              <a:rPr lang="en-US" sz="1800" dirty="0">
                <a:solidFill>
                  <a:srgbClr val="001E2B"/>
                </a:solidFill>
              </a:rPr>
              <a:t>: 21 } 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93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3298237" y="1466012"/>
            <a:ext cx="3335657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B) </a:t>
            </a:r>
            <a:r>
              <a:rPr lang="en-US" sz="2800" dirty="0">
                <a:solidFill>
                  <a:srgbClr val="00684A"/>
                </a:solidFill>
              </a:rPr>
              <a:t>Indexes</a:t>
            </a:r>
            <a:endParaRPr sz="2800" dirty="0"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139550" y="57450"/>
            <a:ext cx="3724033" cy="4904302"/>
            <a:chOff x="139550" y="57450"/>
            <a:chExt cx="3724033" cy="4904302"/>
          </a:xfrm>
        </p:grpSpPr>
        <p:cxnSp>
          <p:nvCxnSpPr>
            <p:cNvPr id="705" name="Google Shape;705;p47"/>
            <p:cNvCxnSpPr/>
            <p:nvPr/>
          </p:nvCxnSpPr>
          <p:spPr>
            <a:xfrm>
              <a:off x="603499" y="461126"/>
              <a:ext cx="1146000" cy="306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7"/>
            <p:cNvCxnSpPr/>
            <p:nvPr/>
          </p:nvCxnSpPr>
          <p:spPr>
            <a:xfrm>
              <a:off x="574675" y="470600"/>
              <a:ext cx="267600" cy="4158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7"/>
            <p:cNvCxnSpPr/>
            <p:nvPr/>
          </p:nvCxnSpPr>
          <p:spPr>
            <a:xfrm>
              <a:off x="574675" y="508825"/>
              <a:ext cx="2705700" cy="382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7"/>
            <p:cNvCxnSpPr/>
            <p:nvPr/>
          </p:nvCxnSpPr>
          <p:spPr>
            <a:xfrm>
              <a:off x="584007" y="499201"/>
              <a:ext cx="1437300" cy="1282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9" name="Google Shape;709;p47"/>
            <p:cNvSpPr/>
            <p:nvPr/>
          </p:nvSpPr>
          <p:spPr>
            <a:xfrm>
              <a:off x="139550" y="57450"/>
              <a:ext cx="897600" cy="88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1824907" y="1581151"/>
              <a:ext cx="374400" cy="36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641983" y="234788"/>
              <a:ext cx="1221600" cy="122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79198" y="4246252"/>
              <a:ext cx="715500" cy="71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499749" y="3262526"/>
              <a:ext cx="489300" cy="48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0EE40D-8278-4D25-A5D5-E41BD82C2E87}"/>
              </a:ext>
            </a:extLst>
          </p:cNvPr>
          <p:cNvSpPr/>
          <p:nvPr/>
        </p:nvSpPr>
        <p:spPr>
          <a:xfrm>
            <a:off x="2711123" y="1993226"/>
            <a:ext cx="4654167" cy="1221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Indexing makes columns faster to query by creating pointers to where data is stored moving within a database</a:t>
            </a:r>
          </a:p>
        </p:txBody>
      </p:sp>
    </p:spTree>
    <p:extLst>
      <p:ext uri="{BB962C8B-B14F-4D97-AF65-F5344CB8AC3E}">
        <p14:creationId xmlns:p14="http://schemas.microsoft.com/office/powerpoint/2010/main" val="302097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 - </a:t>
            </a:r>
            <a:r>
              <a:rPr lang="en-US" dirty="0">
                <a:solidFill>
                  <a:srgbClr val="00684A"/>
                </a:solidFill>
              </a:rPr>
              <a:t>Indexes</a:t>
            </a:r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2"/>
          </p:nvPr>
        </p:nvSpPr>
        <p:spPr>
          <a:xfrm>
            <a:off x="720000" y="1352304"/>
            <a:ext cx="2556600" cy="571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>
                <a:latin typeface="Blinker"/>
              </a:rPr>
              <a:t>Single Field Index:</a:t>
            </a:r>
            <a:endParaRPr sz="2400" b="1" dirty="0">
              <a:latin typeface="Blink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69FD8-DAB9-4F04-A2E6-319C0156AFF9}"/>
              </a:ext>
            </a:extLst>
          </p:cNvPr>
          <p:cNvSpPr/>
          <p:nvPr/>
        </p:nvSpPr>
        <p:spPr>
          <a:xfrm>
            <a:off x="720000" y="1991929"/>
            <a:ext cx="2899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index created on a single field within a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the speed of queries that </a:t>
            </a:r>
            <a:r>
              <a:rPr lang="en-US" sz="2000" dirty="0">
                <a:solidFill>
                  <a:srgbClr val="00684A"/>
                </a:solidFill>
              </a:rPr>
              <a:t>filter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684A"/>
                </a:solidFill>
              </a:rPr>
              <a:t>sort</a:t>
            </a:r>
            <a:r>
              <a:rPr lang="en-US" sz="2000" dirty="0"/>
              <a:t> by the indexed field.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84120-57D7-425B-866C-45EA2B2CBF3F}"/>
              </a:ext>
            </a:extLst>
          </p:cNvPr>
          <p:cNvSpPr txBox="1"/>
          <p:nvPr/>
        </p:nvSpPr>
        <p:spPr>
          <a:xfrm>
            <a:off x="3905250" y="2202418"/>
            <a:ext cx="49310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1E2B"/>
                </a:solidFill>
              </a:rPr>
              <a:t>db.users.</a:t>
            </a:r>
            <a:r>
              <a:rPr lang="en-US" sz="1800" dirty="0" err="1">
                <a:solidFill>
                  <a:srgbClr val="00684A"/>
                </a:solidFill>
              </a:rPr>
              <a:t>createIndex</a:t>
            </a:r>
            <a:r>
              <a:rPr lang="en-US" sz="1800" dirty="0">
                <a:solidFill>
                  <a:srgbClr val="001E2B"/>
                </a:solidFill>
              </a:rPr>
              <a:t>({ username: 1 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802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 - </a:t>
            </a:r>
            <a:r>
              <a:rPr lang="en-US" dirty="0">
                <a:solidFill>
                  <a:srgbClr val="00684A"/>
                </a:solidFill>
              </a:rPr>
              <a:t>Indexes</a:t>
            </a:r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2"/>
          </p:nvPr>
        </p:nvSpPr>
        <p:spPr>
          <a:xfrm>
            <a:off x="720000" y="1352304"/>
            <a:ext cx="2899500" cy="571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Text Indexes: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69FD8-DAB9-4F04-A2E6-319C0156AFF9}"/>
              </a:ext>
            </a:extLst>
          </p:cNvPr>
          <p:cNvSpPr/>
          <p:nvPr/>
        </p:nvSpPr>
        <p:spPr>
          <a:xfrm>
            <a:off x="720000" y="1991929"/>
            <a:ext cx="3185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Specifically designed for full-text search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Tokenizes and indexes the content of string fields, enabling efficient text-based searches.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84120-57D7-425B-866C-45EA2B2CBF3F}"/>
              </a:ext>
            </a:extLst>
          </p:cNvPr>
          <p:cNvSpPr txBox="1"/>
          <p:nvPr/>
        </p:nvSpPr>
        <p:spPr>
          <a:xfrm>
            <a:off x="3905250" y="2202418"/>
            <a:ext cx="493108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1E2B"/>
                </a:solidFill>
              </a:rPr>
              <a:t>db.articles.</a:t>
            </a:r>
            <a:r>
              <a:rPr lang="en-US" sz="1800" dirty="0" err="1">
                <a:solidFill>
                  <a:srgbClr val="00684A"/>
                </a:solidFill>
              </a:rPr>
              <a:t>createIndex</a:t>
            </a:r>
            <a:r>
              <a:rPr lang="en-US" sz="1800" dirty="0">
                <a:solidFill>
                  <a:srgbClr val="001E2B"/>
                </a:solidFill>
              </a:rPr>
              <a:t>({ description: "text" })</a:t>
            </a:r>
            <a:br>
              <a:rPr lang="en-US" sz="1800" dirty="0">
                <a:solidFill>
                  <a:srgbClr val="001E2B"/>
                </a:solidFill>
              </a:rPr>
            </a:br>
            <a:r>
              <a:rPr lang="en-US" sz="1800" dirty="0">
                <a:solidFill>
                  <a:srgbClr val="001E2B"/>
                </a:solidFill>
              </a:rPr>
              <a:t>// Usage</a:t>
            </a:r>
            <a:br>
              <a:rPr lang="en-US" sz="1800" dirty="0">
                <a:solidFill>
                  <a:srgbClr val="001E2B"/>
                </a:solidFill>
              </a:rPr>
            </a:br>
            <a:r>
              <a:rPr lang="en-US" sz="1800" dirty="0" err="1">
                <a:solidFill>
                  <a:srgbClr val="001E2B"/>
                </a:solidFill>
              </a:rPr>
              <a:t>db.articles.</a:t>
            </a:r>
            <a:r>
              <a:rPr lang="en-US" sz="1800" dirty="0" err="1">
                <a:solidFill>
                  <a:srgbClr val="00684A"/>
                </a:solidFill>
              </a:rPr>
              <a:t>find</a:t>
            </a:r>
            <a:r>
              <a:rPr lang="en-US" sz="1800" dirty="0">
                <a:solidFill>
                  <a:srgbClr val="001E2B"/>
                </a:solidFill>
              </a:rPr>
              <a:t>({ </a:t>
            </a:r>
            <a:r>
              <a:rPr lang="en-US" sz="1800" dirty="0">
                <a:solidFill>
                  <a:srgbClr val="00684A"/>
                </a:solidFill>
              </a:rPr>
              <a:t>$text</a:t>
            </a:r>
            <a:r>
              <a:rPr lang="en-US" sz="1800" dirty="0">
                <a:solidFill>
                  <a:srgbClr val="001E2B"/>
                </a:solidFill>
              </a:rPr>
              <a:t>: { </a:t>
            </a:r>
            <a:r>
              <a:rPr lang="en-US" sz="1800" dirty="0">
                <a:solidFill>
                  <a:srgbClr val="00684A"/>
                </a:solidFill>
              </a:rPr>
              <a:t>$search</a:t>
            </a:r>
            <a:r>
              <a:rPr lang="en-US" sz="1800" dirty="0">
                <a:solidFill>
                  <a:srgbClr val="001E2B"/>
                </a:solidFill>
              </a:rPr>
              <a:t>: "MongoDB tutorial" } 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5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>
            <a:spLocks noGrp="1"/>
          </p:cNvSpPr>
          <p:nvPr>
            <p:ph type="subTitle" idx="1"/>
          </p:nvPr>
        </p:nvSpPr>
        <p:spPr>
          <a:xfrm>
            <a:off x="960661" y="1300169"/>
            <a:ext cx="4294800" cy="193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000"/>
              </a:spcBef>
              <a:buSzPct val="104000"/>
              <a:buNone/>
            </a:pPr>
            <a:r>
              <a:rPr lang="en-US" sz="2000" dirty="0">
                <a:latin typeface="Blinker"/>
              </a:rPr>
              <a:t>Data validation is crucial for maintaining data integrity and ensuring accurate and reliable information in a database.</a:t>
            </a:r>
          </a:p>
        </p:txBody>
      </p:sp>
      <p:grpSp>
        <p:nvGrpSpPr>
          <p:cNvPr id="523" name="Google Shape;523;p41"/>
          <p:cNvGrpSpPr/>
          <p:nvPr/>
        </p:nvGrpSpPr>
        <p:grpSpPr>
          <a:xfrm>
            <a:off x="5670117" y="996531"/>
            <a:ext cx="3269195" cy="3607477"/>
            <a:chOff x="5670117" y="996531"/>
            <a:chExt cx="3269195" cy="3607477"/>
          </a:xfrm>
        </p:grpSpPr>
        <p:cxnSp>
          <p:nvCxnSpPr>
            <p:cNvPr id="524" name="Google Shape;524;p41"/>
            <p:cNvCxnSpPr/>
            <p:nvPr/>
          </p:nvCxnSpPr>
          <p:spPr>
            <a:xfrm rot="10800000">
              <a:off x="5947674" y="1378728"/>
              <a:ext cx="755100" cy="2715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6722025" y="2851300"/>
              <a:ext cx="1835700" cy="1261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>
              <a:off x="7916249" y="1177859"/>
              <a:ext cx="678000" cy="1680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flipH="1">
              <a:off x="5994750" y="1168425"/>
              <a:ext cx="1911900" cy="22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8" name="Google Shape;528;p41"/>
            <p:cNvSpPr/>
            <p:nvPr/>
          </p:nvSpPr>
          <p:spPr>
            <a:xfrm flipH="1">
              <a:off x="8195913" y="2487858"/>
              <a:ext cx="743400" cy="74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5670117" y="1071747"/>
              <a:ext cx="660000" cy="67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 flipH="1">
              <a:off x="6211545" y="3627808"/>
              <a:ext cx="947400" cy="9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 flipH="1">
              <a:off x="7714542" y="996531"/>
              <a:ext cx="376200" cy="38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8048652D-C761-4FCE-8E75-E08A0C4F21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 - </a:t>
            </a:r>
            <a:r>
              <a:rPr lang="en-US" dirty="0">
                <a:solidFill>
                  <a:srgbClr val="00684A"/>
                </a:solidFill>
              </a:rPr>
              <a:t>Validation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8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"/>
          <p:cNvSpPr txBox="1">
            <a:spLocks noGrp="1"/>
          </p:cNvSpPr>
          <p:nvPr>
            <p:ph type="title"/>
          </p:nvPr>
        </p:nvSpPr>
        <p:spPr>
          <a:xfrm>
            <a:off x="714672" y="936042"/>
            <a:ext cx="3519600" cy="866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Creating a collection with schema validation</a:t>
            </a:r>
            <a:endParaRPr sz="2400" dirty="0"/>
          </a:p>
        </p:txBody>
      </p:sp>
      <p:sp>
        <p:nvSpPr>
          <p:cNvPr id="760" name="Google Shape;760;p50"/>
          <p:cNvSpPr txBox="1">
            <a:spLocks noGrp="1"/>
          </p:cNvSpPr>
          <p:nvPr>
            <p:ph type="subTitle" idx="1"/>
          </p:nvPr>
        </p:nvSpPr>
        <p:spPr>
          <a:xfrm>
            <a:off x="4779943" y="557634"/>
            <a:ext cx="3519600" cy="422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db.</a:t>
            </a:r>
            <a:r>
              <a:rPr lang="en-US" dirty="0" err="1">
                <a:solidFill>
                  <a:srgbClr val="00684A"/>
                </a:solidFill>
              </a:rPr>
              <a:t>createCollection</a:t>
            </a:r>
            <a:r>
              <a:rPr lang="en-US" dirty="0"/>
              <a:t>("employees", {</a:t>
            </a:r>
          </a:p>
          <a:p>
            <a:pPr marL="0" lvl="0" indent="0"/>
            <a:r>
              <a:rPr lang="en-US" dirty="0"/>
              <a:t>  </a:t>
            </a:r>
            <a:r>
              <a:rPr lang="en-US" dirty="0">
                <a:solidFill>
                  <a:srgbClr val="00684A"/>
                </a:solidFill>
              </a:rPr>
              <a:t>validator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</a:t>
            </a:r>
            <a:r>
              <a:rPr lang="en-US" dirty="0">
                <a:solidFill>
                  <a:srgbClr val="00684A"/>
                </a:solidFill>
              </a:rPr>
              <a:t>$</a:t>
            </a:r>
            <a:r>
              <a:rPr lang="en-US" dirty="0" err="1">
                <a:solidFill>
                  <a:srgbClr val="00684A"/>
                </a:solidFill>
              </a:rPr>
              <a:t>jsonSchema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 err="1">
                <a:solidFill>
                  <a:srgbClr val="00684A"/>
                </a:solidFill>
              </a:rPr>
              <a:t>bsonType</a:t>
            </a:r>
            <a:r>
              <a:rPr lang="en-US" dirty="0"/>
              <a:t>: "object",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>
                <a:solidFill>
                  <a:srgbClr val="00684A"/>
                </a:solidFill>
              </a:rPr>
              <a:t>required</a:t>
            </a:r>
            <a:r>
              <a:rPr lang="en-US" dirty="0"/>
              <a:t>: ["name", "age", "position"],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>
                <a:solidFill>
                  <a:srgbClr val="00684A"/>
                </a:solidFill>
              </a:rPr>
              <a:t>properties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    name: { </a:t>
            </a:r>
            <a:r>
              <a:rPr lang="en-US" dirty="0" err="1"/>
              <a:t>bsonType</a:t>
            </a:r>
            <a:r>
              <a:rPr lang="en-US" dirty="0"/>
              <a:t>: "string", description: "must be a string" },</a:t>
            </a:r>
          </a:p>
          <a:p>
            <a:pPr marL="0" lvl="0" indent="0"/>
            <a:r>
              <a:rPr lang="en-US" dirty="0"/>
              <a:t>        age: { </a:t>
            </a:r>
            <a:r>
              <a:rPr lang="en-US" dirty="0" err="1"/>
              <a:t>bsonType</a:t>
            </a:r>
            <a:r>
              <a:rPr lang="en-US" dirty="0"/>
              <a:t>: "int", description: "must be an integer" },</a:t>
            </a:r>
          </a:p>
          <a:p>
            <a:pPr marL="0" lvl="0" indent="0"/>
            <a:r>
              <a:rPr lang="en-US" dirty="0"/>
              <a:t>        position: { </a:t>
            </a:r>
            <a:r>
              <a:rPr lang="en-US" dirty="0" err="1"/>
              <a:t>bsonType</a:t>
            </a:r>
            <a:r>
              <a:rPr lang="en-US" dirty="0"/>
              <a:t>: "string", description: "must be a string" }</a:t>
            </a:r>
          </a:p>
          <a:p>
            <a:pPr marL="0" lvl="0" indent="0"/>
            <a:r>
              <a:rPr lang="en-US" dirty="0"/>
              <a:t>      }</a:t>
            </a:r>
          </a:p>
          <a:p>
            <a:pPr marL="0" lvl="0" indent="0"/>
            <a:r>
              <a:rPr lang="en-US" dirty="0"/>
              <a:t>    }</a:t>
            </a:r>
          </a:p>
          <a:p>
            <a:pPr marL="0" lvl="0" indent="0"/>
            <a:r>
              <a:rPr lang="en-US" dirty="0"/>
              <a:t>  }</a:t>
            </a:r>
          </a:p>
          <a:p>
            <a:pPr marL="0" lvl="0" indent="0"/>
            <a:r>
              <a:rPr lang="en-US" dirty="0"/>
              <a:t>});</a:t>
            </a:r>
            <a:endParaRPr dirty="0"/>
          </a:p>
        </p:txBody>
      </p:sp>
      <p:grpSp>
        <p:nvGrpSpPr>
          <p:cNvPr id="761" name="Google Shape;761;p50"/>
          <p:cNvGrpSpPr/>
          <p:nvPr/>
        </p:nvGrpSpPr>
        <p:grpSpPr>
          <a:xfrm>
            <a:off x="7411050" y="48575"/>
            <a:ext cx="1393243" cy="1377258"/>
            <a:chOff x="7651875" y="48575"/>
            <a:chExt cx="1393243" cy="1377258"/>
          </a:xfrm>
        </p:grpSpPr>
        <p:sp>
          <p:nvSpPr>
            <p:cNvPr id="762" name="Google Shape;762;p50"/>
            <p:cNvSpPr/>
            <p:nvPr/>
          </p:nvSpPr>
          <p:spPr>
            <a:xfrm>
              <a:off x="8764618" y="557634"/>
              <a:ext cx="280500" cy="28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818297" y="1249433"/>
              <a:ext cx="176400" cy="17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651875" y="48575"/>
              <a:ext cx="437100" cy="43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8098930" y="707742"/>
              <a:ext cx="228300" cy="22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6" name="Google Shape;766;p50"/>
            <p:cNvCxnSpPr/>
            <p:nvPr/>
          </p:nvCxnSpPr>
          <p:spPr>
            <a:xfrm>
              <a:off x="7860375" y="269100"/>
              <a:ext cx="363900" cy="560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50"/>
            <p:cNvCxnSpPr/>
            <p:nvPr/>
          </p:nvCxnSpPr>
          <p:spPr>
            <a:xfrm flipH="1">
              <a:off x="7909197" y="824333"/>
              <a:ext cx="310800" cy="51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50"/>
            <p:cNvCxnSpPr/>
            <p:nvPr/>
          </p:nvCxnSpPr>
          <p:spPr>
            <a:xfrm rot="10800000" flipH="1">
              <a:off x="8214050" y="690250"/>
              <a:ext cx="703500" cy="12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0EB202B5-7681-4EEA-BEF5-3A1F81A38D2B}"/>
              </a:ext>
            </a:extLst>
          </p:cNvPr>
          <p:cNvSpPr txBox="1">
            <a:spLocks/>
          </p:cNvSpPr>
          <p:nvPr/>
        </p:nvSpPr>
        <p:spPr>
          <a:xfrm>
            <a:off x="720000" y="363342"/>
            <a:ext cx="351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C - </a:t>
            </a:r>
            <a:r>
              <a:rPr lang="en-US" dirty="0">
                <a:solidFill>
                  <a:srgbClr val="00684A"/>
                </a:solidFill>
              </a:rPr>
              <a:t>Validation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Google Shape;522;p41">
            <a:extLst>
              <a:ext uri="{FF2B5EF4-FFF2-40B4-BE49-F238E27FC236}">
                <a16:creationId xmlns:a16="http://schemas.microsoft.com/office/drawing/2014/main" id="{7FFF274D-A653-42BD-89EF-A0CEB8DF4863}"/>
              </a:ext>
            </a:extLst>
          </p:cNvPr>
          <p:cNvSpPr txBox="1">
            <a:spLocks/>
          </p:cNvSpPr>
          <p:nvPr/>
        </p:nvSpPr>
        <p:spPr>
          <a:xfrm>
            <a:off x="609602" y="1647375"/>
            <a:ext cx="3962398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latin typeface="Blinker"/>
              </a:rPr>
              <a:t>Within the </a:t>
            </a:r>
            <a:r>
              <a:rPr lang="en-US" sz="2000" dirty="0" err="1">
                <a:latin typeface="Blinker"/>
              </a:rPr>
              <a:t>createCollection</a:t>
            </a:r>
            <a:r>
              <a:rPr lang="en-US" sz="2000" dirty="0">
                <a:latin typeface="Blinker"/>
              </a:rPr>
              <a:t> method, use the validator option to specify a validation rule.</a:t>
            </a:r>
          </a:p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latin typeface="Blinker"/>
              </a:rPr>
              <a:t>he $</a:t>
            </a:r>
            <a:r>
              <a:rPr lang="en-US" sz="2000" dirty="0" err="1">
                <a:latin typeface="Blinker"/>
              </a:rPr>
              <a:t>jsonSchema</a:t>
            </a:r>
            <a:r>
              <a:rPr lang="en-US" sz="2000" dirty="0">
                <a:latin typeface="Blinker"/>
              </a:rPr>
              <a:t> field encapsulates the JSON Schema document containing validation rules.</a:t>
            </a:r>
          </a:p>
        </p:txBody>
      </p:sp>
    </p:spTree>
    <p:extLst>
      <p:ext uri="{BB962C8B-B14F-4D97-AF65-F5344CB8AC3E}">
        <p14:creationId xmlns:p14="http://schemas.microsoft.com/office/powerpoint/2010/main" val="2696876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"/>
          <p:cNvSpPr txBox="1">
            <a:spLocks noGrp="1"/>
          </p:cNvSpPr>
          <p:nvPr>
            <p:ph type="title"/>
          </p:nvPr>
        </p:nvSpPr>
        <p:spPr>
          <a:xfrm>
            <a:off x="714672" y="936042"/>
            <a:ext cx="3519600" cy="873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Creating a collection with schema validation</a:t>
            </a:r>
            <a:endParaRPr sz="2400" dirty="0"/>
          </a:p>
        </p:txBody>
      </p:sp>
      <p:sp>
        <p:nvSpPr>
          <p:cNvPr id="760" name="Google Shape;760;p50"/>
          <p:cNvSpPr txBox="1">
            <a:spLocks noGrp="1"/>
          </p:cNvSpPr>
          <p:nvPr>
            <p:ph type="subTitle" idx="1"/>
          </p:nvPr>
        </p:nvSpPr>
        <p:spPr>
          <a:xfrm>
            <a:off x="4779943" y="557634"/>
            <a:ext cx="3519600" cy="422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db.</a:t>
            </a:r>
            <a:r>
              <a:rPr lang="en-US" dirty="0" err="1">
                <a:solidFill>
                  <a:srgbClr val="00684A"/>
                </a:solidFill>
              </a:rPr>
              <a:t>createCollection</a:t>
            </a:r>
            <a:r>
              <a:rPr lang="en-US" dirty="0"/>
              <a:t>("employees", {</a:t>
            </a:r>
          </a:p>
          <a:p>
            <a:pPr marL="0" lvl="0" indent="0"/>
            <a:r>
              <a:rPr lang="en-US" dirty="0"/>
              <a:t>  </a:t>
            </a:r>
            <a:r>
              <a:rPr lang="en-US" dirty="0">
                <a:solidFill>
                  <a:srgbClr val="00684A"/>
                </a:solidFill>
              </a:rPr>
              <a:t>validator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</a:t>
            </a:r>
            <a:r>
              <a:rPr lang="en-US" dirty="0">
                <a:solidFill>
                  <a:srgbClr val="00684A"/>
                </a:solidFill>
              </a:rPr>
              <a:t>$</a:t>
            </a:r>
            <a:r>
              <a:rPr lang="en-US" dirty="0" err="1">
                <a:solidFill>
                  <a:srgbClr val="00684A"/>
                </a:solidFill>
              </a:rPr>
              <a:t>jsonSchema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 err="1">
                <a:solidFill>
                  <a:srgbClr val="00684A"/>
                </a:solidFill>
              </a:rPr>
              <a:t>bsonType</a:t>
            </a:r>
            <a:r>
              <a:rPr lang="en-US" dirty="0"/>
              <a:t>: "object",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>
                <a:solidFill>
                  <a:srgbClr val="00684A"/>
                </a:solidFill>
              </a:rPr>
              <a:t>required</a:t>
            </a:r>
            <a:r>
              <a:rPr lang="en-US" dirty="0"/>
              <a:t>: ["name", "age", "position"],</a:t>
            </a:r>
          </a:p>
          <a:p>
            <a:pPr marL="0" lvl="0" indent="0"/>
            <a:r>
              <a:rPr lang="en-US" dirty="0"/>
              <a:t>      </a:t>
            </a:r>
            <a:r>
              <a:rPr lang="en-US" dirty="0">
                <a:solidFill>
                  <a:srgbClr val="00684A"/>
                </a:solidFill>
              </a:rPr>
              <a:t>properties</a:t>
            </a:r>
            <a:r>
              <a:rPr lang="en-US" dirty="0"/>
              <a:t>: {</a:t>
            </a:r>
          </a:p>
          <a:p>
            <a:pPr marL="0" lvl="0" indent="0"/>
            <a:r>
              <a:rPr lang="en-US" dirty="0"/>
              <a:t>        name: { </a:t>
            </a:r>
            <a:r>
              <a:rPr lang="en-US" dirty="0" err="1"/>
              <a:t>bsonType</a:t>
            </a:r>
            <a:r>
              <a:rPr lang="en-US" dirty="0"/>
              <a:t>: "string", description: "must be a string" },</a:t>
            </a:r>
          </a:p>
          <a:p>
            <a:pPr marL="0" lvl="0" indent="0"/>
            <a:r>
              <a:rPr lang="en-US" dirty="0"/>
              <a:t>        age: { </a:t>
            </a:r>
            <a:r>
              <a:rPr lang="en-US" dirty="0" err="1"/>
              <a:t>bsonType</a:t>
            </a:r>
            <a:r>
              <a:rPr lang="en-US" dirty="0"/>
              <a:t>: "int", description: "must be an integer" },</a:t>
            </a:r>
          </a:p>
          <a:p>
            <a:pPr marL="0" lvl="0" indent="0"/>
            <a:r>
              <a:rPr lang="en-US" dirty="0"/>
              <a:t>        position: { </a:t>
            </a:r>
            <a:r>
              <a:rPr lang="en-US" dirty="0" err="1"/>
              <a:t>bsonType</a:t>
            </a:r>
            <a:r>
              <a:rPr lang="en-US" dirty="0"/>
              <a:t>: "string", description: "must be a string" }</a:t>
            </a:r>
          </a:p>
          <a:p>
            <a:pPr marL="0" lvl="0" indent="0"/>
            <a:r>
              <a:rPr lang="en-US" dirty="0"/>
              <a:t>      }</a:t>
            </a:r>
          </a:p>
          <a:p>
            <a:pPr marL="0" lvl="0" indent="0"/>
            <a:r>
              <a:rPr lang="en-US" dirty="0"/>
              <a:t>    }</a:t>
            </a:r>
          </a:p>
          <a:p>
            <a:pPr marL="0" lvl="0" indent="0"/>
            <a:r>
              <a:rPr lang="en-US" dirty="0"/>
              <a:t>  }</a:t>
            </a:r>
          </a:p>
          <a:p>
            <a:pPr marL="0" lvl="0" indent="0"/>
            <a:r>
              <a:rPr lang="en-US" dirty="0"/>
              <a:t>});</a:t>
            </a:r>
            <a:endParaRPr dirty="0"/>
          </a:p>
        </p:txBody>
      </p:sp>
      <p:grpSp>
        <p:nvGrpSpPr>
          <p:cNvPr id="761" name="Google Shape;761;p50"/>
          <p:cNvGrpSpPr/>
          <p:nvPr/>
        </p:nvGrpSpPr>
        <p:grpSpPr>
          <a:xfrm>
            <a:off x="7411050" y="48575"/>
            <a:ext cx="1393243" cy="1377258"/>
            <a:chOff x="7651875" y="48575"/>
            <a:chExt cx="1393243" cy="1377258"/>
          </a:xfrm>
        </p:grpSpPr>
        <p:sp>
          <p:nvSpPr>
            <p:cNvPr id="762" name="Google Shape;762;p50"/>
            <p:cNvSpPr/>
            <p:nvPr/>
          </p:nvSpPr>
          <p:spPr>
            <a:xfrm>
              <a:off x="8764618" y="557634"/>
              <a:ext cx="280500" cy="28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818297" y="1249433"/>
              <a:ext cx="176400" cy="17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651875" y="48575"/>
              <a:ext cx="437100" cy="43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8098930" y="707742"/>
              <a:ext cx="228300" cy="22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6" name="Google Shape;766;p50"/>
            <p:cNvCxnSpPr/>
            <p:nvPr/>
          </p:nvCxnSpPr>
          <p:spPr>
            <a:xfrm>
              <a:off x="7860375" y="269100"/>
              <a:ext cx="363900" cy="560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50"/>
            <p:cNvCxnSpPr/>
            <p:nvPr/>
          </p:nvCxnSpPr>
          <p:spPr>
            <a:xfrm flipH="1">
              <a:off x="7909197" y="824333"/>
              <a:ext cx="310800" cy="51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50"/>
            <p:cNvCxnSpPr/>
            <p:nvPr/>
          </p:nvCxnSpPr>
          <p:spPr>
            <a:xfrm rot="10800000" flipH="1">
              <a:off x="8214050" y="690250"/>
              <a:ext cx="703500" cy="12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0EB202B5-7681-4EEA-BEF5-3A1F81A38D2B}"/>
              </a:ext>
            </a:extLst>
          </p:cNvPr>
          <p:cNvSpPr txBox="1">
            <a:spLocks/>
          </p:cNvSpPr>
          <p:nvPr/>
        </p:nvSpPr>
        <p:spPr>
          <a:xfrm>
            <a:off x="720000" y="363342"/>
            <a:ext cx="351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C - </a:t>
            </a:r>
            <a:r>
              <a:rPr lang="en-US" dirty="0">
                <a:solidFill>
                  <a:srgbClr val="00684A"/>
                </a:solidFill>
              </a:rPr>
              <a:t>Validation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Google Shape;522;p41">
            <a:extLst>
              <a:ext uri="{FF2B5EF4-FFF2-40B4-BE49-F238E27FC236}">
                <a16:creationId xmlns:a16="http://schemas.microsoft.com/office/drawing/2014/main" id="{7FFF274D-A653-42BD-89EF-A0CEB8DF4863}"/>
              </a:ext>
            </a:extLst>
          </p:cNvPr>
          <p:cNvSpPr txBox="1">
            <a:spLocks/>
          </p:cNvSpPr>
          <p:nvPr/>
        </p:nvSpPr>
        <p:spPr>
          <a:xfrm>
            <a:off x="609602" y="1647375"/>
            <a:ext cx="3962398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latin typeface="Blinker"/>
              </a:rPr>
              <a:t>Within the </a:t>
            </a:r>
            <a:r>
              <a:rPr lang="en-US" sz="2000" dirty="0" err="1">
                <a:solidFill>
                  <a:srgbClr val="00684A"/>
                </a:solidFill>
                <a:latin typeface="Blinker"/>
              </a:rPr>
              <a:t>createCollection</a:t>
            </a:r>
            <a:r>
              <a:rPr lang="en-US" sz="2000" dirty="0">
                <a:latin typeface="Blinker"/>
              </a:rPr>
              <a:t> method, use the validator option to specify a validation rule.</a:t>
            </a:r>
          </a:p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latin typeface="Blinker"/>
              </a:rPr>
              <a:t>he $</a:t>
            </a:r>
            <a:r>
              <a:rPr lang="en-US" sz="2000" dirty="0" err="1">
                <a:solidFill>
                  <a:srgbClr val="00684A"/>
                </a:solidFill>
                <a:latin typeface="Blinker"/>
              </a:rPr>
              <a:t>jsonSchema</a:t>
            </a:r>
            <a:r>
              <a:rPr lang="en-US" sz="2000" dirty="0">
                <a:latin typeface="Blinker"/>
              </a:rPr>
              <a:t> field encapsulates the JSON Schema document containing validation rules.</a:t>
            </a:r>
          </a:p>
        </p:txBody>
      </p:sp>
    </p:spTree>
    <p:extLst>
      <p:ext uri="{BB962C8B-B14F-4D97-AF65-F5344CB8AC3E}">
        <p14:creationId xmlns:p14="http://schemas.microsoft.com/office/powerpoint/2010/main" val="207591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"/>
          <p:cNvSpPr txBox="1">
            <a:spLocks noGrp="1"/>
          </p:cNvSpPr>
          <p:nvPr>
            <p:ph type="title"/>
          </p:nvPr>
        </p:nvSpPr>
        <p:spPr>
          <a:xfrm>
            <a:off x="714672" y="936042"/>
            <a:ext cx="3519600" cy="873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Creating a collection with schema validation</a:t>
            </a:r>
            <a:endParaRPr sz="2400" dirty="0"/>
          </a:p>
        </p:txBody>
      </p:sp>
      <p:grpSp>
        <p:nvGrpSpPr>
          <p:cNvPr id="761" name="Google Shape;761;p50"/>
          <p:cNvGrpSpPr/>
          <p:nvPr/>
        </p:nvGrpSpPr>
        <p:grpSpPr>
          <a:xfrm>
            <a:off x="7411050" y="48575"/>
            <a:ext cx="1393243" cy="1377258"/>
            <a:chOff x="7651875" y="48575"/>
            <a:chExt cx="1393243" cy="1377258"/>
          </a:xfrm>
        </p:grpSpPr>
        <p:sp>
          <p:nvSpPr>
            <p:cNvPr id="762" name="Google Shape;762;p50"/>
            <p:cNvSpPr/>
            <p:nvPr/>
          </p:nvSpPr>
          <p:spPr>
            <a:xfrm>
              <a:off x="8764618" y="557634"/>
              <a:ext cx="280500" cy="28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818297" y="1249433"/>
              <a:ext cx="176400" cy="17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651875" y="48575"/>
              <a:ext cx="437100" cy="43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8098930" y="707742"/>
              <a:ext cx="228300" cy="22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6" name="Google Shape;766;p50"/>
            <p:cNvCxnSpPr/>
            <p:nvPr/>
          </p:nvCxnSpPr>
          <p:spPr>
            <a:xfrm>
              <a:off x="7860375" y="269100"/>
              <a:ext cx="363900" cy="560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50"/>
            <p:cNvCxnSpPr/>
            <p:nvPr/>
          </p:nvCxnSpPr>
          <p:spPr>
            <a:xfrm flipH="1">
              <a:off x="7909197" y="824333"/>
              <a:ext cx="310800" cy="51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50"/>
            <p:cNvCxnSpPr/>
            <p:nvPr/>
          </p:nvCxnSpPr>
          <p:spPr>
            <a:xfrm rot="10800000" flipH="1">
              <a:off x="8214050" y="690250"/>
              <a:ext cx="703500" cy="12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0EB202B5-7681-4EEA-BEF5-3A1F81A38D2B}"/>
              </a:ext>
            </a:extLst>
          </p:cNvPr>
          <p:cNvSpPr txBox="1">
            <a:spLocks/>
          </p:cNvSpPr>
          <p:nvPr/>
        </p:nvSpPr>
        <p:spPr>
          <a:xfrm>
            <a:off x="720000" y="363342"/>
            <a:ext cx="351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C - </a:t>
            </a:r>
            <a:r>
              <a:rPr lang="en-US" dirty="0">
                <a:solidFill>
                  <a:srgbClr val="00684A"/>
                </a:solidFill>
              </a:rPr>
              <a:t>Validation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Google Shape;522;p41">
            <a:extLst>
              <a:ext uri="{FF2B5EF4-FFF2-40B4-BE49-F238E27FC236}">
                <a16:creationId xmlns:a16="http://schemas.microsoft.com/office/drawing/2014/main" id="{7FFF274D-A653-42BD-89EF-A0CEB8DF4863}"/>
              </a:ext>
            </a:extLst>
          </p:cNvPr>
          <p:cNvSpPr txBox="1">
            <a:spLocks/>
          </p:cNvSpPr>
          <p:nvPr/>
        </p:nvSpPr>
        <p:spPr>
          <a:xfrm>
            <a:off x="609602" y="1647375"/>
            <a:ext cx="3962398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4A"/>
                </a:solidFill>
                <a:latin typeface="Blinker"/>
              </a:rPr>
              <a:t>Required Fields: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linker"/>
              </a:rPr>
              <a:t>required: ["name", "age", "position"]</a:t>
            </a:r>
          </a:p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84A"/>
                </a:solidFill>
                <a:latin typeface="Blinker"/>
              </a:rPr>
              <a:t>Properties: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linker"/>
              </a:rPr>
              <a:t> defines individual properties (fields) within the document.  </a:t>
            </a:r>
          </a:p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1388320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"/>
          <p:cNvSpPr txBox="1">
            <a:spLocks noGrp="1"/>
          </p:cNvSpPr>
          <p:nvPr>
            <p:ph type="title"/>
          </p:nvPr>
        </p:nvSpPr>
        <p:spPr>
          <a:xfrm>
            <a:off x="819793" y="1082333"/>
            <a:ext cx="3519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Disable Validation</a:t>
            </a:r>
            <a:endParaRPr sz="2400" dirty="0"/>
          </a:p>
        </p:txBody>
      </p:sp>
      <p:sp>
        <p:nvSpPr>
          <p:cNvPr id="760" name="Google Shape;760;p50"/>
          <p:cNvSpPr txBox="1">
            <a:spLocks noGrp="1"/>
          </p:cNvSpPr>
          <p:nvPr>
            <p:ph type="subTitle" idx="1"/>
          </p:nvPr>
        </p:nvSpPr>
        <p:spPr>
          <a:xfrm>
            <a:off x="4566805" y="1564692"/>
            <a:ext cx="3519600" cy="20141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// Example: Inserting a document with validation bypassed</a:t>
            </a:r>
          </a:p>
          <a:p>
            <a:pPr marL="0" lvl="0" indent="0"/>
            <a:r>
              <a:rPr lang="en-US" dirty="0" err="1"/>
              <a:t>db.employees.</a:t>
            </a:r>
            <a:r>
              <a:rPr lang="en-US" dirty="0" err="1">
                <a:solidFill>
                  <a:srgbClr val="00684A"/>
                </a:solidFill>
              </a:rPr>
              <a:t>insert</a:t>
            </a:r>
            <a:r>
              <a:rPr lang="en-US" dirty="0"/>
              <a:t>(</a:t>
            </a:r>
          </a:p>
          <a:p>
            <a:pPr marL="0" lvl="0" indent="0"/>
            <a:r>
              <a:rPr lang="en-US" dirty="0"/>
              <a:t>  { name: "Charlie", age: "invalid", position: "Manager" },</a:t>
            </a:r>
          </a:p>
          <a:p>
            <a:pPr marL="0" lvl="0" indent="0"/>
            <a:r>
              <a:rPr lang="en-US" dirty="0"/>
              <a:t>  { </a:t>
            </a:r>
            <a:r>
              <a:rPr lang="en-US" dirty="0" err="1">
                <a:solidFill>
                  <a:srgbClr val="00684A"/>
                </a:solidFill>
              </a:rPr>
              <a:t>bypassDocumentValidation</a:t>
            </a:r>
            <a:r>
              <a:rPr lang="en-US" dirty="0"/>
              <a:t>: true }</a:t>
            </a:r>
          </a:p>
          <a:p>
            <a:pPr marL="0" lvl="0" indent="0"/>
            <a:r>
              <a:rPr lang="en-US" dirty="0"/>
              <a:t>);</a:t>
            </a:r>
            <a:endParaRPr dirty="0"/>
          </a:p>
        </p:txBody>
      </p:sp>
      <p:grpSp>
        <p:nvGrpSpPr>
          <p:cNvPr id="761" name="Google Shape;761;p50"/>
          <p:cNvGrpSpPr/>
          <p:nvPr/>
        </p:nvGrpSpPr>
        <p:grpSpPr>
          <a:xfrm>
            <a:off x="7411050" y="48575"/>
            <a:ext cx="1393243" cy="1377258"/>
            <a:chOff x="7651875" y="48575"/>
            <a:chExt cx="1393243" cy="1377258"/>
          </a:xfrm>
        </p:grpSpPr>
        <p:sp>
          <p:nvSpPr>
            <p:cNvPr id="762" name="Google Shape;762;p50"/>
            <p:cNvSpPr/>
            <p:nvPr/>
          </p:nvSpPr>
          <p:spPr>
            <a:xfrm>
              <a:off x="8764618" y="557634"/>
              <a:ext cx="280500" cy="28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818297" y="1249433"/>
              <a:ext cx="176400" cy="17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651875" y="48575"/>
              <a:ext cx="437100" cy="43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8098930" y="707742"/>
              <a:ext cx="228300" cy="22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6" name="Google Shape;766;p50"/>
            <p:cNvCxnSpPr/>
            <p:nvPr/>
          </p:nvCxnSpPr>
          <p:spPr>
            <a:xfrm>
              <a:off x="7860375" y="269100"/>
              <a:ext cx="363900" cy="560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50"/>
            <p:cNvCxnSpPr/>
            <p:nvPr/>
          </p:nvCxnSpPr>
          <p:spPr>
            <a:xfrm flipH="1">
              <a:off x="7909197" y="824333"/>
              <a:ext cx="310800" cy="51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50"/>
            <p:cNvCxnSpPr/>
            <p:nvPr/>
          </p:nvCxnSpPr>
          <p:spPr>
            <a:xfrm rot="10800000" flipH="1">
              <a:off x="8214050" y="690250"/>
              <a:ext cx="703500" cy="12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0EB202B5-7681-4EEA-BEF5-3A1F81A38D2B}"/>
              </a:ext>
            </a:extLst>
          </p:cNvPr>
          <p:cNvSpPr txBox="1">
            <a:spLocks/>
          </p:cNvSpPr>
          <p:nvPr/>
        </p:nvSpPr>
        <p:spPr>
          <a:xfrm>
            <a:off x="819793" y="466617"/>
            <a:ext cx="351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C - </a:t>
            </a:r>
            <a:r>
              <a:rPr lang="en-US" dirty="0">
                <a:solidFill>
                  <a:srgbClr val="00684A"/>
                </a:solidFill>
              </a:rPr>
              <a:t>Validation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Google Shape;522;p41">
            <a:extLst>
              <a:ext uri="{FF2B5EF4-FFF2-40B4-BE49-F238E27FC236}">
                <a16:creationId xmlns:a16="http://schemas.microsoft.com/office/drawing/2014/main" id="{D32319A0-B245-4978-B5DF-10EBCBA2F966}"/>
              </a:ext>
            </a:extLst>
          </p:cNvPr>
          <p:cNvSpPr txBox="1">
            <a:spLocks/>
          </p:cNvSpPr>
          <p:nvPr/>
        </p:nvSpPr>
        <p:spPr>
          <a:xfrm>
            <a:off x="604407" y="1655033"/>
            <a:ext cx="3962398" cy="223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indent="-342900">
              <a:spcBef>
                <a:spcPts val="10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684A"/>
                </a:solidFill>
                <a:latin typeface="Blinker"/>
              </a:rPr>
              <a:t>bypassDocumentValidation</a:t>
            </a:r>
            <a:r>
              <a:rPr lang="en-US" sz="2000" dirty="0">
                <a:solidFill>
                  <a:srgbClr val="00684A"/>
                </a:solidFill>
                <a:latin typeface="Blinker"/>
              </a:rPr>
              <a:t> : </a:t>
            </a:r>
            <a:br>
              <a:rPr lang="en-US" sz="2000" dirty="0">
                <a:solidFill>
                  <a:srgbClr val="00684A"/>
                </a:solidFill>
                <a:latin typeface="Blinker"/>
              </a:rPr>
            </a:br>
            <a:r>
              <a:rPr lang="en-US" sz="2000" dirty="0">
                <a:solidFill>
                  <a:schemeClr val="tx1"/>
                </a:solidFill>
                <a:latin typeface="Blinker"/>
              </a:rPr>
              <a:t>used to temporarily disable the application of validation rules defined on a collection when performing specific operations. </a:t>
            </a:r>
          </a:p>
        </p:txBody>
      </p:sp>
    </p:spTree>
    <p:extLst>
      <p:ext uri="{BB962C8B-B14F-4D97-AF65-F5344CB8AC3E}">
        <p14:creationId xmlns:p14="http://schemas.microsoft.com/office/powerpoint/2010/main" val="20956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</a:t>
            </a:r>
            <a:r>
              <a:rPr lang="en-US" dirty="0">
                <a:solidFill>
                  <a:srgbClr val="00684A"/>
                </a:solidFill>
              </a:rPr>
              <a:t>MongoDB</a:t>
            </a:r>
            <a:endParaRPr dirty="0">
              <a:solidFill>
                <a:srgbClr val="00684A"/>
              </a:solidFill>
            </a:endParaRPr>
          </a:p>
        </p:txBody>
      </p:sp>
      <p:sp>
        <p:nvSpPr>
          <p:cNvPr id="498" name="Google Shape;498;p39"/>
          <p:cNvSpPr txBox="1">
            <a:spLocks noGrp="1"/>
          </p:cNvSpPr>
          <p:nvPr>
            <p:ph type="title" idx="2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6005850" y="128214"/>
            <a:ext cx="2848622" cy="4717959"/>
            <a:chOff x="6005850" y="128214"/>
            <a:chExt cx="2848622" cy="4717959"/>
          </a:xfrm>
        </p:grpSpPr>
        <p:cxnSp>
          <p:nvCxnSpPr>
            <p:cNvPr id="501" name="Google Shape;501;p39"/>
            <p:cNvCxnSpPr/>
            <p:nvPr/>
          </p:nvCxnSpPr>
          <p:spPr>
            <a:xfrm>
              <a:off x="7539700" y="292500"/>
              <a:ext cx="893700" cy="570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7564275" y="833875"/>
              <a:ext cx="850800" cy="1730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7583325" y="2526075"/>
              <a:ext cx="764700" cy="1826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6206525" y="4285200"/>
              <a:ext cx="2122500" cy="36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9"/>
            <p:cNvSpPr/>
            <p:nvPr/>
          </p:nvSpPr>
          <p:spPr>
            <a:xfrm rot="-5400000" flipH="1">
              <a:off x="7366561" y="128214"/>
              <a:ext cx="335100" cy="33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 rot="-5400000" flipH="1">
              <a:off x="7846157" y="3738275"/>
              <a:ext cx="1006800" cy="10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 rot="-5400000" flipH="1">
              <a:off x="7318095" y="2272240"/>
              <a:ext cx="527400" cy="5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rot="-5400000" flipH="1">
              <a:off x="7975173" y="385375"/>
              <a:ext cx="882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rot="-5400000" flipH="1">
              <a:off x="6005850" y="4409073"/>
              <a:ext cx="437100" cy="4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- Download the </a:t>
            </a:r>
            <a:r>
              <a:rPr lang="en-US" dirty="0">
                <a:solidFill>
                  <a:srgbClr val="00684A"/>
                </a:solidFill>
              </a:rPr>
              <a:t>installer</a:t>
            </a:r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2"/>
          </p:nvPr>
        </p:nvSpPr>
        <p:spPr>
          <a:xfrm>
            <a:off x="1019756" y="1028453"/>
            <a:ext cx="7104487" cy="3276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Download the MongoDB Community </a:t>
            </a:r>
            <a:r>
              <a:rPr lang="en-US" sz="2000" dirty="0">
                <a:solidFill>
                  <a:srgbClr val="00684A"/>
                </a:solidFill>
              </a:rPr>
              <a:t>.</a:t>
            </a:r>
            <a:r>
              <a:rPr lang="en-US" sz="2000" dirty="0" err="1">
                <a:solidFill>
                  <a:srgbClr val="00684A"/>
                </a:solidFill>
              </a:rPr>
              <a:t>msi</a:t>
            </a:r>
            <a:r>
              <a:rPr lang="en-US" sz="2000" dirty="0"/>
              <a:t> installer from the following link:  </a:t>
            </a:r>
            <a:r>
              <a:rPr lang="en-US" sz="2000" dirty="0">
                <a:solidFill>
                  <a:srgbClr val="00684A"/>
                </a:solidFill>
              </a:rPr>
              <a:t>https://www.mongodb.com/try/download/community</a:t>
            </a:r>
          </a:p>
          <a:p>
            <a:pPr marL="0" lvl="0" indent="0"/>
            <a:endParaRPr lang="en-US" sz="2000" dirty="0">
              <a:solidFill>
                <a:srgbClr val="00684A"/>
              </a:solidFill>
            </a:endParaRP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Version dropdown, select the version of MongoDB to download.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Platform dropdown, select </a:t>
            </a:r>
            <a:r>
              <a:rPr lang="en-US" sz="2000" dirty="0">
                <a:solidFill>
                  <a:srgbClr val="00684A"/>
                </a:solidFill>
              </a:rPr>
              <a:t>Windows</a:t>
            </a:r>
            <a:r>
              <a:rPr lang="en-US" sz="2000" dirty="0"/>
              <a:t>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In the Package dropdown, select </a:t>
            </a:r>
            <a:r>
              <a:rPr lang="en-US" sz="2000" dirty="0" err="1">
                <a:solidFill>
                  <a:srgbClr val="00684A"/>
                </a:solidFill>
              </a:rPr>
              <a:t>msi</a:t>
            </a:r>
            <a:r>
              <a:rPr lang="en-US" sz="2000" dirty="0"/>
              <a:t>.</a:t>
            </a:r>
          </a:p>
          <a:p>
            <a:pPr marL="482600" indent="-342900">
              <a:buSzPct val="100000"/>
              <a:buFont typeface="+mj-lt"/>
              <a:buAutoNum type="alphaLcParenR"/>
            </a:pPr>
            <a:r>
              <a:rPr lang="en-US" sz="2000" dirty="0"/>
              <a:t>Click Download.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- Download the </a:t>
            </a:r>
            <a:r>
              <a:rPr lang="en-US" dirty="0">
                <a:solidFill>
                  <a:srgbClr val="00684A"/>
                </a:solidFill>
              </a:rPr>
              <a:t>installer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BAC2D-382A-4171-AFE7-552EE4CC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83096"/>
            <a:ext cx="6143787" cy="3415379"/>
          </a:xfrm>
          <a:prstGeom prst="roundRect">
            <a:avLst>
              <a:gd name="adj" fmla="val 5822"/>
            </a:avLst>
          </a:prstGeom>
          <a:ln w="38100">
            <a:solidFill>
              <a:schemeClr val="bg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716121-3918-46EB-93C1-8DC1C45C558B}"/>
              </a:ext>
            </a:extLst>
          </p:cNvPr>
          <p:cNvSpPr/>
          <p:nvPr/>
        </p:nvSpPr>
        <p:spPr>
          <a:xfrm>
            <a:off x="952978" y="1732829"/>
            <a:ext cx="273937" cy="2634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E2B"/>
                </a:solidFill>
                <a:latin typeface="Blinker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465B85-4FDF-45E0-A641-6FAD6DD9AA93}"/>
              </a:ext>
            </a:extLst>
          </p:cNvPr>
          <p:cNvSpPr/>
          <p:nvPr/>
        </p:nvSpPr>
        <p:spPr>
          <a:xfrm>
            <a:off x="952978" y="2486311"/>
            <a:ext cx="273937" cy="2634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E2B"/>
                </a:solidFill>
                <a:latin typeface="Blinker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412561-42C6-4B53-9C4D-2AF51A0C86E3}"/>
              </a:ext>
            </a:extLst>
          </p:cNvPr>
          <p:cNvSpPr/>
          <p:nvPr/>
        </p:nvSpPr>
        <p:spPr>
          <a:xfrm>
            <a:off x="952978" y="3258523"/>
            <a:ext cx="273937" cy="26347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E2B"/>
                </a:solidFill>
                <a:latin typeface="Blinker"/>
              </a:rPr>
              <a:t>c</a:t>
            </a:r>
            <a:endParaRPr lang="en-US" sz="2400" dirty="0">
              <a:solidFill>
                <a:srgbClr val="001E2B"/>
              </a:solidFill>
              <a:latin typeface="Blink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FC6482-EBBB-4E55-A552-F92D14EA4BB1}"/>
              </a:ext>
            </a:extLst>
          </p:cNvPr>
          <p:cNvSpPr/>
          <p:nvPr/>
        </p:nvSpPr>
        <p:spPr>
          <a:xfrm>
            <a:off x="952978" y="4030736"/>
            <a:ext cx="273937" cy="2634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E2B"/>
                </a:solidFill>
                <a:latin typeface="Blinker"/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B27CA-5729-4527-BB50-9A169C7CFC3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89947" y="1996304"/>
            <a:ext cx="0" cy="490007"/>
          </a:xfrm>
          <a:prstGeom prst="line">
            <a:avLst/>
          </a:prstGeom>
          <a:ln w="38100">
            <a:solidFill>
              <a:srgbClr val="00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AB73E8-8758-444D-92C9-51E2F347CF8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089947" y="2749786"/>
            <a:ext cx="0" cy="508737"/>
          </a:xfrm>
          <a:prstGeom prst="line">
            <a:avLst/>
          </a:prstGeom>
          <a:ln w="38100">
            <a:solidFill>
              <a:srgbClr val="00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C52EF-6D77-427C-92A1-AB14323F7C0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9947" y="3521998"/>
            <a:ext cx="0" cy="508738"/>
          </a:xfrm>
          <a:prstGeom prst="line">
            <a:avLst/>
          </a:prstGeom>
          <a:ln w="38100">
            <a:solidFill>
              <a:srgbClr val="001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2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>
            <a:spLocks noGrp="1"/>
          </p:cNvSpPr>
          <p:nvPr>
            <p:ph type="subTitle" idx="1"/>
          </p:nvPr>
        </p:nvSpPr>
        <p:spPr>
          <a:xfrm>
            <a:off x="862512" y="1445777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ct val="104000"/>
            </a:pPr>
            <a:r>
              <a:rPr lang="en-US" sz="2000" dirty="0">
                <a:latin typeface="Blinker"/>
              </a:rPr>
              <a:t>Go to the directory where you downloaded the MongoDB installer (</a:t>
            </a:r>
            <a:r>
              <a:rPr lang="en-US" sz="2000" dirty="0">
                <a:solidFill>
                  <a:srgbClr val="00684A"/>
                </a:solidFill>
                <a:latin typeface="Blinker"/>
              </a:rPr>
              <a:t>.</a:t>
            </a:r>
            <a:r>
              <a:rPr lang="en-US" sz="2000" dirty="0" err="1">
                <a:solidFill>
                  <a:srgbClr val="00684A"/>
                </a:solidFill>
                <a:latin typeface="Blinker"/>
              </a:rPr>
              <a:t>msi</a:t>
            </a:r>
            <a:r>
              <a:rPr lang="en-US" sz="2000" dirty="0">
                <a:latin typeface="Blinker"/>
              </a:rPr>
              <a:t> file). By default, this is your Downloads directory. </a:t>
            </a:r>
          </a:p>
          <a:p>
            <a:pPr lvl="0">
              <a:spcBef>
                <a:spcPts val="1000"/>
              </a:spcBef>
              <a:buSzPct val="104000"/>
            </a:pPr>
            <a:r>
              <a:rPr lang="en-US" sz="2000" dirty="0">
                <a:latin typeface="Blinker"/>
              </a:rPr>
              <a:t>Double-click the </a:t>
            </a:r>
            <a:r>
              <a:rPr lang="en-US" sz="2000" dirty="0">
                <a:solidFill>
                  <a:srgbClr val="00684A"/>
                </a:solidFill>
                <a:latin typeface="Blinker"/>
              </a:rPr>
              <a:t>.</a:t>
            </a:r>
            <a:r>
              <a:rPr lang="en-US" sz="2000" dirty="0" err="1">
                <a:solidFill>
                  <a:srgbClr val="00684A"/>
                </a:solidFill>
                <a:latin typeface="Blinker"/>
              </a:rPr>
              <a:t>msi</a:t>
            </a:r>
            <a:r>
              <a:rPr lang="en-US" sz="2000" dirty="0">
                <a:latin typeface="Blinker"/>
              </a:rPr>
              <a:t> file.</a:t>
            </a:r>
          </a:p>
        </p:txBody>
      </p:sp>
      <p:grpSp>
        <p:nvGrpSpPr>
          <p:cNvPr id="523" name="Google Shape;523;p41"/>
          <p:cNvGrpSpPr/>
          <p:nvPr/>
        </p:nvGrpSpPr>
        <p:grpSpPr>
          <a:xfrm>
            <a:off x="5670117" y="996531"/>
            <a:ext cx="3269195" cy="3607477"/>
            <a:chOff x="5670117" y="996531"/>
            <a:chExt cx="3269195" cy="3607477"/>
          </a:xfrm>
        </p:grpSpPr>
        <p:cxnSp>
          <p:nvCxnSpPr>
            <p:cNvPr id="524" name="Google Shape;524;p41"/>
            <p:cNvCxnSpPr/>
            <p:nvPr/>
          </p:nvCxnSpPr>
          <p:spPr>
            <a:xfrm rot="10800000">
              <a:off x="5947674" y="1378728"/>
              <a:ext cx="755100" cy="2715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6722025" y="2851300"/>
              <a:ext cx="1835700" cy="1261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>
              <a:off x="7916249" y="1177859"/>
              <a:ext cx="678000" cy="1680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flipH="1">
              <a:off x="5994750" y="1168425"/>
              <a:ext cx="1911900" cy="22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8" name="Google Shape;528;p41"/>
            <p:cNvSpPr/>
            <p:nvPr/>
          </p:nvSpPr>
          <p:spPr>
            <a:xfrm flipH="1">
              <a:off x="8195913" y="2487858"/>
              <a:ext cx="743400" cy="74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5670117" y="1071747"/>
              <a:ext cx="660000" cy="67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 flipH="1">
              <a:off x="6211545" y="3627808"/>
              <a:ext cx="947400" cy="9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 flipH="1">
              <a:off x="7714542" y="996531"/>
              <a:ext cx="376200" cy="38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8048652D-C761-4FCE-8E75-E08A0C4F21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 - Run the </a:t>
            </a:r>
            <a:r>
              <a:rPr lang="en-US" dirty="0">
                <a:solidFill>
                  <a:srgbClr val="00684A"/>
                </a:solidFill>
              </a:rPr>
              <a:t>MongoDB installer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>
            <a:spLocks noGrp="1"/>
          </p:cNvSpPr>
          <p:nvPr>
            <p:ph type="subTitle" idx="1"/>
          </p:nvPr>
        </p:nvSpPr>
        <p:spPr>
          <a:xfrm>
            <a:off x="1190061" y="1814800"/>
            <a:ext cx="4480056" cy="173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000"/>
              </a:spcBef>
              <a:buSzPct val="104000"/>
              <a:buNone/>
            </a:pPr>
            <a:r>
              <a:rPr lang="en-US" sz="2000" dirty="0">
                <a:latin typeface="Blinker"/>
              </a:rPr>
              <a:t>The wizard steps you through the installation of MongoDB and MongoDB Compass.</a:t>
            </a:r>
          </a:p>
        </p:txBody>
      </p:sp>
      <p:grpSp>
        <p:nvGrpSpPr>
          <p:cNvPr id="523" name="Google Shape;523;p41"/>
          <p:cNvGrpSpPr/>
          <p:nvPr/>
        </p:nvGrpSpPr>
        <p:grpSpPr>
          <a:xfrm>
            <a:off x="5670117" y="996531"/>
            <a:ext cx="3269195" cy="3607477"/>
            <a:chOff x="5670117" y="996531"/>
            <a:chExt cx="3269195" cy="3607477"/>
          </a:xfrm>
        </p:grpSpPr>
        <p:cxnSp>
          <p:nvCxnSpPr>
            <p:cNvPr id="524" name="Google Shape;524;p41"/>
            <p:cNvCxnSpPr/>
            <p:nvPr/>
          </p:nvCxnSpPr>
          <p:spPr>
            <a:xfrm rot="10800000">
              <a:off x="5947674" y="1378728"/>
              <a:ext cx="755100" cy="2715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6722025" y="2851300"/>
              <a:ext cx="1835700" cy="1261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>
              <a:off x="7916249" y="1177859"/>
              <a:ext cx="678000" cy="1680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flipH="1">
              <a:off x="5994750" y="1168425"/>
              <a:ext cx="1911900" cy="22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8" name="Google Shape;528;p41"/>
            <p:cNvSpPr/>
            <p:nvPr/>
          </p:nvSpPr>
          <p:spPr>
            <a:xfrm flipH="1">
              <a:off x="8195913" y="2487858"/>
              <a:ext cx="743400" cy="74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5670117" y="1071747"/>
              <a:ext cx="660000" cy="67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 flipH="1">
              <a:off x="6211545" y="3627808"/>
              <a:ext cx="947400" cy="97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 flipH="1">
              <a:off x="7714542" y="996531"/>
              <a:ext cx="376200" cy="38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514;p40">
            <a:extLst>
              <a:ext uri="{FF2B5EF4-FFF2-40B4-BE49-F238E27FC236}">
                <a16:creationId xmlns:a16="http://schemas.microsoft.com/office/drawing/2014/main" id="{8048652D-C761-4FCE-8E75-E08A0C4F21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 - Follow the </a:t>
            </a:r>
            <a:r>
              <a:rPr lang="en-US" dirty="0">
                <a:solidFill>
                  <a:srgbClr val="00684A"/>
                </a:solidFill>
              </a:rPr>
              <a:t>MongoDB Community </a:t>
            </a:r>
            <a:r>
              <a:rPr lang="en-US" dirty="0"/>
              <a:t>Edition installation wizard.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40379B-8EEC-48EE-BC73-68E0A0DB2C7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90728" y="2571750"/>
            <a:ext cx="3220369" cy="2362200"/>
          </a:xfrm>
        </p:spPr>
        <p:txBody>
          <a:bodyPr/>
          <a:lstStyle/>
          <a:p>
            <a:r>
              <a:rPr lang="en-US" sz="2000" dirty="0"/>
              <a:t>You can choose either the</a:t>
            </a:r>
          </a:p>
          <a:p>
            <a:r>
              <a:rPr lang="en-US" sz="2000" dirty="0"/>
              <a:t>Complete (recommended for most users) or Custom setup type.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C2F5F0-3E27-4684-B5A9-FC407A6A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904" y="2571749"/>
            <a:ext cx="3220369" cy="2362201"/>
          </a:xfrm>
        </p:spPr>
        <p:txBody>
          <a:bodyPr/>
          <a:lstStyle/>
          <a:p>
            <a:pPr algn="l"/>
            <a:r>
              <a:rPr lang="en-US" sz="2000" dirty="0"/>
              <a:t>you can set up MongoDB as a Windows service during the install or just install the binaries.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2F43B42-0F9B-4AC4-B759-5076EFEEDA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580911" y="2015425"/>
            <a:ext cx="2640001" cy="558900"/>
          </a:xfrm>
        </p:spPr>
        <p:txBody>
          <a:bodyPr/>
          <a:lstStyle/>
          <a:p>
            <a:r>
              <a:rPr lang="en-US" sz="2200" dirty="0"/>
              <a:t>Choose Setup Type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25A8CE-B502-4012-941D-9CC2042050C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23088" y="2015425"/>
            <a:ext cx="2930183" cy="558900"/>
          </a:xfrm>
        </p:spPr>
        <p:txBody>
          <a:bodyPr/>
          <a:lstStyle/>
          <a:p>
            <a:r>
              <a:rPr lang="en-US" sz="2200" dirty="0"/>
              <a:t>Service Configuration</a:t>
            </a:r>
          </a:p>
        </p:txBody>
      </p:sp>
      <p:sp>
        <p:nvSpPr>
          <p:cNvPr id="33" name="Google Shape;514;p40">
            <a:extLst>
              <a:ext uri="{FF2B5EF4-FFF2-40B4-BE49-F238E27FC236}">
                <a16:creationId xmlns:a16="http://schemas.microsoft.com/office/drawing/2014/main" id="{4B5FB5ED-C5DE-4C3A-BF4D-D19718F4F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 - Follow the </a:t>
            </a:r>
            <a:r>
              <a:rPr lang="en-US" dirty="0">
                <a:solidFill>
                  <a:srgbClr val="00684A"/>
                </a:solidFill>
              </a:rPr>
              <a:t>MongoDB Community </a:t>
            </a:r>
            <a:r>
              <a:rPr lang="en-US" dirty="0"/>
              <a:t>Edition installation wizard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BD3565-894D-420C-8E36-A3BCACAE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33500"/>
            <a:ext cx="4724400" cy="36576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3" name="Google Shape;514;p40">
            <a:extLst>
              <a:ext uri="{FF2B5EF4-FFF2-40B4-BE49-F238E27FC236}">
                <a16:creationId xmlns:a16="http://schemas.microsoft.com/office/drawing/2014/main" id="{C7F24617-244D-4CFF-8302-2DAA5A983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2400"/>
            <a:ext cx="7702550" cy="1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 - Follow the </a:t>
            </a:r>
            <a:r>
              <a:rPr lang="en-US" dirty="0">
                <a:solidFill>
                  <a:srgbClr val="00684A"/>
                </a:solidFill>
              </a:rPr>
              <a:t>MongoDB Community </a:t>
            </a:r>
            <a:r>
              <a:rPr lang="en-US" dirty="0"/>
              <a:t>Edition installation wizard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ematical Modeling - Math - 12th grade by Slidesgo">
  <a:themeElements>
    <a:clrScheme name="Custom 8">
      <a:dk1>
        <a:sysClr val="windowText" lastClr="000000"/>
      </a:dk1>
      <a:lt1>
        <a:sysClr val="window" lastClr="FFFFFF"/>
      </a:lt1>
      <a:dk2>
        <a:srgbClr val="001E2B"/>
      </a:dk2>
      <a:lt2>
        <a:srgbClr val="B4DCFA"/>
      </a:lt2>
      <a:accent1>
        <a:srgbClr val="00ED64"/>
      </a:accent1>
      <a:accent2>
        <a:srgbClr val="001E2B"/>
      </a:accent2>
      <a:accent3>
        <a:srgbClr val="00684A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1309</Words>
  <Application>Microsoft Office PowerPoint</Application>
  <PresentationFormat>Affichage à l'écran (16:9)</PresentationFormat>
  <Paragraphs>149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Mathematical Modeling - Math - 12th grade by Slidesgo</vt:lpstr>
      <vt:lpstr>Installing - Using</vt:lpstr>
      <vt:lpstr>Présentation PowerPoint</vt:lpstr>
      <vt:lpstr>Installing MongoDB</vt:lpstr>
      <vt:lpstr>A - Download the installer</vt:lpstr>
      <vt:lpstr>A - Download the installer</vt:lpstr>
      <vt:lpstr>B - Run the MongoDB installer  </vt:lpstr>
      <vt:lpstr>C - Follow the MongoDB Community Edition installation wizard.   </vt:lpstr>
      <vt:lpstr>C - Follow the MongoDB Community Edition installation wizard  </vt:lpstr>
      <vt:lpstr>C - Follow the MongoDB Community Edition installation wizard  </vt:lpstr>
      <vt:lpstr>C - Follow the MongoDB Community Edition installation wizard  </vt:lpstr>
      <vt:lpstr>D – Install mongosh  </vt:lpstr>
      <vt:lpstr>D – Install mongosh  </vt:lpstr>
      <vt:lpstr>D – Install mongosh  </vt:lpstr>
      <vt:lpstr>D – Install mongosh  </vt:lpstr>
      <vt:lpstr>Using MongoDB</vt:lpstr>
      <vt:lpstr>A) CRUD Operations</vt:lpstr>
      <vt:lpstr>A) CRUD Operations</vt:lpstr>
      <vt:lpstr>A) CRUD Operations</vt:lpstr>
      <vt:lpstr>A) CRUD Operations</vt:lpstr>
      <vt:lpstr>A) CRUD Operations</vt:lpstr>
      <vt:lpstr>B) Indexes</vt:lpstr>
      <vt:lpstr>B - Indexes</vt:lpstr>
      <vt:lpstr>B - Indexes</vt:lpstr>
      <vt:lpstr>C - Validation  </vt:lpstr>
      <vt:lpstr>Creating a collection with schema validation</vt:lpstr>
      <vt:lpstr>Creating a collection with schema validation</vt:lpstr>
      <vt:lpstr>Creating a collection with schema validation</vt:lpstr>
      <vt:lpstr>Disable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Installing - Using</dc:title>
  <dc:creator>Anas-BEN</dc:creator>
  <cp:lastModifiedBy>family</cp:lastModifiedBy>
  <cp:revision>54</cp:revision>
  <dcterms:modified xsi:type="dcterms:W3CDTF">2023-12-18T09:00:03Z</dcterms:modified>
</cp:coreProperties>
</file>