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Montserrat"/>
      <p:regular r:id="rId29"/>
      <p:bold r:id="rId30"/>
      <p:italic r:id="rId31"/>
      <p:boldItalic r:id="rId32"/>
    </p:embeddedFont>
    <p:embeddedFont>
      <p:font typeface="Nunito Black"/>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7.xml"/><Relationship Id="rId33" Type="http://schemas.openxmlformats.org/officeDocument/2006/relationships/font" Target="fonts/NunitoBlack-bold.fntdata"/><Relationship Id="rId10" Type="http://schemas.openxmlformats.org/officeDocument/2006/relationships/slide" Target="slides/slide6.xml"/><Relationship Id="rId32" Type="http://schemas.openxmlformats.org/officeDocument/2006/relationships/font" Target="fonts/Montserrat-boldItalic.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NunitoBlack-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 name="Google Shape;2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f9416c2fe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25f9416c2fe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f9416c2fe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5f9416c2fe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f9416c2fe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25f9416c2fe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f9416c2fe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25f9416c2fe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f9416c2fe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5f9416c2fe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f9416c2fe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25f9416c2fe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f9416c2fe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5f9416c2fe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f9416c2fe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5f9416c2fe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f9416c2fe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25f9416c2fe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5f9416c2fe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25f9416c2fe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 name="Google Shape;31;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f9416c2fe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5f9416c2fe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f9416c2fe_0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5f9416c2fe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f9416c2fe_0_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25f9416c2fe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5f9416c2fe_0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5f9416c2fe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 name="Google Shape;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 name="Google Shape;43;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5f9416c2f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25f9416c2fe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f9416c2fe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25f9416c2fe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f9416c2fe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g25f9416c2fe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f9416c2fe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25f9416c2fe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tuy5rty7u8ty6ru">
  <p:cSld name="제목 슬라이드">
    <p:spTree>
      <p:nvGrpSpPr>
        <p:cNvPr id="12" name="Shape 12"/>
        <p:cNvGrpSpPr/>
        <p:nvPr/>
      </p:nvGrpSpPr>
      <p:grpSpPr>
        <a:xfrm>
          <a:off x="0" y="0"/>
          <a:ext cx="0" cy="0"/>
          <a:chOff x="0" y="0"/>
          <a:chExt cx="0" cy="0"/>
        </a:xfrm>
      </p:grpSpPr>
      <p:sp>
        <p:nvSpPr>
          <p:cNvPr id="13" name="Google Shape;13;p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pic>
        <p:nvPicPr>
          <p:cNvPr id="14" name="Google Shape;14;p2"/>
          <p:cNvPicPr preferRelativeResize="0"/>
          <p:nvPr/>
        </p:nvPicPr>
        <p:blipFill rotWithShape="1">
          <a:blip r:embed="rId2">
            <a:alphaModFix/>
          </a:blip>
          <a:srcRect b="49" l="0" r="0" t="39"/>
          <a:stretch/>
        </p:blipFill>
        <p:spPr>
          <a:xfrm>
            <a:off x="1" y="0"/>
            <a:ext cx="12192000" cy="68580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사용자 지정 레이아웃">
  <p:cSld name="1_사용자 지정 레이아웃">
    <p:spTree>
      <p:nvGrpSpPr>
        <p:cNvPr id="15" name="Shape 15"/>
        <p:cNvGrpSpPr/>
        <p:nvPr/>
      </p:nvGrpSpPr>
      <p:grpSpPr>
        <a:xfrm>
          <a:off x="0" y="0"/>
          <a:ext cx="0" cy="0"/>
          <a:chOff x="0" y="0"/>
          <a:chExt cx="0" cy="0"/>
        </a:xfrm>
      </p:grpSpPr>
      <p:sp>
        <p:nvSpPr>
          <p:cNvPr id="16" name="Google Shape;16;p3"/>
          <p:cNvSpPr/>
          <p:nvPr>
            <p:ph idx="2" type="pic"/>
          </p:nvPr>
        </p:nvSpPr>
        <p:spPr>
          <a:xfrm>
            <a:off x="5562600" y="603250"/>
            <a:ext cx="4292700" cy="5651400"/>
          </a:xfrm>
          <a:prstGeom prst="rect">
            <a:avLst/>
          </a:prstGeom>
          <a:noFill/>
          <a:ln>
            <a:noFill/>
          </a:ln>
        </p:spPr>
      </p:sp>
      <p:sp>
        <p:nvSpPr>
          <p:cNvPr id="17" name="Google Shape;17;p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spTree>
      <p:nvGrpSpPr>
        <p:cNvPr id="18" name="Shape 18"/>
        <p:cNvGrpSpPr/>
        <p:nvPr/>
      </p:nvGrpSpPr>
      <p:grpSpPr>
        <a:xfrm>
          <a:off x="0" y="0"/>
          <a:ext cx="0" cy="0"/>
          <a:chOff x="0" y="0"/>
          <a:chExt cx="0" cy="0"/>
        </a:xfrm>
      </p:grpSpPr>
      <p:sp>
        <p:nvSpPr>
          <p:cNvPr id="19" name="Google Shape;19;p4"/>
          <p:cNvSpPr/>
          <p:nvPr>
            <p:ph idx="2" type="pic"/>
          </p:nvPr>
        </p:nvSpPr>
        <p:spPr>
          <a:xfrm>
            <a:off x="3035300" y="-1"/>
            <a:ext cx="4203600" cy="6115800"/>
          </a:xfrm>
          <a:prstGeom prst="rect">
            <a:avLst/>
          </a:prstGeom>
          <a:noFill/>
          <a:ln>
            <a:noFill/>
          </a:ln>
        </p:spPr>
      </p:sp>
      <p:sp>
        <p:nvSpPr>
          <p:cNvPr id="20" name="Google Shape;20;p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89" r="79" t="0"/>
          <a:stretch/>
        </p:blipFill>
        <p:spPr>
          <a:xfrm>
            <a:off x="1" y="0"/>
            <a:ext cx="12192000" cy="6857999"/>
          </a:xfrm>
          <a:prstGeom prst="rect">
            <a:avLst/>
          </a:prstGeom>
          <a:noFill/>
          <a:ln>
            <a:noFill/>
          </a:ln>
        </p:spPr>
      </p:pic>
      <p:sp>
        <p:nvSpPr>
          <p:cNvPr id="7" name="Google Shape;7;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ontserrat"/>
              <a:buNone/>
              <a:defRPr b="0" i="0" sz="44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9" name="Google Shape;9;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0" name="Google Shape;10;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1" name="Google Shape;11;p1"/>
          <p:cNvSpPr txBox="1"/>
          <p:nvPr>
            <p:ph idx="12" type="sldNum"/>
          </p:nvPr>
        </p:nvSpPr>
        <p:spPr>
          <a:xfrm>
            <a:off x="11455825" y="5933825"/>
            <a:ext cx="4071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 name="Shape 24"/>
        <p:cNvGrpSpPr/>
        <p:nvPr/>
      </p:nvGrpSpPr>
      <p:grpSpPr>
        <a:xfrm>
          <a:off x="0" y="0"/>
          <a:ext cx="0" cy="0"/>
          <a:chOff x="0" y="0"/>
          <a:chExt cx="0" cy="0"/>
        </a:xfrm>
      </p:grpSpPr>
      <p:sp>
        <p:nvSpPr>
          <p:cNvPr id="25" name="Google Shape;25;p5"/>
          <p:cNvSpPr/>
          <p:nvPr/>
        </p:nvSpPr>
        <p:spPr>
          <a:xfrm>
            <a:off x="0" y="3979333"/>
            <a:ext cx="12192000" cy="2878667"/>
          </a:xfrm>
          <a:prstGeom prst="rect">
            <a:avLst/>
          </a:prstGeom>
          <a:solidFill>
            <a:srgbClr val="261B3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pic>
        <p:nvPicPr>
          <p:cNvPr id="26" name="Google Shape;26;p5"/>
          <p:cNvPicPr preferRelativeResize="0"/>
          <p:nvPr>
            <p:ph idx="2" type="pic"/>
          </p:nvPr>
        </p:nvPicPr>
        <p:blipFill rotWithShape="1">
          <a:blip r:embed="rId3">
            <a:alphaModFix/>
          </a:blip>
          <a:srcRect b="0" l="39" r="49" t="0"/>
          <a:stretch/>
        </p:blipFill>
        <p:spPr>
          <a:xfrm>
            <a:off x="1" y="0"/>
            <a:ext cx="12192000" cy="6858000"/>
          </a:xfrm>
          <a:prstGeom prst="rect">
            <a:avLst/>
          </a:prstGeom>
          <a:noFill/>
          <a:ln>
            <a:noFill/>
          </a:ln>
        </p:spPr>
      </p:pic>
      <p:sp>
        <p:nvSpPr>
          <p:cNvPr id="27" name="Google Shape;27;p5"/>
          <p:cNvSpPr/>
          <p:nvPr/>
        </p:nvSpPr>
        <p:spPr>
          <a:xfrm>
            <a:off x="8350475" y="5873975"/>
            <a:ext cx="3330000" cy="404700"/>
          </a:xfrm>
          <a:prstGeom prst="roundRect">
            <a:avLst>
              <a:gd fmla="val 50000" name="adj"/>
            </a:avLst>
          </a:prstGeom>
          <a:solidFill>
            <a:schemeClr val="lt1"/>
          </a:solidFill>
          <a:ln>
            <a:noFill/>
          </a:ln>
          <a:effectLst>
            <a:outerShdw blurRad="414338" rotWithShape="0" algn="bl" dist="28575">
              <a:srgbClr val="000000">
                <a:alpha val="5098"/>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
          <p:cNvSpPr txBox="1"/>
          <p:nvPr/>
        </p:nvSpPr>
        <p:spPr>
          <a:xfrm>
            <a:off x="8502000" y="5914775"/>
            <a:ext cx="3047100" cy="323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0" i="0" lang="en-US" sz="1500" u="none" cap="none" strike="noStrike">
                <a:solidFill>
                  <a:srgbClr val="3670A0"/>
                </a:solidFill>
                <a:latin typeface="Montserrat"/>
                <a:ea typeface="Montserrat"/>
                <a:cs typeface="Montserrat"/>
                <a:sym typeface="Montserrat"/>
              </a:rPr>
              <a:t>contact@softyeducation.com</a:t>
            </a:r>
            <a:endParaRPr b="0" i="0" sz="1500" u="none" cap="none" strike="noStrike">
              <a:solidFill>
                <a:srgbClr val="3670A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400">
                <a:solidFill>
                  <a:srgbClr val="4784B7"/>
                </a:solidFill>
                <a:latin typeface="Montserrat"/>
                <a:ea typeface="Montserrat"/>
                <a:cs typeface="Montserrat"/>
                <a:sym typeface="Montserrat"/>
              </a:rPr>
              <a:t>02</a:t>
            </a:r>
            <a:r>
              <a:rPr b="1" i="0" lang="en-US" sz="2400" u="none" cap="none" strike="noStrike">
                <a:solidFill>
                  <a:srgbClr val="4784B7"/>
                </a:solidFill>
                <a:latin typeface="Montserrat"/>
                <a:ea typeface="Montserrat"/>
                <a:cs typeface="Montserrat"/>
                <a:sym typeface="Montserrat"/>
              </a:rPr>
              <a:t>- </a:t>
            </a:r>
            <a:r>
              <a:rPr b="1" lang="en-US" sz="2400">
                <a:solidFill>
                  <a:srgbClr val="4784B7"/>
                </a:solidFill>
                <a:latin typeface="Montserrat"/>
                <a:ea typeface="Montserrat"/>
                <a:cs typeface="Montserrat"/>
                <a:sym typeface="Montserrat"/>
              </a:rPr>
              <a:t>Comments</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98" name="Google Shape;98;p14"/>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99" name="Google Shape;99;p14"/>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pic>
        <p:nvPicPr>
          <p:cNvPr id="100" name="Google Shape;100;p14"/>
          <p:cNvPicPr preferRelativeResize="0"/>
          <p:nvPr/>
        </p:nvPicPr>
        <p:blipFill>
          <a:blip r:embed="rId4">
            <a:alphaModFix/>
          </a:blip>
          <a:stretch>
            <a:fillRect/>
          </a:stretch>
        </p:blipFill>
        <p:spPr>
          <a:xfrm>
            <a:off x="1564475" y="1638450"/>
            <a:ext cx="9063051" cy="414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400">
                <a:solidFill>
                  <a:srgbClr val="4784B7"/>
                </a:solidFill>
                <a:latin typeface="Montserrat"/>
                <a:ea typeface="Montserrat"/>
                <a:cs typeface="Montserrat"/>
                <a:sym typeface="Montserrat"/>
              </a:rPr>
              <a:t>02</a:t>
            </a:r>
            <a:r>
              <a:rPr b="1" i="0" lang="en-US" sz="2400" u="none" cap="none" strike="noStrike">
                <a:solidFill>
                  <a:srgbClr val="4784B7"/>
                </a:solidFill>
                <a:latin typeface="Montserrat"/>
                <a:ea typeface="Montserrat"/>
                <a:cs typeface="Montserrat"/>
                <a:sym typeface="Montserrat"/>
              </a:rPr>
              <a:t>- </a:t>
            </a:r>
            <a:r>
              <a:rPr b="1" lang="en-US" sz="2400">
                <a:solidFill>
                  <a:srgbClr val="4784B7"/>
                </a:solidFill>
                <a:latin typeface="Montserrat"/>
                <a:ea typeface="Montserrat"/>
                <a:cs typeface="Montserrat"/>
                <a:sym typeface="Montserrat"/>
              </a:rPr>
              <a:t>Comments</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06" name="Google Shape;106;p15"/>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07" name="Google Shape;107;p15"/>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08" name="Google Shape;108;p15"/>
          <p:cNvSpPr txBox="1"/>
          <p:nvPr/>
        </p:nvSpPr>
        <p:spPr>
          <a:xfrm>
            <a:off x="821550" y="1442600"/>
            <a:ext cx="10108200" cy="135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Comments are explanations written in natural language that describe what the program is doing. In Python, comments are marked by the # symbol:</a:t>
            </a:r>
            <a:endParaRPr sz="2300">
              <a:solidFill>
                <a:schemeClr val="dk1"/>
              </a:solidFill>
              <a:latin typeface="Montserrat"/>
              <a:ea typeface="Montserrat"/>
              <a:cs typeface="Montserrat"/>
              <a:sym typeface="Montserrat"/>
            </a:endParaRPr>
          </a:p>
        </p:txBody>
      </p:sp>
      <p:pic>
        <p:nvPicPr>
          <p:cNvPr id="109" name="Google Shape;109;p15"/>
          <p:cNvPicPr preferRelativeResize="0"/>
          <p:nvPr/>
        </p:nvPicPr>
        <p:blipFill>
          <a:blip r:embed="rId4">
            <a:alphaModFix/>
          </a:blip>
          <a:stretch>
            <a:fillRect/>
          </a:stretch>
        </p:blipFill>
        <p:spPr>
          <a:xfrm>
            <a:off x="1045375" y="2995625"/>
            <a:ext cx="9629201" cy="2433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400">
                <a:solidFill>
                  <a:srgbClr val="4784B7"/>
                </a:solidFill>
                <a:latin typeface="Montserrat"/>
                <a:ea typeface="Montserrat"/>
                <a:cs typeface="Montserrat"/>
                <a:sym typeface="Montserrat"/>
              </a:rPr>
              <a:t>02</a:t>
            </a:r>
            <a:r>
              <a:rPr b="1" i="0" lang="en-US" sz="2400" u="none" cap="none" strike="noStrike">
                <a:solidFill>
                  <a:srgbClr val="4784B7"/>
                </a:solidFill>
                <a:latin typeface="Montserrat"/>
                <a:ea typeface="Montserrat"/>
                <a:cs typeface="Montserrat"/>
                <a:sym typeface="Montserrat"/>
              </a:rPr>
              <a:t>- </a:t>
            </a:r>
            <a:r>
              <a:rPr b="1" lang="en-US" sz="2400">
                <a:solidFill>
                  <a:srgbClr val="4784B7"/>
                </a:solidFill>
                <a:latin typeface="Montserrat"/>
                <a:ea typeface="Montserrat"/>
                <a:cs typeface="Montserrat"/>
                <a:sym typeface="Montserrat"/>
              </a:rPr>
              <a:t>Comments</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15" name="Google Shape;115;p16"/>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16" name="Google Shape;116;p16"/>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17" name="Google Shape;117;p16"/>
          <p:cNvSpPr txBox="1"/>
          <p:nvPr/>
        </p:nvSpPr>
        <p:spPr>
          <a:xfrm>
            <a:off x="773950" y="2168875"/>
            <a:ext cx="10108200" cy="338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By using comments, you can make your code more readable and easier to comprehend, both for yourself and others who might read your code later.</a:t>
            </a:r>
            <a:endParaRPr sz="23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Good variable names can reduce the need for comments, but long names can make</a:t>
            </a:r>
            <a:endParaRPr sz="23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complex expressions hard to read, so there is a trade-off</a:t>
            </a:r>
            <a:endParaRPr sz="23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23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2300">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7"/>
          <p:cNvPicPr preferRelativeResize="0"/>
          <p:nvPr>
            <p:ph idx="2" type="pic"/>
          </p:nvPr>
        </p:nvPicPr>
        <p:blipFill rotWithShape="1">
          <a:blip r:embed="rId3">
            <a:alphaModFix/>
          </a:blip>
          <a:srcRect b="0" l="89" r="79" t="0"/>
          <a:stretch/>
        </p:blipFill>
        <p:spPr>
          <a:xfrm>
            <a:off x="-59524" y="-404800"/>
            <a:ext cx="12192000" cy="6857999"/>
          </a:xfrm>
          <a:prstGeom prst="rect">
            <a:avLst/>
          </a:prstGeom>
          <a:noFill/>
          <a:ln>
            <a:noFill/>
          </a:ln>
        </p:spPr>
      </p:pic>
      <p:sp>
        <p:nvSpPr>
          <p:cNvPr id="123" name="Google Shape;123;p17"/>
          <p:cNvSpPr txBox="1"/>
          <p:nvPr/>
        </p:nvSpPr>
        <p:spPr>
          <a:xfrm>
            <a:off x="3860575" y="2445025"/>
            <a:ext cx="4351800" cy="16146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lang="en-US" sz="4600">
                <a:solidFill>
                  <a:schemeClr val="lt1"/>
                </a:solidFill>
                <a:latin typeface="Montserrat"/>
                <a:ea typeface="Montserrat"/>
                <a:cs typeface="Montserrat"/>
                <a:sym typeface="Montserrat"/>
              </a:rPr>
              <a:t>Type Conversion</a:t>
            </a:r>
            <a:endParaRPr b="1" i="0" sz="4600" u="none" cap="none" strike="noStrike">
              <a:solidFill>
                <a:schemeClr val="lt1"/>
              </a:solidFill>
              <a:latin typeface="Montserrat"/>
              <a:ea typeface="Montserrat"/>
              <a:cs typeface="Montserrat"/>
              <a:sym typeface="Montserrat"/>
            </a:endParaRPr>
          </a:p>
        </p:txBody>
      </p:sp>
      <p:sp>
        <p:nvSpPr>
          <p:cNvPr id="124" name="Google Shape;124;p17"/>
          <p:cNvSpPr/>
          <p:nvPr/>
        </p:nvSpPr>
        <p:spPr>
          <a:xfrm>
            <a:off x="1190200" y="2182050"/>
            <a:ext cx="2493900" cy="2493900"/>
          </a:xfrm>
          <a:prstGeom prst="round2DiagRect">
            <a:avLst>
              <a:gd fmla="val 16667"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7"/>
          <p:cNvSpPr txBox="1"/>
          <p:nvPr/>
        </p:nvSpPr>
        <p:spPr>
          <a:xfrm>
            <a:off x="1512550" y="2544000"/>
            <a:ext cx="1849200" cy="1770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10900" u="none" cap="none" strike="noStrike">
                <a:solidFill>
                  <a:srgbClr val="4784B7"/>
                </a:solidFill>
                <a:latin typeface="Nunito Black"/>
                <a:ea typeface="Nunito Black"/>
                <a:cs typeface="Nunito Black"/>
                <a:sym typeface="Nunito Black"/>
              </a:rPr>
              <a:t>0</a:t>
            </a:r>
            <a:r>
              <a:rPr lang="en-US" sz="10900">
                <a:solidFill>
                  <a:srgbClr val="4784B7"/>
                </a:solidFill>
                <a:latin typeface="Nunito Black"/>
                <a:ea typeface="Nunito Black"/>
                <a:cs typeface="Nunito Black"/>
                <a:sym typeface="Nunito Black"/>
              </a:rPr>
              <a:t>3</a:t>
            </a:r>
            <a:endParaRPr b="0" i="0" sz="10900" u="none" cap="none" strike="noStrike">
              <a:solidFill>
                <a:srgbClr val="4784B7"/>
              </a:solidFill>
              <a:latin typeface="Nunito Black"/>
              <a:ea typeface="Nunito Black"/>
              <a:cs typeface="Nunito Black"/>
              <a:sym typeface="Nunito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400">
                <a:solidFill>
                  <a:srgbClr val="4784B7"/>
                </a:solidFill>
                <a:latin typeface="Montserrat"/>
                <a:ea typeface="Montserrat"/>
                <a:cs typeface="Montserrat"/>
                <a:sym typeface="Montserrat"/>
              </a:rPr>
              <a:t>03</a:t>
            </a:r>
            <a:r>
              <a:rPr b="1" i="0" lang="en-US" sz="2400" u="none" cap="none" strike="noStrike">
                <a:solidFill>
                  <a:srgbClr val="4784B7"/>
                </a:solidFill>
                <a:latin typeface="Montserrat"/>
                <a:ea typeface="Montserrat"/>
                <a:cs typeface="Montserrat"/>
                <a:sym typeface="Montserrat"/>
              </a:rPr>
              <a:t>- </a:t>
            </a:r>
            <a:r>
              <a:rPr b="1" lang="en-US" sz="2400">
                <a:solidFill>
                  <a:srgbClr val="4784B7"/>
                </a:solidFill>
                <a:latin typeface="Montserrat"/>
                <a:ea typeface="Montserrat"/>
                <a:cs typeface="Montserrat"/>
                <a:sym typeface="Montserrat"/>
              </a:rPr>
              <a:t>Type Conversion</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31" name="Google Shape;131;p18"/>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32" name="Google Shape;132;p18"/>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33" name="Google Shape;133;p18"/>
          <p:cNvSpPr txBox="1"/>
          <p:nvPr/>
        </p:nvSpPr>
        <p:spPr>
          <a:xfrm>
            <a:off x="940625" y="2692750"/>
            <a:ext cx="10108200" cy="257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Type conversion, also known as type casting, is the process of converting one data type into another. In Python, you can perform type conversion on user input to ensure that the input is of the desired data type. This is especially useful when you expect specific types of data but receive them as strings from the user.</a:t>
            </a:r>
            <a:endParaRPr sz="23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2300">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400">
                <a:solidFill>
                  <a:srgbClr val="4784B7"/>
                </a:solidFill>
                <a:latin typeface="Montserrat"/>
                <a:ea typeface="Montserrat"/>
                <a:cs typeface="Montserrat"/>
                <a:sym typeface="Montserrat"/>
              </a:rPr>
              <a:t>03</a:t>
            </a:r>
            <a:r>
              <a:rPr b="1" i="0" lang="en-US" sz="2400" u="none" cap="none" strike="noStrike">
                <a:solidFill>
                  <a:srgbClr val="4784B7"/>
                </a:solidFill>
                <a:latin typeface="Montserrat"/>
                <a:ea typeface="Montserrat"/>
                <a:cs typeface="Montserrat"/>
                <a:sym typeface="Montserrat"/>
              </a:rPr>
              <a:t>- </a:t>
            </a:r>
            <a:r>
              <a:rPr b="1" lang="en-US" sz="2400">
                <a:solidFill>
                  <a:srgbClr val="4784B7"/>
                </a:solidFill>
                <a:latin typeface="Montserrat"/>
                <a:ea typeface="Montserrat"/>
                <a:cs typeface="Montserrat"/>
                <a:sym typeface="Montserrat"/>
              </a:rPr>
              <a:t>Type Conversion</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39" name="Google Shape;139;p19"/>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40" name="Google Shape;140;p19"/>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41" name="Google Shape;141;p19"/>
          <p:cNvSpPr txBox="1"/>
          <p:nvPr/>
        </p:nvSpPr>
        <p:spPr>
          <a:xfrm>
            <a:off x="666775" y="1633100"/>
            <a:ext cx="10108200" cy="135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Here's an example that takes user input for age and converts it to an integer:</a:t>
            </a:r>
            <a:endParaRPr sz="23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2300">
              <a:solidFill>
                <a:schemeClr val="dk1"/>
              </a:solidFill>
              <a:latin typeface="Montserrat"/>
              <a:ea typeface="Montserrat"/>
              <a:cs typeface="Montserrat"/>
              <a:sym typeface="Montserrat"/>
            </a:endParaRPr>
          </a:p>
        </p:txBody>
      </p:sp>
      <p:pic>
        <p:nvPicPr>
          <p:cNvPr id="142" name="Google Shape;142;p19"/>
          <p:cNvPicPr preferRelativeResize="0"/>
          <p:nvPr/>
        </p:nvPicPr>
        <p:blipFill>
          <a:blip r:embed="rId4">
            <a:alphaModFix/>
          </a:blip>
          <a:stretch>
            <a:fillRect/>
          </a:stretch>
        </p:blipFill>
        <p:spPr>
          <a:xfrm>
            <a:off x="1866900" y="2745575"/>
            <a:ext cx="7839075" cy="2867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400">
                <a:solidFill>
                  <a:srgbClr val="4784B7"/>
                </a:solidFill>
                <a:latin typeface="Montserrat"/>
                <a:ea typeface="Montserrat"/>
                <a:cs typeface="Montserrat"/>
                <a:sym typeface="Montserrat"/>
              </a:rPr>
              <a:t>03</a:t>
            </a:r>
            <a:r>
              <a:rPr b="1" i="0" lang="en-US" sz="2400" u="none" cap="none" strike="noStrike">
                <a:solidFill>
                  <a:srgbClr val="4784B7"/>
                </a:solidFill>
                <a:latin typeface="Montserrat"/>
                <a:ea typeface="Montserrat"/>
                <a:cs typeface="Montserrat"/>
                <a:sym typeface="Montserrat"/>
              </a:rPr>
              <a:t>- </a:t>
            </a:r>
            <a:r>
              <a:rPr b="1" lang="en-US" sz="2400">
                <a:solidFill>
                  <a:srgbClr val="4784B7"/>
                </a:solidFill>
                <a:latin typeface="Montserrat"/>
                <a:ea typeface="Montserrat"/>
                <a:cs typeface="Montserrat"/>
                <a:sym typeface="Montserrat"/>
              </a:rPr>
              <a:t>Type Conversion</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48" name="Google Shape;148;p20"/>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49" name="Google Shape;149;p20"/>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50" name="Google Shape;150;p20"/>
          <p:cNvSpPr txBox="1"/>
          <p:nvPr/>
        </p:nvSpPr>
        <p:spPr>
          <a:xfrm>
            <a:off x="940625" y="2692750"/>
            <a:ext cx="10108200" cy="257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In this example, the input() function is used to prompt the user for their age, and the input is stored as a string in the age_str variable.</a:t>
            </a:r>
            <a:endParaRPr sz="23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23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Next, we use the int() function to convert age_str into an integer. If the input can be successfully converted to an integer.</a:t>
            </a:r>
            <a:endParaRPr sz="23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2300">
              <a:solidFill>
                <a:schemeClr val="dk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400">
                <a:solidFill>
                  <a:srgbClr val="4784B7"/>
                </a:solidFill>
                <a:latin typeface="Montserrat"/>
                <a:ea typeface="Montserrat"/>
                <a:cs typeface="Montserrat"/>
                <a:sym typeface="Montserrat"/>
              </a:rPr>
              <a:t>03</a:t>
            </a:r>
            <a:r>
              <a:rPr b="1" i="0" lang="en-US" sz="2400" u="none" cap="none" strike="noStrike">
                <a:solidFill>
                  <a:srgbClr val="4784B7"/>
                </a:solidFill>
                <a:latin typeface="Montserrat"/>
                <a:ea typeface="Montserrat"/>
                <a:cs typeface="Montserrat"/>
                <a:sym typeface="Montserrat"/>
              </a:rPr>
              <a:t>- </a:t>
            </a:r>
            <a:r>
              <a:rPr b="1" lang="en-US" sz="2400">
                <a:solidFill>
                  <a:srgbClr val="4784B7"/>
                </a:solidFill>
                <a:latin typeface="Montserrat"/>
                <a:ea typeface="Montserrat"/>
                <a:cs typeface="Montserrat"/>
                <a:sym typeface="Montserrat"/>
              </a:rPr>
              <a:t>Type Conversion</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56" name="Google Shape;156;p21"/>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57" name="Google Shape;157;p21"/>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58" name="Google Shape;158;p21"/>
          <p:cNvSpPr txBox="1"/>
          <p:nvPr/>
        </p:nvSpPr>
        <p:spPr>
          <a:xfrm>
            <a:off x="666775" y="1633100"/>
            <a:ext cx="10108200" cy="94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Let's see another example where we convert the user input to a float:</a:t>
            </a:r>
            <a:endParaRPr sz="2300">
              <a:solidFill>
                <a:schemeClr val="dk1"/>
              </a:solidFill>
              <a:latin typeface="Montserrat"/>
              <a:ea typeface="Montserrat"/>
              <a:cs typeface="Montserrat"/>
              <a:sym typeface="Montserrat"/>
            </a:endParaRPr>
          </a:p>
        </p:txBody>
      </p:sp>
      <p:pic>
        <p:nvPicPr>
          <p:cNvPr id="159" name="Google Shape;159;p21"/>
          <p:cNvPicPr preferRelativeResize="0"/>
          <p:nvPr/>
        </p:nvPicPr>
        <p:blipFill>
          <a:blip r:embed="rId4">
            <a:alphaModFix/>
          </a:blip>
          <a:stretch>
            <a:fillRect/>
          </a:stretch>
        </p:blipFill>
        <p:spPr>
          <a:xfrm>
            <a:off x="1801338" y="3029075"/>
            <a:ext cx="7839075" cy="2333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400">
                <a:solidFill>
                  <a:srgbClr val="4784B7"/>
                </a:solidFill>
                <a:latin typeface="Montserrat"/>
                <a:ea typeface="Montserrat"/>
                <a:cs typeface="Montserrat"/>
                <a:sym typeface="Montserrat"/>
              </a:rPr>
              <a:t>03</a:t>
            </a:r>
            <a:r>
              <a:rPr b="1" i="0" lang="en-US" sz="2400" u="none" cap="none" strike="noStrike">
                <a:solidFill>
                  <a:srgbClr val="4784B7"/>
                </a:solidFill>
                <a:latin typeface="Montserrat"/>
                <a:ea typeface="Montserrat"/>
                <a:cs typeface="Montserrat"/>
                <a:sym typeface="Montserrat"/>
              </a:rPr>
              <a:t>- </a:t>
            </a:r>
            <a:r>
              <a:rPr b="1" lang="en-US" sz="2400">
                <a:solidFill>
                  <a:srgbClr val="4784B7"/>
                </a:solidFill>
                <a:latin typeface="Montserrat"/>
                <a:ea typeface="Montserrat"/>
                <a:cs typeface="Montserrat"/>
                <a:sym typeface="Montserrat"/>
              </a:rPr>
              <a:t>Type Conversion</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65" name="Google Shape;165;p22"/>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66" name="Google Shape;166;p22"/>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67" name="Google Shape;167;p22"/>
          <p:cNvSpPr txBox="1"/>
          <p:nvPr/>
        </p:nvSpPr>
        <p:spPr>
          <a:xfrm>
            <a:off x="940625" y="2692750"/>
            <a:ext cx="10108200" cy="94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In this example, we use the float() function to convert the user's weight input to a floating-point number.</a:t>
            </a:r>
            <a:endParaRPr sz="2300">
              <a:solidFill>
                <a:schemeClr val="dk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3"/>
          <p:cNvPicPr preferRelativeResize="0"/>
          <p:nvPr>
            <p:ph idx="2" type="pic"/>
          </p:nvPr>
        </p:nvPicPr>
        <p:blipFill rotWithShape="1">
          <a:blip r:embed="rId3">
            <a:alphaModFix/>
          </a:blip>
          <a:srcRect b="0" l="89" r="79" t="0"/>
          <a:stretch/>
        </p:blipFill>
        <p:spPr>
          <a:xfrm>
            <a:off x="-59524" y="-404800"/>
            <a:ext cx="12192000" cy="6857999"/>
          </a:xfrm>
          <a:prstGeom prst="rect">
            <a:avLst/>
          </a:prstGeom>
          <a:noFill/>
          <a:ln>
            <a:noFill/>
          </a:ln>
        </p:spPr>
      </p:pic>
      <p:sp>
        <p:nvSpPr>
          <p:cNvPr id="173" name="Google Shape;173;p23"/>
          <p:cNvSpPr txBox="1"/>
          <p:nvPr/>
        </p:nvSpPr>
        <p:spPr>
          <a:xfrm>
            <a:off x="3789125" y="2838300"/>
            <a:ext cx="4351800" cy="8004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lang="en-US" sz="4600">
                <a:solidFill>
                  <a:schemeClr val="lt1"/>
                </a:solidFill>
                <a:latin typeface="Montserrat"/>
                <a:ea typeface="Montserrat"/>
                <a:cs typeface="Montserrat"/>
                <a:sym typeface="Montserrat"/>
              </a:rPr>
              <a:t>Exercises</a:t>
            </a:r>
            <a:endParaRPr b="1" i="0" sz="4600" u="none" cap="none" strike="noStrike">
              <a:solidFill>
                <a:schemeClr val="lt1"/>
              </a:solidFill>
              <a:latin typeface="Montserrat"/>
              <a:ea typeface="Montserrat"/>
              <a:cs typeface="Montserrat"/>
              <a:sym typeface="Montserrat"/>
            </a:endParaRPr>
          </a:p>
        </p:txBody>
      </p:sp>
      <p:sp>
        <p:nvSpPr>
          <p:cNvPr id="174" name="Google Shape;174;p23"/>
          <p:cNvSpPr/>
          <p:nvPr/>
        </p:nvSpPr>
        <p:spPr>
          <a:xfrm>
            <a:off x="1190200" y="2182050"/>
            <a:ext cx="2493900" cy="2493900"/>
          </a:xfrm>
          <a:prstGeom prst="round2DiagRect">
            <a:avLst>
              <a:gd fmla="val 16667"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3"/>
          <p:cNvSpPr txBox="1"/>
          <p:nvPr/>
        </p:nvSpPr>
        <p:spPr>
          <a:xfrm>
            <a:off x="1512550" y="2544000"/>
            <a:ext cx="1849200" cy="1770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10900" u="none" cap="none" strike="noStrike">
                <a:solidFill>
                  <a:srgbClr val="4784B7"/>
                </a:solidFill>
                <a:latin typeface="Nunito Black"/>
                <a:ea typeface="Nunito Black"/>
                <a:cs typeface="Nunito Black"/>
                <a:sym typeface="Nunito Black"/>
              </a:rPr>
              <a:t>0</a:t>
            </a:r>
            <a:r>
              <a:rPr lang="en-US" sz="10900">
                <a:solidFill>
                  <a:srgbClr val="4784B7"/>
                </a:solidFill>
                <a:latin typeface="Nunito Black"/>
                <a:ea typeface="Nunito Black"/>
                <a:cs typeface="Nunito Black"/>
                <a:sym typeface="Nunito Black"/>
              </a:rPr>
              <a:t>4</a:t>
            </a:r>
            <a:endParaRPr b="0" i="0" sz="10900" u="none" cap="none" strike="noStrike">
              <a:solidFill>
                <a:srgbClr val="4784B7"/>
              </a:solidFill>
              <a:latin typeface="Nunito Black"/>
              <a:ea typeface="Nunito Black"/>
              <a:cs typeface="Nunito Black"/>
              <a:sym typeface="Nunito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6"/>
          <p:cNvSpPr txBox="1"/>
          <p:nvPr/>
        </p:nvSpPr>
        <p:spPr>
          <a:xfrm>
            <a:off x="2661550" y="2684723"/>
            <a:ext cx="4698000" cy="212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US" sz="6600" u="none" cap="none" strike="noStrike">
                <a:solidFill>
                  <a:schemeClr val="lt1"/>
                </a:solidFill>
                <a:latin typeface="Montserrat"/>
                <a:ea typeface="Montserrat"/>
                <a:cs typeface="Montserrat"/>
                <a:sym typeface="Montserrat"/>
              </a:rPr>
              <a:t>Day </a:t>
            </a:r>
            <a:r>
              <a:rPr b="1" lang="en-US" sz="6600">
                <a:solidFill>
                  <a:schemeClr val="lt1"/>
                </a:solidFill>
                <a:latin typeface="Montserrat"/>
                <a:ea typeface="Montserrat"/>
                <a:cs typeface="Montserrat"/>
                <a:sym typeface="Montserrat"/>
              </a:rPr>
              <a:t>1</a:t>
            </a:r>
            <a:br>
              <a:rPr b="0" i="0" lang="en-US" sz="7200" u="none" cap="none" strike="noStrike">
                <a:solidFill>
                  <a:srgbClr val="4285F4"/>
                </a:solidFill>
                <a:latin typeface="Arial"/>
                <a:ea typeface="Arial"/>
                <a:cs typeface="Arial"/>
                <a:sym typeface="Arial"/>
              </a:rPr>
            </a:br>
            <a:endParaRPr b="1" i="0" sz="6600" u="none" cap="none" strike="noStrike">
              <a:solidFill>
                <a:schemeClr val="lt1"/>
              </a:solidFill>
              <a:latin typeface="Montserrat"/>
              <a:ea typeface="Montserrat"/>
              <a:cs typeface="Montserrat"/>
              <a:sym typeface="Montserrat"/>
            </a:endParaRPr>
          </a:p>
        </p:txBody>
      </p:sp>
      <p:sp>
        <p:nvSpPr>
          <p:cNvPr id="34" name="Google Shape;34;p6"/>
          <p:cNvSpPr txBox="1"/>
          <p:nvPr/>
        </p:nvSpPr>
        <p:spPr>
          <a:xfrm>
            <a:off x="11573725" y="6076550"/>
            <a:ext cx="914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4"/>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81" name="Google Shape;181;p24"/>
          <p:cNvSpPr txBox="1"/>
          <p:nvPr/>
        </p:nvSpPr>
        <p:spPr>
          <a:xfrm>
            <a:off x="1253025" y="453825"/>
            <a:ext cx="8730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4</a:t>
            </a:r>
            <a:r>
              <a:rPr b="1" i="0" lang="en-US" sz="2400" u="none" cap="none" strike="noStrike">
                <a:solidFill>
                  <a:srgbClr val="4784B7"/>
                </a:solidFill>
                <a:latin typeface="Montserrat"/>
                <a:ea typeface="Montserrat"/>
                <a:cs typeface="Montserrat"/>
                <a:sym typeface="Montserrat"/>
              </a:rPr>
              <a:t>- </a:t>
            </a:r>
            <a:r>
              <a:rPr b="1" lang="en-US" sz="2400">
                <a:solidFill>
                  <a:srgbClr val="4784B7"/>
                </a:solidFill>
                <a:latin typeface="Montserrat"/>
                <a:ea typeface="Montserrat"/>
                <a:cs typeface="Montserrat"/>
                <a:sym typeface="Montserrat"/>
              </a:rPr>
              <a:t>Exercises</a:t>
            </a:r>
            <a:endParaRPr b="0" i="0" sz="1400" u="none" cap="none" strike="noStrike">
              <a:solidFill>
                <a:srgbClr val="000000"/>
              </a:solidFill>
              <a:latin typeface="Arial"/>
              <a:ea typeface="Arial"/>
              <a:cs typeface="Arial"/>
              <a:sym typeface="Arial"/>
            </a:endParaRPr>
          </a:p>
        </p:txBody>
      </p:sp>
      <p:sp>
        <p:nvSpPr>
          <p:cNvPr id="182" name="Google Shape;182;p24"/>
          <p:cNvSpPr txBox="1"/>
          <p:nvPr/>
        </p:nvSpPr>
        <p:spPr>
          <a:xfrm>
            <a:off x="1010500" y="1395275"/>
            <a:ext cx="9390900" cy="461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2300">
                <a:latin typeface="Montserrat"/>
                <a:ea typeface="Montserrat"/>
                <a:cs typeface="Montserrat"/>
                <a:sym typeface="Montserrat"/>
              </a:rPr>
              <a:t>Asking the User for Input</a:t>
            </a:r>
            <a:endParaRPr b="1"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US" sz="2300">
                <a:latin typeface="Montserrat"/>
                <a:ea typeface="Montserrat"/>
                <a:cs typeface="Montserrat"/>
                <a:sym typeface="Montserrat"/>
              </a:rPr>
              <a:t>Exercise 1.1: </a:t>
            </a:r>
            <a:r>
              <a:rPr lang="en-US" sz="2300">
                <a:latin typeface="Montserrat"/>
                <a:ea typeface="Montserrat"/>
                <a:cs typeface="Montserrat"/>
                <a:sym typeface="Montserrat"/>
              </a:rPr>
              <a:t>Write a program that asks the user for their name and age, and then prints a greeting that includes both.</a:t>
            </a:r>
            <a:endParaRPr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US" sz="2300">
                <a:latin typeface="Montserrat"/>
                <a:ea typeface="Montserrat"/>
                <a:cs typeface="Montserrat"/>
                <a:sym typeface="Montserrat"/>
              </a:rPr>
              <a:t>Exercise 1.2: </a:t>
            </a:r>
            <a:r>
              <a:rPr lang="en-US" sz="2300">
                <a:latin typeface="Montserrat"/>
                <a:ea typeface="Montserrat"/>
                <a:cs typeface="Montserrat"/>
                <a:sym typeface="Montserrat"/>
              </a:rPr>
              <a:t>Write a program that asks the user for two numbers, and then prints their sum.</a:t>
            </a:r>
            <a:endParaRPr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US" sz="2300">
                <a:latin typeface="Montserrat"/>
                <a:ea typeface="Montserrat"/>
                <a:cs typeface="Montserrat"/>
                <a:sym typeface="Montserrat"/>
              </a:rPr>
              <a:t>Exercise 1.3: </a:t>
            </a:r>
            <a:r>
              <a:rPr lang="en-US" sz="2300">
                <a:latin typeface="Montserrat"/>
                <a:ea typeface="Montserrat"/>
                <a:cs typeface="Montserrat"/>
                <a:sym typeface="Montserrat"/>
              </a:rPr>
              <a:t>Write a program that asks the user for their favorite color, then prints a sentence like "Your favorite color is blue!"</a:t>
            </a:r>
            <a:endParaRPr sz="2300">
              <a:latin typeface="Montserrat"/>
              <a:ea typeface="Montserrat"/>
              <a:cs typeface="Montserrat"/>
              <a:sym typeface="Montserrat"/>
            </a:endParaRPr>
          </a:p>
        </p:txBody>
      </p:sp>
      <p:sp>
        <p:nvSpPr>
          <p:cNvPr id="183" name="Google Shape;183;p24"/>
          <p:cNvSpPr txBox="1"/>
          <p:nvPr/>
        </p:nvSpPr>
        <p:spPr>
          <a:xfrm>
            <a:off x="11241775" y="5792525"/>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5"/>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89" name="Google Shape;189;p25"/>
          <p:cNvSpPr txBox="1"/>
          <p:nvPr/>
        </p:nvSpPr>
        <p:spPr>
          <a:xfrm>
            <a:off x="1253025" y="453825"/>
            <a:ext cx="8730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4</a:t>
            </a:r>
            <a:r>
              <a:rPr b="1" i="0" lang="en-US" sz="2400" u="none" cap="none" strike="noStrike">
                <a:solidFill>
                  <a:srgbClr val="4784B7"/>
                </a:solidFill>
                <a:latin typeface="Montserrat"/>
                <a:ea typeface="Montserrat"/>
                <a:cs typeface="Montserrat"/>
                <a:sym typeface="Montserrat"/>
              </a:rPr>
              <a:t>- </a:t>
            </a:r>
            <a:r>
              <a:rPr b="1" lang="en-US" sz="2400">
                <a:solidFill>
                  <a:srgbClr val="4784B7"/>
                </a:solidFill>
                <a:latin typeface="Montserrat"/>
                <a:ea typeface="Montserrat"/>
                <a:cs typeface="Montserrat"/>
                <a:sym typeface="Montserrat"/>
              </a:rPr>
              <a:t>Exercises</a:t>
            </a:r>
            <a:endParaRPr b="0" i="0" sz="1400" u="none" cap="none" strike="noStrike">
              <a:solidFill>
                <a:srgbClr val="000000"/>
              </a:solidFill>
              <a:latin typeface="Arial"/>
              <a:ea typeface="Arial"/>
              <a:cs typeface="Arial"/>
              <a:sym typeface="Arial"/>
            </a:endParaRPr>
          </a:p>
        </p:txBody>
      </p:sp>
      <p:sp>
        <p:nvSpPr>
          <p:cNvPr id="190" name="Google Shape;190;p25"/>
          <p:cNvSpPr txBox="1"/>
          <p:nvPr/>
        </p:nvSpPr>
        <p:spPr>
          <a:xfrm>
            <a:off x="1010500" y="1395275"/>
            <a:ext cx="9390900" cy="257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2300">
                <a:latin typeface="Montserrat"/>
                <a:ea typeface="Montserrat"/>
                <a:cs typeface="Montserrat"/>
                <a:sym typeface="Montserrat"/>
              </a:rPr>
              <a:t>Comments</a:t>
            </a:r>
            <a:endParaRPr b="1"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US" sz="2300">
                <a:latin typeface="Montserrat"/>
                <a:ea typeface="Montserrat"/>
                <a:cs typeface="Montserrat"/>
                <a:sym typeface="Montserrat"/>
              </a:rPr>
              <a:t>Exercise 2.1: </a:t>
            </a:r>
            <a:r>
              <a:rPr lang="en-US" sz="2300">
                <a:latin typeface="Montserrat"/>
                <a:ea typeface="Montserrat"/>
                <a:cs typeface="Montserrat"/>
                <a:sym typeface="Montserrat"/>
              </a:rPr>
              <a:t>Take any code snippet you have (it could be from one of the previous exercises), and add appropriate single-line and inline comments explaining the code.</a:t>
            </a:r>
            <a:endParaRPr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2300">
              <a:latin typeface="Montserrat"/>
              <a:ea typeface="Montserrat"/>
              <a:cs typeface="Montserrat"/>
              <a:sym typeface="Montserrat"/>
            </a:endParaRPr>
          </a:p>
        </p:txBody>
      </p:sp>
      <p:sp>
        <p:nvSpPr>
          <p:cNvPr id="191" name="Google Shape;191;p25"/>
          <p:cNvSpPr txBox="1"/>
          <p:nvPr/>
        </p:nvSpPr>
        <p:spPr>
          <a:xfrm>
            <a:off x="11241775" y="5792525"/>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6"/>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97" name="Google Shape;197;p26"/>
          <p:cNvSpPr txBox="1"/>
          <p:nvPr/>
        </p:nvSpPr>
        <p:spPr>
          <a:xfrm>
            <a:off x="1253025" y="453825"/>
            <a:ext cx="8730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4</a:t>
            </a:r>
            <a:r>
              <a:rPr b="1" i="0" lang="en-US" sz="2400" u="none" cap="none" strike="noStrike">
                <a:solidFill>
                  <a:srgbClr val="4784B7"/>
                </a:solidFill>
                <a:latin typeface="Montserrat"/>
                <a:ea typeface="Montserrat"/>
                <a:cs typeface="Montserrat"/>
                <a:sym typeface="Montserrat"/>
              </a:rPr>
              <a:t>- </a:t>
            </a:r>
            <a:r>
              <a:rPr b="1" lang="en-US" sz="2400">
                <a:solidFill>
                  <a:srgbClr val="4784B7"/>
                </a:solidFill>
                <a:latin typeface="Montserrat"/>
                <a:ea typeface="Montserrat"/>
                <a:cs typeface="Montserrat"/>
                <a:sym typeface="Montserrat"/>
              </a:rPr>
              <a:t>Exercises</a:t>
            </a:r>
            <a:endParaRPr b="0" i="0" sz="1400" u="none" cap="none" strike="noStrike">
              <a:solidFill>
                <a:srgbClr val="000000"/>
              </a:solidFill>
              <a:latin typeface="Arial"/>
              <a:ea typeface="Arial"/>
              <a:cs typeface="Arial"/>
              <a:sym typeface="Arial"/>
            </a:endParaRPr>
          </a:p>
        </p:txBody>
      </p:sp>
      <p:sp>
        <p:nvSpPr>
          <p:cNvPr id="198" name="Google Shape;198;p26"/>
          <p:cNvSpPr txBox="1"/>
          <p:nvPr/>
        </p:nvSpPr>
        <p:spPr>
          <a:xfrm>
            <a:off x="1010500" y="1395275"/>
            <a:ext cx="9390900" cy="420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2300">
                <a:latin typeface="Montserrat"/>
                <a:ea typeface="Montserrat"/>
                <a:cs typeface="Montserrat"/>
                <a:sym typeface="Montserrat"/>
              </a:rPr>
              <a:t>Type Conversion</a:t>
            </a:r>
            <a:endParaRPr b="1"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US" sz="2300">
                <a:latin typeface="Montserrat"/>
                <a:ea typeface="Montserrat"/>
                <a:cs typeface="Montserrat"/>
                <a:sym typeface="Montserrat"/>
              </a:rPr>
              <a:t>Exercise 3.1: </a:t>
            </a:r>
            <a:r>
              <a:rPr lang="en-US" sz="2300">
                <a:latin typeface="Montserrat"/>
                <a:ea typeface="Montserrat"/>
                <a:cs typeface="Montserrat"/>
                <a:sym typeface="Montserrat"/>
              </a:rPr>
              <a:t>Write a program that asks the user for a floating-point number and converts it into an integer, then prints both the original and converted values.</a:t>
            </a:r>
            <a:endParaRPr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US" sz="2300">
                <a:latin typeface="Montserrat"/>
                <a:ea typeface="Montserrat"/>
                <a:cs typeface="Montserrat"/>
                <a:sym typeface="Montserrat"/>
              </a:rPr>
              <a:t>Exercise 3.2: </a:t>
            </a:r>
            <a:r>
              <a:rPr lang="en-US" sz="2300">
                <a:latin typeface="Montserrat"/>
                <a:ea typeface="Montserrat"/>
                <a:cs typeface="Montserrat"/>
                <a:sym typeface="Montserrat"/>
              </a:rPr>
              <a:t>Write a program that asks the user for two strings representing numbers, converts them into integers, and then prints their product.</a:t>
            </a:r>
            <a:endParaRPr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2300">
              <a:latin typeface="Montserrat"/>
              <a:ea typeface="Montserrat"/>
              <a:cs typeface="Montserrat"/>
              <a:sym typeface="Montserrat"/>
            </a:endParaRPr>
          </a:p>
        </p:txBody>
      </p:sp>
      <p:sp>
        <p:nvSpPr>
          <p:cNvPr id="199" name="Google Shape;199;p26"/>
          <p:cNvSpPr txBox="1"/>
          <p:nvPr/>
        </p:nvSpPr>
        <p:spPr>
          <a:xfrm>
            <a:off x="11241775" y="5792525"/>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7"/>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205" name="Google Shape;205;p27"/>
          <p:cNvSpPr txBox="1"/>
          <p:nvPr/>
        </p:nvSpPr>
        <p:spPr>
          <a:xfrm>
            <a:off x="1253025" y="453825"/>
            <a:ext cx="8730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4</a:t>
            </a:r>
            <a:r>
              <a:rPr b="1" i="0" lang="en-US" sz="2400" u="none" cap="none" strike="noStrike">
                <a:solidFill>
                  <a:srgbClr val="4784B7"/>
                </a:solidFill>
                <a:latin typeface="Montserrat"/>
                <a:ea typeface="Montserrat"/>
                <a:cs typeface="Montserrat"/>
                <a:sym typeface="Montserrat"/>
              </a:rPr>
              <a:t>- </a:t>
            </a:r>
            <a:r>
              <a:rPr b="1" lang="en-US" sz="2400">
                <a:solidFill>
                  <a:srgbClr val="4784B7"/>
                </a:solidFill>
                <a:latin typeface="Montserrat"/>
                <a:ea typeface="Montserrat"/>
                <a:cs typeface="Montserrat"/>
                <a:sym typeface="Montserrat"/>
              </a:rPr>
              <a:t>Exercises</a:t>
            </a:r>
            <a:endParaRPr b="0" i="0" sz="1400" u="none" cap="none" strike="noStrike">
              <a:solidFill>
                <a:srgbClr val="000000"/>
              </a:solidFill>
              <a:latin typeface="Arial"/>
              <a:ea typeface="Arial"/>
              <a:cs typeface="Arial"/>
              <a:sym typeface="Arial"/>
            </a:endParaRPr>
          </a:p>
        </p:txBody>
      </p:sp>
      <p:sp>
        <p:nvSpPr>
          <p:cNvPr id="206" name="Google Shape;206;p27"/>
          <p:cNvSpPr txBox="1"/>
          <p:nvPr/>
        </p:nvSpPr>
        <p:spPr>
          <a:xfrm>
            <a:off x="1010500" y="1395275"/>
            <a:ext cx="9390900" cy="257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2300">
                <a:latin typeface="Montserrat"/>
                <a:ea typeface="Montserrat"/>
                <a:cs typeface="Montserrat"/>
                <a:sym typeface="Montserrat"/>
              </a:rPr>
              <a:t>Type Conversion</a:t>
            </a:r>
            <a:endParaRPr b="1"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US" sz="2300">
                <a:latin typeface="Montserrat"/>
                <a:ea typeface="Montserrat"/>
                <a:cs typeface="Montserrat"/>
                <a:sym typeface="Montserrat"/>
              </a:rPr>
              <a:t>Exercise 3.3: </a:t>
            </a:r>
            <a:r>
              <a:rPr lang="en-US" sz="2300">
                <a:latin typeface="Montserrat"/>
                <a:ea typeface="Montserrat"/>
                <a:cs typeface="Montserrat"/>
                <a:sym typeface="Montserrat"/>
              </a:rPr>
              <a:t>Write a program that asks the user for their age (as a number) and their name (as a string), then prints a greeting. Use type conversion to make sure that the input is in the correct format.</a:t>
            </a:r>
            <a:endParaRPr sz="2300">
              <a:latin typeface="Montserrat"/>
              <a:ea typeface="Montserrat"/>
              <a:cs typeface="Montserrat"/>
              <a:sym typeface="Montserrat"/>
            </a:endParaRPr>
          </a:p>
        </p:txBody>
      </p:sp>
      <p:sp>
        <p:nvSpPr>
          <p:cNvPr id="207" name="Google Shape;207;p27"/>
          <p:cNvSpPr txBox="1"/>
          <p:nvPr/>
        </p:nvSpPr>
        <p:spPr>
          <a:xfrm>
            <a:off x="11241775" y="5792525"/>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8"/>
          <p:cNvPicPr preferRelativeResize="0"/>
          <p:nvPr>
            <p:ph idx="2" type="pic"/>
          </p:nvPr>
        </p:nvPicPr>
        <p:blipFill rotWithShape="1">
          <a:blip r:embed="rId3">
            <a:alphaModFix/>
          </a:blip>
          <a:srcRect b="0" l="89" r="79" t="0"/>
          <a:stretch/>
        </p:blipFill>
        <p:spPr>
          <a:xfrm>
            <a:off x="1" y="0"/>
            <a:ext cx="12192000" cy="6857999"/>
          </a:xfrm>
          <a:prstGeom prst="rect">
            <a:avLst/>
          </a:prstGeom>
          <a:noFill/>
          <a:ln>
            <a:noFill/>
          </a:ln>
        </p:spPr>
      </p:pic>
      <p:sp>
        <p:nvSpPr>
          <p:cNvPr id="213" name="Google Shape;213;p28"/>
          <p:cNvSpPr txBox="1"/>
          <p:nvPr/>
        </p:nvSpPr>
        <p:spPr>
          <a:xfrm>
            <a:off x="2629750" y="2998050"/>
            <a:ext cx="4257900" cy="8619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i="0" lang="en-US" sz="5000" u="none" cap="none" strike="noStrike">
                <a:solidFill>
                  <a:schemeClr val="lt1"/>
                </a:solidFill>
                <a:latin typeface="Montserrat"/>
                <a:ea typeface="Montserrat"/>
                <a:cs typeface="Montserrat"/>
                <a:sym typeface="Montserrat"/>
              </a:rPr>
              <a:t>Thank you </a:t>
            </a:r>
            <a:endParaRPr b="1" i="0" sz="53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7"/>
          <p:cNvSpPr txBox="1"/>
          <p:nvPr/>
        </p:nvSpPr>
        <p:spPr>
          <a:xfrm>
            <a:off x="934300" y="760925"/>
            <a:ext cx="5547900" cy="90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700"/>
              <a:buFont typeface="Arial"/>
              <a:buNone/>
            </a:pPr>
            <a:r>
              <a:rPr b="0" i="0" lang="en-US" sz="4700" u="none" cap="none" strike="noStrike">
                <a:solidFill>
                  <a:schemeClr val="lt1"/>
                </a:solidFill>
                <a:latin typeface="Montserrat"/>
                <a:ea typeface="Montserrat"/>
                <a:cs typeface="Montserrat"/>
                <a:sym typeface="Montserrat"/>
              </a:rPr>
              <a:t>Content :</a:t>
            </a:r>
            <a:endParaRPr b="0" i="0" sz="4700" u="none" cap="none" strike="noStrike">
              <a:solidFill>
                <a:schemeClr val="lt1"/>
              </a:solidFill>
              <a:latin typeface="Montserrat"/>
              <a:ea typeface="Montserrat"/>
              <a:cs typeface="Montserrat"/>
              <a:sym typeface="Montserrat"/>
            </a:endParaRPr>
          </a:p>
        </p:txBody>
      </p:sp>
      <p:sp>
        <p:nvSpPr>
          <p:cNvPr id="40" name="Google Shape;40;p7"/>
          <p:cNvSpPr txBox="1"/>
          <p:nvPr/>
        </p:nvSpPr>
        <p:spPr>
          <a:xfrm>
            <a:off x="1155850" y="1926400"/>
            <a:ext cx="5547900" cy="24474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200000"/>
              </a:lnSpc>
              <a:spcBef>
                <a:spcPts val="0"/>
              </a:spcBef>
              <a:spcAft>
                <a:spcPts val="0"/>
              </a:spcAft>
              <a:buClr>
                <a:schemeClr val="lt1"/>
              </a:buClr>
              <a:buSzPts val="2100"/>
              <a:buFont typeface="Montserrat"/>
              <a:buAutoNum type="arabicPeriod"/>
            </a:pPr>
            <a:r>
              <a:rPr lang="en-US" sz="2100">
                <a:solidFill>
                  <a:schemeClr val="lt1"/>
                </a:solidFill>
                <a:latin typeface="Montserrat"/>
                <a:ea typeface="Montserrat"/>
                <a:cs typeface="Montserrat"/>
                <a:sym typeface="Montserrat"/>
              </a:rPr>
              <a:t>Asking the user for input</a:t>
            </a:r>
            <a:endParaRPr sz="2100">
              <a:solidFill>
                <a:schemeClr val="lt1"/>
              </a:solidFill>
              <a:latin typeface="Montserrat"/>
              <a:ea typeface="Montserrat"/>
              <a:cs typeface="Montserrat"/>
              <a:sym typeface="Montserrat"/>
            </a:endParaRPr>
          </a:p>
          <a:p>
            <a:pPr indent="-361950" lvl="0" marL="457200" marR="0" rtl="0" algn="l">
              <a:lnSpc>
                <a:spcPct val="200000"/>
              </a:lnSpc>
              <a:spcBef>
                <a:spcPts val="0"/>
              </a:spcBef>
              <a:spcAft>
                <a:spcPts val="0"/>
              </a:spcAft>
              <a:buClr>
                <a:schemeClr val="lt1"/>
              </a:buClr>
              <a:buSzPts val="2100"/>
              <a:buFont typeface="Montserrat"/>
              <a:buAutoNum type="arabicPeriod"/>
            </a:pPr>
            <a:r>
              <a:rPr lang="en-US" sz="2100">
                <a:solidFill>
                  <a:schemeClr val="lt1"/>
                </a:solidFill>
                <a:latin typeface="Montserrat"/>
                <a:ea typeface="Montserrat"/>
                <a:cs typeface="Montserrat"/>
                <a:sym typeface="Montserrat"/>
              </a:rPr>
              <a:t>Comments</a:t>
            </a:r>
            <a:endParaRPr sz="2100">
              <a:solidFill>
                <a:schemeClr val="lt1"/>
              </a:solidFill>
              <a:latin typeface="Montserrat"/>
              <a:ea typeface="Montserrat"/>
              <a:cs typeface="Montserrat"/>
              <a:sym typeface="Montserrat"/>
            </a:endParaRPr>
          </a:p>
          <a:p>
            <a:pPr indent="-361950" lvl="0" marL="457200" marR="0" rtl="0" algn="l">
              <a:lnSpc>
                <a:spcPct val="200000"/>
              </a:lnSpc>
              <a:spcBef>
                <a:spcPts val="0"/>
              </a:spcBef>
              <a:spcAft>
                <a:spcPts val="0"/>
              </a:spcAft>
              <a:buClr>
                <a:schemeClr val="lt1"/>
              </a:buClr>
              <a:buSzPts val="2100"/>
              <a:buFont typeface="Montserrat"/>
              <a:buAutoNum type="arabicPeriod"/>
            </a:pPr>
            <a:r>
              <a:rPr lang="en-US" sz="2100">
                <a:solidFill>
                  <a:schemeClr val="lt1"/>
                </a:solidFill>
                <a:latin typeface="Montserrat"/>
                <a:ea typeface="Montserrat"/>
                <a:cs typeface="Montserrat"/>
                <a:sym typeface="Montserrat"/>
              </a:rPr>
              <a:t>Type Conversion</a:t>
            </a:r>
            <a:endParaRPr sz="2100">
              <a:solidFill>
                <a:schemeClr val="lt1"/>
              </a:solidFill>
              <a:latin typeface="Montserrat"/>
              <a:ea typeface="Montserrat"/>
              <a:cs typeface="Montserrat"/>
              <a:sym typeface="Montserrat"/>
            </a:endParaRPr>
          </a:p>
          <a:p>
            <a:pPr indent="-361950" lvl="0" marL="457200" marR="0" rtl="0" algn="l">
              <a:lnSpc>
                <a:spcPct val="200000"/>
              </a:lnSpc>
              <a:spcBef>
                <a:spcPts val="0"/>
              </a:spcBef>
              <a:spcAft>
                <a:spcPts val="0"/>
              </a:spcAft>
              <a:buClr>
                <a:schemeClr val="lt1"/>
              </a:buClr>
              <a:buSzPts val="2100"/>
              <a:buFont typeface="Montserrat"/>
              <a:buAutoNum type="arabicPeriod"/>
            </a:pPr>
            <a:r>
              <a:rPr lang="en-US" sz="2100">
                <a:solidFill>
                  <a:schemeClr val="lt1"/>
                </a:solidFill>
                <a:latin typeface="Montserrat"/>
                <a:ea typeface="Montserrat"/>
                <a:cs typeface="Montserrat"/>
                <a:sym typeface="Montserrat"/>
              </a:rPr>
              <a:t>Exercises</a:t>
            </a:r>
            <a:endParaRPr sz="2100">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pic>
        <p:nvPicPr>
          <p:cNvPr id="45" name="Google Shape;45;p8"/>
          <p:cNvPicPr preferRelativeResize="0"/>
          <p:nvPr>
            <p:ph idx="2" type="pic"/>
          </p:nvPr>
        </p:nvPicPr>
        <p:blipFill rotWithShape="1">
          <a:blip r:embed="rId3">
            <a:alphaModFix/>
          </a:blip>
          <a:srcRect b="0" l="89" r="79" t="0"/>
          <a:stretch/>
        </p:blipFill>
        <p:spPr>
          <a:xfrm>
            <a:off x="-59524" y="-404800"/>
            <a:ext cx="12192000" cy="6857999"/>
          </a:xfrm>
          <a:prstGeom prst="rect">
            <a:avLst/>
          </a:prstGeom>
          <a:noFill/>
          <a:ln>
            <a:noFill/>
          </a:ln>
        </p:spPr>
      </p:pic>
      <p:sp>
        <p:nvSpPr>
          <p:cNvPr id="46" name="Google Shape;46;p8"/>
          <p:cNvSpPr txBox="1"/>
          <p:nvPr/>
        </p:nvSpPr>
        <p:spPr>
          <a:xfrm>
            <a:off x="3920100" y="2397400"/>
            <a:ext cx="4351800" cy="16146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lang="en-US" sz="4600">
                <a:solidFill>
                  <a:schemeClr val="lt1"/>
                </a:solidFill>
                <a:latin typeface="Montserrat"/>
                <a:ea typeface="Montserrat"/>
                <a:cs typeface="Montserrat"/>
                <a:sym typeface="Montserrat"/>
              </a:rPr>
              <a:t>Asking for input</a:t>
            </a:r>
            <a:endParaRPr b="1" i="0" sz="4600" u="none" cap="none" strike="noStrike">
              <a:solidFill>
                <a:schemeClr val="lt1"/>
              </a:solidFill>
              <a:latin typeface="Montserrat"/>
              <a:ea typeface="Montserrat"/>
              <a:cs typeface="Montserrat"/>
              <a:sym typeface="Montserrat"/>
            </a:endParaRPr>
          </a:p>
        </p:txBody>
      </p:sp>
      <p:sp>
        <p:nvSpPr>
          <p:cNvPr id="47" name="Google Shape;47;p8"/>
          <p:cNvSpPr/>
          <p:nvPr/>
        </p:nvSpPr>
        <p:spPr>
          <a:xfrm>
            <a:off x="1190200" y="2182050"/>
            <a:ext cx="2493900" cy="2493900"/>
          </a:xfrm>
          <a:prstGeom prst="round2DiagRect">
            <a:avLst>
              <a:gd fmla="val 16667"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8"/>
          <p:cNvSpPr txBox="1"/>
          <p:nvPr/>
        </p:nvSpPr>
        <p:spPr>
          <a:xfrm>
            <a:off x="1512550" y="2544000"/>
            <a:ext cx="1849200" cy="1770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10900" u="none" cap="none" strike="noStrike">
                <a:solidFill>
                  <a:srgbClr val="4784B7"/>
                </a:solidFill>
                <a:latin typeface="Nunito Black"/>
                <a:ea typeface="Nunito Black"/>
                <a:cs typeface="Nunito Black"/>
                <a:sym typeface="Nunito Black"/>
              </a:rPr>
              <a:t>01</a:t>
            </a:r>
            <a:endParaRPr b="0" i="0" sz="10900" u="none" cap="none" strike="noStrike">
              <a:solidFill>
                <a:srgbClr val="4784B7"/>
              </a:solidFill>
              <a:latin typeface="Nunito Black"/>
              <a:ea typeface="Nunito Black"/>
              <a:cs typeface="Nunito Black"/>
              <a:sym typeface="Nunito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9"/>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01- </a:t>
            </a:r>
            <a:r>
              <a:rPr b="1" lang="en-US" sz="2400">
                <a:solidFill>
                  <a:srgbClr val="4784B7"/>
                </a:solidFill>
                <a:latin typeface="Montserrat"/>
                <a:ea typeface="Montserrat"/>
                <a:cs typeface="Montserrat"/>
                <a:sym typeface="Montserrat"/>
              </a:rPr>
              <a:t>Asking for input</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54" name="Google Shape;54;p9"/>
          <p:cNvPicPr preferRelativeResize="0"/>
          <p:nvPr/>
        </p:nvPicPr>
        <p:blipFill rotWithShape="1">
          <a:blip r:embed="rId3">
            <a:alphaModFix/>
          </a:blip>
          <a:srcRect b="0" l="376" r="377" t="0"/>
          <a:stretch/>
        </p:blipFill>
        <p:spPr>
          <a:xfrm>
            <a:off x="508600" y="426300"/>
            <a:ext cx="606525" cy="609150"/>
          </a:xfrm>
          <a:prstGeom prst="rect">
            <a:avLst/>
          </a:prstGeom>
          <a:noFill/>
          <a:ln>
            <a:noFill/>
          </a:ln>
        </p:spPr>
      </p:pic>
      <p:sp>
        <p:nvSpPr>
          <p:cNvPr id="55" name="Google Shape;55;p9"/>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56" name="Google Shape;56;p9"/>
          <p:cNvSpPr txBox="1"/>
          <p:nvPr/>
        </p:nvSpPr>
        <p:spPr>
          <a:xfrm>
            <a:off x="642950" y="1394975"/>
            <a:ext cx="10108200" cy="176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In Python, you can get input from the user using the input() function. It stops the program and waits for the user to type something. When the user presses Enter, the program continues, and input() returns what the user typed as a string.</a:t>
            </a:r>
            <a:endParaRPr i="0" sz="2300" u="none" cap="none" strike="noStrike">
              <a:solidFill>
                <a:srgbClr val="000000"/>
              </a:solidFill>
              <a:latin typeface="Montserrat"/>
              <a:ea typeface="Montserrat"/>
              <a:cs typeface="Montserrat"/>
              <a:sym typeface="Montserrat"/>
            </a:endParaRPr>
          </a:p>
        </p:txBody>
      </p:sp>
      <p:pic>
        <p:nvPicPr>
          <p:cNvPr id="57" name="Google Shape;57;p9"/>
          <p:cNvPicPr preferRelativeResize="0"/>
          <p:nvPr/>
        </p:nvPicPr>
        <p:blipFill>
          <a:blip r:embed="rId4">
            <a:alphaModFix/>
          </a:blip>
          <a:stretch>
            <a:fillRect/>
          </a:stretch>
        </p:blipFill>
        <p:spPr>
          <a:xfrm>
            <a:off x="2045475" y="3414625"/>
            <a:ext cx="7839075" cy="2543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0"/>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01- </a:t>
            </a:r>
            <a:r>
              <a:rPr b="1" lang="en-US" sz="2400">
                <a:solidFill>
                  <a:srgbClr val="4784B7"/>
                </a:solidFill>
                <a:latin typeface="Montserrat"/>
                <a:ea typeface="Montserrat"/>
                <a:cs typeface="Montserrat"/>
                <a:sym typeface="Montserrat"/>
              </a:rPr>
              <a:t>Asking for input</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63" name="Google Shape;63;p10"/>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64" name="Google Shape;64;p10"/>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65" name="Google Shape;65;p10"/>
          <p:cNvSpPr txBox="1"/>
          <p:nvPr/>
        </p:nvSpPr>
        <p:spPr>
          <a:xfrm>
            <a:off x="642950" y="1394975"/>
            <a:ext cx="10108200" cy="216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Before asking the user for input, it's helpful to show them a message telling them what to input. You can do this using the input() function and passing a string as a prompt. The prompt will be displayed to the user, and the program will pause, waiting for the user to enter their input.</a:t>
            </a:r>
            <a:endParaRPr i="0" sz="2300" u="none" cap="none" strike="noStrike">
              <a:solidFill>
                <a:srgbClr val="000000"/>
              </a:solidFill>
              <a:latin typeface="Montserrat"/>
              <a:ea typeface="Montserrat"/>
              <a:cs typeface="Montserrat"/>
              <a:sym typeface="Montserrat"/>
            </a:endParaRPr>
          </a:p>
        </p:txBody>
      </p:sp>
      <p:pic>
        <p:nvPicPr>
          <p:cNvPr id="66" name="Google Shape;66;p10"/>
          <p:cNvPicPr preferRelativeResize="0"/>
          <p:nvPr/>
        </p:nvPicPr>
        <p:blipFill>
          <a:blip r:embed="rId4">
            <a:alphaModFix/>
          </a:blip>
          <a:stretch>
            <a:fillRect/>
          </a:stretch>
        </p:blipFill>
        <p:spPr>
          <a:xfrm>
            <a:off x="2069300" y="3562175"/>
            <a:ext cx="7839075" cy="251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1"/>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01- </a:t>
            </a:r>
            <a:r>
              <a:rPr b="1" lang="en-US" sz="2400">
                <a:solidFill>
                  <a:srgbClr val="4784B7"/>
                </a:solidFill>
                <a:latin typeface="Montserrat"/>
                <a:ea typeface="Montserrat"/>
                <a:cs typeface="Montserrat"/>
                <a:sym typeface="Montserrat"/>
              </a:rPr>
              <a:t>Asking for input</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72" name="Google Shape;72;p11"/>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73" name="Google Shape;73;p11"/>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74" name="Google Shape;74;p11"/>
          <p:cNvSpPr txBox="1"/>
          <p:nvPr/>
        </p:nvSpPr>
        <p:spPr>
          <a:xfrm>
            <a:off x="750100" y="2752500"/>
            <a:ext cx="10108200" cy="135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The sequence \n at the end of the prompt is like a special code for a newline, which makes a line break. It's the reason why the user's input appears below the prompt.</a:t>
            </a:r>
            <a:endParaRPr i="0" sz="2300" u="none" cap="none" strike="noStrike">
              <a:solidFill>
                <a:srgbClr val="000000"/>
              </a:solidFill>
              <a:latin typeface="Montserrat"/>
              <a:ea typeface="Montserrat"/>
              <a:cs typeface="Montserrat"/>
              <a:sym typeface="Montserrat"/>
            </a:endParaRPr>
          </a:p>
        </p:txBody>
      </p:sp>
      <p:pic>
        <p:nvPicPr>
          <p:cNvPr id="75" name="Google Shape;75;p11"/>
          <p:cNvPicPr preferRelativeResize="0"/>
          <p:nvPr/>
        </p:nvPicPr>
        <p:blipFill>
          <a:blip r:embed="rId4">
            <a:alphaModFix/>
          </a:blip>
          <a:stretch>
            <a:fillRect/>
          </a:stretch>
        </p:blipFill>
        <p:spPr>
          <a:xfrm>
            <a:off x="1831175" y="1035450"/>
            <a:ext cx="7839075" cy="1981200"/>
          </a:xfrm>
          <a:prstGeom prst="rect">
            <a:avLst/>
          </a:prstGeom>
          <a:noFill/>
          <a:ln>
            <a:noFill/>
          </a:ln>
        </p:spPr>
      </p:pic>
      <p:pic>
        <p:nvPicPr>
          <p:cNvPr id="76" name="Google Shape;76;p11"/>
          <p:cNvPicPr preferRelativeResize="0"/>
          <p:nvPr/>
        </p:nvPicPr>
        <p:blipFill>
          <a:blip r:embed="rId5">
            <a:alphaModFix/>
          </a:blip>
          <a:stretch>
            <a:fillRect/>
          </a:stretch>
        </p:blipFill>
        <p:spPr>
          <a:xfrm>
            <a:off x="3456288" y="4581550"/>
            <a:ext cx="4695825" cy="828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2"/>
          <p:cNvPicPr preferRelativeResize="0"/>
          <p:nvPr>
            <p:ph idx="2" type="pic"/>
          </p:nvPr>
        </p:nvPicPr>
        <p:blipFill rotWithShape="1">
          <a:blip r:embed="rId3">
            <a:alphaModFix/>
          </a:blip>
          <a:srcRect b="0" l="89" r="79" t="0"/>
          <a:stretch/>
        </p:blipFill>
        <p:spPr>
          <a:xfrm>
            <a:off x="-59524" y="-404800"/>
            <a:ext cx="12192000" cy="6857999"/>
          </a:xfrm>
          <a:prstGeom prst="rect">
            <a:avLst/>
          </a:prstGeom>
          <a:noFill/>
          <a:ln>
            <a:noFill/>
          </a:ln>
        </p:spPr>
      </p:pic>
      <p:sp>
        <p:nvSpPr>
          <p:cNvPr id="82" name="Google Shape;82;p12"/>
          <p:cNvSpPr txBox="1"/>
          <p:nvPr/>
        </p:nvSpPr>
        <p:spPr>
          <a:xfrm>
            <a:off x="3920100" y="2980825"/>
            <a:ext cx="4351800" cy="8004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lang="en-US" sz="4600">
                <a:solidFill>
                  <a:schemeClr val="lt1"/>
                </a:solidFill>
                <a:latin typeface="Montserrat"/>
                <a:ea typeface="Montserrat"/>
                <a:cs typeface="Montserrat"/>
                <a:sym typeface="Montserrat"/>
              </a:rPr>
              <a:t>Comments</a:t>
            </a:r>
            <a:endParaRPr b="1" i="0" sz="4600" u="none" cap="none" strike="noStrike">
              <a:solidFill>
                <a:schemeClr val="lt1"/>
              </a:solidFill>
              <a:latin typeface="Montserrat"/>
              <a:ea typeface="Montserrat"/>
              <a:cs typeface="Montserrat"/>
              <a:sym typeface="Montserrat"/>
            </a:endParaRPr>
          </a:p>
        </p:txBody>
      </p:sp>
      <p:sp>
        <p:nvSpPr>
          <p:cNvPr id="83" name="Google Shape;83;p12"/>
          <p:cNvSpPr/>
          <p:nvPr/>
        </p:nvSpPr>
        <p:spPr>
          <a:xfrm>
            <a:off x="1190200" y="2182050"/>
            <a:ext cx="2493900" cy="2493900"/>
          </a:xfrm>
          <a:prstGeom prst="round2DiagRect">
            <a:avLst>
              <a:gd fmla="val 16667"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nvSpPr>
        <p:spPr>
          <a:xfrm>
            <a:off x="1512550" y="2544000"/>
            <a:ext cx="1849200" cy="1770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10900" u="none" cap="none" strike="noStrike">
                <a:solidFill>
                  <a:srgbClr val="4784B7"/>
                </a:solidFill>
                <a:latin typeface="Nunito Black"/>
                <a:ea typeface="Nunito Black"/>
                <a:cs typeface="Nunito Black"/>
                <a:sym typeface="Nunito Black"/>
              </a:rPr>
              <a:t>0</a:t>
            </a:r>
            <a:r>
              <a:rPr lang="en-US" sz="10900">
                <a:solidFill>
                  <a:srgbClr val="4784B7"/>
                </a:solidFill>
                <a:latin typeface="Nunito Black"/>
                <a:ea typeface="Nunito Black"/>
                <a:cs typeface="Nunito Black"/>
                <a:sym typeface="Nunito Black"/>
              </a:rPr>
              <a:t>2</a:t>
            </a:r>
            <a:endParaRPr b="0" i="0" sz="10900" u="none" cap="none" strike="noStrike">
              <a:solidFill>
                <a:srgbClr val="4784B7"/>
              </a:solidFill>
              <a:latin typeface="Nunito Black"/>
              <a:ea typeface="Nunito Black"/>
              <a:cs typeface="Nunito Black"/>
              <a:sym typeface="Nunito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400">
                <a:solidFill>
                  <a:srgbClr val="4784B7"/>
                </a:solidFill>
                <a:latin typeface="Montserrat"/>
                <a:ea typeface="Montserrat"/>
                <a:cs typeface="Montserrat"/>
                <a:sym typeface="Montserrat"/>
              </a:rPr>
              <a:t>02</a:t>
            </a:r>
            <a:r>
              <a:rPr b="1" i="0" lang="en-US" sz="2400" u="none" cap="none" strike="noStrike">
                <a:solidFill>
                  <a:srgbClr val="4784B7"/>
                </a:solidFill>
                <a:latin typeface="Montserrat"/>
                <a:ea typeface="Montserrat"/>
                <a:cs typeface="Montserrat"/>
                <a:sym typeface="Montserrat"/>
              </a:rPr>
              <a:t>- </a:t>
            </a:r>
            <a:r>
              <a:rPr b="1" lang="en-US" sz="2400">
                <a:solidFill>
                  <a:srgbClr val="4784B7"/>
                </a:solidFill>
                <a:latin typeface="Montserrat"/>
                <a:ea typeface="Montserrat"/>
                <a:cs typeface="Montserrat"/>
                <a:sym typeface="Montserrat"/>
              </a:rPr>
              <a:t>Comments</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90" name="Google Shape;90;p13"/>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91" name="Google Shape;91;p13"/>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92" name="Google Shape;92;p13"/>
          <p:cNvSpPr txBox="1"/>
          <p:nvPr/>
        </p:nvSpPr>
        <p:spPr>
          <a:xfrm>
            <a:off x="940625" y="2692750"/>
            <a:ext cx="10108200" cy="257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As programs become larger and more complex, they become harder to understand. Formal programming languages can be quite condensed, making it challenging to grasp the purpose or logic behind a piece of code.</a:t>
            </a:r>
            <a:br>
              <a:rPr lang="en-US" sz="2300">
                <a:solidFill>
                  <a:schemeClr val="dk1"/>
                </a:solidFill>
                <a:latin typeface="Montserrat"/>
                <a:ea typeface="Montserrat"/>
                <a:cs typeface="Montserrat"/>
                <a:sym typeface="Montserrat"/>
              </a:rPr>
            </a:br>
            <a:r>
              <a:rPr lang="en-US" sz="2300">
                <a:solidFill>
                  <a:schemeClr val="dk1"/>
                </a:solidFill>
                <a:latin typeface="Montserrat"/>
                <a:ea typeface="Montserrat"/>
                <a:cs typeface="Montserrat"/>
                <a:sym typeface="Montserrat"/>
              </a:rPr>
              <a:t>To address this issue, it's helpful to add comments to your code.</a:t>
            </a:r>
            <a:endParaRPr sz="23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230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사용자 지정 1">
      <a:dk1>
        <a:srgbClr val="000000"/>
      </a:dk1>
      <a:lt1>
        <a:srgbClr val="FFFFFF"/>
      </a:lt1>
      <a:dk2>
        <a:srgbClr val="371C59"/>
      </a:dk2>
      <a:lt2>
        <a:srgbClr val="DCD8DC"/>
      </a:lt2>
      <a:accent1>
        <a:srgbClr val="4D3676"/>
      </a:accent1>
      <a:accent2>
        <a:srgbClr val="3F0072"/>
      </a:accent2>
      <a:accent3>
        <a:srgbClr val="103560"/>
      </a:accent3>
      <a:accent4>
        <a:srgbClr val="990881"/>
      </a:accent4>
      <a:accent5>
        <a:srgbClr val="4D0071"/>
      </a:accent5>
      <a:accent6>
        <a:srgbClr val="F959B5"/>
      </a:accent6>
      <a:hlink>
        <a:srgbClr val="7959A6"/>
      </a:hlink>
      <a:folHlink>
        <a:srgbClr val="A176D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