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
      <p:font typeface="Nunito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NunitoBlack-bold.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NunitoBlac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f9416c2f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f9416c2f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9416c2f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5f9416c2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9416c2fe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5f9416c2fe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f9416c2f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5f9416c2fe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f9416c2f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f9416c2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9416c2fe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5f9416c2fe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9416c2f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5f9416c2fe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9416c2f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5f9416c2fe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9416c2fe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5f9416c2f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f9416c2fe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25f9416c2fe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f9416c2fe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5f9416c2fe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9416c2fe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5f9416c2fe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f9416c2fe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5f9416c2fe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f9416c2fe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5f9416c2fe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f9416c2f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5f9416c2f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f9416c2f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5f9416c2f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f9416c2f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25f9416c2f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9416c2fe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5f9416c2f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tuy5rty7u8ty6ru">
  <p:cSld name="제목 슬라이드">
    <p:spTree>
      <p:nvGrpSpPr>
        <p:cNvPr id="12" name="Shape 12"/>
        <p:cNvGrpSpPr/>
        <p:nvPr/>
      </p:nvGrpSpPr>
      <p:grpSpPr>
        <a:xfrm>
          <a:off x="0" y="0"/>
          <a:ext cx="0" cy="0"/>
          <a:chOff x="0" y="0"/>
          <a:chExt cx="0" cy="0"/>
        </a:xfrm>
      </p:grpSpPr>
      <p:sp>
        <p:nvSpPr>
          <p:cNvPr id="13" name="Google Shape;13;p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49" l="0" r="0" t="39"/>
          <a:stretch/>
        </p:blipFill>
        <p:spPr>
          <a:xfrm>
            <a:off x="1" y="0"/>
            <a:ext cx="12192000" cy="68580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15" name="Shape 15"/>
        <p:cNvGrpSpPr/>
        <p:nvPr/>
      </p:nvGrpSpPr>
      <p:grpSpPr>
        <a:xfrm>
          <a:off x="0" y="0"/>
          <a:ext cx="0" cy="0"/>
          <a:chOff x="0" y="0"/>
          <a:chExt cx="0" cy="0"/>
        </a:xfrm>
      </p:grpSpPr>
      <p:sp>
        <p:nvSpPr>
          <p:cNvPr id="16" name="Google Shape;16;p3"/>
          <p:cNvSpPr/>
          <p:nvPr>
            <p:ph idx="2" type="pic"/>
          </p:nvPr>
        </p:nvSpPr>
        <p:spPr>
          <a:xfrm>
            <a:off x="5562600" y="603250"/>
            <a:ext cx="4292700" cy="5651400"/>
          </a:xfrm>
          <a:prstGeom prst="rect">
            <a:avLst/>
          </a:prstGeom>
          <a:noFill/>
          <a:ln>
            <a:noFill/>
          </a:ln>
        </p:spPr>
      </p:sp>
      <p:sp>
        <p:nvSpPr>
          <p:cNvPr id="17" name="Google Shape;17;p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8" name="Shape 18"/>
        <p:cNvGrpSpPr/>
        <p:nvPr/>
      </p:nvGrpSpPr>
      <p:grpSpPr>
        <a:xfrm>
          <a:off x="0" y="0"/>
          <a:ext cx="0" cy="0"/>
          <a:chOff x="0" y="0"/>
          <a:chExt cx="0" cy="0"/>
        </a:xfrm>
      </p:grpSpPr>
      <p:sp>
        <p:nvSpPr>
          <p:cNvPr id="19" name="Google Shape;19;p4"/>
          <p:cNvSpPr/>
          <p:nvPr>
            <p:ph idx="2" type="pic"/>
          </p:nvPr>
        </p:nvSpPr>
        <p:spPr>
          <a:xfrm>
            <a:off x="3035300" y="-1"/>
            <a:ext cx="4203600" cy="6115800"/>
          </a:xfrm>
          <a:prstGeom prst="rect">
            <a:avLst/>
          </a:prstGeom>
          <a:noFill/>
          <a:ln>
            <a:noFill/>
          </a:ln>
        </p:spPr>
      </p:sp>
      <p:sp>
        <p:nvSpPr>
          <p:cNvPr id="20" name="Google Shape;20;p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89" r="79" t="0"/>
          <a:stretch/>
        </p:blipFill>
        <p:spPr>
          <a:xfrm>
            <a:off x="1" y="0"/>
            <a:ext cx="12192000" cy="6857999"/>
          </a:xfrm>
          <a:prstGeom prst="rect">
            <a:avLst/>
          </a:prstGeom>
          <a:noFill/>
          <a:ln>
            <a:noFill/>
          </a:ln>
        </p:spPr>
      </p:pic>
      <p:sp>
        <p:nvSpPr>
          <p:cNvPr id="7" name="Google Shape;7;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 name="Google Shape;9;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0" name="Google Shape;10;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1" name="Google Shape;11;p1"/>
          <p:cNvSpPr txBox="1"/>
          <p:nvPr>
            <p:ph idx="12" type="sldNum"/>
          </p:nvPr>
        </p:nvSpPr>
        <p:spPr>
          <a:xfrm>
            <a:off x="11455825" y="5933825"/>
            <a:ext cx="407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5"/>
          <p:cNvSpPr/>
          <p:nvPr/>
        </p:nvSpPr>
        <p:spPr>
          <a:xfrm>
            <a:off x="0" y="3979333"/>
            <a:ext cx="12192000" cy="2878667"/>
          </a:xfrm>
          <a:prstGeom prst="rect">
            <a:avLst/>
          </a:prstGeom>
          <a:solidFill>
            <a:srgbClr val="261B3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26" name="Google Shape;26;p5"/>
          <p:cNvPicPr preferRelativeResize="0"/>
          <p:nvPr>
            <p:ph idx="2" type="pic"/>
          </p:nvPr>
        </p:nvPicPr>
        <p:blipFill rotWithShape="1">
          <a:blip r:embed="rId3">
            <a:alphaModFix/>
          </a:blip>
          <a:srcRect b="0" l="39" r="49" t="0"/>
          <a:stretch/>
        </p:blipFill>
        <p:spPr>
          <a:xfrm>
            <a:off x="1" y="0"/>
            <a:ext cx="12192000" cy="6858000"/>
          </a:xfrm>
          <a:prstGeom prst="rect">
            <a:avLst/>
          </a:prstGeom>
          <a:noFill/>
          <a:ln>
            <a:noFill/>
          </a:ln>
        </p:spPr>
      </p:pic>
      <p:sp>
        <p:nvSpPr>
          <p:cNvPr id="27" name="Google Shape;27;p5"/>
          <p:cNvSpPr/>
          <p:nvPr/>
        </p:nvSpPr>
        <p:spPr>
          <a:xfrm>
            <a:off x="8350475" y="5873975"/>
            <a:ext cx="3330000" cy="404700"/>
          </a:xfrm>
          <a:prstGeom prst="roundRect">
            <a:avLst>
              <a:gd fmla="val 50000" name="adj"/>
            </a:avLst>
          </a:prstGeom>
          <a:solidFill>
            <a:schemeClr val="lt1"/>
          </a:solidFill>
          <a:ln>
            <a:noFill/>
          </a:ln>
          <a:effectLst>
            <a:outerShdw blurRad="414338" rotWithShape="0" algn="bl" dist="28575">
              <a:srgbClr val="000000">
                <a:alpha val="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nvSpPr>
        <p:spPr>
          <a:xfrm>
            <a:off x="8502000" y="5914775"/>
            <a:ext cx="3047100" cy="32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1500" u="none" cap="none" strike="noStrike">
                <a:solidFill>
                  <a:srgbClr val="3670A0"/>
                </a:solidFill>
                <a:latin typeface="Montserrat"/>
                <a:ea typeface="Montserrat"/>
                <a:cs typeface="Montserrat"/>
                <a:sym typeface="Montserrat"/>
              </a:rPr>
              <a:t>contact@softyeducation.com</a:t>
            </a:r>
            <a:endParaRPr b="0" i="0" sz="1500" u="none" cap="none" strike="noStrike">
              <a:solidFill>
                <a:srgbClr val="3670A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98" name="Google Shape;98;p1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99" name="Google Shape;99;p1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pic>
        <p:nvPicPr>
          <p:cNvPr id="100" name="Google Shape;100;p14"/>
          <p:cNvPicPr preferRelativeResize="0"/>
          <p:nvPr/>
        </p:nvPicPr>
        <p:blipFill>
          <a:blip r:embed="rId4">
            <a:alphaModFix/>
          </a:blip>
          <a:stretch>
            <a:fillRect/>
          </a:stretch>
        </p:blipFill>
        <p:spPr>
          <a:xfrm>
            <a:off x="1564475" y="1638450"/>
            <a:ext cx="9063051" cy="414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06" name="Google Shape;106;p1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07" name="Google Shape;107;p1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08" name="Google Shape;108;p15"/>
          <p:cNvSpPr txBox="1"/>
          <p:nvPr/>
        </p:nvSpPr>
        <p:spPr>
          <a:xfrm>
            <a:off x="821550" y="14426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Comments are explanations written in natural language that describe what the program is doing. In Python, comments are marked by the # symbol:</a:t>
            </a:r>
            <a:endParaRPr sz="2300">
              <a:solidFill>
                <a:schemeClr val="dk1"/>
              </a:solidFill>
              <a:latin typeface="Montserrat"/>
              <a:ea typeface="Montserrat"/>
              <a:cs typeface="Montserrat"/>
              <a:sym typeface="Montserrat"/>
            </a:endParaRPr>
          </a:p>
        </p:txBody>
      </p:sp>
      <p:pic>
        <p:nvPicPr>
          <p:cNvPr id="109" name="Google Shape;109;p15"/>
          <p:cNvPicPr preferRelativeResize="0"/>
          <p:nvPr/>
        </p:nvPicPr>
        <p:blipFill>
          <a:blip r:embed="rId4">
            <a:alphaModFix/>
          </a:blip>
          <a:stretch>
            <a:fillRect/>
          </a:stretch>
        </p:blipFill>
        <p:spPr>
          <a:xfrm>
            <a:off x="1045375" y="2995625"/>
            <a:ext cx="9629201" cy="24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15" name="Google Shape;115;p1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16" name="Google Shape;116;p1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17" name="Google Shape;117;p16"/>
          <p:cNvSpPr txBox="1"/>
          <p:nvPr/>
        </p:nvSpPr>
        <p:spPr>
          <a:xfrm>
            <a:off x="773950" y="2168875"/>
            <a:ext cx="10108200" cy="338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By using comments, you can make your code more readable and easier to comprehend, both for yourself and others who might read your code later.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Good variable names can reduce the need for comments, but long names can make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complex expressions hard to read, so there is a trade-off</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7"/>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123" name="Google Shape;123;p17"/>
          <p:cNvSpPr txBox="1"/>
          <p:nvPr/>
        </p:nvSpPr>
        <p:spPr>
          <a:xfrm>
            <a:off x="3860575" y="2445025"/>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Type Conversion</a:t>
            </a:r>
            <a:endParaRPr b="1" i="0" sz="4600" u="none" cap="none" strike="noStrike">
              <a:solidFill>
                <a:schemeClr val="lt1"/>
              </a:solidFill>
              <a:latin typeface="Montserrat"/>
              <a:ea typeface="Montserrat"/>
              <a:cs typeface="Montserrat"/>
              <a:sym typeface="Montserrat"/>
            </a:endParaRPr>
          </a:p>
        </p:txBody>
      </p:sp>
      <p:sp>
        <p:nvSpPr>
          <p:cNvPr id="124" name="Google Shape;124;p17"/>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3</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31" name="Google Shape;131;p1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32" name="Google Shape;132;p1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33" name="Google Shape;133;p18"/>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Type conversion, also known as type casting, is the process of converting one data type into another. In Python, you can perform type conversion on user input to ensure that the input is of the desired data type. This is especially useful when you expect specific types of data but receive them as strings from the user.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39" name="Google Shape;139;p1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0" name="Google Shape;140;p1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41" name="Google Shape;141;p19"/>
          <p:cNvSpPr txBox="1"/>
          <p:nvPr/>
        </p:nvSpPr>
        <p:spPr>
          <a:xfrm>
            <a:off x="666775" y="16331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Here's an example that takes user input for age and converts it to an integer: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pic>
        <p:nvPicPr>
          <p:cNvPr id="142" name="Google Shape;142;p19"/>
          <p:cNvPicPr preferRelativeResize="0"/>
          <p:nvPr/>
        </p:nvPicPr>
        <p:blipFill>
          <a:blip r:embed="rId4">
            <a:alphaModFix/>
          </a:blip>
          <a:stretch>
            <a:fillRect/>
          </a:stretch>
        </p:blipFill>
        <p:spPr>
          <a:xfrm>
            <a:off x="1866900" y="2745575"/>
            <a:ext cx="7839075"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48" name="Google Shape;148;p2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9" name="Google Shape;149;p2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0" name="Google Shape;150;p20"/>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this example, the input() function is used to prompt the user for their age, and the input is stored as a string in the age_str variable.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Next, we use the int() function to convert age_str into an integer. If the input can be successfully converted to an integer.</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56" name="Google Shape;156;p2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57" name="Google Shape;157;p2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8" name="Google Shape;158;p21"/>
          <p:cNvSpPr txBox="1"/>
          <p:nvPr/>
        </p:nvSpPr>
        <p:spPr>
          <a:xfrm>
            <a:off x="666775" y="1633100"/>
            <a:ext cx="101082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Let's see another example where we convert the user input to a float:</a:t>
            </a:r>
            <a:endParaRPr sz="2300">
              <a:solidFill>
                <a:schemeClr val="dk1"/>
              </a:solidFill>
              <a:latin typeface="Montserrat"/>
              <a:ea typeface="Montserrat"/>
              <a:cs typeface="Montserrat"/>
              <a:sym typeface="Montserrat"/>
            </a:endParaRPr>
          </a:p>
        </p:txBody>
      </p:sp>
      <p:pic>
        <p:nvPicPr>
          <p:cNvPr id="159" name="Google Shape;159;p21"/>
          <p:cNvPicPr preferRelativeResize="0"/>
          <p:nvPr/>
        </p:nvPicPr>
        <p:blipFill>
          <a:blip r:embed="rId4">
            <a:alphaModFix/>
          </a:blip>
          <a:stretch>
            <a:fillRect/>
          </a:stretch>
        </p:blipFill>
        <p:spPr>
          <a:xfrm>
            <a:off x="1801338" y="3029075"/>
            <a:ext cx="7839075" cy="233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03</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Type Conversion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65" name="Google Shape;165;p2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66" name="Google Shape;166;p2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67" name="Google Shape;167;p22"/>
          <p:cNvSpPr txBox="1"/>
          <p:nvPr/>
        </p:nvSpPr>
        <p:spPr>
          <a:xfrm>
            <a:off x="940625" y="2692750"/>
            <a:ext cx="10108200" cy="9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this example, we use the float() function to convert the user's weight input to a floating-point number.</a:t>
            </a:r>
            <a:endParaRPr sz="23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173" name="Google Shape;173;p23"/>
          <p:cNvSpPr txBox="1"/>
          <p:nvPr/>
        </p:nvSpPr>
        <p:spPr>
          <a:xfrm>
            <a:off x="3789125" y="2838300"/>
            <a:ext cx="4351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Exercises</a:t>
            </a:r>
            <a:endParaRPr b="1" i="0" sz="4600" u="none" cap="none" strike="noStrike">
              <a:solidFill>
                <a:schemeClr val="lt1"/>
              </a:solidFill>
              <a:latin typeface="Montserrat"/>
              <a:ea typeface="Montserrat"/>
              <a:cs typeface="Montserrat"/>
              <a:sym typeface="Montserrat"/>
            </a:endParaRPr>
          </a:p>
        </p:txBody>
      </p:sp>
      <p:sp>
        <p:nvSpPr>
          <p:cNvPr id="174" name="Google Shape;174;p23"/>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4</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6"/>
          <p:cNvSpPr txBox="1"/>
          <p:nvPr/>
        </p:nvSpPr>
        <p:spPr>
          <a:xfrm>
            <a:off x="2661550" y="2684723"/>
            <a:ext cx="46980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6600" u="none" cap="none" strike="noStrike">
                <a:solidFill>
                  <a:schemeClr val="lt1"/>
                </a:solidFill>
                <a:latin typeface="Montserrat"/>
                <a:ea typeface="Montserrat"/>
                <a:cs typeface="Montserrat"/>
                <a:sym typeface="Montserrat"/>
              </a:rPr>
              <a:t>Day </a:t>
            </a:r>
            <a:r>
              <a:rPr b="1" lang="en-US" sz="6600">
                <a:solidFill>
                  <a:schemeClr val="lt1"/>
                </a:solidFill>
                <a:latin typeface="Montserrat"/>
                <a:ea typeface="Montserrat"/>
                <a:cs typeface="Montserrat"/>
                <a:sym typeface="Montserrat"/>
              </a:rPr>
              <a:t>1</a:t>
            </a:r>
            <a:br>
              <a:rPr b="0" i="0" lang="en-US" sz="7200" u="none" cap="none" strike="noStrike">
                <a:solidFill>
                  <a:srgbClr val="4285F4"/>
                </a:solidFill>
                <a:latin typeface="Arial"/>
                <a:ea typeface="Arial"/>
                <a:cs typeface="Arial"/>
                <a:sym typeface="Arial"/>
              </a:rPr>
            </a:br>
            <a:endParaRPr b="1" i="0" sz="6600" u="none" cap="none" strike="noStrike">
              <a:solidFill>
                <a:schemeClr val="lt1"/>
              </a:solidFill>
              <a:latin typeface="Montserrat"/>
              <a:ea typeface="Montserrat"/>
              <a:cs typeface="Montserrat"/>
              <a:sym typeface="Montserrat"/>
            </a:endParaRPr>
          </a:p>
        </p:txBody>
      </p:sp>
      <p:sp>
        <p:nvSpPr>
          <p:cNvPr id="34" name="Google Shape;34;p6"/>
          <p:cNvSpPr txBox="1"/>
          <p:nvPr/>
        </p:nvSpPr>
        <p:spPr>
          <a:xfrm>
            <a:off x="11573725" y="6076550"/>
            <a:ext cx="91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1" name="Google Shape;181;p24"/>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82" name="Google Shape;182;p24"/>
          <p:cNvSpPr txBox="1"/>
          <p:nvPr/>
        </p:nvSpPr>
        <p:spPr>
          <a:xfrm>
            <a:off x="1010500" y="1395275"/>
            <a:ext cx="9390900" cy="46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Asking the User for Input</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1.1: </a:t>
            </a:r>
            <a:r>
              <a:rPr lang="en-US" sz="2300">
                <a:latin typeface="Montserrat"/>
                <a:ea typeface="Montserrat"/>
                <a:cs typeface="Montserrat"/>
                <a:sym typeface="Montserrat"/>
              </a:rPr>
              <a:t>Write a program that asks the user for their name and age, and then prints a greeting that includes both.</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1.2: </a:t>
            </a:r>
            <a:r>
              <a:rPr lang="en-US" sz="2300">
                <a:latin typeface="Montserrat"/>
                <a:ea typeface="Montserrat"/>
                <a:cs typeface="Montserrat"/>
                <a:sym typeface="Montserrat"/>
              </a:rPr>
              <a:t>Write a program that asks the user for two numbers, and then prints their sum.</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1.3: </a:t>
            </a:r>
            <a:r>
              <a:rPr lang="en-US" sz="2300">
                <a:latin typeface="Montserrat"/>
                <a:ea typeface="Montserrat"/>
                <a:cs typeface="Montserrat"/>
                <a:sym typeface="Montserrat"/>
              </a:rPr>
              <a:t>Write a program that asks the user for their favorite color, then prints a sentence like "Your favorite color is blue!"</a:t>
            </a:r>
            <a:endParaRPr sz="2300">
              <a:latin typeface="Montserrat"/>
              <a:ea typeface="Montserrat"/>
              <a:cs typeface="Montserrat"/>
              <a:sym typeface="Montserrat"/>
            </a:endParaRPr>
          </a:p>
        </p:txBody>
      </p:sp>
      <p:sp>
        <p:nvSpPr>
          <p:cNvPr id="183" name="Google Shape;183;p24"/>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9" name="Google Shape;189;p25"/>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90" name="Google Shape;190;p25"/>
          <p:cNvSpPr txBox="1"/>
          <p:nvPr/>
        </p:nvSpPr>
        <p:spPr>
          <a:xfrm>
            <a:off x="1010500" y="1395275"/>
            <a:ext cx="93909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Comments</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2.1: </a:t>
            </a:r>
            <a:r>
              <a:rPr lang="en-US" sz="2300">
                <a:latin typeface="Montserrat"/>
                <a:ea typeface="Montserrat"/>
                <a:cs typeface="Montserrat"/>
                <a:sym typeface="Montserrat"/>
              </a:rPr>
              <a:t>Take any code snippet you have (it could be from one of the previous exercises), and add appropriate single-line and inline comments explaining the code.</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latin typeface="Montserrat"/>
              <a:ea typeface="Montserrat"/>
              <a:cs typeface="Montserrat"/>
              <a:sym typeface="Montserrat"/>
            </a:endParaRPr>
          </a:p>
        </p:txBody>
      </p:sp>
      <p:sp>
        <p:nvSpPr>
          <p:cNvPr id="191" name="Google Shape;191;p25"/>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97" name="Google Shape;197;p26"/>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198" name="Google Shape;198;p26"/>
          <p:cNvSpPr txBox="1"/>
          <p:nvPr/>
        </p:nvSpPr>
        <p:spPr>
          <a:xfrm>
            <a:off x="1010500" y="1395275"/>
            <a:ext cx="9390900" cy="420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Type Conversion</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3.1: </a:t>
            </a:r>
            <a:r>
              <a:rPr lang="en-US" sz="2300">
                <a:latin typeface="Montserrat"/>
                <a:ea typeface="Montserrat"/>
                <a:cs typeface="Montserrat"/>
                <a:sym typeface="Montserrat"/>
              </a:rPr>
              <a:t>Write a program that asks the user for a floating-point number and converts it into an integer, then prints both the original and converted values.</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3.2: </a:t>
            </a:r>
            <a:r>
              <a:rPr lang="en-US" sz="2300">
                <a:latin typeface="Montserrat"/>
                <a:ea typeface="Montserrat"/>
                <a:cs typeface="Montserrat"/>
                <a:sym typeface="Montserrat"/>
              </a:rPr>
              <a:t>Write a program that asks the user for two strings representing numbers, converts them into integers, and then prints their product.</a:t>
            </a:r>
            <a:endParaRPr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latin typeface="Montserrat"/>
              <a:ea typeface="Montserrat"/>
              <a:cs typeface="Montserrat"/>
              <a:sym typeface="Montserrat"/>
            </a:endParaRPr>
          </a:p>
        </p:txBody>
      </p:sp>
      <p:sp>
        <p:nvSpPr>
          <p:cNvPr id="199" name="Google Shape;199;p26"/>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05" name="Google Shape;205;p27"/>
          <p:cNvSpPr txBox="1"/>
          <p:nvPr/>
        </p:nvSpPr>
        <p:spPr>
          <a:xfrm>
            <a:off x="1253025" y="453825"/>
            <a:ext cx="8730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Exercises</a:t>
            </a:r>
            <a:endParaRPr b="0" i="0" sz="1400" u="none" cap="none" strike="noStrike">
              <a:solidFill>
                <a:srgbClr val="000000"/>
              </a:solidFill>
              <a:latin typeface="Arial"/>
              <a:ea typeface="Arial"/>
              <a:cs typeface="Arial"/>
              <a:sym typeface="Arial"/>
            </a:endParaRPr>
          </a:p>
        </p:txBody>
      </p:sp>
      <p:sp>
        <p:nvSpPr>
          <p:cNvPr id="206" name="Google Shape;206;p27"/>
          <p:cNvSpPr txBox="1"/>
          <p:nvPr/>
        </p:nvSpPr>
        <p:spPr>
          <a:xfrm>
            <a:off x="1010500" y="1395275"/>
            <a:ext cx="93909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Type Conversion</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3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300">
                <a:latin typeface="Montserrat"/>
                <a:ea typeface="Montserrat"/>
                <a:cs typeface="Montserrat"/>
                <a:sym typeface="Montserrat"/>
              </a:rPr>
              <a:t>Exercise 3.3: </a:t>
            </a:r>
            <a:r>
              <a:rPr lang="en-US" sz="2300">
                <a:latin typeface="Montserrat"/>
                <a:ea typeface="Montserrat"/>
                <a:cs typeface="Montserrat"/>
                <a:sym typeface="Montserrat"/>
              </a:rPr>
              <a:t>Write a program that asks the user for their age (as a number) and their name (as a string), then prints a greeting. Use type conversion to make sure that the input is in the correct format.</a:t>
            </a:r>
            <a:endParaRPr sz="2300">
              <a:latin typeface="Montserrat"/>
              <a:ea typeface="Montserrat"/>
              <a:cs typeface="Montserrat"/>
              <a:sym typeface="Montserrat"/>
            </a:endParaRPr>
          </a:p>
        </p:txBody>
      </p:sp>
      <p:sp>
        <p:nvSpPr>
          <p:cNvPr id="207" name="Google Shape;207;p27"/>
          <p:cNvSpPr txBox="1"/>
          <p:nvPr/>
        </p:nvSpPr>
        <p:spPr>
          <a:xfrm>
            <a:off x="11241775" y="5792525"/>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213" name="Google Shape;213;p28"/>
          <p:cNvSpPr txBox="1"/>
          <p:nvPr/>
        </p:nvSpPr>
        <p:spPr>
          <a:xfrm>
            <a:off x="2629750" y="2998050"/>
            <a:ext cx="42579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5000" u="none" cap="none" strike="noStrike">
                <a:solidFill>
                  <a:schemeClr val="lt1"/>
                </a:solidFill>
                <a:latin typeface="Montserrat"/>
                <a:ea typeface="Montserrat"/>
                <a:cs typeface="Montserrat"/>
                <a:sym typeface="Montserrat"/>
              </a:rPr>
              <a:t>Thank you </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7"/>
          <p:cNvSpPr txBox="1"/>
          <p:nvPr/>
        </p:nvSpPr>
        <p:spPr>
          <a:xfrm>
            <a:off x="934300" y="760925"/>
            <a:ext cx="55479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Montserrat"/>
                <a:ea typeface="Montserrat"/>
                <a:cs typeface="Montserrat"/>
                <a:sym typeface="Montserrat"/>
              </a:rPr>
              <a:t>Content :</a:t>
            </a:r>
            <a:endParaRPr b="0" i="0" sz="4700" u="none" cap="none" strike="noStrike">
              <a:solidFill>
                <a:schemeClr val="lt1"/>
              </a:solidFill>
              <a:latin typeface="Montserrat"/>
              <a:ea typeface="Montserrat"/>
              <a:cs typeface="Montserrat"/>
              <a:sym typeface="Montserrat"/>
            </a:endParaRPr>
          </a:p>
        </p:txBody>
      </p:sp>
      <p:sp>
        <p:nvSpPr>
          <p:cNvPr id="40" name="Google Shape;40;p7"/>
          <p:cNvSpPr txBox="1"/>
          <p:nvPr/>
        </p:nvSpPr>
        <p:spPr>
          <a:xfrm>
            <a:off x="1155850" y="1926400"/>
            <a:ext cx="5547900" cy="2447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Asking the user for input</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Comments</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Type Conversion</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Exercises</a:t>
            </a:r>
            <a:endParaRPr sz="21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8"/>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46" name="Google Shape;46;p8"/>
          <p:cNvSpPr txBox="1"/>
          <p:nvPr/>
        </p:nvSpPr>
        <p:spPr>
          <a:xfrm>
            <a:off x="3920100" y="23974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Asking for input</a:t>
            </a:r>
            <a:endParaRPr b="1" i="0" sz="4600" u="none" cap="none" strike="noStrike">
              <a:solidFill>
                <a:schemeClr val="lt1"/>
              </a:solidFill>
              <a:latin typeface="Montserrat"/>
              <a:ea typeface="Montserrat"/>
              <a:cs typeface="Montserrat"/>
              <a:sym typeface="Montserrat"/>
            </a:endParaRPr>
          </a:p>
        </p:txBody>
      </p:sp>
      <p:sp>
        <p:nvSpPr>
          <p:cNvPr id="47" name="Google Shape;47;p8"/>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01</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54" name="Google Shape;54;p9"/>
          <p:cNvPicPr preferRelativeResize="0"/>
          <p:nvPr/>
        </p:nvPicPr>
        <p:blipFill rotWithShape="1">
          <a:blip r:embed="rId3">
            <a:alphaModFix/>
          </a:blip>
          <a:srcRect b="0" l="376" r="377" t="0"/>
          <a:stretch/>
        </p:blipFill>
        <p:spPr>
          <a:xfrm>
            <a:off x="508600" y="426300"/>
            <a:ext cx="606525" cy="609150"/>
          </a:xfrm>
          <a:prstGeom prst="rect">
            <a:avLst/>
          </a:prstGeom>
          <a:noFill/>
          <a:ln>
            <a:noFill/>
          </a:ln>
        </p:spPr>
      </p:pic>
      <p:sp>
        <p:nvSpPr>
          <p:cNvPr id="55" name="Google Shape;55;p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56" name="Google Shape;56;p9"/>
          <p:cNvSpPr txBox="1"/>
          <p:nvPr/>
        </p:nvSpPr>
        <p:spPr>
          <a:xfrm>
            <a:off x="642950" y="1394975"/>
            <a:ext cx="10108200" cy="176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In Python, you can get input from the user using the input() function. It stops the program and waits for the user to type something. When the user presses Enter, the program continues, and input() returns what the user typed as a string.</a:t>
            </a:r>
            <a:endParaRPr i="0" sz="2300" u="none" cap="none" strike="noStrike">
              <a:solidFill>
                <a:srgbClr val="000000"/>
              </a:solidFill>
              <a:latin typeface="Montserrat"/>
              <a:ea typeface="Montserrat"/>
              <a:cs typeface="Montserrat"/>
              <a:sym typeface="Montserrat"/>
            </a:endParaRPr>
          </a:p>
        </p:txBody>
      </p:sp>
      <p:pic>
        <p:nvPicPr>
          <p:cNvPr id="57" name="Google Shape;57;p9"/>
          <p:cNvPicPr preferRelativeResize="0"/>
          <p:nvPr/>
        </p:nvPicPr>
        <p:blipFill>
          <a:blip r:embed="rId4">
            <a:alphaModFix/>
          </a:blip>
          <a:stretch>
            <a:fillRect/>
          </a:stretch>
        </p:blipFill>
        <p:spPr>
          <a:xfrm>
            <a:off x="2045475" y="3414625"/>
            <a:ext cx="7839075" cy="254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63" name="Google Shape;63;p1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64" name="Google Shape;64;p1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65" name="Google Shape;65;p10"/>
          <p:cNvSpPr txBox="1"/>
          <p:nvPr/>
        </p:nvSpPr>
        <p:spPr>
          <a:xfrm>
            <a:off x="642950" y="1394975"/>
            <a:ext cx="10108200" cy="21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Before asking the user for input, it's helpful to show them a message telling them what to input. You can do this using the input() function and passing a string as a prompt. The prompt will be displayed to the user, and the program will pause, waiting for the user to enter their input.</a:t>
            </a:r>
            <a:endParaRPr i="0" sz="2300" u="none" cap="none" strike="noStrike">
              <a:solidFill>
                <a:srgbClr val="000000"/>
              </a:solidFill>
              <a:latin typeface="Montserrat"/>
              <a:ea typeface="Montserrat"/>
              <a:cs typeface="Montserrat"/>
              <a:sym typeface="Montserrat"/>
            </a:endParaRPr>
          </a:p>
        </p:txBody>
      </p:sp>
      <p:pic>
        <p:nvPicPr>
          <p:cNvPr id="66" name="Google Shape;66;p10"/>
          <p:cNvPicPr preferRelativeResize="0"/>
          <p:nvPr/>
        </p:nvPicPr>
        <p:blipFill>
          <a:blip r:embed="rId4">
            <a:alphaModFix/>
          </a:blip>
          <a:stretch>
            <a:fillRect/>
          </a:stretch>
        </p:blipFill>
        <p:spPr>
          <a:xfrm>
            <a:off x="2069300" y="3562175"/>
            <a:ext cx="7839075" cy="25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Asking for input</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72" name="Google Shape;72;p1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73" name="Google Shape;73;p1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74" name="Google Shape;74;p11"/>
          <p:cNvSpPr txBox="1"/>
          <p:nvPr/>
        </p:nvSpPr>
        <p:spPr>
          <a:xfrm>
            <a:off x="750100" y="2752500"/>
            <a:ext cx="10108200" cy="135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The sequence \n at the end of the prompt is like a special code for a newline, which makes a line break. It's the reason why the user's input appears below the prompt.</a:t>
            </a:r>
            <a:endParaRPr i="0" sz="2300" u="none" cap="none" strike="noStrike">
              <a:solidFill>
                <a:srgbClr val="000000"/>
              </a:solidFill>
              <a:latin typeface="Montserrat"/>
              <a:ea typeface="Montserrat"/>
              <a:cs typeface="Montserrat"/>
              <a:sym typeface="Montserrat"/>
            </a:endParaRPr>
          </a:p>
        </p:txBody>
      </p:sp>
      <p:pic>
        <p:nvPicPr>
          <p:cNvPr id="75" name="Google Shape;75;p11"/>
          <p:cNvPicPr preferRelativeResize="0"/>
          <p:nvPr/>
        </p:nvPicPr>
        <p:blipFill>
          <a:blip r:embed="rId4">
            <a:alphaModFix/>
          </a:blip>
          <a:stretch>
            <a:fillRect/>
          </a:stretch>
        </p:blipFill>
        <p:spPr>
          <a:xfrm>
            <a:off x="1831175" y="1035450"/>
            <a:ext cx="7839075" cy="1981200"/>
          </a:xfrm>
          <a:prstGeom prst="rect">
            <a:avLst/>
          </a:prstGeom>
          <a:noFill/>
          <a:ln>
            <a:noFill/>
          </a:ln>
        </p:spPr>
      </p:pic>
      <p:pic>
        <p:nvPicPr>
          <p:cNvPr id="76" name="Google Shape;76;p11"/>
          <p:cNvPicPr preferRelativeResize="0"/>
          <p:nvPr/>
        </p:nvPicPr>
        <p:blipFill>
          <a:blip r:embed="rId5">
            <a:alphaModFix/>
          </a:blip>
          <a:stretch>
            <a:fillRect/>
          </a:stretch>
        </p:blipFill>
        <p:spPr>
          <a:xfrm>
            <a:off x="3456288" y="4581550"/>
            <a:ext cx="4695825" cy="82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2"/>
          <p:cNvPicPr preferRelativeResize="0"/>
          <p:nvPr>
            <p:ph idx="2" type="pic"/>
          </p:nvPr>
        </p:nvPicPr>
        <p:blipFill rotWithShape="1">
          <a:blip r:embed="rId3">
            <a:alphaModFix/>
          </a:blip>
          <a:srcRect b="0" l="89" r="79" t="0"/>
          <a:stretch/>
        </p:blipFill>
        <p:spPr>
          <a:xfrm>
            <a:off x="-59524" y="-404800"/>
            <a:ext cx="12192000" cy="6857999"/>
          </a:xfrm>
          <a:prstGeom prst="rect">
            <a:avLst/>
          </a:prstGeom>
          <a:noFill/>
          <a:ln>
            <a:noFill/>
          </a:ln>
        </p:spPr>
      </p:pic>
      <p:sp>
        <p:nvSpPr>
          <p:cNvPr id="82" name="Google Shape;82;p12"/>
          <p:cNvSpPr txBox="1"/>
          <p:nvPr/>
        </p:nvSpPr>
        <p:spPr>
          <a:xfrm>
            <a:off x="3920100" y="2980825"/>
            <a:ext cx="4351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Comments</a:t>
            </a:r>
            <a:endParaRPr b="1" i="0" sz="4600" u="none" cap="none" strike="noStrike">
              <a:solidFill>
                <a:schemeClr val="lt1"/>
              </a:solidFill>
              <a:latin typeface="Montserrat"/>
              <a:ea typeface="Montserrat"/>
              <a:cs typeface="Montserrat"/>
              <a:sym typeface="Montserrat"/>
            </a:endParaRPr>
          </a:p>
        </p:txBody>
      </p:sp>
      <p:sp>
        <p:nvSpPr>
          <p:cNvPr id="83" name="Google Shape;83;p12"/>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2</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rgbClr val="4784B7"/>
                </a:solidFill>
                <a:latin typeface="Montserrat"/>
                <a:ea typeface="Montserrat"/>
                <a:cs typeface="Montserrat"/>
                <a:sym typeface="Montserrat"/>
              </a:rPr>
              <a:t>02</a:t>
            </a:r>
            <a:r>
              <a:rPr b="1" i="0" lang="en-US" sz="2400" u="none" cap="none" strike="noStrike">
                <a:solidFill>
                  <a:srgbClr val="4784B7"/>
                </a:solidFill>
                <a:latin typeface="Montserrat"/>
                <a:ea typeface="Montserrat"/>
                <a:cs typeface="Montserrat"/>
                <a:sym typeface="Montserrat"/>
              </a:rPr>
              <a:t>- </a:t>
            </a:r>
            <a:r>
              <a:rPr b="1" lang="en-US" sz="2400">
                <a:solidFill>
                  <a:srgbClr val="4784B7"/>
                </a:solidFill>
                <a:latin typeface="Montserrat"/>
                <a:ea typeface="Montserrat"/>
                <a:cs typeface="Montserrat"/>
                <a:sym typeface="Montserrat"/>
              </a:rPr>
              <a:t>Comments</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90" name="Google Shape;90;p1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91" name="Google Shape;91;p1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92" name="Google Shape;92;p13"/>
          <p:cNvSpPr txBox="1"/>
          <p:nvPr/>
        </p:nvSpPr>
        <p:spPr>
          <a:xfrm>
            <a:off x="940625" y="2692750"/>
            <a:ext cx="10108200" cy="25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Montserrat"/>
                <a:ea typeface="Montserrat"/>
                <a:cs typeface="Montserrat"/>
                <a:sym typeface="Montserrat"/>
              </a:rPr>
              <a:t>As programs become larger and more complex, they become harder to understand. Formal programming languages can be quite condensed, making it challenging to grasp the purpose or logic behind a piece of code.</a:t>
            </a:r>
            <a:br>
              <a:rPr lang="en-US" sz="2300">
                <a:solidFill>
                  <a:schemeClr val="dk1"/>
                </a:solidFill>
                <a:latin typeface="Montserrat"/>
                <a:ea typeface="Montserrat"/>
                <a:cs typeface="Montserrat"/>
                <a:sym typeface="Montserrat"/>
              </a:rPr>
            </a:br>
            <a:r>
              <a:rPr lang="en-US" sz="2300">
                <a:solidFill>
                  <a:schemeClr val="dk1"/>
                </a:solidFill>
                <a:latin typeface="Montserrat"/>
                <a:ea typeface="Montserrat"/>
                <a:cs typeface="Montserrat"/>
                <a:sym typeface="Montserrat"/>
              </a:rPr>
              <a:t>To address this issue, it's helpful to add comments to your code.</a:t>
            </a:r>
            <a:endParaRPr sz="2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사용자 지정 1">
      <a:dk1>
        <a:srgbClr val="000000"/>
      </a:dk1>
      <a:lt1>
        <a:srgbClr val="FFFFFF"/>
      </a:lt1>
      <a:dk2>
        <a:srgbClr val="371C59"/>
      </a:dk2>
      <a:lt2>
        <a:srgbClr val="DCD8DC"/>
      </a:lt2>
      <a:accent1>
        <a:srgbClr val="4D3676"/>
      </a:accent1>
      <a:accent2>
        <a:srgbClr val="3F0072"/>
      </a:accent2>
      <a:accent3>
        <a:srgbClr val="103560"/>
      </a:accent3>
      <a:accent4>
        <a:srgbClr val="990881"/>
      </a:accent4>
      <a:accent5>
        <a:srgbClr val="4D0071"/>
      </a:accent5>
      <a:accent6>
        <a:srgbClr val="F959B5"/>
      </a:accent6>
      <a:hlink>
        <a:srgbClr val="7959A6"/>
      </a:hlink>
      <a:folHlink>
        <a:srgbClr val="A176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