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Montserrat"/>
      <p:regular r:id="rId33"/>
      <p:bold r:id="rId34"/>
      <p:italic r:id="rId35"/>
      <p:boldItalic r:id="rId36"/>
    </p:embeddedFont>
    <p:embeddedFont>
      <p:font typeface="Nunito Black"/>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NunitoBlack-bold.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NunitoBlack-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6595e6c5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276595e6c5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6595e6c5e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76595e6c5e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6595e6c5e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76595e6c5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595e6c5e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76595e6c5e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6595e6c5e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76595e6c5e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6595e6c5e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76595e6c5e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6595e6c5e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76595e6c5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595e6c5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76595e6c5e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6595e6c5e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76595e6c5e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6595e6c5e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76595e6c5e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6595e6c5e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76595e6c5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6595e6c5e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76595e6c5e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6595e6c5e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76595e6c5e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6595e6c5e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76595e6c5e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6595e6c5e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76595e6c5e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6595e6c5e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76595e6c5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6595e6c5e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76595e6c5e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6595e6c5e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76595e6c5e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6595e6c5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76595e6c5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6595e6c5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76595e6c5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6595e6c5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76595e6c5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6595e6c5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6595e6c5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tuy5rty7u8ty6ru">
  <p:cSld name="제목 슬라이드">
    <p:spTree>
      <p:nvGrpSpPr>
        <p:cNvPr id="12" name="Shape 12"/>
        <p:cNvGrpSpPr/>
        <p:nvPr/>
      </p:nvGrpSpPr>
      <p:grpSpPr>
        <a:xfrm>
          <a:off x="0" y="0"/>
          <a:ext cx="0" cy="0"/>
          <a:chOff x="0" y="0"/>
          <a:chExt cx="0" cy="0"/>
        </a:xfrm>
      </p:grpSpPr>
      <p:sp>
        <p:nvSpPr>
          <p:cNvPr id="13" name="Google Shape;13;p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49" l="0" r="0" t="39"/>
          <a:stretch/>
        </p:blipFill>
        <p:spPr>
          <a:xfrm>
            <a:off x="1" y="0"/>
            <a:ext cx="12192000" cy="68580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15" name="Shape 15"/>
        <p:cNvGrpSpPr/>
        <p:nvPr/>
      </p:nvGrpSpPr>
      <p:grpSpPr>
        <a:xfrm>
          <a:off x="0" y="0"/>
          <a:ext cx="0" cy="0"/>
          <a:chOff x="0" y="0"/>
          <a:chExt cx="0" cy="0"/>
        </a:xfrm>
      </p:grpSpPr>
      <p:sp>
        <p:nvSpPr>
          <p:cNvPr id="16" name="Google Shape;16;p3"/>
          <p:cNvSpPr/>
          <p:nvPr>
            <p:ph idx="2" type="pic"/>
          </p:nvPr>
        </p:nvSpPr>
        <p:spPr>
          <a:xfrm>
            <a:off x="5562600" y="603250"/>
            <a:ext cx="4292700" cy="5651400"/>
          </a:xfrm>
          <a:prstGeom prst="rect">
            <a:avLst/>
          </a:prstGeom>
          <a:noFill/>
          <a:ln>
            <a:noFill/>
          </a:ln>
        </p:spPr>
      </p:sp>
      <p:sp>
        <p:nvSpPr>
          <p:cNvPr id="17" name="Google Shape;17;p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8" name="Shape 18"/>
        <p:cNvGrpSpPr/>
        <p:nvPr/>
      </p:nvGrpSpPr>
      <p:grpSpPr>
        <a:xfrm>
          <a:off x="0" y="0"/>
          <a:ext cx="0" cy="0"/>
          <a:chOff x="0" y="0"/>
          <a:chExt cx="0" cy="0"/>
        </a:xfrm>
      </p:grpSpPr>
      <p:sp>
        <p:nvSpPr>
          <p:cNvPr id="19" name="Google Shape;19;p4"/>
          <p:cNvSpPr/>
          <p:nvPr>
            <p:ph idx="2" type="pic"/>
          </p:nvPr>
        </p:nvSpPr>
        <p:spPr>
          <a:xfrm>
            <a:off x="3035300" y="-1"/>
            <a:ext cx="4203600" cy="6115800"/>
          </a:xfrm>
          <a:prstGeom prst="rect">
            <a:avLst/>
          </a:prstGeom>
          <a:noFill/>
          <a:ln>
            <a:noFill/>
          </a:ln>
        </p:spPr>
      </p:sp>
      <p:sp>
        <p:nvSpPr>
          <p:cNvPr id="20" name="Google Shape;20;p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89" r="79" t="0"/>
          <a:stretch/>
        </p:blipFill>
        <p:spPr>
          <a:xfrm>
            <a:off x="1" y="0"/>
            <a:ext cx="12192000" cy="6857999"/>
          </a:xfrm>
          <a:prstGeom prst="rect">
            <a:avLst/>
          </a:prstGeom>
          <a:noFill/>
          <a:ln>
            <a:noFill/>
          </a:ln>
        </p:spPr>
      </p:pic>
      <p:sp>
        <p:nvSpPr>
          <p:cNvPr id="7" name="Google Shape;7;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 name="Google Shape;9;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0" name="Google Shape;10;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1" name="Google Shape;11;p1"/>
          <p:cNvSpPr txBox="1"/>
          <p:nvPr>
            <p:ph idx="12" type="sldNum"/>
          </p:nvPr>
        </p:nvSpPr>
        <p:spPr>
          <a:xfrm>
            <a:off x="11455825" y="5933825"/>
            <a:ext cx="407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5"/>
          <p:cNvSpPr/>
          <p:nvPr/>
        </p:nvSpPr>
        <p:spPr>
          <a:xfrm>
            <a:off x="0" y="3979333"/>
            <a:ext cx="12192000" cy="2878667"/>
          </a:xfrm>
          <a:prstGeom prst="rect">
            <a:avLst/>
          </a:prstGeom>
          <a:solidFill>
            <a:srgbClr val="261B3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26" name="Google Shape;26;p5"/>
          <p:cNvPicPr preferRelativeResize="0"/>
          <p:nvPr>
            <p:ph idx="2" type="pic"/>
          </p:nvPr>
        </p:nvPicPr>
        <p:blipFill rotWithShape="1">
          <a:blip r:embed="rId3">
            <a:alphaModFix/>
          </a:blip>
          <a:srcRect b="0" l="39" r="49" t="0"/>
          <a:stretch/>
        </p:blipFill>
        <p:spPr>
          <a:xfrm>
            <a:off x="1" y="0"/>
            <a:ext cx="12192000" cy="6858000"/>
          </a:xfrm>
          <a:prstGeom prst="rect">
            <a:avLst/>
          </a:prstGeom>
          <a:noFill/>
          <a:ln>
            <a:noFill/>
          </a:ln>
        </p:spPr>
      </p:pic>
      <p:sp>
        <p:nvSpPr>
          <p:cNvPr id="27" name="Google Shape;27;p5"/>
          <p:cNvSpPr/>
          <p:nvPr/>
        </p:nvSpPr>
        <p:spPr>
          <a:xfrm>
            <a:off x="8350475" y="5873975"/>
            <a:ext cx="3330000" cy="404700"/>
          </a:xfrm>
          <a:prstGeom prst="roundRect">
            <a:avLst>
              <a:gd fmla="val 50000" name="adj"/>
            </a:avLst>
          </a:prstGeom>
          <a:solidFill>
            <a:schemeClr val="lt1"/>
          </a:solidFill>
          <a:ln>
            <a:noFill/>
          </a:ln>
          <a:effectLst>
            <a:outerShdw blurRad="414338" rotWithShape="0" algn="bl" dist="28575">
              <a:srgbClr val="000000">
                <a:alpha val="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nvSpPr>
        <p:spPr>
          <a:xfrm>
            <a:off x="8502000" y="5914775"/>
            <a:ext cx="3047100" cy="32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1500" u="none" cap="none" strike="noStrike">
                <a:solidFill>
                  <a:srgbClr val="3670A0"/>
                </a:solidFill>
                <a:latin typeface="Montserrat"/>
                <a:ea typeface="Montserrat"/>
                <a:cs typeface="Montserrat"/>
                <a:sym typeface="Montserrat"/>
              </a:rPr>
              <a:t>contact@softyeducation.com</a:t>
            </a:r>
            <a:endParaRPr b="0" i="0" sz="1500" u="none" cap="none" strike="noStrike">
              <a:solidFill>
                <a:srgbClr val="3670A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95" name="Google Shape;95;p14"/>
          <p:cNvSpPr txBox="1"/>
          <p:nvPr/>
        </p:nvSpPr>
        <p:spPr>
          <a:xfrm>
            <a:off x="3863800" y="25440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Python Modules</a:t>
            </a:r>
            <a:endParaRPr b="1" i="0" sz="4600" u="none" cap="none" strike="noStrike">
              <a:solidFill>
                <a:schemeClr val="lt1"/>
              </a:solidFill>
              <a:latin typeface="Montserrat"/>
              <a:ea typeface="Montserrat"/>
              <a:cs typeface="Montserrat"/>
              <a:sym typeface="Montserrat"/>
            </a:endParaRPr>
          </a:p>
        </p:txBody>
      </p:sp>
      <p:sp>
        <p:nvSpPr>
          <p:cNvPr id="96" name="Google Shape;96;p14"/>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2</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Python Modules</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03" name="Google Shape;103;p1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04" name="Google Shape;104;p1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05" name="Google Shape;105;p15"/>
          <p:cNvSpPr txBox="1"/>
          <p:nvPr/>
        </p:nvSpPr>
        <p:spPr>
          <a:xfrm>
            <a:off x="1055950" y="2301575"/>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500">
                <a:latin typeface="Montserrat"/>
                <a:ea typeface="Montserrat"/>
                <a:cs typeface="Montserrat"/>
                <a:sym typeface="Montserrat"/>
              </a:rPr>
              <a:t>A module in Python is simply a file containing Python definitions and statements. The filename is the module name followed by the </a:t>
            </a:r>
            <a:r>
              <a:rPr b="1" lang="en-US" sz="2500">
                <a:latin typeface="Montserrat"/>
                <a:ea typeface="Montserrat"/>
                <a:cs typeface="Montserrat"/>
                <a:sym typeface="Montserrat"/>
              </a:rPr>
              <a:t>.py</a:t>
            </a:r>
            <a:r>
              <a:rPr lang="en-US" sz="2500">
                <a:latin typeface="Montserrat"/>
                <a:ea typeface="Montserrat"/>
                <a:cs typeface="Montserrat"/>
                <a:sym typeface="Montserrat"/>
              </a:rPr>
              <a:t> extension. For example, a file named </a:t>
            </a:r>
            <a:r>
              <a:rPr b="1" lang="en-US" sz="2500">
                <a:latin typeface="Montserrat"/>
                <a:ea typeface="Montserrat"/>
                <a:cs typeface="Montserrat"/>
                <a:sym typeface="Montserrat"/>
              </a:rPr>
              <a:t>greeting.py</a:t>
            </a:r>
            <a:r>
              <a:rPr lang="en-US" sz="2500">
                <a:latin typeface="Montserrat"/>
                <a:ea typeface="Montserrat"/>
                <a:cs typeface="Montserrat"/>
                <a:sym typeface="Montserrat"/>
              </a:rPr>
              <a:t> has a module name of </a:t>
            </a:r>
            <a:r>
              <a:rPr b="1" lang="en-US" sz="2500">
                <a:solidFill>
                  <a:schemeClr val="dk1"/>
                </a:solidFill>
                <a:latin typeface="Montserrat"/>
                <a:ea typeface="Montserrat"/>
                <a:cs typeface="Montserrat"/>
                <a:sym typeface="Montserrat"/>
              </a:rPr>
              <a:t>greeting</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Python Modules</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11" name="Google Shape;111;p1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12" name="Google Shape;112;p1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13" name="Google Shape;113;p16"/>
          <p:cNvSpPr txBox="1"/>
          <p:nvPr/>
        </p:nvSpPr>
        <p:spPr>
          <a:xfrm>
            <a:off x="1115125" y="1783875"/>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1. Creating a Basic Module:</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Let's begin by creating a Python file, which we'll treat as a module. Name this file greeting.py.</a:t>
            </a:r>
            <a:endParaRPr sz="2500">
              <a:latin typeface="Montserrat"/>
              <a:ea typeface="Montserrat"/>
              <a:cs typeface="Montserrat"/>
              <a:sym typeface="Montserrat"/>
            </a:endParaRPr>
          </a:p>
        </p:txBody>
      </p:sp>
      <p:pic>
        <p:nvPicPr>
          <p:cNvPr id="114" name="Google Shape;114;p16"/>
          <p:cNvPicPr preferRelativeResize="0"/>
          <p:nvPr/>
        </p:nvPicPr>
        <p:blipFill>
          <a:blip r:embed="rId4">
            <a:alphaModFix/>
          </a:blip>
          <a:stretch>
            <a:fillRect/>
          </a:stretch>
        </p:blipFill>
        <p:spPr>
          <a:xfrm>
            <a:off x="1507650" y="3630125"/>
            <a:ext cx="7839075" cy="23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Python Modules</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20" name="Google Shape;120;p1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21" name="Google Shape;121;p1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22" name="Google Shape;122;p17"/>
          <p:cNvSpPr txBox="1"/>
          <p:nvPr/>
        </p:nvSpPr>
        <p:spPr>
          <a:xfrm>
            <a:off x="1115125" y="1783875"/>
            <a:ext cx="103197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2. Importing a Module:</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Now, let's assume you have another file named </a:t>
            </a:r>
            <a:r>
              <a:rPr b="1" lang="en-US" sz="2500">
                <a:latin typeface="Montserrat"/>
                <a:ea typeface="Montserrat"/>
                <a:cs typeface="Montserrat"/>
                <a:sym typeface="Montserrat"/>
              </a:rPr>
              <a:t>main.py</a:t>
            </a:r>
            <a:r>
              <a:rPr lang="en-US" sz="2500">
                <a:latin typeface="Montserrat"/>
                <a:ea typeface="Montserrat"/>
                <a:cs typeface="Montserrat"/>
                <a:sym typeface="Montserrat"/>
              </a:rPr>
              <a:t> in the same directory as </a:t>
            </a:r>
            <a:r>
              <a:rPr b="1" lang="en-US" sz="2500">
                <a:latin typeface="Montserrat"/>
                <a:ea typeface="Montserrat"/>
                <a:cs typeface="Montserrat"/>
                <a:sym typeface="Montserrat"/>
              </a:rPr>
              <a:t>greeting.py</a:t>
            </a:r>
            <a:r>
              <a:rPr lang="en-US" sz="2500">
                <a:latin typeface="Montserrat"/>
                <a:ea typeface="Montserrat"/>
                <a:cs typeface="Montserrat"/>
                <a:sym typeface="Montserrat"/>
              </a:rPr>
              <a:t>. Here's how you can import and use the hello function from the greeting module:</a:t>
            </a:r>
            <a:endParaRPr sz="2500">
              <a:latin typeface="Montserrat"/>
              <a:ea typeface="Montserrat"/>
              <a:cs typeface="Montserrat"/>
              <a:sym typeface="Montserrat"/>
            </a:endParaRPr>
          </a:p>
        </p:txBody>
      </p:sp>
      <p:pic>
        <p:nvPicPr>
          <p:cNvPr id="123" name="Google Shape;123;p17"/>
          <p:cNvPicPr preferRelativeResize="0"/>
          <p:nvPr/>
        </p:nvPicPr>
        <p:blipFill>
          <a:blip r:embed="rId4">
            <a:alphaModFix/>
          </a:blip>
          <a:stretch>
            <a:fillRect/>
          </a:stretch>
        </p:blipFill>
        <p:spPr>
          <a:xfrm>
            <a:off x="2138925" y="3755500"/>
            <a:ext cx="7737437" cy="266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Python Modules</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29" name="Google Shape;129;p1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30" name="Google Shape;130;p1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31" name="Google Shape;131;p18"/>
          <p:cNvSpPr txBox="1"/>
          <p:nvPr/>
        </p:nvSpPr>
        <p:spPr>
          <a:xfrm>
            <a:off x="1115125" y="1783875"/>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3. Importing a Specific Function:</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Instead of importing the entire module, you can just import the specific function:</a:t>
            </a:r>
            <a:endParaRPr sz="2500">
              <a:latin typeface="Montserrat"/>
              <a:ea typeface="Montserrat"/>
              <a:cs typeface="Montserrat"/>
              <a:sym typeface="Montserrat"/>
            </a:endParaRPr>
          </a:p>
        </p:txBody>
      </p:sp>
      <p:pic>
        <p:nvPicPr>
          <p:cNvPr id="132" name="Google Shape;132;p18"/>
          <p:cNvPicPr preferRelativeResize="0"/>
          <p:nvPr/>
        </p:nvPicPr>
        <p:blipFill>
          <a:blip r:embed="rId4">
            <a:alphaModFix/>
          </a:blip>
          <a:stretch>
            <a:fillRect/>
          </a:stretch>
        </p:blipFill>
        <p:spPr>
          <a:xfrm>
            <a:off x="1759600" y="3507675"/>
            <a:ext cx="7839075" cy="269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9"/>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138" name="Google Shape;138;p19"/>
          <p:cNvSpPr txBox="1"/>
          <p:nvPr/>
        </p:nvSpPr>
        <p:spPr>
          <a:xfrm>
            <a:off x="3754000" y="2114775"/>
            <a:ext cx="4351800" cy="2428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Introduction to Web Scraping</a:t>
            </a:r>
            <a:endParaRPr b="1" i="0" sz="4600" u="none" cap="none" strike="noStrike">
              <a:solidFill>
                <a:schemeClr val="lt1"/>
              </a:solidFill>
              <a:latin typeface="Montserrat"/>
              <a:ea typeface="Montserrat"/>
              <a:cs typeface="Montserrat"/>
              <a:sym typeface="Montserrat"/>
            </a:endParaRPr>
          </a:p>
        </p:txBody>
      </p:sp>
      <p:sp>
        <p:nvSpPr>
          <p:cNvPr id="139" name="Google Shape;139;p19"/>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3</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46" name="Google Shape;146;p2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7" name="Google Shape;147;p2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48" name="Google Shape;148;p20"/>
          <p:cNvSpPr txBox="1"/>
          <p:nvPr/>
        </p:nvSpPr>
        <p:spPr>
          <a:xfrm>
            <a:off x="936150" y="2151850"/>
            <a:ext cx="103197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Introduction to Python and Selenium</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Web scraping is a method used to extract data from websites. Python, with its rich ecosystem, offers several libraries to facilitate this, one of which is Selenium. While primarily known for automating web applications for testing purposes, Selenium can be used effectively for web scraping tasks.</a:t>
            </a:r>
            <a:endParaRPr sz="25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54" name="Google Shape;154;p2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55" name="Google Shape;155;p2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6" name="Google Shape;156;p21"/>
          <p:cNvSpPr txBox="1"/>
          <p:nvPr/>
        </p:nvSpPr>
        <p:spPr>
          <a:xfrm>
            <a:off x="936150" y="2151850"/>
            <a:ext cx="10319700" cy="253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Prerequisites</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387350" lvl="0" marL="457200" rtl="0" algn="l">
              <a:lnSpc>
                <a:spcPct val="115000"/>
              </a:lnSpc>
              <a:spcBef>
                <a:spcPts val="1200"/>
              </a:spcBef>
              <a:spcAft>
                <a:spcPts val="0"/>
              </a:spcAft>
              <a:buClr>
                <a:schemeClr val="dk1"/>
              </a:buClr>
              <a:buSzPts val="2500"/>
              <a:buAutoNum type="arabicPeriod"/>
            </a:pPr>
            <a:r>
              <a:rPr b="1" lang="en-US" sz="2500">
                <a:solidFill>
                  <a:schemeClr val="dk1"/>
                </a:solidFill>
                <a:latin typeface="Montserrat"/>
                <a:ea typeface="Montserrat"/>
                <a:cs typeface="Montserrat"/>
                <a:sym typeface="Montserrat"/>
              </a:rPr>
              <a:t>Python</a:t>
            </a:r>
            <a:r>
              <a:rPr lang="en-US" sz="2500">
                <a:solidFill>
                  <a:schemeClr val="dk1"/>
                </a:solidFill>
                <a:latin typeface="Montserrat"/>
                <a:ea typeface="Montserrat"/>
                <a:cs typeface="Montserrat"/>
                <a:sym typeface="Montserrat"/>
              </a:rPr>
              <a:t>: Ensure Python is installed.</a:t>
            </a:r>
            <a:endParaRPr sz="2500">
              <a:solidFill>
                <a:schemeClr val="dk1"/>
              </a:solidFill>
              <a:latin typeface="Montserrat"/>
              <a:ea typeface="Montserrat"/>
              <a:cs typeface="Montserrat"/>
              <a:sym typeface="Montserrat"/>
            </a:endParaRPr>
          </a:p>
          <a:p>
            <a:pPr indent="-387350" lvl="0" marL="457200" rtl="0" algn="l">
              <a:lnSpc>
                <a:spcPct val="115000"/>
              </a:lnSpc>
              <a:spcBef>
                <a:spcPts val="0"/>
              </a:spcBef>
              <a:spcAft>
                <a:spcPts val="0"/>
              </a:spcAft>
              <a:buClr>
                <a:schemeClr val="dk1"/>
              </a:buClr>
              <a:buSzPts val="2500"/>
              <a:buAutoNum type="arabicPeriod"/>
            </a:pPr>
            <a:r>
              <a:rPr b="1" lang="en-US" sz="2500">
                <a:solidFill>
                  <a:schemeClr val="dk1"/>
                </a:solidFill>
                <a:latin typeface="Montserrat"/>
                <a:ea typeface="Montserrat"/>
                <a:cs typeface="Montserrat"/>
                <a:sym typeface="Montserrat"/>
              </a:rPr>
              <a:t>Selenium</a:t>
            </a:r>
            <a:r>
              <a:rPr lang="en-US" sz="2500">
                <a:solidFill>
                  <a:schemeClr val="dk1"/>
                </a:solidFill>
                <a:latin typeface="Montserrat"/>
                <a:ea typeface="Montserrat"/>
                <a:cs typeface="Montserrat"/>
                <a:sym typeface="Montserrat"/>
              </a:rPr>
              <a:t>: Install Selenium using pip:</a:t>
            </a:r>
            <a:endParaRPr sz="25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None/>
            </a:pPr>
            <a:r>
              <a:t/>
            </a:r>
            <a:endParaRPr sz="2500">
              <a:latin typeface="Montserrat"/>
              <a:ea typeface="Montserrat"/>
              <a:cs typeface="Montserrat"/>
              <a:sym typeface="Montserrat"/>
            </a:endParaRPr>
          </a:p>
        </p:txBody>
      </p:sp>
      <p:pic>
        <p:nvPicPr>
          <p:cNvPr id="157" name="Google Shape;157;p21"/>
          <p:cNvPicPr preferRelativeResize="0"/>
          <p:nvPr/>
        </p:nvPicPr>
        <p:blipFill>
          <a:blip r:embed="rId4">
            <a:alphaModFix/>
          </a:blip>
          <a:stretch>
            <a:fillRect/>
          </a:stretch>
        </p:blipFill>
        <p:spPr>
          <a:xfrm>
            <a:off x="1659750" y="4237300"/>
            <a:ext cx="7839075" cy="1857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63" name="Google Shape;163;p2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64" name="Google Shape;164;p2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65" name="Google Shape;165;p22"/>
          <p:cNvSpPr txBox="1"/>
          <p:nvPr/>
        </p:nvSpPr>
        <p:spPr>
          <a:xfrm>
            <a:off x="936150" y="2151850"/>
            <a:ext cx="10319700" cy="249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US" sz="2500">
                <a:solidFill>
                  <a:schemeClr val="dk1"/>
                </a:solidFill>
                <a:latin typeface="Montserrat"/>
                <a:ea typeface="Montserrat"/>
                <a:cs typeface="Montserrat"/>
                <a:sym typeface="Montserrat"/>
              </a:rPr>
              <a:t>3. Web driver</a:t>
            </a:r>
            <a:r>
              <a:rPr lang="en-US" sz="2500">
                <a:solidFill>
                  <a:schemeClr val="dk1"/>
                </a:solidFill>
                <a:latin typeface="Montserrat"/>
                <a:ea typeface="Montserrat"/>
                <a:cs typeface="Montserrat"/>
                <a:sym typeface="Montserrat"/>
              </a:rPr>
              <a:t>: Selenium requires a web driver to interface with a browser. Download the web driver for your preferred browser (Chrome, Firefox, etc.) and add its location to your system’s PATH.</a:t>
            </a:r>
            <a:endParaRPr sz="25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71" name="Google Shape;171;p2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72" name="Google Shape;172;p2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73" name="Google Shape;173;p23"/>
          <p:cNvSpPr txBox="1"/>
          <p:nvPr/>
        </p:nvSpPr>
        <p:spPr>
          <a:xfrm>
            <a:off x="936150" y="2151850"/>
            <a:ext cx="10319700" cy="249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US" sz="2500">
                <a:solidFill>
                  <a:schemeClr val="dk1"/>
                </a:solidFill>
                <a:latin typeface="Montserrat"/>
                <a:ea typeface="Montserrat"/>
                <a:cs typeface="Montserrat"/>
                <a:sym typeface="Montserrat"/>
              </a:rPr>
              <a:t>3. Web driver</a:t>
            </a:r>
            <a:r>
              <a:rPr lang="en-US" sz="2500">
                <a:solidFill>
                  <a:schemeClr val="dk1"/>
                </a:solidFill>
                <a:latin typeface="Montserrat"/>
                <a:ea typeface="Montserrat"/>
                <a:cs typeface="Montserrat"/>
                <a:sym typeface="Montserrat"/>
              </a:rPr>
              <a:t>: Selenium requires a web driver to interface with a browser. Download the web driver for your preferred browser (Chrome, Firefox, etc.) and add its location to your system’s PATH.</a:t>
            </a:r>
            <a:endParaRPr sz="25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6"/>
          <p:cNvSpPr txBox="1"/>
          <p:nvPr/>
        </p:nvSpPr>
        <p:spPr>
          <a:xfrm>
            <a:off x="2342100" y="2285423"/>
            <a:ext cx="46980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n-US" sz="6600">
                <a:solidFill>
                  <a:schemeClr val="lt1"/>
                </a:solidFill>
                <a:latin typeface="Montserrat"/>
                <a:ea typeface="Montserrat"/>
                <a:cs typeface="Montserrat"/>
                <a:sym typeface="Montserrat"/>
              </a:rPr>
              <a:t>Web Scraping</a:t>
            </a:r>
            <a:endParaRPr b="1" i="0" sz="6600" u="none" cap="none" strike="noStrike">
              <a:solidFill>
                <a:schemeClr val="lt1"/>
              </a:solidFill>
              <a:latin typeface="Montserrat"/>
              <a:ea typeface="Montserrat"/>
              <a:cs typeface="Montserrat"/>
              <a:sym typeface="Montserrat"/>
            </a:endParaRPr>
          </a:p>
        </p:txBody>
      </p:sp>
      <p:sp>
        <p:nvSpPr>
          <p:cNvPr id="34" name="Google Shape;34;p6"/>
          <p:cNvSpPr txBox="1"/>
          <p:nvPr/>
        </p:nvSpPr>
        <p:spPr>
          <a:xfrm>
            <a:off x="11573725" y="6076550"/>
            <a:ext cx="91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179" name="Google Shape;179;p24"/>
          <p:cNvSpPr txBox="1"/>
          <p:nvPr/>
        </p:nvSpPr>
        <p:spPr>
          <a:xfrm>
            <a:off x="928375" y="2329225"/>
            <a:ext cx="54600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5000">
                <a:solidFill>
                  <a:schemeClr val="lt1"/>
                </a:solidFill>
                <a:latin typeface="Montserrat"/>
                <a:ea typeface="Montserrat"/>
                <a:cs typeface="Montserrat"/>
                <a:sym typeface="Montserrat"/>
              </a:rPr>
              <a:t>Basic Web Scraping using Selenium</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85" name="Google Shape;185;p2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6" name="Google Shape;186;p2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87" name="Google Shape;187;p25"/>
          <p:cNvSpPr txBox="1"/>
          <p:nvPr/>
        </p:nvSpPr>
        <p:spPr>
          <a:xfrm>
            <a:off x="806375" y="1732600"/>
            <a:ext cx="10319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1. Initialization:</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First, set up Selenium to use the desired browser.</a:t>
            </a:r>
            <a:endParaRPr sz="2500">
              <a:latin typeface="Montserrat"/>
              <a:ea typeface="Montserrat"/>
              <a:cs typeface="Montserrat"/>
              <a:sym typeface="Montserrat"/>
            </a:endParaRPr>
          </a:p>
        </p:txBody>
      </p:sp>
      <p:pic>
        <p:nvPicPr>
          <p:cNvPr id="188" name="Google Shape;188;p25"/>
          <p:cNvPicPr preferRelativeResize="0"/>
          <p:nvPr/>
        </p:nvPicPr>
        <p:blipFill>
          <a:blip r:embed="rId4">
            <a:alphaModFix/>
          </a:blip>
          <a:stretch>
            <a:fillRect/>
          </a:stretch>
        </p:blipFill>
        <p:spPr>
          <a:xfrm>
            <a:off x="1559925" y="3264450"/>
            <a:ext cx="7839075"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94" name="Google Shape;194;p2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95" name="Google Shape;195;p2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96" name="Google Shape;196;p26"/>
          <p:cNvSpPr txBox="1"/>
          <p:nvPr/>
        </p:nvSpPr>
        <p:spPr>
          <a:xfrm>
            <a:off x="806375" y="1732600"/>
            <a:ext cx="10319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2. Navigating to a Webpage:</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Use the .get() method to navigate to a URL.</a:t>
            </a:r>
            <a:endParaRPr sz="2500">
              <a:latin typeface="Montserrat"/>
              <a:ea typeface="Montserrat"/>
              <a:cs typeface="Montserrat"/>
              <a:sym typeface="Montserrat"/>
            </a:endParaRPr>
          </a:p>
        </p:txBody>
      </p:sp>
      <p:pic>
        <p:nvPicPr>
          <p:cNvPr id="197" name="Google Shape;197;p26"/>
          <p:cNvPicPr preferRelativeResize="0"/>
          <p:nvPr/>
        </p:nvPicPr>
        <p:blipFill>
          <a:blip r:embed="rId4">
            <a:alphaModFix/>
          </a:blip>
          <a:stretch>
            <a:fillRect/>
          </a:stretch>
        </p:blipFill>
        <p:spPr>
          <a:xfrm>
            <a:off x="2046688" y="3194250"/>
            <a:ext cx="7839075" cy="216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03" name="Google Shape;203;p2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04" name="Google Shape;204;p2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05" name="Google Shape;205;p27"/>
          <p:cNvSpPr txBox="1"/>
          <p:nvPr/>
        </p:nvSpPr>
        <p:spPr>
          <a:xfrm>
            <a:off x="756475" y="1313325"/>
            <a:ext cx="103197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3. Extracting Information:</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Locate elements using various methods like find_element_by_id, find_element_by_name, etc. For multiple elements, methods like find_elements_by_class_name can be used.</a:t>
            </a:r>
            <a:endParaRPr sz="2500">
              <a:latin typeface="Montserrat"/>
              <a:ea typeface="Montserrat"/>
              <a:cs typeface="Montserrat"/>
              <a:sym typeface="Montserrat"/>
            </a:endParaRPr>
          </a:p>
        </p:txBody>
      </p:sp>
      <p:pic>
        <p:nvPicPr>
          <p:cNvPr id="206" name="Google Shape;206;p27"/>
          <p:cNvPicPr preferRelativeResize="0"/>
          <p:nvPr/>
        </p:nvPicPr>
        <p:blipFill>
          <a:blip r:embed="rId4">
            <a:alphaModFix/>
          </a:blip>
          <a:stretch>
            <a:fillRect/>
          </a:stretch>
        </p:blipFill>
        <p:spPr>
          <a:xfrm>
            <a:off x="2348550" y="3480150"/>
            <a:ext cx="7839075" cy="2695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8"/>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212" name="Google Shape;212;p28"/>
          <p:cNvSpPr txBox="1"/>
          <p:nvPr/>
        </p:nvSpPr>
        <p:spPr>
          <a:xfrm>
            <a:off x="928375" y="2329225"/>
            <a:ext cx="54600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5000">
                <a:solidFill>
                  <a:schemeClr val="lt1"/>
                </a:solidFill>
                <a:latin typeface="Montserrat"/>
                <a:ea typeface="Montserrat"/>
                <a:cs typeface="Montserrat"/>
                <a:sym typeface="Montserrat"/>
              </a:rPr>
              <a:t>Handling Dynamic Content</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18" name="Google Shape;218;p2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19" name="Google Shape;219;p2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20" name="Google Shape;220;p29"/>
          <p:cNvSpPr txBox="1"/>
          <p:nvPr/>
        </p:nvSpPr>
        <p:spPr>
          <a:xfrm>
            <a:off x="806375" y="173260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1. Waiting for Elements:</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Sometimes, you need to wait for elements to load. Selenium offers explicit waits for this.</a:t>
            </a:r>
            <a:endParaRPr sz="2500">
              <a:latin typeface="Montserrat"/>
              <a:ea typeface="Montserrat"/>
              <a:cs typeface="Montserrat"/>
              <a:sym typeface="Montserrat"/>
            </a:endParaRPr>
          </a:p>
        </p:txBody>
      </p:sp>
      <p:pic>
        <p:nvPicPr>
          <p:cNvPr id="221" name="Google Shape;221;p29"/>
          <p:cNvPicPr preferRelativeResize="0"/>
          <p:nvPr/>
        </p:nvPicPr>
        <p:blipFill>
          <a:blip r:embed="rId4">
            <a:alphaModFix/>
          </a:blip>
          <a:stretch>
            <a:fillRect/>
          </a:stretch>
        </p:blipFill>
        <p:spPr>
          <a:xfrm>
            <a:off x="1579900" y="3518975"/>
            <a:ext cx="7839075" cy="300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27" name="Google Shape;227;p3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28" name="Google Shape;228;p3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29" name="Google Shape;229;p30"/>
          <p:cNvSpPr txBox="1"/>
          <p:nvPr/>
        </p:nvSpPr>
        <p:spPr>
          <a:xfrm>
            <a:off x="806375" y="1732600"/>
            <a:ext cx="10319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2. Interacting with the Page:</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simulate interactions like clicks, input text, etc.</a:t>
            </a:r>
            <a:endParaRPr sz="2500">
              <a:latin typeface="Montserrat"/>
              <a:ea typeface="Montserrat"/>
              <a:cs typeface="Montserrat"/>
              <a:sym typeface="Montserrat"/>
            </a:endParaRPr>
          </a:p>
        </p:txBody>
      </p:sp>
      <p:pic>
        <p:nvPicPr>
          <p:cNvPr id="230" name="Google Shape;230;p30"/>
          <p:cNvPicPr preferRelativeResize="0"/>
          <p:nvPr/>
        </p:nvPicPr>
        <p:blipFill>
          <a:blip r:embed="rId4">
            <a:alphaModFix/>
          </a:blip>
          <a:stretch>
            <a:fillRect/>
          </a:stretch>
        </p:blipFill>
        <p:spPr>
          <a:xfrm>
            <a:off x="1837063" y="3071800"/>
            <a:ext cx="7839075" cy="286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1228146" y="477450"/>
            <a:ext cx="66582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Web Scraping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36" name="Google Shape;236;p3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37" name="Google Shape;237;p3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38" name="Google Shape;238;p31"/>
          <p:cNvSpPr txBox="1"/>
          <p:nvPr/>
        </p:nvSpPr>
        <p:spPr>
          <a:xfrm>
            <a:off x="806375" y="173260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Closing the Browser</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Always remember to close the browser once your tasks are done.</a:t>
            </a:r>
            <a:endParaRPr sz="2500">
              <a:latin typeface="Montserrat"/>
              <a:ea typeface="Montserrat"/>
              <a:cs typeface="Montserrat"/>
              <a:sym typeface="Montserrat"/>
            </a:endParaRPr>
          </a:p>
        </p:txBody>
      </p:sp>
      <p:pic>
        <p:nvPicPr>
          <p:cNvPr id="239" name="Google Shape;239;p31"/>
          <p:cNvPicPr preferRelativeResize="0"/>
          <p:nvPr/>
        </p:nvPicPr>
        <p:blipFill>
          <a:blip r:embed="rId4">
            <a:alphaModFix/>
          </a:blip>
          <a:stretch>
            <a:fillRect/>
          </a:stretch>
        </p:blipFill>
        <p:spPr>
          <a:xfrm>
            <a:off x="1889350" y="3548900"/>
            <a:ext cx="7839075" cy="1809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245" name="Google Shape;245;p32"/>
          <p:cNvSpPr txBox="1"/>
          <p:nvPr/>
        </p:nvSpPr>
        <p:spPr>
          <a:xfrm>
            <a:off x="2629750" y="2998050"/>
            <a:ext cx="42579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5000" u="none" cap="none" strike="noStrike">
                <a:solidFill>
                  <a:schemeClr val="lt1"/>
                </a:solidFill>
                <a:latin typeface="Montserrat"/>
                <a:ea typeface="Montserrat"/>
                <a:cs typeface="Montserrat"/>
                <a:sym typeface="Montserrat"/>
              </a:rPr>
              <a:t>Thank you </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7"/>
          <p:cNvSpPr txBox="1"/>
          <p:nvPr/>
        </p:nvSpPr>
        <p:spPr>
          <a:xfrm>
            <a:off x="934300" y="760925"/>
            <a:ext cx="55479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Montserrat"/>
                <a:ea typeface="Montserrat"/>
                <a:cs typeface="Montserrat"/>
                <a:sym typeface="Montserrat"/>
              </a:rPr>
              <a:t>Content :</a:t>
            </a:r>
            <a:endParaRPr b="0" i="0" sz="4700" u="none" cap="none" strike="noStrike">
              <a:solidFill>
                <a:schemeClr val="lt1"/>
              </a:solidFill>
              <a:latin typeface="Montserrat"/>
              <a:ea typeface="Montserrat"/>
              <a:cs typeface="Montserrat"/>
              <a:sym typeface="Montserrat"/>
            </a:endParaRPr>
          </a:p>
        </p:txBody>
      </p:sp>
      <p:sp>
        <p:nvSpPr>
          <p:cNvPr id="40" name="Google Shape;40;p7"/>
          <p:cNvSpPr txBox="1"/>
          <p:nvPr/>
        </p:nvSpPr>
        <p:spPr>
          <a:xfrm>
            <a:off x="1155850" y="1926400"/>
            <a:ext cx="5547900" cy="1800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Introduction to HTML</a:t>
            </a:r>
            <a:endParaRPr b="0" i="0" sz="2100" u="none" cap="none" strike="noStrike">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Python Modules</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Introduction to Web Scraping</a:t>
            </a:r>
            <a:endParaRPr b="0" i="0" sz="21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8"/>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46" name="Google Shape;46;p8"/>
          <p:cNvSpPr txBox="1"/>
          <p:nvPr/>
        </p:nvSpPr>
        <p:spPr>
          <a:xfrm>
            <a:off x="3684100" y="2412425"/>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Introduction to HTML</a:t>
            </a:r>
            <a:endParaRPr b="1" i="0" sz="4600" u="none" cap="none" strike="noStrike">
              <a:solidFill>
                <a:schemeClr val="lt1"/>
              </a:solidFill>
              <a:latin typeface="Montserrat"/>
              <a:ea typeface="Montserrat"/>
              <a:cs typeface="Montserrat"/>
              <a:sym typeface="Montserrat"/>
            </a:endParaRPr>
          </a:p>
        </p:txBody>
      </p:sp>
      <p:sp>
        <p:nvSpPr>
          <p:cNvPr id="47" name="Google Shape;47;p8"/>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1</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1</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HTML</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54" name="Google Shape;54;p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55" name="Google Shape;55;p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56" name="Google Shape;56;p9"/>
          <p:cNvSpPr txBox="1"/>
          <p:nvPr/>
        </p:nvSpPr>
        <p:spPr>
          <a:xfrm>
            <a:off x="936150" y="2151850"/>
            <a:ext cx="103197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What is HTML?</a:t>
            </a:r>
            <a:endParaRPr b="1" sz="25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HTML stands for HyperText Markup Language. It's the standard language for creating web pages. When you visit a website, you're essentially viewing a rendered version of the HTML code of that page. Web browsers like Chrome, Firefox, and Safari interpret this code to display the site's content.</a:t>
            </a:r>
            <a:endParaRPr sz="2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1</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HTML</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62" name="Google Shape;62;p1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63" name="Google Shape;63;p1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64" name="Google Shape;64;p10"/>
          <p:cNvSpPr txBox="1"/>
          <p:nvPr/>
        </p:nvSpPr>
        <p:spPr>
          <a:xfrm>
            <a:off x="786400" y="1303350"/>
            <a:ext cx="10319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Basic Structure</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Every HTML document has a similar basic structure:</a:t>
            </a:r>
            <a:endParaRPr sz="2500">
              <a:latin typeface="Montserrat"/>
              <a:ea typeface="Montserrat"/>
              <a:cs typeface="Montserrat"/>
              <a:sym typeface="Montserrat"/>
            </a:endParaRPr>
          </a:p>
        </p:txBody>
      </p:sp>
      <p:pic>
        <p:nvPicPr>
          <p:cNvPr id="65" name="Google Shape;65;p10"/>
          <p:cNvPicPr preferRelativeResize="0"/>
          <p:nvPr/>
        </p:nvPicPr>
        <p:blipFill>
          <a:blip r:embed="rId4">
            <a:alphaModFix/>
          </a:blip>
          <a:stretch>
            <a:fillRect/>
          </a:stretch>
        </p:blipFill>
        <p:spPr>
          <a:xfrm>
            <a:off x="1849425" y="2745050"/>
            <a:ext cx="7839075" cy="340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1</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HTML</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71" name="Google Shape;71;p1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72" name="Google Shape;72;p1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73" name="Google Shape;73;p11"/>
          <p:cNvSpPr txBox="1"/>
          <p:nvPr/>
        </p:nvSpPr>
        <p:spPr>
          <a:xfrm>
            <a:off x="936150" y="2151850"/>
            <a:ext cx="103197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SzPts val="2500"/>
              <a:buFont typeface="Montserrat"/>
              <a:buChar char="●"/>
            </a:pPr>
            <a:r>
              <a:rPr b="1" lang="en-US" sz="2500">
                <a:latin typeface="Montserrat"/>
                <a:ea typeface="Montserrat"/>
                <a:cs typeface="Montserrat"/>
                <a:sym typeface="Montserrat"/>
              </a:rPr>
              <a:t>&lt;!DOCTYPE html&gt;</a:t>
            </a:r>
            <a:r>
              <a:rPr lang="en-US" sz="2500">
                <a:latin typeface="Montserrat"/>
                <a:ea typeface="Montserrat"/>
                <a:cs typeface="Montserrat"/>
                <a:sym typeface="Montserrat"/>
              </a:rPr>
              <a:t>: This declaration defines the document to be HTML5.</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latin typeface="Montserrat"/>
                <a:ea typeface="Montserrat"/>
                <a:cs typeface="Montserrat"/>
                <a:sym typeface="Montserrat"/>
              </a:rPr>
              <a:t>&lt;html&gt;:</a:t>
            </a:r>
            <a:r>
              <a:rPr lang="en-US" sz="2500">
                <a:latin typeface="Montserrat"/>
                <a:ea typeface="Montserrat"/>
                <a:cs typeface="Montserrat"/>
                <a:sym typeface="Montserrat"/>
              </a:rPr>
              <a:t> The root element of an HTML page.</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latin typeface="Montserrat"/>
                <a:ea typeface="Montserrat"/>
                <a:cs typeface="Montserrat"/>
                <a:sym typeface="Montserrat"/>
              </a:rPr>
              <a:t>&lt;head&gt;</a:t>
            </a:r>
            <a:r>
              <a:rPr lang="en-US" sz="2500">
                <a:latin typeface="Montserrat"/>
                <a:ea typeface="Montserrat"/>
                <a:cs typeface="Montserrat"/>
                <a:sym typeface="Montserrat"/>
              </a:rPr>
              <a:t>: Contains meta-information about the document.</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latin typeface="Montserrat"/>
                <a:ea typeface="Montserrat"/>
                <a:cs typeface="Montserrat"/>
                <a:sym typeface="Montserrat"/>
              </a:rPr>
              <a:t>&lt;title&gt;</a:t>
            </a:r>
            <a:r>
              <a:rPr lang="en-US" sz="2500">
                <a:latin typeface="Montserrat"/>
                <a:ea typeface="Montserrat"/>
                <a:cs typeface="Montserrat"/>
                <a:sym typeface="Montserrat"/>
              </a:rPr>
              <a:t>: Specifies a title for the web page, which you'll see on the browser's title bar or tab.</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latin typeface="Montserrat"/>
                <a:ea typeface="Montserrat"/>
                <a:cs typeface="Montserrat"/>
                <a:sym typeface="Montserrat"/>
              </a:rPr>
              <a:t>&lt;body&gt;</a:t>
            </a:r>
            <a:r>
              <a:rPr lang="en-US" sz="2500">
                <a:latin typeface="Montserrat"/>
                <a:ea typeface="Montserrat"/>
                <a:cs typeface="Montserrat"/>
                <a:sym typeface="Montserrat"/>
              </a:rPr>
              <a:t>: Contains the visible page content.</a:t>
            </a:r>
            <a:endParaRPr sz="25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1</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HTML</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79" name="Google Shape;79;p1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80" name="Google Shape;80;p1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pic>
        <p:nvPicPr>
          <p:cNvPr id="81" name="Google Shape;81;p12"/>
          <p:cNvPicPr preferRelativeResize="0"/>
          <p:nvPr/>
        </p:nvPicPr>
        <p:blipFill>
          <a:blip r:embed="rId4">
            <a:alphaModFix/>
          </a:blip>
          <a:stretch>
            <a:fillRect/>
          </a:stretch>
        </p:blipFill>
        <p:spPr>
          <a:xfrm>
            <a:off x="1749600" y="954000"/>
            <a:ext cx="8163808" cy="551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1</a:t>
            </a:r>
            <a:r>
              <a:rPr b="1" i="0" lang="en-US" sz="2400" u="none" cap="none" strike="noStrike">
                <a:solidFill>
                  <a:srgbClr val="4784B7"/>
                </a:solidFill>
                <a:latin typeface="Montserrat"/>
                <a:ea typeface="Montserrat"/>
                <a:cs typeface="Montserrat"/>
                <a:sym typeface="Montserrat"/>
              </a:rPr>
              <a:t> - </a:t>
            </a:r>
            <a:r>
              <a:rPr b="1" lang="en-US" sz="2400">
                <a:solidFill>
                  <a:srgbClr val="4784B7"/>
                </a:solidFill>
                <a:latin typeface="Montserrat"/>
                <a:ea typeface="Montserrat"/>
                <a:cs typeface="Montserrat"/>
                <a:sym typeface="Montserrat"/>
              </a:rPr>
              <a:t>Introduction to HTML</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87" name="Google Shape;87;p1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88" name="Google Shape;88;p1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89" name="Google Shape;89;p13"/>
          <p:cNvSpPr txBox="1"/>
          <p:nvPr/>
        </p:nvSpPr>
        <p:spPr>
          <a:xfrm>
            <a:off x="736500" y="1413125"/>
            <a:ext cx="10319700" cy="534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Why is HTML Important for Web Scraping?</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When you're web scraping, what you're actually doing is parsing the raw HTML of a web page to extract the data you need. Understanding the structure and common patterns in HTML is crucial to being effective at web scraping.</a:t>
            </a:r>
            <a:endParaRPr sz="25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For example:</a:t>
            </a:r>
            <a:r>
              <a:rPr lang="en-US" sz="2500">
                <a:solidFill>
                  <a:schemeClr val="dk1"/>
                </a:solidFill>
                <a:latin typeface="Montserrat"/>
                <a:ea typeface="Montserrat"/>
                <a:cs typeface="Montserrat"/>
                <a:sym typeface="Montserrat"/>
              </a:rPr>
              <a:t> If you know that the data you want is inside a </a:t>
            </a:r>
            <a:r>
              <a:rPr lang="en-US" sz="2500">
                <a:solidFill>
                  <a:srgbClr val="188038"/>
                </a:solidFill>
                <a:latin typeface="Montserrat"/>
                <a:ea typeface="Montserrat"/>
                <a:cs typeface="Montserrat"/>
                <a:sym typeface="Montserrat"/>
              </a:rPr>
              <a:t>&lt;div&gt;</a:t>
            </a:r>
            <a:r>
              <a:rPr lang="en-US" sz="2500">
                <a:solidFill>
                  <a:schemeClr val="dk1"/>
                </a:solidFill>
                <a:latin typeface="Montserrat"/>
                <a:ea typeface="Montserrat"/>
                <a:cs typeface="Montserrat"/>
                <a:sym typeface="Montserrat"/>
              </a:rPr>
              <a:t> element with a certain </a:t>
            </a:r>
            <a:r>
              <a:rPr lang="en-US" sz="2500">
                <a:solidFill>
                  <a:srgbClr val="188038"/>
                </a:solidFill>
                <a:latin typeface="Montserrat"/>
                <a:ea typeface="Montserrat"/>
                <a:cs typeface="Montserrat"/>
                <a:sym typeface="Montserrat"/>
              </a:rPr>
              <a:t>class</a:t>
            </a:r>
            <a:r>
              <a:rPr lang="en-US" sz="2500">
                <a:solidFill>
                  <a:schemeClr val="dk1"/>
                </a:solidFill>
                <a:latin typeface="Montserrat"/>
                <a:ea typeface="Montserrat"/>
                <a:cs typeface="Montserrat"/>
                <a:sym typeface="Montserrat"/>
              </a:rPr>
              <a:t> attribute, you can direct your scraping tool to look specifically for that, making your task more straightforward and efficient.</a:t>
            </a:r>
            <a:endParaRPr sz="25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None/>
            </a:pPr>
            <a:r>
              <a:t/>
            </a:r>
            <a:endParaRPr sz="25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사용자 지정 1">
      <a:dk1>
        <a:srgbClr val="000000"/>
      </a:dk1>
      <a:lt1>
        <a:srgbClr val="FFFFFF"/>
      </a:lt1>
      <a:dk2>
        <a:srgbClr val="371C59"/>
      </a:dk2>
      <a:lt2>
        <a:srgbClr val="DCD8DC"/>
      </a:lt2>
      <a:accent1>
        <a:srgbClr val="4D3676"/>
      </a:accent1>
      <a:accent2>
        <a:srgbClr val="3F0072"/>
      </a:accent2>
      <a:accent3>
        <a:srgbClr val="103560"/>
      </a:accent3>
      <a:accent4>
        <a:srgbClr val="990881"/>
      </a:accent4>
      <a:accent5>
        <a:srgbClr val="4D0071"/>
      </a:accent5>
      <a:accent6>
        <a:srgbClr val="F959B5"/>
      </a:accent6>
      <a:hlink>
        <a:srgbClr val="7959A6"/>
      </a:hlink>
      <a:folHlink>
        <a:srgbClr val="A176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