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Nunito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Black-boldItalic.fntdata"/><Relationship Id="rId30" Type="http://schemas.openxmlformats.org/officeDocument/2006/relationships/font" Target="fonts/NunitoBlac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dfe834cad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6dfe834ca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dfe834cad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6dfe834c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fe834cad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6dfe834c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dfe834ca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6dfe834cad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fe834cad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6dfe834ca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dfe834cad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6dfe834c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dfe834cad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6dfe834ca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dfe834cad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6dfe834ca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dfe834cad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6dfe834ca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dfe834ca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6dfe834c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fe834ca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6dfe834ca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dfe834ca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26dfe834ca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dfe834cad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6dfe834c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tuy5rty7u8ty6ru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49" l="0" r="0" t="39"/>
          <a:stretch/>
        </p:blipFill>
        <p:spPr>
          <a:xfrm>
            <a:off x="1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5562600" y="603250"/>
            <a:ext cx="4292700" cy="56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3035300" y="-1"/>
            <a:ext cx="4203600" cy="61158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455825" y="5933825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3979333"/>
            <a:ext cx="12192000" cy="2878667"/>
          </a:xfrm>
          <a:prstGeom prst="rect">
            <a:avLst/>
          </a:prstGeom>
          <a:solidFill>
            <a:srgbClr val="261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" name="Google Shape;2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8350475" y="5873975"/>
            <a:ext cx="3330000" cy="40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414338" rotWithShape="0" algn="bl" dist="28575">
              <a:srgbClr val="000000">
                <a:alpha val="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8502000" y="5914775"/>
            <a:ext cx="304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1500" u="none" cap="none" strike="noStrike">
                <a:solidFill>
                  <a:srgbClr val="3670A0"/>
                </a:solidFill>
                <a:latin typeface="Montserrat"/>
                <a:ea typeface="Montserrat"/>
                <a:cs typeface="Montserrat"/>
                <a:sym typeface="Montserrat"/>
              </a:rPr>
              <a:t>contact@softyeducation.com</a:t>
            </a:r>
            <a:endParaRPr b="0" i="0" sz="1500" u="none" cap="none" strike="noStrike">
              <a:solidFill>
                <a:srgbClr val="367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228144" y="477450"/>
            <a:ext cx="724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2 - Recursive Example: Factorial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75" y="1347350"/>
            <a:ext cx="5939290" cy="47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1228144" y="477450"/>
            <a:ext cx="724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2 - Recursive Example: Factorial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500" y="1432750"/>
            <a:ext cx="8050999" cy="50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1228144" y="477450"/>
            <a:ext cx="724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2 - Recursive Example: Factorial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42875" y="1562550"/>
            <a:ext cx="976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Let's implement this in Python: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475" y="2228425"/>
            <a:ext cx="10401039" cy="38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3746350" y="1807500"/>
            <a:ext cx="43518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Recursive Example: Fibonacci Sequence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3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1228152" y="477450"/>
            <a:ext cx="9344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3 - Recursive Example: Fibonacci Sequence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42875" y="1562550"/>
            <a:ext cx="9763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The Fibonacci sequence is a series of numbers where each number is the sum of the two preceding ones, typically starting with 0 and 1: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0,1,1,2,3,5,8,13,...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The sequence can be defined recursively: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fib(n)=fib(n−1)+fib(n−2)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fib(0)=0,fib(1)=1fib(0)=0,fib(1)=1 (These are the base cases)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1228152" y="477450"/>
            <a:ext cx="9344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3 - Recursive Example: Fibonacci Sequence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42875" y="1562550"/>
            <a:ext cx="976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Python implementation: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963" y="2324450"/>
            <a:ext cx="8551075" cy="3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1228152" y="477450"/>
            <a:ext cx="9344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3 - Recursive Example: Fibonacci Sequence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00" y="1616475"/>
            <a:ext cx="10604643" cy="443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684100" y="2841675"/>
            <a:ext cx="435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4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4 - Exercises</a:t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376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936150" y="2367200"/>
            <a:ext cx="10319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AutoNum type="arabicPeriod"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Sum of Natural Numbers: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Write a recursive function to find the sum of natural numbers up to 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For example, if the input is 5, the function should return 15 because 1+2+3+4+5=151+2+3+4+5=15.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4 - Exercises</a:t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936150" y="2367200"/>
            <a:ext cx="10319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2. Count Digits: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Write a recursive function to count the number of digits in a positive integer.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For instance, if the input is 1054, the function should return 4.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/>
        </p:nvSpPr>
        <p:spPr>
          <a:xfrm>
            <a:off x="2661550" y="2684723"/>
            <a:ext cx="469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</a:t>
            </a:r>
            <a:r>
              <a:rPr b="1" lang="en-US" sz="6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br>
              <a:rPr b="0" i="0" lang="en-US" sz="7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11573725" y="6076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4 - Exercises</a:t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936150" y="2367200"/>
            <a:ext cx="10319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3. Reverse a String: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Implement a recursive function to reverse a given string.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E.g., for the input string "python", the output should be "nohtyp".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2629750" y="2998050"/>
            <a:ext cx="425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 </a:t>
            </a:r>
            <a:endParaRPr b="1" i="0" sz="5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934300" y="760925"/>
            <a:ext cx="5547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 :</a:t>
            </a:r>
            <a:endParaRPr b="0" i="0" sz="4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1155850" y="1926400"/>
            <a:ext cx="5547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Recursion?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Recursive Example: Factorial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Recursive Example: Fibonacci Sequence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/>
        </p:nvSpPr>
        <p:spPr>
          <a:xfrm>
            <a:off x="3853525" y="2544000"/>
            <a:ext cx="4351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Recursion?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01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What is Recursion?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b="0" l="376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993700" y="2535800"/>
            <a:ext cx="97632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Recursion is a fundamental concept in computer science and programming. In essence, recursion is when a function calls itself. It's a useful tool for breaking down complex problems into simpler, more manageable tasks.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What is Recursion?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916700" y="2086425"/>
            <a:ext cx="97632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At its heart, recursion is the process of defining something in terms of itself. In the realm of programming, a recursive function is one that calls itself to solve a problem.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What is Recursion?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809550" y="2003075"/>
            <a:ext cx="97632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 Case and Recursive Case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essential parts of a recursive function are: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 Case</a:t>
            </a: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This stops the recursion. Without it, the function would call itself indefinitely, leading to a stack overflow.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Recursive Case</a:t>
            </a:r>
            <a:r>
              <a:rPr lang="en-US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This is where the function calls itself.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/>
        </p:nvSpPr>
        <p:spPr>
          <a:xfrm>
            <a:off x="3793975" y="2214600"/>
            <a:ext cx="43518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Recursive Example: Factorial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2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1228144" y="477450"/>
            <a:ext cx="724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2 - Recursive Example: Factorial</a:t>
            </a:r>
            <a:endParaRPr b="1" i="0" sz="2400" u="none" cap="none" strike="noStrike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42875" y="1562550"/>
            <a:ext cx="9763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The factorial of a number n (denoted as </a:t>
            </a: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n!</a:t>
            </a: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) is the product of all positive integers less than or equal to n. For </a:t>
            </a: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5!=5×4×3×2×1=120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In terms of recursion: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n!=n×(n−1)!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0!=1 (This is the base case)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371C59"/>
      </a:dk2>
      <a:lt2>
        <a:srgbClr val="DCD8DC"/>
      </a:lt2>
      <a:accent1>
        <a:srgbClr val="4D3676"/>
      </a:accent1>
      <a:accent2>
        <a:srgbClr val="3F0072"/>
      </a:accent2>
      <a:accent3>
        <a:srgbClr val="103560"/>
      </a:accent3>
      <a:accent4>
        <a:srgbClr val="990881"/>
      </a:accent4>
      <a:accent5>
        <a:srgbClr val="4D0071"/>
      </a:accent5>
      <a:accent6>
        <a:srgbClr val="F959B5"/>
      </a:accent6>
      <a:hlink>
        <a:srgbClr val="7959A6"/>
      </a:hlink>
      <a:folHlink>
        <a:srgbClr val="A176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