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Nunito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gk7FQANPteafza+IPshn9HcqK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NunitoBlack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Black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f83f8562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ef83f856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ecb18720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5ecb18720e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ecb18720e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5ecb1872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6c02a09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56c02a0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6c02a097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56c02a09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6c02a097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56c02a0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ecb18720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25ecb18720e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6c02a097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56c02a09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56c02a09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e56c02a0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56c02a09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e56c02a097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4330a943f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g24330a943fe_2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dcaa6f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5fdcaa6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fdcaa6f5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5fdcaa6f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dcaa6f5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5fdcaa6f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fdcaa6f5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5fdcaa6f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fdcaa6f5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fdcaa6f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f5567f1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5f5567f12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ecb18720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25ecb1872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38362dbb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g2438362dbb0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ef83f856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5ef83f856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56c02a0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1e56c02a09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f83f856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5ef83f856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ecb18720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5ecb18720e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ecb18720e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5ecb1872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tuy5rty7u8ty6ru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2">
            <a:alphaModFix/>
          </a:blip>
          <a:srcRect b="49" l="0" r="0" t="39"/>
          <a:stretch/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4330a943fe_2_95"/>
          <p:cNvSpPr/>
          <p:nvPr>
            <p:ph idx="2" type="pic"/>
          </p:nvPr>
        </p:nvSpPr>
        <p:spPr>
          <a:xfrm>
            <a:off x="5562600" y="603250"/>
            <a:ext cx="4292700" cy="56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g24330a943fe_2_9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330a943fe_2_127"/>
          <p:cNvSpPr/>
          <p:nvPr>
            <p:ph idx="2" type="pic"/>
          </p:nvPr>
        </p:nvSpPr>
        <p:spPr>
          <a:xfrm>
            <a:off x="3035300" y="-1"/>
            <a:ext cx="4203600" cy="6115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g24330a943fe_2_1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1455825" y="5933825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3300" u="none" cap="none" strike="noStrike">
                <a:solidFill>
                  <a:srgbClr val="264DE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0" y="3979333"/>
            <a:ext cx="12192000" cy="2878667"/>
          </a:xfrm>
          <a:prstGeom prst="rect">
            <a:avLst/>
          </a:prstGeom>
          <a:solidFill>
            <a:srgbClr val="261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8350475" y="5873975"/>
            <a:ext cx="3330000" cy="40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414338" rotWithShape="0" algn="bl" dist="28575">
              <a:srgbClr val="000000">
                <a:alpha val="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8502000" y="5914775"/>
            <a:ext cx="304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1500" u="none" cap="none" strike="noStrike">
                <a:solidFill>
                  <a:srgbClr val="3670A0"/>
                </a:solidFill>
                <a:latin typeface="Montserrat"/>
                <a:ea typeface="Montserrat"/>
                <a:cs typeface="Montserrat"/>
                <a:sym typeface="Montserrat"/>
              </a:rPr>
              <a:t>contact@softyeducation.com</a:t>
            </a:r>
            <a:endParaRPr b="0" i="0" sz="1500" u="none" cap="none" strike="noStrike">
              <a:solidFill>
                <a:srgbClr val="367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5ef83f8562_0_146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5ef83f8562_0_146"/>
          <p:cNvSpPr txBox="1"/>
          <p:nvPr/>
        </p:nvSpPr>
        <p:spPr>
          <a:xfrm>
            <a:off x="1253025" y="453825"/>
            <a:ext cx="59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03-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25ef83f8562_0_146"/>
          <p:cNvSpPr txBox="1"/>
          <p:nvPr/>
        </p:nvSpPr>
        <p:spPr>
          <a:xfrm>
            <a:off x="1129562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5ef83f8562_0_146"/>
          <p:cNvSpPr txBox="1"/>
          <p:nvPr/>
        </p:nvSpPr>
        <p:spPr>
          <a:xfrm>
            <a:off x="1287750" y="1587225"/>
            <a:ext cx="57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Another Example :</a:t>
            </a:r>
            <a:endParaRPr b="1" sz="20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25ef83f8562_0_146"/>
          <p:cNvPicPr preferRelativeResize="0"/>
          <p:nvPr/>
        </p:nvPicPr>
        <p:blipFill rotWithShape="1">
          <a:blip r:embed="rId4">
            <a:alphaModFix/>
          </a:blip>
          <a:srcRect b="1951" l="0" r="645" t="0"/>
          <a:stretch/>
        </p:blipFill>
        <p:spPr>
          <a:xfrm>
            <a:off x="1395650" y="2322075"/>
            <a:ext cx="6211048" cy="3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5ecb18720e_1_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5ecb18720e_1_60"/>
          <p:cNvSpPr txBox="1"/>
          <p:nvPr/>
        </p:nvSpPr>
        <p:spPr>
          <a:xfrm>
            <a:off x="3791500" y="2933125"/>
            <a:ext cx="4036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25ecb18720e_1_60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5ecb18720e_1_60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04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5ecb18720e_1_68"/>
          <p:cNvPicPr preferRelativeResize="0"/>
          <p:nvPr/>
        </p:nvPicPr>
        <p:blipFill rotWithShape="1">
          <a:blip r:embed="rId3">
            <a:alphaModFix/>
          </a:blip>
          <a:srcRect b="0" l="376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5ecb18720e_1_68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04-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ecb18720e_1_68"/>
          <p:cNvSpPr txBox="1"/>
          <p:nvPr/>
        </p:nvSpPr>
        <p:spPr>
          <a:xfrm>
            <a:off x="1010500" y="1395275"/>
            <a:ext cx="9390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When I have to do a thing many times, like print ‘hello world’ 5 times , instead of doing that manually I use a loop 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g25ecb18720e_1_68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5ecb18720e_1_68"/>
          <p:cNvPicPr preferRelativeResize="0"/>
          <p:nvPr/>
        </p:nvPicPr>
        <p:blipFill rotWithShape="1">
          <a:blip r:embed="rId4">
            <a:alphaModFix/>
          </a:blip>
          <a:srcRect b="9705" l="26262" r="27047" t="8253"/>
          <a:stretch/>
        </p:blipFill>
        <p:spPr>
          <a:xfrm>
            <a:off x="1557300" y="2685300"/>
            <a:ext cx="3473898" cy="335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5ecb18720e_1_68"/>
          <p:cNvPicPr preferRelativeResize="0"/>
          <p:nvPr/>
        </p:nvPicPr>
        <p:blipFill rotWithShape="1">
          <a:blip r:embed="rId5">
            <a:alphaModFix/>
          </a:blip>
          <a:srcRect b="22398" l="22577" r="23136" t="20229"/>
          <a:stretch/>
        </p:blipFill>
        <p:spPr>
          <a:xfrm>
            <a:off x="6279000" y="3149487"/>
            <a:ext cx="4177326" cy="24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e56c02a097_0_49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56c02a097_0_49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04-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e56c02a097_0_49"/>
          <p:cNvSpPr txBox="1"/>
          <p:nvPr/>
        </p:nvSpPr>
        <p:spPr>
          <a:xfrm>
            <a:off x="1010500" y="1395275"/>
            <a:ext cx="93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In Python we have 2 types of loops 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1e56c02a097_0_49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e56c02a097_0_49"/>
          <p:cNvPicPr preferRelativeResize="0"/>
          <p:nvPr/>
        </p:nvPicPr>
        <p:blipFill rotWithShape="1">
          <a:blip r:embed="rId4">
            <a:alphaModFix/>
          </a:blip>
          <a:srcRect b="22638" l="22412" r="23201" t="20310"/>
          <a:stretch/>
        </p:blipFill>
        <p:spPr>
          <a:xfrm>
            <a:off x="1167975" y="2990061"/>
            <a:ext cx="4372323" cy="252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e56c02a097_0_49"/>
          <p:cNvPicPr preferRelativeResize="0"/>
          <p:nvPr/>
        </p:nvPicPr>
        <p:blipFill rotWithShape="1">
          <a:blip r:embed="rId5">
            <a:alphaModFix/>
          </a:blip>
          <a:srcRect b="17698" l="21833" r="22297" t="15865"/>
          <a:stretch/>
        </p:blipFill>
        <p:spPr>
          <a:xfrm>
            <a:off x="6388825" y="3010837"/>
            <a:ext cx="3793350" cy="24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e56c02a097_0_61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e56c02a097_0_61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04-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e56c02a097_0_61"/>
          <p:cNvSpPr txBox="1"/>
          <p:nvPr/>
        </p:nvSpPr>
        <p:spPr>
          <a:xfrm>
            <a:off x="1010500" y="1395275"/>
            <a:ext cx="9390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When to use for loop and When to use while loop :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When to the number of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repetition is known example 4, 5, 10 we use for loop : 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e56c02a097_0_61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1e56c02a097_0_61"/>
          <p:cNvPicPr preferRelativeResize="0"/>
          <p:nvPr/>
        </p:nvPicPr>
        <p:blipFill rotWithShape="1">
          <a:blip r:embed="rId4">
            <a:alphaModFix/>
          </a:blip>
          <a:srcRect b="22638" l="22412" r="23201" t="20310"/>
          <a:stretch/>
        </p:blipFill>
        <p:spPr>
          <a:xfrm>
            <a:off x="3186400" y="3529098"/>
            <a:ext cx="3731477" cy="21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e56c02a097_0_71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e56c02a097_0_71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04-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e56c02a097_0_71"/>
          <p:cNvSpPr txBox="1"/>
          <p:nvPr/>
        </p:nvSpPr>
        <p:spPr>
          <a:xfrm>
            <a:off x="1010500" y="1395275"/>
            <a:ext cx="9390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When to the number of repetition is unKnown we use while loop :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Example : we use the while loop if we need the user to enter a password greater than 8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characters , because we don’t know when the user will verify this condition 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1e56c02a097_0_71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e56c02a097_0_71"/>
          <p:cNvPicPr preferRelativeResize="0"/>
          <p:nvPr/>
        </p:nvPicPr>
        <p:blipFill rotWithShape="1">
          <a:blip r:embed="rId4">
            <a:alphaModFix/>
          </a:blip>
          <a:srcRect b="6930" l="0" r="704" t="4440"/>
          <a:stretch/>
        </p:blipFill>
        <p:spPr>
          <a:xfrm>
            <a:off x="1504825" y="3444000"/>
            <a:ext cx="8227302" cy="212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25ecb18720e_1_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5ecb18720e_1_80"/>
          <p:cNvSpPr txBox="1"/>
          <p:nvPr/>
        </p:nvSpPr>
        <p:spPr>
          <a:xfrm>
            <a:off x="3845725" y="2909925"/>
            <a:ext cx="3632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25ecb18720e_1_80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5ecb18720e_1_80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05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e56c02a097_0_8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e56c02a097_0_80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e56c02a097_0_80"/>
          <p:cNvSpPr txBox="1"/>
          <p:nvPr/>
        </p:nvSpPr>
        <p:spPr>
          <a:xfrm>
            <a:off x="1327675" y="1395275"/>
            <a:ext cx="907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 function is a set of instructions that are grouped together and can be reused 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1e56c02a097_0_80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1e56c02a097_0_80"/>
          <p:cNvPicPr preferRelativeResize="0"/>
          <p:nvPr/>
        </p:nvPicPr>
        <p:blipFill rotWithShape="1">
          <a:blip r:embed="rId4">
            <a:alphaModFix/>
          </a:blip>
          <a:srcRect b="6917" l="6838" r="7574" t="4288"/>
          <a:stretch/>
        </p:blipFill>
        <p:spPr>
          <a:xfrm>
            <a:off x="3473925" y="2605450"/>
            <a:ext cx="4372350" cy="255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g1e56c02a097_0_80"/>
          <p:cNvCxnSpPr/>
          <p:nvPr/>
        </p:nvCxnSpPr>
        <p:spPr>
          <a:xfrm flipH="1" rot="10800000">
            <a:off x="2914900" y="4032950"/>
            <a:ext cx="868500" cy="688800"/>
          </a:xfrm>
          <a:prstGeom prst="straightConnector1">
            <a:avLst/>
          </a:prstGeom>
          <a:noFill/>
          <a:ln cap="flat" cmpd="sng" w="28575">
            <a:solidFill>
              <a:srgbClr val="367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1e56c02a097_0_80"/>
          <p:cNvCxnSpPr/>
          <p:nvPr/>
        </p:nvCxnSpPr>
        <p:spPr>
          <a:xfrm>
            <a:off x="3084600" y="2934875"/>
            <a:ext cx="1727100" cy="808800"/>
          </a:xfrm>
          <a:prstGeom prst="straightConnector1">
            <a:avLst/>
          </a:prstGeom>
          <a:noFill/>
          <a:ln cap="flat" cmpd="sng" w="28575">
            <a:solidFill>
              <a:srgbClr val="367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1e56c02a097_0_80"/>
          <p:cNvCxnSpPr/>
          <p:nvPr/>
        </p:nvCxnSpPr>
        <p:spPr>
          <a:xfrm flipH="1">
            <a:off x="6398675" y="3304225"/>
            <a:ext cx="1906800" cy="469200"/>
          </a:xfrm>
          <a:prstGeom prst="straightConnector1">
            <a:avLst/>
          </a:prstGeom>
          <a:noFill/>
          <a:ln cap="flat" cmpd="sng" w="28575">
            <a:solidFill>
              <a:srgbClr val="367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1e56c02a097_0_80"/>
          <p:cNvCxnSpPr/>
          <p:nvPr/>
        </p:nvCxnSpPr>
        <p:spPr>
          <a:xfrm rot="10800000">
            <a:off x="6348825" y="4492150"/>
            <a:ext cx="209700" cy="1307700"/>
          </a:xfrm>
          <a:prstGeom prst="straightConnector1">
            <a:avLst/>
          </a:prstGeom>
          <a:noFill/>
          <a:ln cap="flat" cmpd="sng" w="28575">
            <a:solidFill>
              <a:srgbClr val="3670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1e56c02a097_0_80"/>
          <p:cNvSpPr txBox="1"/>
          <p:nvPr/>
        </p:nvSpPr>
        <p:spPr>
          <a:xfrm>
            <a:off x="1497400" y="2605450"/>
            <a:ext cx="163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Name of the function</a:t>
            </a:r>
            <a:endParaRPr b="1" sz="17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1e56c02a097_0_80"/>
          <p:cNvSpPr txBox="1"/>
          <p:nvPr/>
        </p:nvSpPr>
        <p:spPr>
          <a:xfrm>
            <a:off x="1447500" y="4684300"/>
            <a:ext cx="190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Keyword of declaration of a function</a:t>
            </a:r>
            <a:endParaRPr b="1" sz="16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g1e56c02a097_0_80"/>
          <p:cNvSpPr txBox="1"/>
          <p:nvPr/>
        </p:nvSpPr>
        <p:spPr>
          <a:xfrm>
            <a:off x="8305475" y="2967300"/>
            <a:ext cx="258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Parameters that can be used within the function</a:t>
            </a:r>
            <a:endParaRPr b="1" sz="16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1e56c02a097_0_80"/>
          <p:cNvSpPr txBox="1"/>
          <p:nvPr/>
        </p:nvSpPr>
        <p:spPr>
          <a:xfrm>
            <a:off x="5470450" y="5860050"/>
            <a:ext cx="180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instructions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e56c02a097_0_98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e56c02a097_0_98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e56c02a097_0_98"/>
          <p:cNvSpPr txBox="1"/>
          <p:nvPr/>
        </p:nvSpPr>
        <p:spPr>
          <a:xfrm>
            <a:off x="1327675" y="1395275"/>
            <a:ext cx="90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Examples :</a:t>
            </a:r>
            <a:endParaRPr b="1" sz="20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1e56c02a097_0_98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e56c02a097_0_98"/>
          <p:cNvPicPr preferRelativeResize="0"/>
          <p:nvPr/>
        </p:nvPicPr>
        <p:blipFill rotWithShape="1">
          <a:blip r:embed="rId4">
            <a:alphaModFix/>
          </a:blip>
          <a:srcRect b="6434" l="11923" r="12565" t="3572"/>
          <a:stretch/>
        </p:blipFill>
        <p:spPr>
          <a:xfrm>
            <a:off x="2156225" y="2785150"/>
            <a:ext cx="3254325" cy="19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e56c02a097_0_98"/>
          <p:cNvPicPr preferRelativeResize="0"/>
          <p:nvPr/>
        </p:nvPicPr>
        <p:blipFill rotWithShape="1">
          <a:blip r:embed="rId5">
            <a:alphaModFix/>
          </a:blip>
          <a:srcRect b="6657" l="17777" r="18641" t="3495"/>
          <a:stretch/>
        </p:blipFill>
        <p:spPr>
          <a:xfrm>
            <a:off x="7027375" y="2837350"/>
            <a:ext cx="2670117" cy="1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e56c02a097_0_1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e56c02a097_0_119"/>
          <p:cNvSpPr txBox="1"/>
          <p:nvPr/>
        </p:nvSpPr>
        <p:spPr>
          <a:xfrm>
            <a:off x="3845725" y="2909925"/>
            <a:ext cx="3632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1e56c02a097_0_119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e56c02a097_0_119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6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330a943fe_2_64"/>
          <p:cNvSpPr txBox="1"/>
          <p:nvPr/>
        </p:nvSpPr>
        <p:spPr>
          <a:xfrm>
            <a:off x="2661550" y="2684723"/>
            <a:ext cx="469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</a:t>
            </a:r>
            <a:r>
              <a:rPr b="1" lang="en-US" sz="6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br>
              <a:rPr b="0" i="0" lang="en-US" sz="7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g24330a943fe_2_64"/>
          <p:cNvSpPr txBox="1"/>
          <p:nvPr/>
        </p:nvSpPr>
        <p:spPr>
          <a:xfrm>
            <a:off x="11573725" y="6076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5fdcaa6f5e_0_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5fdcaa6f5e_0_0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5fdcaa6f5e_0_0"/>
          <p:cNvSpPr txBox="1"/>
          <p:nvPr/>
        </p:nvSpPr>
        <p:spPr>
          <a:xfrm>
            <a:off x="1010500" y="1395275"/>
            <a:ext cx="93909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1.1: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Create two variables a and b, assign them different numerical values, and print their sum.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1.2: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Create a variable name and assign your name to it. Print a greeting using this variable.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1.3: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Swap the values of two variables x and y without using a third variable, then print the values of x and y.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25fdcaa6f5e_0_0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5fdcaa6f5e_0_25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5fdcaa6f5e_0_25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5fdcaa6f5e_0_25"/>
          <p:cNvSpPr txBox="1"/>
          <p:nvPr/>
        </p:nvSpPr>
        <p:spPr>
          <a:xfrm>
            <a:off x="1010500" y="1395275"/>
            <a:ext cx="93909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2.1: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Create variables of each type: integer, float, string, boolean, and list. Print the type of each variable.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2.2: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Create a list of five elements, and print the first and last element.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2.3: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Concatenate two strings together, and print the result.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25fdcaa6f5e_0_25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25fdcaa6f5e_0_34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5fdcaa6f5e_0_34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5fdcaa6f5e_0_34"/>
          <p:cNvSpPr txBox="1"/>
          <p:nvPr/>
        </p:nvSpPr>
        <p:spPr>
          <a:xfrm>
            <a:off x="1010500" y="1395275"/>
            <a:ext cx="93909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3.1: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an input number from the user and prints whether it's positive, negative, or zero.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3.2: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a grade from the user and prints whether it's an bad, average, or good.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3.3: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the age of the user and prints whether they are eligible to vote (assuming the voting age is 18).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25fdcaa6f5e_0_34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5fdcaa6f5e_0_42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5fdcaa6f5e_0_42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5fdcaa6f5e_0_42"/>
          <p:cNvSpPr txBox="1"/>
          <p:nvPr/>
        </p:nvSpPr>
        <p:spPr>
          <a:xfrm>
            <a:off x="1010500" y="1395275"/>
            <a:ext cx="93909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4.1: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prints the numbers 1 to 10 using a for loop.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4.2: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takes a number n from the user and prints the sum of numbers from 1 to n using a while loop.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4.3: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program that prints the multiplication table of a given number using a loop.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25fdcaa6f5e_0_42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5fdcaa6f5e_0_5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5fdcaa6f5e_0_50"/>
          <p:cNvSpPr txBox="1"/>
          <p:nvPr/>
        </p:nvSpPr>
        <p:spPr>
          <a:xfrm>
            <a:off x="1253025" y="453825"/>
            <a:ext cx="873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5fdcaa6f5e_0_50"/>
          <p:cNvSpPr txBox="1"/>
          <p:nvPr/>
        </p:nvSpPr>
        <p:spPr>
          <a:xfrm>
            <a:off x="1010500" y="1395275"/>
            <a:ext cx="93909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5.1: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function that takes two numbers and returns their sum.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5.2: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function that takes a radius and returns the area of a circle with that radius.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Exercise 5.3: </a:t>
            </a: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Write a function that takes a string and returns the number of vowels in that string.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25fdcaa6f5e_0_50"/>
          <p:cNvSpPr txBox="1"/>
          <p:nvPr/>
        </p:nvSpPr>
        <p:spPr>
          <a:xfrm>
            <a:off x="1124177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25f5567f12f_0_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5f5567f12f_0_58"/>
          <p:cNvSpPr txBox="1"/>
          <p:nvPr/>
        </p:nvSpPr>
        <p:spPr>
          <a:xfrm>
            <a:off x="2629750" y="2998050"/>
            <a:ext cx="425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</a:t>
            </a:r>
            <a:endParaRPr b="1" sz="5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5ecb18720e_1_0"/>
          <p:cNvSpPr txBox="1"/>
          <p:nvPr/>
        </p:nvSpPr>
        <p:spPr>
          <a:xfrm>
            <a:off x="934300" y="760925"/>
            <a:ext cx="5547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 :</a:t>
            </a:r>
            <a:endParaRPr b="0" i="0" sz="4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g25ecb18720e_1_0"/>
          <p:cNvSpPr txBox="1"/>
          <p:nvPr/>
        </p:nvSpPr>
        <p:spPr>
          <a:xfrm>
            <a:off x="1155850" y="1926400"/>
            <a:ext cx="5547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2438362dbb0_0_26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438362dbb0_0_267"/>
          <p:cNvSpPr txBox="1"/>
          <p:nvPr/>
        </p:nvSpPr>
        <p:spPr>
          <a:xfrm>
            <a:off x="3920100" y="2968900"/>
            <a:ext cx="435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g2438362dbb0_0_267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438362dbb0_0_267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01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ef83f8562_0_60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01-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g25ef83f8562_0_60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5ef83f8562_0_60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5ef83f8562_0_60"/>
          <p:cNvSpPr txBox="1"/>
          <p:nvPr/>
        </p:nvSpPr>
        <p:spPr>
          <a:xfrm>
            <a:off x="1228150" y="1347350"/>
            <a:ext cx="77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g25ef83f8562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175" y="1193775"/>
            <a:ext cx="2835701" cy="22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5ef83f8562_0_60"/>
          <p:cNvSpPr txBox="1"/>
          <p:nvPr/>
        </p:nvSpPr>
        <p:spPr>
          <a:xfrm>
            <a:off x="1587275" y="1776875"/>
            <a:ext cx="290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The variable is like the box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we store our things 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g25ef83f8562_0_60"/>
          <p:cNvSpPr txBox="1"/>
          <p:nvPr/>
        </p:nvSpPr>
        <p:spPr>
          <a:xfrm>
            <a:off x="1587275" y="3533825"/>
            <a:ext cx="57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Example : </a:t>
            </a:r>
            <a:endParaRPr b="1" sz="20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g25ef83f8562_0_60"/>
          <p:cNvPicPr preferRelativeResize="0"/>
          <p:nvPr/>
        </p:nvPicPr>
        <p:blipFill rotWithShape="1">
          <a:blip r:embed="rId5">
            <a:alphaModFix/>
          </a:blip>
          <a:srcRect b="18061" l="28746" r="28772" t="17933"/>
          <a:stretch/>
        </p:blipFill>
        <p:spPr>
          <a:xfrm>
            <a:off x="3803325" y="4026425"/>
            <a:ext cx="3713526" cy="16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g25ef83f8562_0_60"/>
          <p:cNvCxnSpPr/>
          <p:nvPr/>
        </p:nvCxnSpPr>
        <p:spPr>
          <a:xfrm flipH="1" rot="10800000">
            <a:off x="3134525" y="5300675"/>
            <a:ext cx="1048200" cy="539100"/>
          </a:xfrm>
          <a:prstGeom prst="straightConnector1">
            <a:avLst/>
          </a:prstGeom>
          <a:noFill/>
          <a:ln cap="flat" cmpd="sng" w="28575">
            <a:solidFill>
              <a:srgbClr val="367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g25ef83f8562_0_60"/>
          <p:cNvCxnSpPr/>
          <p:nvPr/>
        </p:nvCxnSpPr>
        <p:spPr>
          <a:xfrm rot="10800000">
            <a:off x="6638400" y="5340725"/>
            <a:ext cx="618900" cy="588900"/>
          </a:xfrm>
          <a:prstGeom prst="straightConnector1">
            <a:avLst/>
          </a:prstGeom>
          <a:noFill/>
          <a:ln cap="flat" cmpd="sng" w="28575">
            <a:solidFill>
              <a:srgbClr val="3670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g25ef83f8562_0_60"/>
          <p:cNvSpPr txBox="1"/>
          <p:nvPr/>
        </p:nvSpPr>
        <p:spPr>
          <a:xfrm>
            <a:off x="2146225" y="5720300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b="1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25ef83f8562_0_60"/>
          <p:cNvSpPr txBox="1"/>
          <p:nvPr/>
        </p:nvSpPr>
        <p:spPr>
          <a:xfrm>
            <a:off x="6957825" y="5925300"/>
            <a:ext cx="30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The content of the variable</a:t>
            </a:r>
            <a:endParaRPr b="1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1e56c02a097_0_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e56c02a097_0_10"/>
          <p:cNvSpPr txBox="1"/>
          <p:nvPr/>
        </p:nvSpPr>
        <p:spPr>
          <a:xfrm>
            <a:off x="3920100" y="2968900"/>
            <a:ext cx="435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i="0" sz="4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g1e56c02a097_0_10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e56c02a097_0_10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f83f8562_0_78"/>
          <p:cNvSpPr txBox="1"/>
          <p:nvPr/>
        </p:nvSpPr>
        <p:spPr>
          <a:xfrm>
            <a:off x="1228161" y="477450"/>
            <a:ext cx="48204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AAF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g25ef83f8562_0_78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5ef83f8562_0_78"/>
          <p:cNvSpPr txBox="1"/>
          <p:nvPr/>
        </p:nvSpPr>
        <p:spPr>
          <a:xfrm>
            <a:off x="11255250" y="5779050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5ef83f8562_0_78"/>
          <p:cNvSpPr txBox="1"/>
          <p:nvPr/>
        </p:nvSpPr>
        <p:spPr>
          <a:xfrm>
            <a:off x="1417550" y="1035450"/>
            <a:ext cx="574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Montserrat"/>
                <a:ea typeface="Montserrat"/>
                <a:cs typeface="Montserrat"/>
                <a:sym typeface="Montserrat"/>
              </a:rPr>
              <a:t>Python has several data-types :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g25ef83f8562_0_78"/>
          <p:cNvPicPr preferRelativeResize="0"/>
          <p:nvPr/>
        </p:nvPicPr>
        <p:blipFill rotWithShape="1">
          <a:blip r:embed="rId4">
            <a:alphaModFix/>
          </a:blip>
          <a:srcRect b="17789" l="13853" r="13839" t="18033"/>
          <a:stretch/>
        </p:blipFill>
        <p:spPr>
          <a:xfrm>
            <a:off x="3194425" y="1679063"/>
            <a:ext cx="2315925" cy="1157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5ef83f8562_0_78"/>
          <p:cNvSpPr txBox="1"/>
          <p:nvPr/>
        </p:nvSpPr>
        <p:spPr>
          <a:xfrm>
            <a:off x="1377600" y="2011750"/>
            <a:ext cx="199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Type Int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25ef83f8562_0_78"/>
          <p:cNvSpPr txBox="1"/>
          <p:nvPr/>
        </p:nvSpPr>
        <p:spPr>
          <a:xfrm>
            <a:off x="1377600" y="3815750"/>
            <a:ext cx="17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Type Float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g25ef83f8562_0_78"/>
          <p:cNvPicPr preferRelativeResize="0"/>
          <p:nvPr/>
        </p:nvPicPr>
        <p:blipFill rotWithShape="1">
          <a:blip r:embed="rId5">
            <a:alphaModFix/>
          </a:blip>
          <a:srcRect b="17736" l="13705" r="13930" t="17768"/>
          <a:stretch/>
        </p:blipFill>
        <p:spPr>
          <a:xfrm>
            <a:off x="3194425" y="3480650"/>
            <a:ext cx="2315925" cy="11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5ef83f8562_0_78"/>
          <p:cNvSpPr txBox="1"/>
          <p:nvPr/>
        </p:nvSpPr>
        <p:spPr>
          <a:xfrm>
            <a:off x="1377600" y="5326413"/>
            <a:ext cx="199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Type String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g25ef83f8562_0_78"/>
          <p:cNvPicPr preferRelativeResize="0"/>
          <p:nvPr/>
        </p:nvPicPr>
        <p:blipFill rotWithShape="1">
          <a:blip r:embed="rId6">
            <a:alphaModFix/>
          </a:blip>
          <a:srcRect b="17783" l="11697" r="11597" t="17994"/>
          <a:stretch/>
        </p:blipFill>
        <p:spPr>
          <a:xfrm>
            <a:off x="3194425" y="5026563"/>
            <a:ext cx="2315925" cy="109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5ef83f8562_0_78"/>
          <p:cNvPicPr preferRelativeResize="0"/>
          <p:nvPr/>
        </p:nvPicPr>
        <p:blipFill rotWithShape="1">
          <a:blip r:embed="rId7">
            <a:alphaModFix/>
          </a:blip>
          <a:srcRect b="17232" l="13891" r="13942" t="18296"/>
          <a:stretch/>
        </p:blipFill>
        <p:spPr>
          <a:xfrm>
            <a:off x="8311637" y="1543350"/>
            <a:ext cx="2605449" cy="13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5ef83f8562_0_78"/>
          <p:cNvSpPr txBox="1"/>
          <p:nvPr/>
        </p:nvSpPr>
        <p:spPr>
          <a:xfrm>
            <a:off x="6021975" y="2011750"/>
            <a:ext cx="21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Type Boolean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g25ef83f8562_0_78"/>
          <p:cNvPicPr preferRelativeResize="0"/>
          <p:nvPr/>
        </p:nvPicPr>
        <p:blipFill rotWithShape="1">
          <a:blip r:embed="rId8">
            <a:alphaModFix/>
          </a:blip>
          <a:srcRect b="18352" l="0" r="0" t="18904"/>
          <a:stretch/>
        </p:blipFill>
        <p:spPr>
          <a:xfrm>
            <a:off x="7827200" y="3491150"/>
            <a:ext cx="3574301" cy="10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5ef83f8562_0_78"/>
          <p:cNvSpPr txBox="1"/>
          <p:nvPr/>
        </p:nvSpPr>
        <p:spPr>
          <a:xfrm>
            <a:off x="6021975" y="3815763"/>
            <a:ext cx="149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Type List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25ef83f8562_0_78"/>
          <p:cNvSpPr txBox="1"/>
          <p:nvPr/>
        </p:nvSpPr>
        <p:spPr>
          <a:xfrm>
            <a:off x="6021975" y="5619800"/>
            <a:ext cx="149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Type Dict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g25ef83f8562_0_78"/>
          <p:cNvPicPr preferRelativeResize="0"/>
          <p:nvPr/>
        </p:nvPicPr>
        <p:blipFill rotWithShape="1">
          <a:blip r:embed="rId9">
            <a:alphaModFix/>
          </a:blip>
          <a:srcRect b="0" l="11186" r="11932" t="0"/>
          <a:stretch/>
        </p:blipFill>
        <p:spPr>
          <a:xfrm>
            <a:off x="7827200" y="4840475"/>
            <a:ext cx="1912500" cy="175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5ecb18720e_1_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5ecb18720e_1_15"/>
          <p:cNvSpPr txBox="1"/>
          <p:nvPr/>
        </p:nvSpPr>
        <p:spPr>
          <a:xfrm>
            <a:off x="3886200" y="2924050"/>
            <a:ext cx="3861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4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25ecb18720e_1_15"/>
          <p:cNvSpPr/>
          <p:nvPr/>
        </p:nvSpPr>
        <p:spPr>
          <a:xfrm>
            <a:off x="1190200" y="2182050"/>
            <a:ext cx="2493900" cy="249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5ecb18720e_1_15"/>
          <p:cNvSpPr txBox="1"/>
          <p:nvPr/>
        </p:nvSpPr>
        <p:spPr>
          <a:xfrm>
            <a:off x="1512550" y="2544000"/>
            <a:ext cx="1849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10900" u="none" cap="none" strike="noStrike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0</a:t>
            </a:r>
            <a:r>
              <a:rPr lang="en-US" sz="10900">
                <a:solidFill>
                  <a:srgbClr val="4784B7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 b="0" i="0" sz="10900" u="none" cap="none" strike="noStrike">
              <a:solidFill>
                <a:srgbClr val="4784B7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5ecb18720e_1_40"/>
          <p:cNvPicPr preferRelativeResize="0"/>
          <p:nvPr/>
        </p:nvPicPr>
        <p:blipFill rotWithShape="1">
          <a:blip r:embed="rId3">
            <a:alphaModFix/>
          </a:blip>
          <a:srcRect b="0" l="376" r="377" t="0"/>
          <a:stretch/>
        </p:blipFill>
        <p:spPr>
          <a:xfrm>
            <a:off x="508600" y="426300"/>
            <a:ext cx="606525" cy="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5ecb18720e_1_40"/>
          <p:cNvSpPr txBox="1"/>
          <p:nvPr/>
        </p:nvSpPr>
        <p:spPr>
          <a:xfrm>
            <a:off x="1253025" y="453825"/>
            <a:ext cx="59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03- </a:t>
            </a:r>
            <a:r>
              <a:rPr b="1" lang="en-US" sz="2400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400">
              <a:solidFill>
                <a:srgbClr val="4784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25ecb18720e_1_40"/>
          <p:cNvSpPr txBox="1"/>
          <p:nvPr/>
        </p:nvSpPr>
        <p:spPr>
          <a:xfrm>
            <a:off x="11295625" y="5792525"/>
            <a:ext cx="73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fld id="{00000000-1234-1234-1234-123412341234}" type="slidenum">
              <a:rPr b="1" i="0" lang="en-US" sz="3300" u="none" cap="none" strike="noStrike">
                <a:solidFill>
                  <a:srgbClr val="4784B7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400" u="none" cap="none" strike="noStrike">
              <a:solidFill>
                <a:srgbClr val="4784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5ecb18720e_1_40"/>
          <p:cNvSpPr txBox="1"/>
          <p:nvPr/>
        </p:nvSpPr>
        <p:spPr>
          <a:xfrm>
            <a:off x="2815075" y="2206150"/>
            <a:ext cx="5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25ecb18720e_1_40"/>
          <p:cNvSpPr txBox="1"/>
          <p:nvPr/>
        </p:nvSpPr>
        <p:spPr>
          <a:xfrm>
            <a:off x="1587200" y="2206150"/>
            <a:ext cx="4030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 control flow is a path to walk through if a certain condition is verified 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Python, The control flow is based on if, else statements 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25ecb18720e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000" y="2217713"/>
            <a:ext cx="4030077" cy="242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371C59"/>
      </a:dk2>
      <a:lt2>
        <a:srgbClr val="DCD8DC"/>
      </a:lt2>
      <a:accent1>
        <a:srgbClr val="4D3676"/>
      </a:accent1>
      <a:accent2>
        <a:srgbClr val="3F0072"/>
      </a:accent2>
      <a:accent3>
        <a:srgbClr val="103560"/>
      </a:accent3>
      <a:accent4>
        <a:srgbClr val="990881"/>
      </a:accent4>
      <a:accent5>
        <a:srgbClr val="4D0071"/>
      </a:accent5>
      <a:accent6>
        <a:srgbClr val="F959B5"/>
      </a:accent6>
      <a:hlink>
        <a:srgbClr val="7959A6"/>
      </a:hlink>
      <a:folHlink>
        <a:srgbClr val="A176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2022-10-17T04:13:17Z</dcterms:created>
  <dc:creator>Slide Members by CM.LIM</dc:creator>
</cp:coreProperties>
</file>