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Montserrat"/>
      <p:regular r:id="rId52"/>
      <p:bold r:id="rId53"/>
      <p:italic r:id="rId54"/>
      <p:boldItalic r:id="rId55"/>
    </p:embeddedFont>
    <p:embeddedFont>
      <p:font typeface="Nunito Black"/>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7.xml"/><Relationship Id="rId55" Type="http://schemas.openxmlformats.org/officeDocument/2006/relationships/font" Target="fonts/Montserrat-boldItalic.fntdata"/><Relationship Id="rId10" Type="http://schemas.openxmlformats.org/officeDocument/2006/relationships/slide" Target="slides/slide6.xml"/><Relationship Id="rId54" Type="http://schemas.openxmlformats.org/officeDocument/2006/relationships/font" Target="fonts/Montserrat-italic.fntdata"/><Relationship Id="rId13" Type="http://schemas.openxmlformats.org/officeDocument/2006/relationships/slide" Target="slides/slide9.xml"/><Relationship Id="rId57" Type="http://schemas.openxmlformats.org/officeDocument/2006/relationships/font" Target="fonts/NunitoBlack-boldItalic.fntdata"/><Relationship Id="rId12" Type="http://schemas.openxmlformats.org/officeDocument/2006/relationships/slide" Target="slides/slide8.xml"/><Relationship Id="rId56" Type="http://schemas.openxmlformats.org/officeDocument/2006/relationships/font" Target="fonts/NunitoBlack-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dc882c520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6dc882c520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dcfc21ee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6dcfc21ee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dcfc21ee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dcfc21e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dcfc21ee1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6dcfc21e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dcfc21ee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6dcfc21ee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dcfc21ee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dcfc21ee1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dcfc21ee1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6dcfc21ee1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dcfc21ee1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dcfc21ee1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dcfc21ee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6dcfc21ee1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dcfc21ee1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dcfc21ee1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dcfc21ee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6dcfc21ee1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dcfc21ee1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dcfc21ee1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dcfc21ee1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6dcfc21ee1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dcfc21ee1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6dcfc21ee1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dcfc21ee1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6dcfc21ee1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dcfc21ee1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6dcfc21ee1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dcfc21ee1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26dcfc21ee1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dcfc21ee1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6dcfc21ee1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dcfc21ee1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6dcfc21ee1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dcfc21ee1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6dcfc21ee1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dcfc21ee1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6dcfc21ee1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dcfc21ee1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6dcfc21ee1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dcfc21ee1_0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6dcfc21ee1_0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dcfc21ee1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6dcfc21ee1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dcfc21ee1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6dcfc21ee1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dcfc21ee1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6dcfc21ee1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dcfc21ee1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g26dcfc21ee1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dcfc21ee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6dcfc21ee1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dcfc21ee1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6dcfc21ee1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dcfc21ee1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6dcfc21ee1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dcfc21ee1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6dcfc21ee1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dcfc21ee1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6dcfc21ee1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6dcfc21ee1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26dcfc21ee1_0_3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dcfc21ee1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26dcfc21ee1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6dcfc21ee1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g26dcfc21ee1_0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dcfc21ee1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26dcfc21ee1_0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dc882c52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26dc882c520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dc882c520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6dc882c520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dc882c520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6dc882c520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dc882c520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6dc882c52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tuy5rty7u8ty6ru">
  <p:cSld name="제목 슬라이드">
    <p:spTree>
      <p:nvGrpSpPr>
        <p:cNvPr id="12" name="Shape 12"/>
        <p:cNvGrpSpPr/>
        <p:nvPr/>
      </p:nvGrpSpPr>
      <p:grpSpPr>
        <a:xfrm>
          <a:off x="0" y="0"/>
          <a:ext cx="0" cy="0"/>
          <a:chOff x="0" y="0"/>
          <a:chExt cx="0" cy="0"/>
        </a:xfrm>
      </p:grpSpPr>
      <p:sp>
        <p:nvSpPr>
          <p:cNvPr id="13" name="Google Shape;13;p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b="49" l="0" r="0" t="39"/>
          <a:stretch/>
        </p:blipFill>
        <p:spPr>
          <a:xfrm>
            <a:off x="1" y="0"/>
            <a:ext cx="12192000" cy="68580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spTree>
      <p:nvGrpSpPr>
        <p:cNvPr id="15" name="Shape 15"/>
        <p:cNvGrpSpPr/>
        <p:nvPr/>
      </p:nvGrpSpPr>
      <p:grpSpPr>
        <a:xfrm>
          <a:off x="0" y="0"/>
          <a:ext cx="0" cy="0"/>
          <a:chOff x="0" y="0"/>
          <a:chExt cx="0" cy="0"/>
        </a:xfrm>
      </p:grpSpPr>
      <p:sp>
        <p:nvSpPr>
          <p:cNvPr id="16" name="Google Shape;16;p3"/>
          <p:cNvSpPr/>
          <p:nvPr>
            <p:ph idx="2" type="pic"/>
          </p:nvPr>
        </p:nvSpPr>
        <p:spPr>
          <a:xfrm>
            <a:off x="5562600" y="603250"/>
            <a:ext cx="4292700" cy="5651400"/>
          </a:xfrm>
          <a:prstGeom prst="rect">
            <a:avLst/>
          </a:prstGeom>
          <a:noFill/>
          <a:ln>
            <a:noFill/>
          </a:ln>
        </p:spPr>
      </p:sp>
      <p:sp>
        <p:nvSpPr>
          <p:cNvPr id="17" name="Google Shape;17;p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spTree>
      <p:nvGrpSpPr>
        <p:cNvPr id="18" name="Shape 18"/>
        <p:cNvGrpSpPr/>
        <p:nvPr/>
      </p:nvGrpSpPr>
      <p:grpSpPr>
        <a:xfrm>
          <a:off x="0" y="0"/>
          <a:ext cx="0" cy="0"/>
          <a:chOff x="0" y="0"/>
          <a:chExt cx="0" cy="0"/>
        </a:xfrm>
      </p:grpSpPr>
      <p:sp>
        <p:nvSpPr>
          <p:cNvPr id="19" name="Google Shape;19;p4"/>
          <p:cNvSpPr/>
          <p:nvPr>
            <p:ph idx="2" type="pic"/>
          </p:nvPr>
        </p:nvSpPr>
        <p:spPr>
          <a:xfrm>
            <a:off x="3035300" y="-1"/>
            <a:ext cx="4203600" cy="6115800"/>
          </a:xfrm>
          <a:prstGeom prst="rect">
            <a:avLst/>
          </a:prstGeom>
          <a:noFill/>
          <a:ln>
            <a:noFill/>
          </a:ln>
        </p:spPr>
      </p:sp>
      <p:sp>
        <p:nvSpPr>
          <p:cNvPr id="20" name="Google Shape;20;p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1" i="0" sz="13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89" r="79" t="0"/>
          <a:stretch/>
        </p:blipFill>
        <p:spPr>
          <a:xfrm>
            <a:off x="1" y="0"/>
            <a:ext cx="12192000" cy="6857999"/>
          </a:xfrm>
          <a:prstGeom prst="rect">
            <a:avLst/>
          </a:prstGeom>
          <a:noFill/>
          <a:ln>
            <a:noFill/>
          </a:ln>
        </p:spPr>
      </p:pic>
      <p:sp>
        <p:nvSpPr>
          <p:cNvPr id="7" name="Google Shape;7;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a:buNone/>
              <a:defRPr b="0"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9" name="Google Shape;9;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0" name="Google Shape;10;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11" name="Google Shape;11;p1"/>
          <p:cNvSpPr txBox="1"/>
          <p:nvPr>
            <p:ph idx="12" type="sldNum"/>
          </p:nvPr>
        </p:nvSpPr>
        <p:spPr>
          <a:xfrm>
            <a:off x="11455825" y="5933825"/>
            <a:ext cx="4071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1" i="0" sz="3300" u="none" cap="none" strike="noStrike">
                <a:solidFill>
                  <a:srgbClr val="264DE4"/>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5"/>
          <p:cNvSpPr/>
          <p:nvPr/>
        </p:nvSpPr>
        <p:spPr>
          <a:xfrm>
            <a:off x="0" y="3979333"/>
            <a:ext cx="12192000" cy="2878667"/>
          </a:xfrm>
          <a:prstGeom prst="rect">
            <a:avLst/>
          </a:prstGeom>
          <a:solidFill>
            <a:srgbClr val="261B3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26" name="Google Shape;26;p5"/>
          <p:cNvPicPr preferRelativeResize="0"/>
          <p:nvPr>
            <p:ph idx="2" type="pic"/>
          </p:nvPr>
        </p:nvPicPr>
        <p:blipFill rotWithShape="1">
          <a:blip r:embed="rId3">
            <a:alphaModFix/>
          </a:blip>
          <a:srcRect b="0" l="39" r="49" t="0"/>
          <a:stretch/>
        </p:blipFill>
        <p:spPr>
          <a:xfrm>
            <a:off x="1" y="0"/>
            <a:ext cx="12192000" cy="6858000"/>
          </a:xfrm>
          <a:prstGeom prst="rect">
            <a:avLst/>
          </a:prstGeom>
          <a:noFill/>
          <a:ln>
            <a:noFill/>
          </a:ln>
        </p:spPr>
      </p:pic>
      <p:sp>
        <p:nvSpPr>
          <p:cNvPr id="27" name="Google Shape;27;p5"/>
          <p:cNvSpPr/>
          <p:nvPr/>
        </p:nvSpPr>
        <p:spPr>
          <a:xfrm>
            <a:off x="8350475" y="5873975"/>
            <a:ext cx="3330000" cy="404700"/>
          </a:xfrm>
          <a:prstGeom prst="roundRect">
            <a:avLst>
              <a:gd fmla="val 50000" name="adj"/>
            </a:avLst>
          </a:prstGeom>
          <a:solidFill>
            <a:schemeClr val="lt1"/>
          </a:solidFill>
          <a:ln>
            <a:noFill/>
          </a:ln>
          <a:effectLst>
            <a:outerShdw blurRad="414338" rotWithShape="0" algn="bl" dist="28575">
              <a:srgbClr val="000000">
                <a:alpha val="470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nvSpPr>
        <p:spPr>
          <a:xfrm>
            <a:off x="8502000" y="5914775"/>
            <a:ext cx="3047100" cy="32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0" i="0" lang="en-US" sz="1500" u="none" cap="none" strike="noStrike">
                <a:solidFill>
                  <a:srgbClr val="3670A0"/>
                </a:solidFill>
                <a:latin typeface="Montserrat"/>
                <a:ea typeface="Montserrat"/>
                <a:cs typeface="Montserrat"/>
                <a:sym typeface="Montserrat"/>
              </a:rPr>
              <a:t>contact@softyeducation.com</a:t>
            </a:r>
            <a:endParaRPr b="0" i="0" sz="1500" u="none" cap="none" strike="noStrike">
              <a:solidFill>
                <a:srgbClr val="3670A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02" name="Google Shape;102;p1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03" name="Google Shape;103;p1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pic>
        <p:nvPicPr>
          <p:cNvPr id="104" name="Google Shape;104;p14"/>
          <p:cNvPicPr preferRelativeResize="0"/>
          <p:nvPr/>
        </p:nvPicPr>
        <p:blipFill>
          <a:blip r:embed="rId4">
            <a:alphaModFix/>
          </a:blip>
          <a:stretch>
            <a:fillRect/>
          </a:stretch>
        </p:blipFill>
        <p:spPr>
          <a:xfrm>
            <a:off x="1499463" y="1992350"/>
            <a:ext cx="9193081" cy="378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5"/>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110" name="Google Shape;110;p15"/>
          <p:cNvSpPr txBox="1"/>
          <p:nvPr/>
        </p:nvSpPr>
        <p:spPr>
          <a:xfrm>
            <a:off x="3684100" y="25440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File manipulation</a:t>
            </a:r>
            <a:endParaRPr b="1" i="0" sz="4600" u="none" cap="none" strike="noStrike">
              <a:solidFill>
                <a:schemeClr val="lt1"/>
              </a:solidFill>
              <a:latin typeface="Montserrat"/>
              <a:ea typeface="Montserrat"/>
              <a:cs typeface="Montserrat"/>
              <a:sym typeface="Montserrat"/>
            </a:endParaRPr>
          </a:p>
        </p:txBody>
      </p:sp>
      <p:sp>
        <p:nvSpPr>
          <p:cNvPr id="111" name="Google Shape;111;p15"/>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2</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18" name="Google Shape;118;p1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19" name="Google Shape;119;p1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20" name="Google Shape;120;p16"/>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21" name="Google Shape;121;p16"/>
          <p:cNvSpPr txBox="1"/>
          <p:nvPr/>
        </p:nvSpPr>
        <p:spPr>
          <a:xfrm>
            <a:off x="759600" y="2081825"/>
            <a:ext cx="9763200" cy="2493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File manipulation is a fundamental skill in programming, allowing you to read from and write to files, which is essential for data storage and retrieval. Python provides several built-in functions and methods that make file manipulation straightforward. In this article, we'll explore opening files, reading and writing data, and more.</a:t>
            </a:r>
            <a:endParaRPr sz="2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27" name="Google Shape;127;p1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28" name="Google Shape;128;p1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29" name="Google Shape;129;p17"/>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30" name="Google Shape;130;p17"/>
          <p:cNvSpPr txBox="1"/>
          <p:nvPr/>
        </p:nvSpPr>
        <p:spPr>
          <a:xfrm>
            <a:off x="759600" y="2081825"/>
            <a:ext cx="9763200" cy="17238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Opening Files</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To manipulate a file in Python, you first need to open it using the open function.</a:t>
            </a:r>
            <a:endParaRPr sz="2500">
              <a:latin typeface="Montserrat"/>
              <a:ea typeface="Montserrat"/>
              <a:cs typeface="Montserrat"/>
              <a:sym typeface="Montserrat"/>
            </a:endParaRPr>
          </a:p>
        </p:txBody>
      </p:sp>
      <p:pic>
        <p:nvPicPr>
          <p:cNvPr id="131" name="Google Shape;131;p17"/>
          <p:cNvPicPr preferRelativeResize="0"/>
          <p:nvPr/>
        </p:nvPicPr>
        <p:blipFill>
          <a:blip r:embed="rId4">
            <a:alphaModFix/>
          </a:blip>
          <a:stretch>
            <a:fillRect/>
          </a:stretch>
        </p:blipFill>
        <p:spPr>
          <a:xfrm>
            <a:off x="759600" y="3361050"/>
            <a:ext cx="10473749" cy="24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37" name="Google Shape;137;p1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38" name="Google Shape;138;p1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39" name="Google Shape;139;p18"/>
          <p:cNvSpPr txBox="1"/>
          <p:nvPr/>
        </p:nvSpPr>
        <p:spPr>
          <a:xfrm>
            <a:off x="555900" y="1412550"/>
            <a:ext cx="9763200" cy="4417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Here, </a:t>
            </a:r>
            <a:r>
              <a:rPr b="1" lang="en-US" sz="2500">
                <a:latin typeface="Montserrat"/>
                <a:ea typeface="Montserrat"/>
                <a:cs typeface="Montserrat"/>
                <a:sym typeface="Montserrat"/>
              </a:rPr>
              <a:t>'filename.txt'</a:t>
            </a:r>
            <a:r>
              <a:rPr lang="en-US" sz="2500">
                <a:latin typeface="Montserrat"/>
                <a:ea typeface="Montserrat"/>
                <a:cs typeface="Montserrat"/>
                <a:sym typeface="Montserrat"/>
              </a:rPr>
              <a:t> is the name of the file, and 'mode' defines how the file will be opened. </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solidFill>
                  <a:srgbClr val="4784B7"/>
                </a:solidFill>
                <a:latin typeface="Montserrat"/>
                <a:ea typeface="Montserrat"/>
                <a:cs typeface="Montserrat"/>
                <a:sym typeface="Montserrat"/>
              </a:rPr>
              <a:t>'r'</a:t>
            </a:r>
            <a:r>
              <a:rPr lang="en-US" sz="2500">
                <a:latin typeface="Montserrat"/>
                <a:ea typeface="Montserrat"/>
                <a:cs typeface="Montserrat"/>
                <a:sym typeface="Montserrat"/>
              </a:rPr>
              <a:t>: Read (default). Opens the file for reading.</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solidFill>
                  <a:srgbClr val="4784B7"/>
                </a:solidFill>
                <a:latin typeface="Montserrat"/>
                <a:ea typeface="Montserrat"/>
                <a:cs typeface="Montserrat"/>
                <a:sym typeface="Montserrat"/>
              </a:rPr>
              <a:t>'w'</a:t>
            </a:r>
            <a:r>
              <a:rPr lang="en-US" sz="2500">
                <a:solidFill>
                  <a:srgbClr val="4784B7"/>
                </a:solidFill>
                <a:latin typeface="Montserrat"/>
                <a:ea typeface="Montserrat"/>
                <a:cs typeface="Montserrat"/>
                <a:sym typeface="Montserrat"/>
              </a:rPr>
              <a:t>:</a:t>
            </a:r>
            <a:r>
              <a:rPr lang="en-US" sz="2500">
                <a:latin typeface="Montserrat"/>
                <a:ea typeface="Montserrat"/>
                <a:cs typeface="Montserrat"/>
                <a:sym typeface="Montserrat"/>
              </a:rPr>
              <a:t> Write. Opens the file for writing (creates a new file or truncates an existing file).</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solidFill>
                  <a:srgbClr val="4784B7"/>
                </a:solidFill>
                <a:latin typeface="Montserrat"/>
                <a:ea typeface="Montserrat"/>
                <a:cs typeface="Montserrat"/>
                <a:sym typeface="Montserrat"/>
              </a:rPr>
              <a:t>'a'</a:t>
            </a:r>
            <a:r>
              <a:rPr b="1" lang="en-US" sz="2500">
                <a:latin typeface="Montserrat"/>
                <a:ea typeface="Montserrat"/>
                <a:cs typeface="Montserrat"/>
                <a:sym typeface="Montserrat"/>
              </a:rPr>
              <a:t>:</a:t>
            </a:r>
            <a:r>
              <a:rPr lang="en-US" sz="2500">
                <a:latin typeface="Montserrat"/>
                <a:ea typeface="Montserrat"/>
                <a:cs typeface="Montserrat"/>
                <a:sym typeface="Montserrat"/>
              </a:rPr>
              <a:t> Append. Opens the file for writing (creates a new file or appends to an existing file).</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b="1" lang="en-US" sz="2500">
                <a:solidFill>
                  <a:srgbClr val="4784B7"/>
                </a:solidFill>
                <a:latin typeface="Montserrat"/>
                <a:ea typeface="Montserrat"/>
                <a:cs typeface="Montserrat"/>
                <a:sym typeface="Montserrat"/>
              </a:rPr>
              <a:t>'b'</a:t>
            </a:r>
            <a:r>
              <a:rPr b="1" lang="en-US" sz="2500">
                <a:latin typeface="Montserrat"/>
                <a:ea typeface="Montserrat"/>
                <a:cs typeface="Montserrat"/>
                <a:sym typeface="Montserrat"/>
              </a:rPr>
              <a:t>:</a:t>
            </a:r>
            <a:r>
              <a:rPr lang="en-US" sz="2500">
                <a:latin typeface="Montserrat"/>
                <a:ea typeface="Montserrat"/>
                <a:cs typeface="Montserrat"/>
                <a:sym typeface="Montserrat"/>
              </a:rPr>
              <a:t> Binary. Read/Write in binary mode.</a:t>
            </a:r>
            <a:endParaRPr sz="2500">
              <a:latin typeface="Montserrat"/>
              <a:ea typeface="Montserrat"/>
              <a:cs typeface="Montserrat"/>
              <a:sym typeface="Montserrat"/>
            </a:endParaRPr>
          </a:p>
        </p:txBody>
      </p:sp>
      <p:pic>
        <p:nvPicPr>
          <p:cNvPr id="140" name="Google Shape;140;p18"/>
          <p:cNvPicPr preferRelativeResize="0"/>
          <p:nvPr/>
        </p:nvPicPr>
        <p:blipFill>
          <a:blip r:embed="rId4">
            <a:alphaModFix/>
          </a:blip>
          <a:stretch>
            <a:fillRect/>
          </a:stretch>
        </p:blipFill>
        <p:spPr>
          <a:xfrm>
            <a:off x="4151463" y="1868225"/>
            <a:ext cx="7839075" cy="180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46" name="Google Shape;146;p1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47" name="Google Shape;147;p1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48" name="Google Shape;148;p19"/>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49" name="Google Shape;149;p19"/>
          <p:cNvSpPr txBox="1"/>
          <p:nvPr/>
        </p:nvSpPr>
        <p:spPr>
          <a:xfrm>
            <a:off x="714350" y="2479350"/>
            <a:ext cx="9763200" cy="1770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800">
                <a:latin typeface="Montserrat"/>
                <a:ea typeface="Montserrat"/>
                <a:cs typeface="Montserrat"/>
                <a:sym typeface="Montserrat"/>
              </a:rPr>
              <a:t>Reading Files</a:t>
            </a:r>
            <a:endParaRPr b="1" sz="28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Once a file is open, you can read its content using various methods.</a:t>
            </a:r>
            <a:endParaRPr sz="25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55" name="Google Shape;155;p2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56" name="Google Shape;156;p2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57" name="Google Shape;157;p20"/>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58" name="Google Shape;158;p20"/>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read()</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This method reads the entire file.</a:t>
            </a:r>
            <a:endParaRPr sz="2500">
              <a:latin typeface="Montserrat"/>
              <a:ea typeface="Montserrat"/>
              <a:cs typeface="Montserrat"/>
              <a:sym typeface="Montserrat"/>
            </a:endParaRPr>
          </a:p>
        </p:txBody>
      </p:sp>
      <p:pic>
        <p:nvPicPr>
          <p:cNvPr id="159" name="Google Shape;159;p20"/>
          <p:cNvPicPr preferRelativeResize="0"/>
          <p:nvPr/>
        </p:nvPicPr>
        <p:blipFill>
          <a:blip r:embed="rId4">
            <a:alphaModFix/>
          </a:blip>
          <a:stretch>
            <a:fillRect/>
          </a:stretch>
        </p:blipFill>
        <p:spPr>
          <a:xfrm>
            <a:off x="1351975" y="3500850"/>
            <a:ext cx="9014224" cy="227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65" name="Google Shape;165;p2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66" name="Google Shape;166;p2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67" name="Google Shape;167;p21"/>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68" name="Google Shape;168;p21"/>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readline()</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This method reads one line at a time.</a:t>
            </a:r>
            <a:endParaRPr sz="2500">
              <a:latin typeface="Montserrat"/>
              <a:ea typeface="Montserrat"/>
              <a:cs typeface="Montserrat"/>
              <a:sym typeface="Montserrat"/>
            </a:endParaRPr>
          </a:p>
        </p:txBody>
      </p:sp>
      <p:pic>
        <p:nvPicPr>
          <p:cNvPr id="169" name="Google Shape;169;p21"/>
          <p:cNvPicPr preferRelativeResize="0"/>
          <p:nvPr/>
        </p:nvPicPr>
        <p:blipFill>
          <a:blip r:embed="rId4">
            <a:alphaModFix/>
          </a:blip>
          <a:stretch>
            <a:fillRect/>
          </a:stretch>
        </p:blipFill>
        <p:spPr>
          <a:xfrm>
            <a:off x="922600" y="3311558"/>
            <a:ext cx="9763200" cy="24674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75" name="Google Shape;175;p2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76" name="Google Shape;176;p2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77" name="Google Shape;177;p22"/>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78" name="Google Shape;178;p22"/>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readlines()</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This method reads all the lines and returns them as a list.</a:t>
            </a:r>
            <a:endParaRPr sz="2500">
              <a:latin typeface="Montserrat"/>
              <a:ea typeface="Montserrat"/>
              <a:cs typeface="Montserrat"/>
              <a:sym typeface="Montserrat"/>
            </a:endParaRPr>
          </a:p>
        </p:txBody>
      </p:sp>
      <p:pic>
        <p:nvPicPr>
          <p:cNvPr id="179" name="Google Shape;179;p22"/>
          <p:cNvPicPr preferRelativeResize="0"/>
          <p:nvPr/>
        </p:nvPicPr>
        <p:blipFill>
          <a:blip r:embed="rId4">
            <a:alphaModFix/>
          </a:blip>
          <a:stretch>
            <a:fillRect/>
          </a:stretch>
        </p:blipFill>
        <p:spPr>
          <a:xfrm>
            <a:off x="1115125" y="3549725"/>
            <a:ext cx="9331125" cy="2573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85" name="Google Shape;185;p2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86" name="Google Shape;186;p2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87" name="Google Shape;187;p23"/>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88" name="Google Shape;188;p23"/>
          <p:cNvSpPr txBox="1"/>
          <p:nvPr/>
        </p:nvSpPr>
        <p:spPr>
          <a:xfrm>
            <a:off x="714350" y="2479350"/>
            <a:ext cx="9763200" cy="1770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800">
                <a:latin typeface="Montserrat"/>
                <a:ea typeface="Montserrat"/>
                <a:cs typeface="Montserrat"/>
                <a:sym typeface="Montserrat"/>
              </a:rPr>
              <a:t>Writing to Files</a:t>
            </a:r>
            <a:endParaRPr b="1" sz="28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You can write to a file using the write and writelines methods.</a:t>
            </a:r>
            <a:endParaRPr sz="25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6"/>
          <p:cNvSpPr txBox="1"/>
          <p:nvPr/>
        </p:nvSpPr>
        <p:spPr>
          <a:xfrm>
            <a:off x="2661550" y="2684723"/>
            <a:ext cx="46980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6600" u="none" cap="none" strike="noStrike">
                <a:solidFill>
                  <a:schemeClr val="lt1"/>
                </a:solidFill>
                <a:latin typeface="Montserrat"/>
                <a:ea typeface="Montserrat"/>
                <a:cs typeface="Montserrat"/>
                <a:sym typeface="Montserrat"/>
              </a:rPr>
              <a:t>Day </a:t>
            </a:r>
            <a:r>
              <a:rPr b="1" lang="en-US" sz="6600">
                <a:solidFill>
                  <a:schemeClr val="lt1"/>
                </a:solidFill>
                <a:latin typeface="Montserrat"/>
                <a:ea typeface="Montserrat"/>
                <a:cs typeface="Montserrat"/>
                <a:sym typeface="Montserrat"/>
              </a:rPr>
              <a:t>6</a:t>
            </a:r>
            <a:br>
              <a:rPr b="0" i="0" lang="en-US" sz="7200" u="none" cap="none" strike="noStrike">
                <a:solidFill>
                  <a:srgbClr val="4285F4"/>
                </a:solidFill>
                <a:latin typeface="Arial"/>
                <a:ea typeface="Arial"/>
                <a:cs typeface="Arial"/>
                <a:sym typeface="Arial"/>
              </a:rPr>
            </a:br>
            <a:endParaRPr b="1" i="0" sz="6600" u="none" cap="none" strike="noStrike">
              <a:solidFill>
                <a:schemeClr val="lt1"/>
              </a:solidFill>
              <a:latin typeface="Montserrat"/>
              <a:ea typeface="Montserrat"/>
              <a:cs typeface="Montserrat"/>
              <a:sym typeface="Montserrat"/>
            </a:endParaRPr>
          </a:p>
        </p:txBody>
      </p:sp>
      <p:sp>
        <p:nvSpPr>
          <p:cNvPr id="34" name="Google Shape;34;p6"/>
          <p:cNvSpPr txBox="1"/>
          <p:nvPr/>
        </p:nvSpPr>
        <p:spPr>
          <a:xfrm>
            <a:off x="11573725" y="6076550"/>
            <a:ext cx="914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194" name="Google Shape;194;p2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195" name="Google Shape;195;p2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196" name="Google Shape;196;p24"/>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197" name="Google Shape;197;p24"/>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write()</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This method writes a string to the file.</a:t>
            </a:r>
            <a:endParaRPr sz="2500">
              <a:latin typeface="Montserrat"/>
              <a:ea typeface="Montserrat"/>
              <a:cs typeface="Montserrat"/>
              <a:sym typeface="Montserrat"/>
            </a:endParaRPr>
          </a:p>
        </p:txBody>
      </p:sp>
      <p:pic>
        <p:nvPicPr>
          <p:cNvPr id="198" name="Google Shape;198;p24"/>
          <p:cNvPicPr preferRelativeResize="0"/>
          <p:nvPr/>
        </p:nvPicPr>
        <p:blipFill>
          <a:blip r:embed="rId4">
            <a:alphaModFix/>
          </a:blip>
          <a:stretch>
            <a:fillRect/>
          </a:stretch>
        </p:blipFill>
        <p:spPr>
          <a:xfrm>
            <a:off x="842725" y="3168725"/>
            <a:ext cx="9350850" cy="236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04" name="Google Shape;204;p2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05" name="Google Shape;205;p2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06" name="Google Shape;206;p25"/>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07" name="Google Shape;207;p25"/>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writelines()</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This method writes a list of strings.</a:t>
            </a:r>
            <a:endParaRPr sz="2500">
              <a:latin typeface="Montserrat"/>
              <a:ea typeface="Montserrat"/>
              <a:cs typeface="Montserrat"/>
              <a:sym typeface="Montserrat"/>
            </a:endParaRPr>
          </a:p>
        </p:txBody>
      </p:sp>
      <p:pic>
        <p:nvPicPr>
          <p:cNvPr id="208" name="Google Shape;208;p25"/>
          <p:cNvPicPr preferRelativeResize="0"/>
          <p:nvPr/>
        </p:nvPicPr>
        <p:blipFill>
          <a:blip r:embed="rId4">
            <a:alphaModFix/>
          </a:blip>
          <a:stretch>
            <a:fillRect/>
          </a:stretch>
        </p:blipFill>
        <p:spPr>
          <a:xfrm>
            <a:off x="1510400" y="3372425"/>
            <a:ext cx="8768701" cy="221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14" name="Google Shape;214;p2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15" name="Google Shape;215;p2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16" name="Google Shape;216;p26"/>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17" name="Google Shape;217;p26"/>
          <p:cNvSpPr txBox="1"/>
          <p:nvPr/>
        </p:nvSpPr>
        <p:spPr>
          <a:xfrm>
            <a:off x="748300" y="2012100"/>
            <a:ext cx="9763200" cy="1770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800">
                <a:latin typeface="Montserrat"/>
                <a:ea typeface="Montserrat"/>
                <a:cs typeface="Montserrat"/>
                <a:sym typeface="Montserrat"/>
              </a:rPr>
              <a:t>Closing Files</a:t>
            </a:r>
            <a:endParaRPr b="1" sz="28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br>
              <a:rPr lang="en-US" sz="2500">
                <a:latin typeface="Montserrat"/>
                <a:ea typeface="Montserrat"/>
                <a:cs typeface="Montserrat"/>
                <a:sym typeface="Montserrat"/>
              </a:rPr>
            </a:br>
            <a:r>
              <a:rPr lang="en-US" sz="2500">
                <a:latin typeface="Montserrat"/>
                <a:ea typeface="Montserrat"/>
                <a:cs typeface="Montserrat"/>
                <a:sym typeface="Montserrat"/>
              </a:rPr>
              <a:t>It's crucial to close a file when you're done with it to free up system resources.</a:t>
            </a:r>
            <a:endParaRPr sz="2500">
              <a:latin typeface="Montserrat"/>
              <a:ea typeface="Montserrat"/>
              <a:cs typeface="Montserrat"/>
              <a:sym typeface="Montserrat"/>
            </a:endParaRPr>
          </a:p>
        </p:txBody>
      </p:sp>
      <p:pic>
        <p:nvPicPr>
          <p:cNvPr id="218" name="Google Shape;218;p26"/>
          <p:cNvPicPr preferRelativeResize="0"/>
          <p:nvPr/>
        </p:nvPicPr>
        <p:blipFill>
          <a:blip r:embed="rId4">
            <a:alphaModFix/>
          </a:blip>
          <a:stretch>
            <a:fillRect/>
          </a:stretch>
        </p:blipFill>
        <p:spPr>
          <a:xfrm>
            <a:off x="616400" y="3666625"/>
            <a:ext cx="10813025" cy="2496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24" name="Google Shape;224;p2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25" name="Google Shape;225;p2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26" name="Google Shape;226;p27"/>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27" name="Google Shape;227;p27"/>
          <p:cNvSpPr txBox="1"/>
          <p:nvPr/>
        </p:nvSpPr>
        <p:spPr>
          <a:xfrm>
            <a:off x="759600" y="2081825"/>
            <a:ext cx="9763200" cy="1339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writelines()</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This method writes a list of strings.</a:t>
            </a:r>
            <a:endParaRPr sz="2500">
              <a:latin typeface="Montserrat"/>
              <a:ea typeface="Montserrat"/>
              <a:cs typeface="Montserrat"/>
              <a:sym typeface="Montserrat"/>
            </a:endParaRPr>
          </a:p>
        </p:txBody>
      </p:sp>
      <p:pic>
        <p:nvPicPr>
          <p:cNvPr id="228" name="Google Shape;228;p27"/>
          <p:cNvPicPr preferRelativeResize="0"/>
          <p:nvPr/>
        </p:nvPicPr>
        <p:blipFill>
          <a:blip r:embed="rId4">
            <a:alphaModFix/>
          </a:blip>
          <a:stretch>
            <a:fillRect/>
          </a:stretch>
        </p:blipFill>
        <p:spPr>
          <a:xfrm>
            <a:off x="1510400" y="3372425"/>
            <a:ext cx="8768701" cy="2216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34" name="Google Shape;234;p2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35" name="Google Shape;235;p2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36" name="Google Shape;236;p28"/>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37" name="Google Shape;237;p28"/>
          <p:cNvSpPr txBox="1"/>
          <p:nvPr/>
        </p:nvSpPr>
        <p:spPr>
          <a:xfrm>
            <a:off x="680400" y="1470700"/>
            <a:ext cx="9763200" cy="17238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Using with Statement</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The with statement automatically takes care of closing the file, making it a safer way to handle files.</a:t>
            </a:r>
            <a:endParaRPr sz="2500">
              <a:latin typeface="Montserrat"/>
              <a:ea typeface="Montserrat"/>
              <a:cs typeface="Montserrat"/>
              <a:sym typeface="Montserrat"/>
            </a:endParaRPr>
          </a:p>
        </p:txBody>
      </p:sp>
      <p:pic>
        <p:nvPicPr>
          <p:cNvPr id="238" name="Google Shape;238;p28"/>
          <p:cNvPicPr preferRelativeResize="0"/>
          <p:nvPr/>
        </p:nvPicPr>
        <p:blipFill>
          <a:blip r:embed="rId4">
            <a:alphaModFix/>
          </a:blip>
          <a:stretch>
            <a:fillRect/>
          </a:stretch>
        </p:blipFill>
        <p:spPr>
          <a:xfrm>
            <a:off x="1153188" y="3194500"/>
            <a:ext cx="9885625" cy="2726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2 - File manipulation</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44" name="Google Shape;244;p2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45" name="Google Shape;245;p2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46" name="Google Shape;246;p29"/>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47" name="Google Shape;247;p29"/>
          <p:cNvSpPr txBox="1"/>
          <p:nvPr/>
        </p:nvSpPr>
        <p:spPr>
          <a:xfrm>
            <a:off x="680400" y="1470700"/>
            <a:ext cx="9763200" cy="2108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Error Handling</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Sometimes, errors can occur during file manipulation (e.g., file not found). You can handle these using a try-except block.</a:t>
            </a:r>
            <a:endParaRPr sz="2500">
              <a:latin typeface="Montserrat"/>
              <a:ea typeface="Montserrat"/>
              <a:cs typeface="Montserrat"/>
              <a:sym typeface="Montserrat"/>
            </a:endParaRPr>
          </a:p>
        </p:txBody>
      </p:sp>
      <p:pic>
        <p:nvPicPr>
          <p:cNvPr id="248" name="Google Shape;248;p29"/>
          <p:cNvPicPr preferRelativeResize="0"/>
          <p:nvPr/>
        </p:nvPicPr>
        <p:blipFill>
          <a:blip r:embed="rId4">
            <a:alphaModFix/>
          </a:blip>
          <a:stretch>
            <a:fillRect/>
          </a:stretch>
        </p:blipFill>
        <p:spPr>
          <a:xfrm>
            <a:off x="831425" y="3146075"/>
            <a:ext cx="9665026" cy="310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0"/>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254" name="Google Shape;254;p30"/>
          <p:cNvSpPr txBox="1"/>
          <p:nvPr/>
        </p:nvSpPr>
        <p:spPr>
          <a:xfrm>
            <a:off x="3808575" y="2917425"/>
            <a:ext cx="4351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JSON</a:t>
            </a:r>
            <a:endParaRPr b="1" i="0" sz="4600" u="none" cap="none" strike="noStrike">
              <a:solidFill>
                <a:schemeClr val="lt1"/>
              </a:solidFill>
              <a:latin typeface="Montserrat"/>
              <a:ea typeface="Montserrat"/>
              <a:cs typeface="Montserrat"/>
              <a:sym typeface="Montserrat"/>
            </a:endParaRPr>
          </a:p>
        </p:txBody>
      </p:sp>
      <p:sp>
        <p:nvSpPr>
          <p:cNvPr id="255" name="Google Shape;255;p30"/>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0"/>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3</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62" name="Google Shape;262;p3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63" name="Google Shape;263;p3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64" name="Google Shape;264;p31"/>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65" name="Google Shape;265;p31"/>
          <p:cNvSpPr txBox="1"/>
          <p:nvPr/>
        </p:nvSpPr>
        <p:spPr>
          <a:xfrm>
            <a:off x="725650" y="2772150"/>
            <a:ext cx="103197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500">
                <a:latin typeface="Montserrat"/>
                <a:ea typeface="Montserrat"/>
                <a:cs typeface="Montserrat"/>
                <a:sym typeface="Montserrat"/>
              </a:rPr>
              <a:t>JSON (JavaScript Object Notation) is a lightweight data-interchange format that is easy for humans to read and write, and easy for machines to parse and generate. It's commonly used for exchanging data between a web server and client, but also for storing configuration and other data.</a:t>
            </a:r>
            <a:endParaRPr sz="2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71" name="Google Shape;271;p3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72" name="Google Shape;272;p3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73" name="Google Shape;273;p32"/>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74" name="Google Shape;274;p32"/>
          <p:cNvSpPr txBox="1"/>
          <p:nvPr/>
        </p:nvSpPr>
        <p:spPr>
          <a:xfrm>
            <a:off x="725650" y="2772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500">
                <a:latin typeface="Montserrat"/>
                <a:ea typeface="Montserrat"/>
                <a:cs typeface="Montserrat"/>
                <a:sym typeface="Montserrat"/>
              </a:rPr>
              <a:t>Python has a built-in package called json, which can be used to work with JSON data. Here's an article to help you understand how to work with JSON in Python, including reading, writing, parsing, and more.</a:t>
            </a:r>
            <a:endParaRPr sz="2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80" name="Google Shape;280;p3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81" name="Google Shape;281;p3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82" name="Google Shape;282;p33"/>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pic>
        <p:nvPicPr>
          <p:cNvPr id="283" name="Google Shape;283;p33"/>
          <p:cNvPicPr preferRelativeResize="0"/>
          <p:nvPr/>
        </p:nvPicPr>
        <p:blipFill>
          <a:blip r:embed="rId4">
            <a:alphaModFix/>
          </a:blip>
          <a:stretch>
            <a:fillRect/>
          </a:stretch>
        </p:blipFill>
        <p:spPr>
          <a:xfrm>
            <a:off x="1691475" y="1483075"/>
            <a:ext cx="8623847" cy="471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7"/>
          <p:cNvSpPr txBox="1"/>
          <p:nvPr/>
        </p:nvSpPr>
        <p:spPr>
          <a:xfrm>
            <a:off x="934300" y="760925"/>
            <a:ext cx="55479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700"/>
              <a:buFont typeface="Arial"/>
              <a:buNone/>
            </a:pPr>
            <a:r>
              <a:rPr b="0" i="0" lang="en-US" sz="4700" u="none" cap="none" strike="noStrike">
                <a:solidFill>
                  <a:schemeClr val="lt1"/>
                </a:solidFill>
                <a:latin typeface="Montserrat"/>
                <a:ea typeface="Montserrat"/>
                <a:cs typeface="Montserrat"/>
                <a:sym typeface="Montserrat"/>
              </a:rPr>
              <a:t>Content :</a:t>
            </a:r>
            <a:endParaRPr b="0" i="0" sz="4700" u="none" cap="none" strike="noStrike">
              <a:solidFill>
                <a:schemeClr val="lt1"/>
              </a:solidFill>
              <a:latin typeface="Montserrat"/>
              <a:ea typeface="Montserrat"/>
              <a:cs typeface="Montserrat"/>
              <a:sym typeface="Montserrat"/>
            </a:endParaRPr>
          </a:p>
        </p:txBody>
      </p:sp>
      <p:sp>
        <p:nvSpPr>
          <p:cNvPr id="40" name="Google Shape;40;p7"/>
          <p:cNvSpPr txBox="1"/>
          <p:nvPr/>
        </p:nvSpPr>
        <p:spPr>
          <a:xfrm>
            <a:off x="1155850" y="1926400"/>
            <a:ext cx="5547900" cy="37404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Error handling</a:t>
            </a:r>
            <a:endParaRPr b="0" i="0" sz="2100" u="none" cap="none" strike="noStrike">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File manipulation</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JSON</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lang="en-US" sz="2100">
                <a:solidFill>
                  <a:schemeClr val="lt1"/>
                </a:solidFill>
                <a:latin typeface="Montserrat"/>
                <a:ea typeface="Montserrat"/>
                <a:cs typeface="Montserrat"/>
                <a:sym typeface="Montserrat"/>
              </a:rPr>
              <a:t>Working with folders</a:t>
            </a:r>
            <a:endParaRPr sz="2100">
              <a:solidFill>
                <a:schemeClr val="lt1"/>
              </a:solidFill>
              <a:latin typeface="Montserrat"/>
              <a:ea typeface="Montserrat"/>
              <a:cs typeface="Montserrat"/>
              <a:sym typeface="Montserrat"/>
            </a:endParaRPr>
          </a:p>
          <a:p>
            <a:pPr indent="-361950" lvl="0" marL="457200" marR="0" rtl="0" algn="l">
              <a:lnSpc>
                <a:spcPct val="200000"/>
              </a:lnSpc>
              <a:spcBef>
                <a:spcPts val="0"/>
              </a:spcBef>
              <a:spcAft>
                <a:spcPts val="0"/>
              </a:spcAft>
              <a:buClr>
                <a:schemeClr val="lt1"/>
              </a:buClr>
              <a:buSzPts val="2100"/>
              <a:buFont typeface="Montserrat"/>
              <a:buAutoNum type="arabicPeriod"/>
            </a:pPr>
            <a:r>
              <a:rPr b="0" i="0" lang="en-US" sz="2100" u="none" cap="none" strike="noStrike">
                <a:solidFill>
                  <a:schemeClr val="lt1"/>
                </a:solidFill>
                <a:latin typeface="Montserrat"/>
                <a:ea typeface="Montserrat"/>
                <a:cs typeface="Montserrat"/>
                <a:sym typeface="Montserrat"/>
              </a:rPr>
              <a:t>Exercises</a:t>
            </a:r>
            <a:endParaRPr b="0" i="0" sz="2100" u="none" cap="none" strike="noStrike">
              <a:solidFill>
                <a:schemeClr val="lt1"/>
              </a:solidFill>
              <a:latin typeface="Montserrat"/>
              <a:ea typeface="Montserrat"/>
              <a:cs typeface="Montserrat"/>
              <a:sym typeface="Montserrat"/>
            </a:endParaRPr>
          </a:p>
          <a:p>
            <a:pPr indent="0" lvl="0" marL="457200" marR="0" rtl="0" algn="l">
              <a:lnSpc>
                <a:spcPct val="200000"/>
              </a:lnSpc>
              <a:spcBef>
                <a:spcPts val="0"/>
              </a:spcBef>
              <a:spcAft>
                <a:spcPts val="0"/>
              </a:spcAft>
              <a:buClr>
                <a:srgbClr val="000000"/>
              </a:buClr>
              <a:buSzPts val="2100"/>
              <a:buFont typeface="Arial"/>
              <a:buNone/>
            </a:pPr>
            <a:r>
              <a:t/>
            </a:r>
            <a:endParaRPr b="0" i="0" sz="21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89" name="Google Shape;289;p3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90" name="Google Shape;290;p3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291" name="Google Shape;291;p34"/>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292" name="Google Shape;292;p34"/>
          <p:cNvSpPr txBox="1"/>
          <p:nvPr/>
        </p:nvSpPr>
        <p:spPr>
          <a:xfrm>
            <a:off x="714350" y="2036575"/>
            <a:ext cx="103197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Introduction to JSON</a:t>
            </a:r>
            <a:endParaRPr b="1" sz="25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JSON is a text-based data format that represents structured data based on JavaScript object syntax. It is often used for asynchronous browser/server communication. A JSON object contains data in the form of key/value pairs.</a:t>
            </a:r>
            <a:endParaRPr sz="25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298" name="Google Shape;298;p3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299" name="Google Shape;299;p3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00" name="Google Shape;300;p35"/>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01" name="Google Shape;301;p35"/>
          <p:cNvSpPr txBox="1"/>
          <p:nvPr/>
        </p:nvSpPr>
        <p:spPr>
          <a:xfrm>
            <a:off x="714350" y="2036575"/>
            <a:ext cx="103197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500">
                <a:latin typeface="Montserrat"/>
                <a:ea typeface="Montserrat"/>
                <a:cs typeface="Montserrat"/>
                <a:sym typeface="Montserrat"/>
              </a:rPr>
              <a:t>A simple example of a JSON object is:</a:t>
            </a:r>
            <a:endParaRPr sz="2500">
              <a:latin typeface="Montserrat"/>
              <a:ea typeface="Montserrat"/>
              <a:cs typeface="Montserrat"/>
              <a:sym typeface="Montserrat"/>
            </a:endParaRPr>
          </a:p>
        </p:txBody>
      </p:sp>
      <p:pic>
        <p:nvPicPr>
          <p:cNvPr id="302" name="Google Shape;302;p35"/>
          <p:cNvPicPr preferRelativeResize="0"/>
          <p:nvPr/>
        </p:nvPicPr>
        <p:blipFill>
          <a:blip r:embed="rId4">
            <a:alphaModFix/>
          </a:blip>
          <a:stretch>
            <a:fillRect/>
          </a:stretch>
        </p:blipFill>
        <p:spPr>
          <a:xfrm>
            <a:off x="1838625" y="2605975"/>
            <a:ext cx="8282273" cy="2847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08" name="Google Shape;308;p3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09" name="Google Shape;309;p3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10" name="Google Shape;310;p36"/>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11" name="Google Shape;311;p36"/>
          <p:cNvSpPr txBox="1"/>
          <p:nvPr/>
        </p:nvSpPr>
        <p:spPr>
          <a:xfrm>
            <a:off x="714350" y="2036575"/>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Using JSON in Python</a:t>
            </a:r>
            <a:endParaRPr b="1" sz="25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Python has a built-in package called json, which can be used to work with JSON data. Here's how you can use it:</a:t>
            </a:r>
            <a:endParaRPr sz="2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17" name="Google Shape;317;p3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18" name="Google Shape;318;p3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19" name="Google Shape;319;p37"/>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20" name="Google Shape;320;p37"/>
          <p:cNvSpPr txBox="1"/>
          <p:nvPr/>
        </p:nvSpPr>
        <p:spPr>
          <a:xfrm>
            <a:off x="567250" y="13473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Parsing JSON</a:t>
            </a:r>
            <a:endParaRPr b="1" sz="2500">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convert a JSON string into a Python object using the json.loads() method.</a:t>
            </a:r>
            <a:endParaRPr sz="2500">
              <a:latin typeface="Montserrat"/>
              <a:ea typeface="Montserrat"/>
              <a:cs typeface="Montserrat"/>
              <a:sym typeface="Montserrat"/>
            </a:endParaRPr>
          </a:p>
        </p:txBody>
      </p:sp>
      <p:pic>
        <p:nvPicPr>
          <p:cNvPr id="321" name="Google Shape;321;p37"/>
          <p:cNvPicPr preferRelativeResize="0"/>
          <p:nvPr/>
        </p:nvPicPr>
        <p:blipFill>
          <a:blip r:embed="rId4">
            <a:alphaModFix/>
          </a:blip>
          <a:stretch>
            <a:fillRect/>
          </a:stretch>
        </p:blipFill>
        <p:spPr>
          <a:xfrm>
            <a:off x="1122350" y="2727350"/>
            <a:ext cx="9209500" cy="295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27" name="Google Shape;327;p3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28" name="Google Shape;328;p3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29" name="Google Shape;329;p38"/>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30" name="Google Shape;330;p38"/>
          <p:cNvSpPr txBox="1"/>
          <p:nvPr/>
        </p:nvSpPr>
        <p:spPr>
          <a:xfrm>
            <a:off x="567250" y="13473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Converting Python Object to JSON</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also convert a Python object into a JSON string using the json.dumps() method.</a:t>
            </a:r>
            <a:endParaRPr sz="2500">
              <a:latin typeface="Montserrat"/>
              <a:ea typeface="Montserrat"/>
              <a:cs typeface="Montserrat"/>
              <a:sym typeface="Montserrat"/>
            </a:endParaRPr>
          </a:p>
        </p:txBody>
      </p:sp>
      <p:pic>
        <p:nvPicPr>
          <p:cNvPr id="331" name="Google Shape;331;p38"/>
          <p:cNvPicPr preferRelativeResize="0"/>
          <p:nvPr/>
        </p:nvPicPr>
        <p:blipFill>
          <a:blip r:embed="rId4">
            <a:alphaModFix/>
          </a:blip>
          <a:stretch>
            <a:fillRect/>
          </a:stretch>
        </p:blipFill>
        <p:spPr>
          <a:xfrm>
            <a:off x="1465150" y="2376525"/>
            <a:ext cx="9648150" cy="3974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37" name="Google Shape;337;p39"/>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38" name="Google Shape;338;p3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39" name="Google Shape;339;p39"/>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40" name="Google Shape;340;p39"/>
          <p:cNvSpPr txBox="1"/>
          <p:nvPr/>
        </p:nvSpPr>
        <p:spPr>
          <a:xfrm>
            <a:off x="567250" y="13473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Reading JSON from a File</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read JSON data from a file using the json.load() method.</a:t>
            </a:r>
            <a:endParaRPr sz="2500">
              <a:latin typeface="Montserrat"/>
              <a:ea typeface="Montserrat"/>
              <a:cs typeface="Montserrat"/>
              <a:sym typeface="Montserrat"/>
            </a:endParaRPr>
          </a:p>
        </p:txBody>
      </p:sp>
      <p:pic>
        <p:nvPicPr>
          <p:cNvPr id="341" name="Google Shape;341;p39"/>
          <p:cNvPicPr preferRelativeResize="0"/>
          <p:nvPr/>
        </p:nvPicPr>
        <p:blipFill>
          <a:blip r:embed="rId4">
            <a:alphaModFix/>
          </a:blip>
          <a:stretch>
            <a:fillRect/>
          </a:stretch>
        </p:blipFill>
        <p:spPr>
          <a:xfrm>
            <a:off x="899300" y="2716050"/>
            <a:ext cx="10267950" cy="3293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3 - JSON</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47" name="Google Shape;347;p4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48" name="Google Shape;348;p4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49" name="Google Shape;349;p40"/>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50" name="Google Shape;350;p40"/>
          <p:cNvSpPr txBox="1"/>
          <p:nvPr/>
        </p:nvSpPr>
        <p:spPr>
          <a:xfrm>
            <a:off x="567250" y="13473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Writing JSON to a File</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write JSON data to a file using the json.dump() method.</a:t>
            </a:r>
            <a:endParaRPr sz="2500">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1670325" y="2764225"/>
            <a:ext cx="8507474" cy="388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1"/>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357" name="Google Shape;357;p41"/>
          <p:cNvSpPr txBox="1"/>
          <p:nvPr/>
        </p:nvSpPr>
        <p:spPr>
          <a:xfrm>
            <a:off x="3684100" y="25440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 Working with folders</a:t>
            </a:r>
            <a:endParaRPr b="1" i="0" sz="4600" u="none" cap="none" strike="noStrike">
              <a:solidFill>
                <a:schemeClr val="lt1"/>
              </a:solidFill>
              <a:latin typeface="Montserrat"/>
              <a:ea typeface="Montserrat"/>
              <a:cs typeface="Montserrat"/>
              <a:sym typeface="Montserrat"/>
            </a:endParaRPr>
          </a:p>
        </p:txBody>
      </p:sp>
      <p:sp>
        <p:nvSpPr>
          <p:cNvPr id="358" name="Google Shape;358;p41"/>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1"/>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4</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65" name="Google Shape;365;p4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66" name="Google Shape;366;p4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67" name="Google Shape;367;p42"/>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68" name="Google Shape;368;p42"/>
          <p:cNvSpPr txBox="1"/>
          <p:nvPr/>
        </p:nvSpPr>
        <p:spPr>
          <a:xfrm>
            <a:off x="676800" y="1719475"/>
            <a:ext cx="103197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500">
                <a:latin typeface="Montserrat"/>
                <a:ea typeface="Montserrat"/>
                <a:cs typeface="Montserrat"/>
                <a:sym typeface="Montserrat"/>
              </a:rPr>
              <a:t>Python offers various built-in libraries like os and shutil to work with directories and files.</a:t>
            </a:r>
            <a:endParaRPr sz="2500">
              <a:latin typeface="Montserrat"/>
              <a:ea typeface="Montserrat"/>
              <a:cs typeface="Montserrat"/>
              <a:sym typeface="Montserrat"/>
            </a:endParaRPr>
          </a:p>
        </p:txBody>
      </p:sp>
      <p:pic>
        <p:nvPicPr>
          <p:cNvPr id="369" name="Google Shape;369;p42"/>
          <p:cNvPicPr preferRelativeResize="0"/>
          <p:nvPr/>
        </p:nvPicPr>
        <p:blipFill>
          <a:blip r:embed="rId4">
            <a:alphaModFix/>
          </a:blip>
          <a:stretch>
            <a:fillRect/>
          </a:stretch>
        </p:blipFill>
        <p:spPr>
          <a:xfrm>
            <a:off x="2387375" y="2509475"/>
            <a:ext cx="6898558" cy="38794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75" name="Google Shape;375;p4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76" name="Google Shape;376;p4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77" name="Google Shape;377;p43"/>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78" name="Google Shape;378;p43"/>
          <p:cNvSpPr txBox="1"/>
          <p:nvPr/>
        </p:nvSpPr>
        <p:spPr>
          <a:xfrm>
            <a:off x="654975" y="1490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1. Importing Necessary Libraries</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Before you can work with folders, you need to import the os and shutil modules.</a:t>
            </a:r>
            <a:endParaRPr sz="2500">
              <a:latin typeface="Montserrat"/>
              <a:ea typeface="Montserrat"/>
              <a:cs typeface="Montserrat"/>
              <a:sym typeface="Montserrat"/>
            </a:endParaRPr>
          </a:p>
        </p:txBody>
      </p:sp>
      <p:pic>
        <p:nvPicPr>
          <p:cNvPr id="379" name="Google Shape;379;p43"/>
          <p:cNvPicPr preferRelativeResize="0"/>
          <p:nvPr/>
        </p:nvPicPr>
        <p:blipFill>
          <a:blip r:embed="rId4">
            <a:alphaModFix/>
          </a:blip>
          <a:stretch>
            <a:fillRect/>
          </a:stretch>
        </p:blipFill>
        <p:spPr>
          <a:xfrm>
            <a:off x="654975" y="2883000"/>
            <a:ext cx="9838025" cy="248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8"/>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46" name="Google Shape;46;p8"/>
          <p:cNvSpPr txBox="1"/>
          <p:nvPr/>
        </p:nvSpPr>
        <p:spPr>
          <a:xfrm>
            <a:off x="3853525" y="25440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Error handling</a:t>
            </a:r>
            <a:endParaRPr b="1" i="0" sz="4600" u="none" cap="none" strike="noStrike">
              <a:solidFill>
                <a:schemeClr val="lt1"/>
              </a:solidFill>
              <a:latin typeface="Montserrat"/>
              <a:ea typeface="Montserrat"/>
              <a:cs typeface="Montserrat"/>
              <a:sym typeface="Montserrat"/>
            </a:endParaRPr>
          </a:p>
        </p:txBody>
      </p:sp>
      <p:sp>
        <p:nvSpPr>
          <p:cNvPr id="47" name="Google Shape;47;p8"/>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8"/>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01</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85" name="Google Shape;385;p44"/>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86" name="Google Shape;386;p44"/>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87" name="Google Shape;387;p44"/>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88" name="Google Shape;388;p44"/>
          <p:cNvSpPr txBox="1"/>
          <p:nvPr/>
        </p:nvSpPr>
        <p:spPr>
          <a:xfrm>
            <a:off x="654975" y="1490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2. Getting the Current Working Directory</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find out the current working directory using the os.getcwd() method.</a:t>
            </a:r>
            <a:endParaRPr sz="2500">
              <a:latin typeface="Montserrat"/>
              <a:ea typeface="Montserrat"/>
              <a:cs typeface="Montserrat"/>
              <a:sym typeface="Montserrat"/>
            </a:endParaRPr>
          </a:p>
        </p:txBody>
      </p:sp>
      <p:pic>
        <p:nvPicPr>
          <p:cNvPr id="389" name="Google Shape;389;p44"/>
          <p:cNvPicPr preferRelativeResize="0"/>
          <p:nvPr/>
        </p:nvPicPr>
        <p:blipFill>
          <a:blip r:embed="rId4">
            <a:alphaModFix/>
          </a:blip>
          <a:stretch>
            <a:fillRect/>
          </a:stretch>
        </p:blipFill>
        <p:spPr>
          <a:xfrm>
            <a:off x="1004200" y="2970350"/>
            <a:ext cx="9838025" cy="2486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5"/>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395" name="Google Shape;395;p45"/>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396" name="Google Shape;396;p45"/>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397" name="Google Shape;397;p45"/>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398" name="Google Shape;398;p45"/>
          <p:cNvSpPr txBox="1"/>
          <p:nvPr/>
        </p:nvSpPr>
        <p:spPr>
          <a:xfrm>
            <a:off x="654975" y="1490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3. Changing the Current Working Directory</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You can change the working directory using the os.chdir(path) method.</a:t>
            </a:r>
            <a:endParaRPr sz="2500">
              <a:latin typeface="Montserrat"/>
              <a:ea typeface="Montserrat"/>
              <a:cs typeface="Montserrat"/>
              <a:sym typeface="Montserrat"/>
            </a:endParaRPr>
          </a:p>
        </p:txBody>
      </p:sp>
      <p:pic>
        <p:nvPicPr>
          <p:cNvPr id="399" name="Google Shape;399;p45"/>
          <p:cNvPicPr preferRelativeResize="0"/>
          <p:nvPr/>
        </p:nvPicPr>
        <p:blipFill>
          <a:blip r:embed="rId4">
            <a:alphaModFix/>
          </a:blip>
          <a:stretch>
            <a:fillRect/>
          </a:stretch>
        </p:blipFill>
        <p:spPr>
          <a:xfrm>
            <a:off x="508600" y="2904825"/>
            <a:ext cx="10961525" cy="2770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405" name="Google Shape;405;p46"/>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406" name="Google Shape;406;p46"/>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407" name="Google Shape;407;p46"/>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408" name="Google Shape;408;p46"/>
          <p:cNvSpPr txBox="1"/>
          <p:nvPr/>
        </p:nvSpPr>
        <p:spPr>
          <a:xfrm>
            <a:off x="654975" y="1490150"/>
            <a:ext cx="103197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4. Creating a New Directory</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Create a new directory using the os.mkdir(path) method.</a:t>
            </a:r>
            <a:endParaRPr sz="2500">
              <a:latin typeface="Montserrat"/>
              <a:ea typeface="Montserrat"/>
              <a:cs typeface="Montserrat"/>
              <a:sym typeface="Montserrat"/>
            </a:endParaRPr>
          </a:p>
        </p:txBody>
      </p:sp>
      <p:pic>
        <p:nvPicPr>
          <p:cNvPr id="409" name="Google Shape;409;p46"/>
          <p:cNvPicPr preferRelativeResize="0"/>
          <p:nvPr/>
        </p:nvPicPr>
        <p:blipFill>
          <a:blip r:embed="rId4">
            <a:alphaModFix/>
          </a:blip>
          <a:stretch>
            <a:fillRect/>
          </a:stretch>
        </p:blipFill>
        <p:spPr>
          <a:xfrm>
            <a:off x="1075025" y="2566275"/>
            <a:ext cx="9899651" cy="2730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415" name="Google Shape;415;p47"/>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416" name="Google Shape;416;p47"/>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417" name="Google Shape;417;p47"/>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418" name="Google Shape;418;p47"/>
          <p:cNvSpPr txBox="1"/>
          <p:nvPr/>
        </p:nvSpPr>
        <p:spPr>
          <a:xfrm>
            <a:off x="654975" y="1490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5. Listing the Contents of a Directory</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Use the os.listdir(path) method to get a list of filenames in a directory.</a:t>
            </a:r>
            <a:endParaRPr sz="2500">
              <a:latin typeface="Montserrat"/>
              <a:ea typeface="Montserrat"/>
              <a:cs typeface="Montserrat"/>
              <a:sym typeface="Montserrat"/>
            </a:endParaRPr>
          </a:p>
        </p:txBody>
      </p:sp>
      <p:pic>
        <p:nvPicPr>
          <p:cNvPr id="419" name="Google Shape;419;p47"/>
          <p:cNvPicPr preferRelativeResize="0"/>
          <p:nvPr/>
        </p:nvPicPr>
        <p:blipFill>
          <a:blip r:embed="rId4">
            <a:alphaModFix/>
          </a:blip>
          <a:stretch>
            <a:fillRect/>
          </a:stretch>
        </p:blipFill>
        <p:spPr>
          <a:xfrm>
            <a:off x="1197963" y="2946700"/>
            <a:ext cx="9796074" cy="2701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4 -  Working with folders</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425" name="Google Shape;425;p48"/>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426" name="Google Shape;426;p48"/>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427" name="Google Shape;427;p48"/>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428" name="Google Shape;428;p48"/>
          <p:cNvSpPr txBox="1"/>
          <p:nvPr/>
        </p:nvSpPr>
        <p:spPr>
          <a:xfrm>
            <a:off x="654975" y="1490150"/>
            <a:ext cx="103197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500">
                <a:latin typeface="Montserrat"/>
                <a:ea typeface="Montserrat"/>
                <a:cs typeface="Montserrat"/>
                <a:sym typeface="Montserrat"/>
              </a:rPr>
              <a:t>5. Listing the Contents of a Directory</a:t>
            </a:r>
            <a:endParaRPr b="1" sz="2500">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500">
              <a:latin typeface="Montserrat"/>
              <a:ea typeface="Montserrat"/>
              <a:cs typeface="Montserrat"/>
              <a:sym typeface="Montserrat"/>
            </a:endParaRPr>
          </a:p>
          <a:p>
            <a:pPr indent="0" lvl="0" marL="0" marR="0" rtl="0" algn="l">
              <a:lnSpc>
                <a:spcPct val="100000"/>
              </a:lnSpc>
              <a:spcBef>
                <a:spcPts val="0"/>
              </a:spcBef>
              <a:spcAft>
                <a:spcPts val="0"/>
              </a:spcAft>
              <a:buNone/>
            </a:pPr>
            <a:r>
              <a:rPr lang="en-US" sz="2500">
                <a:latin typeface="Montserrat"/>
                <a:ea typeface="Montserrat"/>
                <a:cs typeface="Montserrat"/>
                <a:sym typeface="Montserrat"/>
              </a:rPr>
              <a:t>Use the os.listdir(path) method to get a list of filenames in a directory.</a:t>
            </a:r>
            <a:endParaRPr sz="2500">
              <a:latin typeface="Montserrat"/>
              <a:ea typeface="Montserrat"/>
              <a:cs typeface="Montserrat"/>
              <a:sym typeface="Montserrat"/>
            </a:endParaRPr>
          </a:p>
        </p:txBody>
      </p:sp>
      <p:pic>
        <p:nvPicPr>
          <p:cNvPr id="429" name="Google Shape;429;p48"/>
          <p:cNvPicPr preferRelativeResize="0"/>
          <p:nvPr/>
        </p:nvPicPr>
        <p:blipFill>
          <a:blip r:embed="rId4">
            <a:alphaModFix/>
          </a:blip>
          <a:stretch>
            <a:fillRect/>
          </a:stretch>
        </p:blipFill>
        <p:spPr>
          <a:xfrm>
            <a:off x="1197963" y="2946700"/>
            <a:ext cx="9796074" cy="2701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9"/>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435" name="Google Shape;435;p49"/>
          <p:cNvSpPr txBox="1"/>
          <p:nvPr/>
        </p:nvSpPr>
        <p:spPr>
          <a:xfrm>
            <a:off x="3684100" y="2544000"/>
            <a:ext cx="4351800" cy="1614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lang="en-US" sz="4600">
                <a:solidFill>
                  <a:schemeClr val="lt1"/>
                </a:solidFill>
                <a:latin typeface="Montserrat"/>
                <a:ea typeface="Montserrat"/>
                <a:cs typeface="Montserrat"/>
                <a:sym typeface="Montserrat"/>
              </a:rPr>
              <a:t>Mini</a:t>
            </a:r>
            <a:br>
              <a:rPr b="1" lang="en-US" sz="4600">
                <a:solidFill>
                  <a:schemeClr val="lt1"/>
                </a:solidFill>
                <a:latin typeface="Montserrat"/>
                <a:ea typeface="Montserrat"/>
                <a:cs typeface="Montserrat"/>
                <a:sym typeface="Montserrat"/>
              </a:rPr>
            </a:br>
            <a:r>
              <a:rPr b="1" lang="en-US" sz="4600">
                <a:solidFill>
                  <a:schemeClr val="lt1"/>
                </a:solidFill>
                <a:latin typeface="Montserrat"/>
                <a:ea typeface="Montserrat"/>
                <a:cs typeface="Montserrat"/>
                <a:sym typeface="Montserrat"/>
              </a:rPr>
              <a:t>project</a:t>
            </a:r>
            <a:endParaRPr b="1" i="0" sz="4600" u="none" cap="none" strike="noStrike">
              <a:solidFill>
                <a:schemeClr val="lt1"/>
              </a:solidFill>
              <a:latin typeface="Montserrat"/>
              <a:ea typeface="Montserrat"/>
              <a:cs typeface="Montserrat"/>
              <a:sym typeface="Montserrat"/>
            </a:endParaRPr>
          </a:p>
        </p:txBody>
      </p:sp>
      <p:sp>
        <p:nvSpPr>
          <p:cNvPr id="436" name="Google Shape;436;p49"/>
          <p:cNvSpPr/>
          <p:nvPr/>
        </p:nvSpPr>
        <p:spPr>
          <a:xfrm>
            <a:off x="1190200" y="2182050"/>
            <a:ext cx="2493900" cy="24939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9"/>
          <p:cNvSpPr txBox="1"/>
          <p:nvPr/>
        </p:nvSpPr>
        <p:spPr>
          <a:xfrm>
            <a:off x="1512550" y="2544000"/>
            <a:ext cx="1849200" cy="177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10900" u="none" cap="none" strike="noStrike">
                <a:solidFill>
                  <a:srgbClr val="4784B7"/>
                </a:solidFill>
                <a:latin typeface="Nunito Black"/>
                <a:ea typeface="Nunito Black"/>
                <a:cs typeface="Nunito Black"/>
                <a:sym typeface="Nunito Black"/>
              </a:rPr>
              <a:t>0</a:t>
            </a:r>
            <a:r>
              <a:rPr lang="en-US" sz="10900">
                <a:solidFill>
                  <a:srgbClr val="4784B7"/>
                </a:solidFill>
                <a:latin typeface="Nunito Black"/>
                <a:ea typeface="Nunito Black"/>
                <a:cs typeface="Nunito Black"/>
                <a:sym typeface="Nunito Black"/>
              </a:rPr>
              <a:t>5</a:t>
            </a:r>
            <a:endParaRPr b="0" i="0" sz="10900" u="none" cap="none" strike="noStrike">
              <a:solidFill>
                <a:srgbClr val="4784B7"/>
              </a:solidFill>
              <a:latin typeface="Nunito Black"/>
              <a:ea typeface="Nunito Black"/>
              <a:cs typeface="Nunito Black"/>
              <a:sym typeface="Nunito Black"/>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a:t>
            </a:r>
            <a:r>
              <a:rPr b="1" lang="en-US" sz="2400">
                <a:solidFill>
                  <a:srgbClr val="4784B7"/>
                </a:solidFill>
                <a:latin typeface="Montserrat"/>
                <a:ea typeface="Montserrat"/>
                <a:cs typeface="Montserrat"/>
                <a:sym typeface="Montserrat"/>
              </a:rPr>
              <a:t>5</a:t>
            </a:r>
            <a:r>
              <a:rPr b="1" lang="en-US" sz="2400">
                <a:solidFill>
                  <a:srgbClr val="4784B7"/>
                </a:solidFill>
                <a:latin typeface="Montserrat"/>
                <a:ea typeface="Montserrat"/>
                <a:cs typeface="Montserrat"/>
                <a:sym typeface="Montserrat"/>
              </a:rPr>
              <a:t> - Mini project</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443" name="Google Shape;443;p5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444" name="Google Shape;444;p5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445" name="Google Shape;445;p50"/>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446" name="Google Shape;446;p50"/>
          <p:cNvSpPr txBox="1"/>
          <p:nvPr/>
        </p:nvSpPr>
        <p:spPr>
          <a:xfrm>
            <a:off x="578525" y="1402800"/>
            <a:ext cx="10319700" cy="40329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Project: Personal Contact Manager</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The goal of this project is to create a contact manager where users can:</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Add New Contacts: Store name, phone number, and email.</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View All Contacts: See a list of all stored contacts.</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Search for a Contact: Find a contact by name.</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Update a Contact: Edit an existing contact's details.</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Delete a Contact: Remove a contact from the file.</a:t>
            </a:r>
            <a:endParaRPr sz="2500">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51"/>
          <p:cNvPicPr preferRelativeResize="0"/>
          <p:nvPr>
            <p:ph idx="2" type="pic"/>
          </p:nvPr>
        </p:nvPicPr>
        <p:blipFill rotWithShape="1">
          <a:blip r:embed="rId3">
            <a:alphaModFix/>
          </a:blip>
          <a:srcRect b="0" l="89" r="79" t="0"/>
          <a:stretch/>
        </p:blipFill>
        <p:spPr>
          <a:xfrm>
            <a:off x="1" y="0"/>
            <a:ext cx="12192000" cy="6857999"/>
          </a:xfrm>
          <a:prstGeom prst="rect">
            <a:avLst/>
          </a:prstGeom>
          <a:noFill/>
          <a:ln>
            <a:noFill/>
          </a:ln>
        </p:spPr>
      </p:pic>
      <p:sp>
        <p:nvSpPr>
          <p:cNvPr id="452" name="Google Shape;452;p51"/>
          <p:cNvSpPr txBox="1"/>
          <p:nvPr/>
        </p:nvSpPr>
        <p:spPr>
          <a:xfrm>
            <a:off x="2629750" y="2998050"/>
            <a:ext cx="42579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0" lang="en-US" sz="5000" u="none" cap="none" strike="noStrike">
                <a:solidFill>
                  <a:schemeClr val="lt1"/>
                </a:solidFill>
                <a:latin typeface="Montserrat"/>
                <a:ea typeface="Montserrat"/>
                <a:cs typeface="Montserrat"/>
                <a:sym typeface="Montserrat"/>
              </a:rPr>
              <a:t>Thank you </a:t>
            </a:r>
            <a:endParaRPr b="1" i="0" sz="53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54" name="Google Shape;54;p9"/>
          <p:cNvPicPr preferRelativeResize="0"/>
          <p:nvPr/>
        </p:nvPicPr>
        <p:blipFill rotWithShape="1">
          <a:blip r:embed="rId3">
            <a:alphaModFix/>
          </a:blip>
          <a:srcRect b="0" l="376" r="377" t="0"/>
          <a:stretch/>
        </p:blipFill>
        <p:spPr>
          <a:xfrm>
            <a:off x="508600" y="426300"/>
            <a:ext cx="606525" cy="609150"/>
          </a:xfrm>
          <a:prstGeom prst="rect">
            <a:avLst/>
          </a:prstGeom>
          <a:noFill/>
          <a:ln>
            <a:noFill/>
          </a:ln>
        </p:spPr>
      </p:pic>
      <p:sp>
        <p:nvSpPr>
          <p:cNvPr id="55" name="Google Shape;55;p9"/>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56" name="Google Shape;56;p9"/>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57" name="Google Shape;57;p9"/>
          <p:cNvSpPr txBox="1"/>
          <p:nvPr/>
        </p:nvSpPr>
        <p:spPr>
          <a:xfrm>
            <a:off x="714325" y="1764950"/>
            <a:ext cx="9763200" cy="34557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rPr lang="en-US" sz="2500">
                <a:latin typeface="Montserrat"/>
                <a:ea typeface="Montserrat"/>
                <a:cs typeface="Montserrat"/>
                <a:sym typeface="Montserrat"/>
              </a:rPr>
              <a:t>In Python, errors can occur for various reasons, such as a division by zero, accessing a non-existent key in a dictionary, or opening a non-existent file. Error handling helps in dealing with these unexpected errors and provides a way to execute code smoothly even if an error occurs.</a:t>
            </a:r>
            <a:endParaRPr sz="2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sz="2400">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63" name="Google Shape;63;p10"/>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64" name="Google Shape;64;p10"/>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65" name="Google Shape;65;p10"/>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66" name="Google Shape;66;p10"/>
          <p:cNvSpPr txBox="1"/>
          <p:nvPr/>
        </p:nvSpPr>
        <p:spPr>
          <a:xfrm>
            <a:off x="714325" y="1764950"/>
            <a:ext cx="9763200" cy="23010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Clr>
                <a:schemeClr val="dk1"/>
              </a:buClr>
              <a:buSzPts val="1100"/>
              <a:buFont typeface="Arial"/>
              <a:buNone/>
            </a:pPr>
            <a:r>
              <a:rPr b="1" lang="en-US" sz="2500">
                <a:latin typeface="Montserrat"/>
                <a:ea typeface="Montserrat"/>
                <a:cs typeface="Montserrat"/>
                <a:sym typeface="Montserrat"/>
              </a:rPr>
              <a:t>The try and except Blocks</a:t>
            </a:r>
            <a:endParaRPr b="1" sz="2500">
              <a:latin typeface="Montserrat"/>
              <a:ea typeface="Montserrat"/>
              <a:cs typeface="Montserrat"/>
              <a:sym typeface="Montserrat"/>
            </a:endParaRPr>
          </a:p>
          <a:p>
            <a:pPr indent="0" lvl="0" marL="457200" marR="0" rtl="0" algn="l">
              <a:lnSpc>
                <a:spcPct val="150000"/>
              </a:lnSpc>
              <a:spcBef>
                <a:spcPts val="0"/>
              </a:spcBef>
              <a:spcAft>
                <a:spcPts val="0"/>
              </a:spcAft>
              <a:buNone/>
            </a:pPr>
            <a:r>
              <a:rPr lang="en-US" sz="2500">
                <a:latin typeface="Montserrat"/>
                <a:ea typeface="Montserrat"/>
                <a:cs typeface="Montserrat"/>
                <a:sym typeface="Montserrat"/>
              </a:rPr>
              <a:t>The basic structure for error handling in Python involves a try block followed by one or more except blocks.</a:t>
            </a:r>
            <a:endParaRPr sz="2500">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2500">
              <a:latin typeface="Montserrat"/>
              <a:ea typeface="Montserrat"/>
              <a:cs typeface="Montserrat"/>
              <a:sym typeface="Montserrat"/>
            </a:endParaRPr>
          </a:p>
        </p:txBody>
      </p:sp>
      <p:pic>
        <p:nvPicPr>
          <p:cNvPr id="67" name="Google Shape;67;p10"/>
          <p:cNvPicPr preferRelativeResize="0"/>
          <p:nvPr/>
        </p:nvPicPr>
        <p:blipFill>
          <a:blip r:embed="rId4">
            <a:alphaModFix/>
          </a:blip>
          <a:stretch>
            <a:fillRect/>
          </a:stretch>
        </p:blipFill>
        <p:spPr>
          <a:xfrm>
            <a:off x="590713" y="3131350"/>
            <a:ext cx="11010575" cy="327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73" name="Google Shape;73;p11"/>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74" name="Google Shape;74;p11"/>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75" name="Google Shape;75;p11"/>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76" name="Google Shape;76;p11"/>
          <p:cNvSpPr txBox="1"/>
          <p:nvPr/>
        </p:nvSpPr>
        <p:spPr>
          <a:xfrm>
            <a:off x="714325" y="1764950"/>
            <a:ext cx="9763200" cy="23010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rPr b="1" lang="en-US" sz="2500">
                <a:latin typeface="Montserrat"/>
                <a:ea typeface="Montserrat"/>
                <a:cs typeface="Montserrat"/>
                <a:sym typeface="Montserrat"/>
              </a:rPr>
              <a:t>Example 1: Division by Zero</a:t>
            </a:r>
            <a:endParaRPr b="1" sz="2500">
              <a:latin typeface="Montserrat"/>
              <a:ea typeface="Montserrat"/>
              <a:cs typeface="Montserrat"/>
              <a:sym typeface="Montserrat"/>
            </a:endParaRPr>
          </a:p>
          <a:p>
            <a:pPr indent="0" lvl="0" marL="457200" marR="0" rtl="0" algn="l">
              <a:lnSpc>
                <a:spcPct val="150000"/>
              </a:lnSpc>
              <a:spcBef>
                <a:spcPts val="0"/>
              </a:spcBef>
              <a:spcAft>
                <a:spcPts val="0"/>
              </a:spcAft>
              <a:buNone/>
            </a:pPr>
            <a:r>
              <a:rPr lang="en-US" sz="2500">
                <a:latin typeface="Montserrat"/>
                <a:ea typeface="Montserrat"/>
                <a:cs typeface="Montserrat"/>
                <a:sym typeface="Montserrat"/>
              </a:rPr>
              <a:t>Here's a common example, where an attempt to divide by zero will raise a ZeroDivisionError.</a:t>
            </a:r>
            <a:endParaRPr sz="2500">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2500">
              <a:latin typeface="Montserrat"/>
              <a:ea typeface="Montserrat"/>
              <a:cs typeface="Montserrat"/>
              <a:sym typeface="Montserrat"/>
            </a:endParaRPr>
          </a:p>
        </p:txBody>
      </p:sp>
      <p:pic>
        <p:nvPicPr>
          <p:cNvPr id="77" name="Google Shape;77;p11"/>
          <p:cNvPicPr preferRelativeResize="0"/>
          <p:nvPr/>
        </p:nvPicPr>
        <p:blipFill>
          <a:blip r:embed="rId4">
            <a:alphaModFix/>
          </a:blip>
          <a:stretch>
            <a:fillRect/>
          </a:stretch>
        </p:blipFill>
        <p:spPr>
          <a:xfrm>
            <a:off x="1115125" y="3173263"/>
            <a:ext cx="9763200" cy="3131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83" name="Google Shape;83;p12"/>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84" name="Google Shape;84;p12"/>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85" name="Google Shape;85;p12"/>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86" name="Google Shape;86;p12"/>
          <p:cNvSpPr txBox="1"/>
          <p:nvPr/>
        </p:nvSpPr>
        <p:spPr>
          <a:xfrm>
            <a:off x="714325" y="1764950"/>
            <a:ext cx="9763200" cy="23010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rPr b="1" lang="en-US" sz="2500">
                <a:latin typeface="Montserrat"/>
                <a:ea typeface="Montserrat"/>
                <a:cs typeface="Montserrat"/>
                <a:sym typeface="Montserrat"/>
              </a:rPr>
              <a:t>Example 2: Handling Multiple Exceptions</a:t>
            </a:r>
            <a:endParaRPr b="1" sz="2500">
              <a:latin typeface="Montserrat"/>
              <a:ea typeface="Montserrat"/>
              <a:cs typeface="Montserrat"/>
              <a:sym typeface="Montserrat"/>
            </a:endParaRPr>
          </a:p>
          <a:p>
            <a:pPr indent="0" lvl="0" marL="457200" marR="0" rtl="0" algn="l">
              <a:lnSpc>
                <a:spcPct val="150000"/>
              </a:lnSpc>
              <a:spcBef>
                <a:spcPts val="0"/>
              </a:spcBef>
              <a:spcAft>
                <a:spcPts val="0"/>
              </a:spcAft>
              <a:buNone/>
            </a:pPr>
            <a:r>
              <a:rPr lang="en-US" sz="2500">
                <a:latin typeface="Montserrat"/>
                <a:ea typeface="Montserrat"/>
                <a:cs typeface="Montserrat"/>
                <a:sym typeface="Montserrat"/>
              </a:rPr>
              <a:t>You can handle different exceptions in separate blocks, as shown here:</a:t>
            </a:r>
            <a:endParaRPr sz="2500">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2500">
              <a:latin typeface="Montserrat"/>
              <a:ea typeface="Montserrat"/>
              <a:cs typeface="Montserrat"/>
              <a:sym typeface="Montserrat"/>
            </a:endParaRPr>
          </a:p>
        </p:txBody>
      </p:sp>
      <p:pic>
        <p:nvPicPr>
          <p:cNvPr id="87" name="Google Shape;87;p12"/>
          <p:cNvPicPr preferRelativeResize="0"/>
          <p:nvPr/>
        </p:nvPicPr>
        <p:blipFill>
          <a:blip r:embed="rId4">
            <a:alphaModFix/>
          </a:blip>
          <a:stretch>
            <a:fillRect/>
          </a:stretch>
        </p:blipFill>
        <p:spPr>
          <a:xfrm>
            <a:off x="1115113" y="3087975"/>
            <a:ext cx="9667275" cy="332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1228161" y="477450"/>
            <a:ext cx="4820400" cy="5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rgbClr val="4784B7"/>
                </a:solidFill>
                <a:latin typeface="Montserrat"/>
                <a:ea typeface="Montserrat"/>
                <a:cs typeface="Montserrat"/>
                <a:sym typeface="Montserrat"/>
              </a:rPr>
              <a:t>01- </a:t>
            </a:r>
            <a:r>
              <a:rPr b="1" lang="en-US" sz="2400">
                <a:solidFill>
                  <a:srgbClr val="4784B7"/>
                </a:solidFill>
                <a:latin typeface="Montserrat"/>
                <a:ea typeface="Montserrat"/>
                <a:cs typeface="Montserrat"/>
                <a:sym typeface="Montserrat"/>
              </a:rPr>
              <a:t>Error handling</a:t>
            </a:r>
            <a:endParaRPr b="1" i="0" sz="2400" u="none" cap="none" strike="noStrike">
              <a:solidFill>
                <a:srgbClr val="4784B7"/>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1100"/>
              <a:buFont typeface="Arial"/>
              <a:buNone/>
            </a:pPr>
            <a:r>
              <a:t/>
            </a:r>
            <a:endParaRPr b="1" i="0" sz="2400" u="none" cap="none" strike="noStrike">
              <a:solidFill>
                <a:srgbClr val="FAAF4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i="0" sz="2400" u="none" cap="none" strike="noStrike">
              <a:solidFill>
                <a:srgbClr val="FAAF40"/>
              </a:solidFill>
              <a:latin typeface="Montserrat"/>
              <a:ea typeface="Montserrat"/>
              <a:cs typeface="Montserrat"/>
              <a:sym typeface="Montserrat"/>
            </a:endParaRPr>
          </a:p>
        </p:txBody>
      </p:sp>
      <p:pic>
        <p:nvPicPr>
          <p:cNvPr id="93" name="Google Shape;93;p13"/>
          <p:cNvPicPr preferRelativeResize="0"/>
          <p:nvPr/>
        </p:nvPicPr>
        <p:blipFill rotWithShape="1">
          <a:blip r:embed="rId3">
            <a:alphaModFix/>
          </a:blip>
          <a:srcRect b="0" l="377" r="377" t="0"/>
          <a:stretch/>
        </p:blipFill>
        <p:spPr>
          <a:xfrm>
            <a:off x="508600" y="426300"/>
            <a:ext cx="606525" cy="609150"/>
          </a:xfrm>
          <a:prstGeom prst="rect">
            <a:avLst/>
          </a:prstGeom>
          <a:noFill/>
          <a:ln>
            <a:noFill/>
          </a:ln>
        </p:spPr>
      </p:pic>
      <p:sp>
        <p:nvSpPr>
          <p:cNvPr id="94" name="Google Shape;94;p13"/>
          <p:cNvSpPr txBox="1"/>
          <p:nvPr/>
        </p:nvSpPr>
        <p:spPr>
          <a:xfrm>
            <a:off x="11255250" y="5779050"/>
            <a:ext cx="7353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300"/>
              <a:buFont typeface="Arial"/>
              <a:buNone/>
            </a:pPr>
            <a:fld id="{00000000-1234-1234-1234-123412341234}" type="slidenum">
              <a:rPr b="1" i="0" lang="en-US" sz="3300" u="none" cap="none" strike="noStrike">
                <a:solidFill>
                  <a:srgbClr val="4784B7"/>
                </a:solidFill>
                <a:latin typeface="Montserrat"/>
                <a:ea typeface="Montserrat"/>
                <a:cs typeface="Montserrat"/>
                <a:sym typeface="Montserrat"/>
              </a:rPr>
              <a:t>‹#›</a:t>
            </a:fld>
            <a:endParaRPr b="0" i="0" sz="1400" u="none" cap="none" strike="noStrike">
              <a:solidFill>
                <a:srgbClr val="4784B7"/>
              </a:solidFill>
              <a:latin typeface="Arial"/>
              <a:ea typeface="Arial"/>
              <a:cs typeface="Arial"/>
              <a:sym typeface="Arial"/>
            </a:endParaRPr>
          </a:p>
        </p:txBody>
      </p:sp>
      <p:sp>
        <p:nvSpPr>
          <p:cNvPr id="95" name="Google Shape;95;p13"/>
          <p:cNvSpPr txBox="1"/>
          <p:nvPr/>
        </p:nvSpPr>
        <p:spPr>
          <a:xfrm>
            <a:off x="1228150" y="1347350"/>
            <a:ext cx="7758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t/>
            </a:r>
            <a:endParaRPr b="0" i="0" sz="2000" u="none" cap="none" strike="noStrike">
              <a:solidFill>
                <a:srgbClr val="000000"/>
              </a:solidFill>
              <a:latin typeface="Montserrat"/>
              <a:ea typeface="Montserrat"/>
              <a:cs typeface="Montserrat"/>
              <a:sym typeface="Montserrat"/>
            </a:endParaRPr>
          </a:p>
        </p:txBody>
      </p:sp>
      <p:sp>
        <p:nvSpPr>
          <p:cNvPr id="96" name="Google Shape;96;p13"/>
          <p:cNvSpPr txBox="1"/>
          <p:nvPr/>
        </p:nvSpPr>
        <p:spPr>
          <a:xfrm>
            <a:off x="714325" y="1764950"/>
            <a:ext cx="9763200" cy="38403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rPr b="1" lang="en-US" sz="2500">
                <a:latin typeface="Montserrat"/>
                <a:ea typeface="Montserrat"/>
                <a:cs typeface="Montserrat"/>
                <a:sym typeface="Montserrat"/>
              </a:rPr>
              <a:t>The else and finally Clauses</a:t>
            </a:r>
            <a:endParaRPr b="1"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rPr lang="en-US" sz="2500">
                <a:latin typeface="Montserrat"/>
                <a:ea typeface="Montserrat"/>
                <a:cs typeface="Montserrat"/>
                <a:sym typeface="Montserrat"/>
              </a:rPr>
              <a:t>You can also use else and finally clauses within error handling.</a:t>
            </a:r>
            <a:endParaRPr sz="2500">
              <a:latin typeface="Montserrat"/>
              <a:ea typeface="Montserrat"/>
              <a:cs typeface="Montserrat"/>
              <a:sym typeface="Montserrat"/>
            </a:endParaRPr>
          </a:p>
          <a:p>
            <a:pPr indent="0" lvl="0" marL="457200" marR="0" rtl="0" algn="l">
              <a:lnSpc>
                <a:spcPct val="100000"/>
              </a:lnSpc>
              <a:spcBef>
                <a:spcPts val="0"/>
              </a:spcBef>
              <a:spcAft>
                <a:spcPts val="0"/>
              </a:spcAft>
              <a:buClr>
                <a:schemeClr val="dk1"/>
              </a:buClr>
              <a:buSzPts val="1100"/>
              <a:buFont typeface="Arial"/>
              <a:buNone/>
            </a:pPr>
            <a:r>
              <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The else block is executed if no error occurs in the try block.</a:t>
            </a:r>
            <a:endParaRPr sz="2500">
              <a:latin typeface="Montserrat"/>
              <a:ea typeface="Montserrat"/>
              <a:cs typeface="Montserrat"/>
              <a:sym typeface="Montserrat"/>
            </a:endParaRPr>
          </a:p>
          <a:p>
            <a:pPr indent="-387350" lvl="0" marL="457200" marR="0" rtl="0" algn="l">
              <a:lnSpc>
                <a:spcPct val="100000"/>
              </a:lnSpc>
              <a:spcBef>
                <a:spcPts val="0"/>
              </a:spcBef>
              <a:spcAft>
                <a:spcPts val="0"/>
              </a:spcAft>
              <a:buSzPts val="2500"/>
              <a:buFont typeface="Montserrat"/>
              <a:buChar char="●"/>
            </a:pPr>
            <a:r>
              <a:rPr lang="en-US" sz="2500">
                <a:latin typeface="Montserrat"/>
                <a:ea typeface="Montserrat"/>
                <a:cs typeface="Montserrat"/>
                <a:sym typeface="Montserrat"/>
              </a:rPr>
              <a:t>The finally block is always executed, whether an error occurs or not.</a:t>
            </a:r>
            <a:endParaRPr sz="2500">
              <a:latin typeface="Montserrat"/>
              <a:ea typeface="Montserrat"/>
              <a:cs typeface="Montserrat"/>
              <a:sym typeface="Montserrat"/>
            </a:endParaRPr>
          </a:p>
          <a:p>
            <a:pPr indent="0" lvl="0" marL="457200" marR="0" rtl="0" algn="l">
              <a:lnSpc>
                <a:spcPct val="150000"/>
              </a:lnSpc>
              <a:spcBef>
                <a:spcPts val="0"/>
              </a:spcBef>
              <a:spcAft>
                <a:spcPts val="0"/>
              </a:spcAft>
              <a:buNone/>
            </a:pPr>
            <a:r>
              <a:t/>
            </a:r>
            <a:endParaRPr sz="25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사용자 지정 1">
      <a:dk1>
        <a:srgbClr val="000000"/>
      </a:dk1>
      <a:lt1>
        <a:srgbClr val="FFFFFF"/>
      </a:lt1>
      <a:dk2>
        <a:srgbClr val="371C59"/>
      </a:dk2>
      <a:lt2>
        <a:srgbClr val="DCD8DC"/>
      </a:lt2>
      <a:accent1>
        <a:srgbClr val="4D3676"/>
      </a:accent1>
      <a:accent2>
        <a:srgbClr val="3F0072"/>
      </a:accent2>
      <a:accent3>
        <a:srgbClr val="103560"/>
      </a:accent3>
      <a:accent4>
        <a:srgbClr val="990881"/>
      </a:accent4>
      <a:accent5>
        <a:srgbClr val="4D0071"/>
      </a:accent5>
      <a:accent6>
        <a:srgbClr val="F959B5"/>
      </a:accent6>
      <a:hlink>
        <a:srgbClr val="7959A6"/>
      </a:hlink>
      <a:folHlink>
        <a:srgbClr val="A176D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