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7"/>
  </p:notesMasterIdLst>
  <p:sldIdLst>
    <p:sldId id="256" r:id="rId2"/>
    <p:sldId id="262" r:id="rId3"/>
    <p:sldId id="257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72" r:id="rId12"/>
    <p:sldId id="269" r:id="rId13"/>
    <p:sldId id="283" r:id="rId14"/>
    <p:sldId id="273" r:id="rId15"/>
    <p:sldId id="270" r:id="rId16"/>
    <p:sldId id="274" r:id="rId17"/>
    <p:sldId id="271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lo" initials="h" lastIdx="1" clrIdx="0">
    <p:extLst>
      <p:ext uri="{19B8F6BF-5375-455C-9EA6-DF929625EA0E}">
        <p15:presenceInfo xmlns:p15="http://schemas.microsoft.com/office/powerpoint/2012/main" userId="hel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7" autoAdjust="0"/>
    <p:restoredTop sz="65217" autoAdjust="0"/>
  </p:normalViewPr>
  <p:slideViewPr>
    <p:cSldViewPr snapToGrid="0">
      <p:cViewPr>
        <p:scale>
          <a:sx n="66" d="100"/>
          <a:sy n="66" d="100"/>
        </p:scale>
        <p:origin x="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21T23:59:54.00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F86E2-EF12-4474-875F-E0BF75D33D11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0BED6-E45D-4509-9ECA-8A8270ACD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5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jsf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JavaServer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Faces) est un </a:t>
            </a:r>
            <a:r>
              <a:rPr lang="fr-FR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MVC basé sur les composants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Il est construit sur l'API Servlet et fournit des composants sous forme de bibliothèques de balises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Primefaces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une librairie de composants JSF riches et ayant un support de la technologie Ajax. </a:t>
            </a: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Java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Persistence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(abrégée en JPA) est l'API standard pour la gestion de la persistance et de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objet- relationnel des données.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0BED6-E45D-4509-9ECA-8A8270ACD5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36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CC34-3CB4-4542-AEB4-86BE73A16B58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4A1B-51E2-4F70-89F3-DAB234422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CC34-3CB4-4542-AEB4-86BE73A16B58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4A1B-51E2-4F70-89F3-DAB234422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0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CC34-3CB4-4542-AEB4-86BE73A16B58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4A1B-51E2-4F70-89F3-DAB2344221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625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CC34-3CB4-4542-AEB4-86BE73A16B58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4A1B-51E2-4F70-89F3-DAB234422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92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CC34-3CB4-4542-AEB4-86BE73A16B58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4A1B-51E2-4F70-89F3-DAB2344221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5477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CC34-3CB4-4542-AEB4-86BE73A16B58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4A1B-51E2-4F70-89F3-DAB234422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89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CC34-3CB4-4542-AEB4-86BE73A16B58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4A1B-51E2-4F70-89F3-DAB234422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29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CC34-3CB4-4542-AEB4-86BE73A16B58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4A1B-51E2-4F70-89F3-DAB234422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9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CC34-3CB4-4542-AEB4-86BE73A16B58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4A1B-51E2-4F70-89F3-DAB234422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5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CC34-3CB4-4542-AEB4-86BE73A16B58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4A1B-51E2-4F70-89F3-DAB234422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4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CC34-3CB4-4542-AEB4-86BE73A16B58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4A1B-51E2-4F70-89F3-DAB234422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3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CC34-3CB4-4542-AEB4-86BE73A16B58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4A1B-51E2-4F70-89F3-DAB234422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6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CC34-3CB4-4542-AEB4-86BE73A16B58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4A1B-51E2-4F70-89F3-DAB234422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8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CC34-3CB4-4542-AEB4-86BE73A16B58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4A1B-51E2-4F70-89F3-DAB234422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5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CC34-3CB4-4542-AEB4-86BE73A16B58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4A1B-51E2-4F70-89F3-DAB234422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0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4A1B-51E2-4F70-89F3-DAB23442212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CC34-3CB4-4542-AEB4-86BE73A16B58}" type="datetimeFigureOut">
              <a:rPr lang="en-US" smtClean="0"/>
              <a:t>5/21/2015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3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6CC34-3CB4-4542-AEB4-86BE73A16B58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A54A1B-51E2-4F70-89F3-DAB234422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2" y="995777"/>
            <a:ext cx="9777045" cy="1646302"/>
          </a:xfrm>
        </p:spPr>
        <p:txBody>
          <a:bodyPr/>
          <a:lstStyle/>
          <a:p>
            <a:pPr algn="ctr"/>
            <a:r>
              <a:rPr lang="fr-FR" sz="6000" b="1" dirty="0" smtClean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Rapport</a:t>
            </a:r>
            <a:r>
              <a:rPr lang="fr-FR" sz="6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6000" b="1" dirty="0" smtClean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 stage </a:t>
            </a:r>
            <a:br>
              <a:rPr lang="fr-FR" sz="6000" b="1" dirty="0" smtClean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fr-FR" sz="6000" b="1" dirty="0" smtClean="0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Technicien</a:t>
            </a:r>
            <a:endParaRPr lang="en-US" sz="6000" b="1" dirty="0">
              <a:solidFill>
                <a:srgbClr val="0070C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8929" y="2660871"/>
            <a:ext cx="7904219" cy="1477767"/>
          </a:xfrm>
        </p:spPr>
        <p:txBody>
          <a:bodyPr>
            <a:noAutofit/>
          </a:bodyPr>
          <a:lstStyle/>
          <a:p>
            <a:pPr algn="ctr"/>
            <a:r>
              <a:rPr lang="fr-FR" sz="9600" b="1" dirty="0" smtClean="0">
                <a:solidFill>
                  <a:srgbClr val="00B0F0"/>
                </a:solidFill>
              </a:rPr>
              <a:t>RayenSoft</a:t>
            </a:r>
            <a:endParaRPr lang="en-US" sz="9600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8929" y="5625599"/>
            <a:ext cx="606230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accent2">
                    <a:lumMod val="50000"/>
                  </a:schemeClr>
                </a:solidFill>
              </a:rPr>
              <a:t>Élaborer par: </a:t>
            </a:r>
          </a:p>
          <a:p>
            <a:r>
              <a:rPr lang="fr-FR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sz="3200" dirty="0" smtClean="0">
                <a:solidFill>
                  <a:schemeClr val="accent2">
                    <a:lumMod val="50000"/>
                  </a:schemeClr>
                </a:solidFill>
              </a:rPr>
              <a:t>                      </a:t>
            </a:r>
            <a:r>
              <a:rPr lang="fr-FR" sz="3200" dirty="0" err="1" smtClean="0">
                <a:solidFill>
                  <a:schemeClr val="accent1">
                    <a:lumMod val="75000"/>
                  </a:schemeClr>
                </a:solidFill>
              </a:rPr>
              <a:t>Reguez</a:t>
            </a:r>
            <a:r>
              <a:rPr lang="fr-FR" sz="3200" dirty="0" smtClean="0">
                <a:solidFill>
                  <a:schemeClr val="accent1">
                    <a:lumMod val="75000"/>
                  </a:schemeClr>
                </a:solidFill>
              </a:rPr>
              <a:t> Oussama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939" y="4396727"/>
            <a:ext cx="4079630" cy="970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255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09" y="336756"/>
            <a:ext cx="8256809" cy="56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3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657" y="689316"/>
            <a:ext cx="8596668" cy="790917"/>
          </a:xfrm>
        </p:spPr>
        <p:txBody>
          <a:bodyPr>
            <a:noAutofit/>
          </a:bodyPr>
          <a:lstStyle/>
          <a:p>
            <a:r>
              <a:rPr lang="fr-FR" sz="4800" dirty="0" smtClean="0">
                <a:solidFill>
                  <a:schemeClr val="accent2">
                    <a:lumMod val="75000"/>
                  </a:schemeClr>
                </a:solidFill>
              </a:rPr>
              <a:t>Conception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086" y="1600200"/>
            <a:ext cx="8284239" cy="4033200"/>
          </a:xfrm>
        </p:spPr>
        <p:txBody>
          <a:bodyPr/>
          <a:lstStyle/>
          <a:p>
            <a:pPr marL="0" lvl="0" indent="0" algn="just"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+mj-lt"/>
                <a:cs typeface="Arial" panose="020B0604020202020204" pitchFamily="34" charset="0"/>
              </a:rPr>
              <a:t>Diagramme de séquence</a:t>
            </a:r>
          </a:p>
          <a:p>
            <a:pPr marL="0" lvl="0" indent="0" algn="just">
              <a:buNone/>
            </a:pPr>
            <a:r>
              <a:rPr lang="fr-FR" sz="2800" dirty="0">
                <a:latin typeface="+mj-lt"/>
                <a:cs typeface="Arial" panose="020B0604020202020204" pitchFamily="34" charset="0"/>
              </a:rPr>
              <a:t>Le diagramme de séquence décrit l’aspect </a:t>
            </a:r>
            <a:r>
              <a:rPr lang="fr-FR" sz="2800" dirty="0" smtClean="0">
                <a:latin typeface="+mj-lt"/>
                <a:cs typeface="Arial" panose="020B0604020202020204" pitchFamily="34" charset="0"/>
              </a:rPr>
              <a:t>dynamique du </a:t>
            </a:r>
            <a:r>
              <a:rPr lang="fr-FR" sz="2800" dirty="0">
                <a:latin typeface="+mj-lt"/>
                <a:cs typeface="Arial" panose="020B0604020202020204" pitchFamily="34" charset="0"/>
              </a:rPr>
              <a:t>système. Il modélise les </a:t>
            </a:r>
            <a:r>
              <a:rPr lang="fr-FR" sz="2800" dirty="0" smtClean="0">
                <a:latin typeface="+mj-lt"/>
                <a:cs typeface="Arial" panose="020B0604020202020204" pitchFamily="34" charset="0"/>
              </a:rPr>
              <a:t>interactions entre </a:t>
            </a:r>
            <a:r>
              <a:rPr lang="fr-FR" sz="2800" dirty="0">
                <a:latin typeface="+mj-lt"/>
                <a:cs typeface="Arial" panose="020B0604020202020204" pitchFamily="34" charset="0"/>
              </a:rPr>
              <a:t>les objets ou entre utilisateur et objet, en mettant l’accent sur la chronologie des </a:t>
            </a:r>
            <a:r>
              <a:rPr lang="fr-FR" sz="2800" dirty="0" smtClean="0">
                <a:latin typeface="+mj-lt"/>
                <a:cs typeface="Arial" panose="020B0604020202020204" pitchFamily="34" charset="0"/>
              </a:rPr>
              <a:t>messages échangés</a:t>
            </a:r>
            <a:r>
              <a:rPr lang="fr-FR" sz="2800" dirty="0">
                <a:latin typeface="+mj-lt"/>
                <a:cs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0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03" y="248895"/>
            <a:ext cx="8878226" cy="1199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0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55" y="-6442190"/>
            <a:ext cx="8878226" cy="1199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9372"/>
          </a:xfrm>
        </p:spPr>
        <p:txBody>
          <a:bodyPr>
            <a:normAutofit/>
          </a:bodyPr>
          <a:lstStyle/>
          <a:p>
            <a:r>
              <a:rPr lang="fr-FR" sz="4800" dirty="0" err="1" smtClean="0">
                <a:solidFill>
                  <a:schemeClr val="accent2">
                    <a:lumMod val="75000"/>
                  </a:schemeClr>
                </a:solidFill>
              </a:rPr>
              <a:t>Realisation</a:t>
            </a:r>
            <a:r>
              <a:rPr lang="fr-FR" sz="4800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5505"/>
            <a:ext cx="921225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/>
              <a:t> </a:t>
            </a:r>
            <a:r>
              <a:rPr lang="fr-FR" sz="2800" dirty="0"/>
              <a:t>Pour le développement de l’application, nous avons utilisé la plateforme JEE (Java Entreprise Edition</a:t>
            </a:r>
            <a:r>
              <a:rPr lang="fr-FR" sz="28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800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80244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2192" y="976985"/>
            <a:ext cx="921225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fr-FR" b="1" dirty="0" smtClean="0"/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fr-FR" b="1" dirty="0" smtClean="0"/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fr-FR" sz="2800" dirty="0" smtClean="0"/>
              <a:t>Framework </a:t>
            </a:r>
            <a:r>
              <a:rPr lang="fr-FR" sz="2800" dirty="0"/>
              <a:t>et </a:t>
            </a:r>
            <a:r>
              <a:rPr lang="fr-FR" sz="2800" dirty="0" smtClean="0"/>
              <a:t>librairies : </a:t>
            </a:r>
          </a:p>
          <a:p>
            <a:pPr marL="0" indent="0">
              <a:buNone/>
            </a:pPr>
            <a:endParaRPr lang="fr-FR" sz="28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7334" y="609600"/>
            <a:ext cx="8596668" cy="839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800" dirty="0" smtClean="0">
                <a:solidFill>
                  <a:schemeClr val="accent2">
                    <a:lumMod val="75000"/>
                  </a:schemeClr>
                </a:solidFill>
              </a:rPr>
              <a:t>Réalisation: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9543" y="2917371"/>
            <a:ext cx="4034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JSF </a:t>
            </a:r>
            <a:r>
              <a:rPr lang="fr-FR" sz="2400" dirty="0"/>
              <a:t>(Java Server Faces</a:t>
            </a:r>
            <a:r>
              <a:rPr lang="fr-FR" sz="2400" dirty="0" smtClean="0"/>
              <a:t>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Primefaces</a:t>
            </a:r>
            <a:endParaRPr lang="en-US" sz="2400" i="1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fr-FR" sz="2400" dirty="0"/>
              <a:t>JPA (Java </a:t>
            </a:r>
            <a:r>
              <a:rPr lang="fr-FR" sz="2400" dirty="0" err="1"/>
              <a:t>Persistence</a:t>
            </a:r>
            <a:r>
              <a:rPr lang="fr-FR" sz="2400" dirty="0"/>
              <a:t> API)</a:t>
            </a:r>
            <a:endParaRPr lang="en-US" sz="2400" i="1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7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4819" y="-1127587"/>
            <a:ext cx="921225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fr-FR" b="1" dirty="0" smtClean="0"/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fr-FR" b="1" dirty="0" smtClean="0"/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fr-FR" sz="2800" dirty="0" smtClean="0"/>
              <a:t>Diagramme de </a:t>
            </a:r>
            <a:r>
              <a:rPr lang="fr-FR" sz="2800" dirty="0" err="1" smtClean="0"/>
              <a:t>deploiement</a:t>
            </a:r>
            <a:r>
              <a:rPr lang="fr-FR" sz="2800" dirty="0" smtClean="0"/>
              <a:t> : </a:t>
            </a:r>
          </a:p>
          <a:p>
            <a:pPr marL="0" lvl="2" indent="0">
              <a:buNone/>
            </a:pPr>
            <a:r>
              <a:rPr lang="fr-FR" sz="2800" dirty="0"/>
              <a:t>Ce diagramme décrit l’organisation physique des ressources matérielles qui composent le système et montre la distribution des composants sur ces matériels. 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368424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57" y="145143"/>
            <a:ext cx="5544457" cy="6589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4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4135" y="-837302"/>
            <a:ext cx="921225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fr-FR" b="1" dirty="0" smtClean="0"/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fr-FR" b="1" dirty="0" smtClean="0"/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fr-FR" sz="2800" dirty="0" smtClean="0"/>
              <a:t>Les interfaces: 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4432" y="1103084"/>
            <a:ext cx="44358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Interface </a:t>
            </a:r>
            <a:r>
              <a:rPr lang="en-US" sz="2400" b="1" dirty="0" err="1"/>
              <a:t>d'authentification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fr-FR" sz="2400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endParaRPr lang="en-US" dirty="0"/>
          </a:p>
        </p:txBody>
      </p:sp>
      <p:pic>
        <p:nvPicPr>
          <p:cNvPr id="6" name="Picture 5" descr="C:\Users\hello\Documents\tech\screenshot\logi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90" y="1640088"/>
            <a:ext cx="7396753" cy="4644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715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4135" y="-837302"/>
            <a:ext cx="921225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fr-FR" b="1" dirty="0" smtClean="0"/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fr-FR" b="1" dirty="0" smtClean="0"/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fr-FR" sz="2800" dirty="0" smtClean="0"/>
              <a:t>Les interfaces: 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4432" y="1103084"/>
            <a:ext cx="314060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Interface Principal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fr-FR" sz="2400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endParaRPr lang="en-US" dirty="0"/>
          </a:p>
        </p:txBody>
      </p:sp>
      <p:pic>
        <p:nvPicPr>
          <p:cNvPr id="7" name="Picture 6" descr="C:\Users\hello\Documents\tech\screenshot\mai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5" y="1849619"/>
            <a:ext cx="8800494" cy="4231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1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966"/>
          </a:xfrm>
        </p:spPr>
        <p:txBody>
          <a:bodyPr>
            <a:noAutofit/>
          </a:bodyPr>
          <a:lstStyle/>
          <a:p>
            <a:pPr algn="ctr"/>
            <a:r>
              <a:rPr lang="fr-FR" sz="4800" dirty="0" smtClean="0">
                <a:solidFill>
                  <a:schemeClr val="accent2">
                    <a:lumMod val="75000"/>
                  </a:schemeClr>
                </a:solidFill>
              </a:rPr>
              <a:t>Plan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403" y="1710423"/>
            <a:ext cx="4614203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FR" sz="3200" dirty="0" smtClean="0">
                <a:solidFill>
                  <a:schemeClr val="accent2">
                    <a:lumMod val="75000"/>
                  </a:schemeClr>
                </a:solidFill>
              </a:rPr>
              <a:t>Présentation de la société</a:t>
            </a:r>
          </a:p>
          <a:p>
            <a:pPr>
              <a:buFont typeface="+mj-lt"/>
              <a:buAutoNum type="arabicPeriod"/>
            </a:pPr>
            <a:r>
              <a:rPr lang="fr-FR" sz="3200" dirty="0" smtClean="0">
                <a:solidFill>
                  <a:schemeClr val="accent2">
                    <a:lumMod val="75000"/>
                  </a:schemeClr>
                </a:solidFill>
              </a:rPr>
              <a:t>Conception</a:t>
            </a:r>
            <a:endParaRPr lang="fr-FR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fr-FR" sz="3200" dirty="0" err="1" smtClean="0">
                <a:solidFill>
                  <a:schemeClr val="accent2">
                    <a:lumMod val="75000"/>
                  </a:schemeClr>
                </a:solidFill>
              </a:rPr>
              <a:t>Realisation</a:t>
            </a:r>
            <a:endParaRPr lang="fr-FR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fr-FR" sz="3200" dirty="0" smtClean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96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4135" y="-837302"/>
            <a:ext cx="921225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fr-FR" b="1" dirty="0" smtClean="0"/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fr-FR" b="1" dirty="0" smtClean="0"/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fr-FR" sz="2800" dirty="0" smtClean="0"/>
              <a:t>Les interfaces: 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4432" y="1103084"/>
            <a:ext cx="61173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fr-FR" sz="2400" b="1" dirty="0"/>
              <a:t>Interface de recherche des formulaires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fr-FR" sz="2400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endParaRPr lang="en-US" dirty="0"/>
          </a:p>
        </p:txBody>
      </p:sp>
      <p:pic>
        <p:nvPicPr>
          <p:cNvPr id="7" name="Picture 6" descr="C:\Users\hello\Documents\tech\screenshot\search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54" y="1618343"/>
            <a:ext cx="7394666" cy="506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33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4135" y="-837302"/>
            <a:ext cx="921225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fr-FR" b="1" dirty="0" smtClean="0"/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fr-FR" b="1" dirty="0" smtClean="0"/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fr-FR" sz="2800" dirty="0" smtClean="0"/>
              <a:t>Les interfaces: 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4432" y="1103084"/>
            <a:ext cx="60404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fr-FR" sz="2400" b="1" dirty="0" smtClean="0"/>
              <a:t> </a:t>
            </a:r>
            <a:r>
              <a:rPr lang="fr-FR" sz="2400" b="1" dirty="0"/>
              <a:t>Interface de création d'un formulaire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fr-FR" sz="2400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endParaRPr lang="en-US" dirty="0"/>
          </a:p>
        </p:txBody>
      </p:sp>
      <p:pic>
        <p:nvPicPr>
          <p:cNvPr id="6" name="Picture 5" descr="C:\Users\hello\Documents\tech\screenshot\Screen Shot 04-09-15 at 11.30 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169" y="1718990"/>
            <a:ext cx="6696574" cy="4739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13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4135" y="-837302"/>
            <a:ext cx="921225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fr-FR" b="1" dirty="0" smtClean="0"/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fr-FR" b="1" dirty="0" smtClean="0"/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fr-FR" sz="2800" dirty="0" smtClean="0"/>
              <a:t>Les interfaces: 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4432" y="1103084"/>
            <a:ext cx="58849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fr-FR" sz="2400" b="1" dirty="0" smtClean="0"/>
              <a:t> </a:t>
            </a:r>
            <a:r>
              <a:rPr lang="fr-FR" sz="2400" b="1" dirty="0"/>
              <a:t>Interface de gestion des formulaires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fr-FR" sz="2400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endParaRPr lang="en-US" dirty="0"/>
          </a:p>
        </p:txBody>
      </p:sp>
      <p:pic>
        <p:nvPicPr>
          <p:cNvPr id="7" name="Picture 6" descr="C:\Users\hello\Documents\tech\screenshot\form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42" y="1713773"/>
            <a:ext cx="7392807" cy="4541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38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4135" y="-837302"/>
            <a:ext cx="921225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fr-FR" b="1" dirty="0" smtClean="0"/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fr-FR" b="1" dirty="0" smtClean="0"/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fr-FR" sz="2800" dirty="0" smtClean="0"/>
              <a:t>Les interfaces: 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4432" y="1103084"/>
            <a:ext cx="67008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fr-FR" sz="2400" b="1" dirty="0"/>
              <a:t>Interface d'affichage de formulaires soumis</a:t>
            </a:r>
            <a:endParaRPr lang="en-US" sz="2400" i="1" dirty="0"/>
          </a:p>
          <a:p>
            <a:pPr marL="0" lvl="2"/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fr-FR" sz="2400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endParaRPr lang="en-US" dirty="0"/>
          </a:p>
        </p:txBody>
      </p:sp>
      <p:pic>
        <p:nvPicPr>
          <p:cNvPr id="6" name="Picture 5" descr="C:\Users\hello\Documents\tech\screenshot\submitted for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876" y="1994761"/>
            <a:ext cx="7426552" cy="4464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4135" y="-837302"/>
            <a:ext cx="921225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fr-FR" b="1" dirty="0" smtClean="0"/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fr-FR" b="1" dirty="0" smtClean="0"/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fr-FR" sz="2800" dirty="0" smtClean="0"/>
              <a:t>Les interfaces: 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4432" y="1103084"/>
            <a:ext cx="81419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fr-FR" sz="2400" b="1" dirty="0"/>
              <a:t>Interface d’affichage des Statistiques </a:t>
            </a:r>
            <a:r>
              <a:rPr lang="fr-FR" sz="2400" b="1" dirty="0" smtClean="0"/>
              <a:t>d'un </a:t>
            </a:r>
            <a:r>
              <a:rPr lang="fr-FR" sz="2400" b="1" dirty="0"/>
              <a:t>formulaire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fr-FR" sz="2400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endParaRPr lang="en-US" dirty="0"/>
          </a:p>
        </p:txBody>
      </p:sp>
      <p:pic>
        <p:nvPicPr>
          <p:cNvPr id="6" name="Picture 5" descr="C:\Users\hello\Documents\tech\screenshot\stat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040" y="1907675"/>
            <a:ext cx="6939417" cy="4710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609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58129"/>
            <a:ext cx="8596668" cy="51832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fr-FR" sz="4400" dirty="0" smtClean="0"/>
          </a:p>
          <a:p>
            <a:pPr marL="0" indent="0" algn="ctr">
              <a:buNone/>
            </a:pPr>
            <a:endParaRPr lang="fr-FR" sz="4400" dirty="0"/>
          </a:p>
          <a:p>
            <a:pPr marL="0" indent="0" algn="ctr">
              <a:buNone/>
            </a:pPr>
            <a:r>
              <a:rPr lang="fr-FR" sz="4400" b="1" dirty="0" smtClean="0">
                <a:solidFill>
                  <a:schemeClr val="accent1">
                    <a:lumMod val="75000"/>
                  </a:schemeClr>
                </a:solidFill>
              </a:rPr>
              <a:t> MERCI POUR VOTRE ATTENTION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8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9372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chemeClr val="accent2">
                    <a:lumMod val="75000"/>
                  </a:schemeClr>
                </a:solidFill>
              </a:rPr>
              <a:t>Présentation </a:t>
            </a:r>
            <a:r>
              <a:rPr lang="fr-FR" sz="4800" dirty="0" smtClean="0">
                <a:solidFill>
                  <a:schemeClr val="accent2">
                    <a:lumMod val="75000"/>
                  </a:schemeClr>
                </a:solidFill>
              </a:rPr>
              <a:t>de la société: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5505"/>
            <a:ext cx="921225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b="1" u="sng" dirty="0" smtClean="0">
                <a:solidFill>
                  <a:schemeClr val="accent1"/>
                </a:solidFill>
              </a:rPr>
              <a:t>RayenSoft: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/>
              <a:t> </a:t>
            </a:r>
            <a:r>
              <a:rPr lang="fr-FR" sz="2800" dirty="0" smtClean="0"/>
              <a:t>est une société de </a:t>
            </a:r>
            <a:r>
              <a:rPr lang="fr-FR" sz="2800" dirty="0" smtClean="0"/>
              <a:t>développement logiciels </a:t>
            </a:r>
            <a:r>
              <a:rPr lang="fr-FR" sz="2800" dirty="0"/>
              <a:t>basée en Tunisie, avec une grande expérience dans le développement des applications de bureau, applications mobiles et sites </a:t>
            </a:r>
            <a:r>
              <a:rPr lang="fr-FR" sz="2800" dirty="0" smtClean="0"/>
              <a:t>web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/>
              <a:t> </a:t>
            </a:r>
            <a:r>
              <a:rPr lang="fr-FR" sz="2800" dirty="0" smtClean="0"/>
              <a:t>est </a:t>
            </a:r>
            <a:r>
              <a:rPr lang="fr-FR" sz="2800" dirty="0"/>
              <a:t>présenté sur le marché d’informatique depuis 2010. Ce dernier est d’envergue national</a:t>
            </a:r>
            <a:r>
              <a:rPr lang="fr-FR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8923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657" y="689316"/>
            <a:ext cx="8596668" cy="790917"/>
          </a:xfrm>
        </p:spPr>
        <p:txBody>
          <a:bodyPr>
            <a:noAutofit/>
          </a:bodyPr>
          <a:lstStyle/>
          <a:p>
            <a:r>
              <a:rPr lang="fr-FR" sz="4800" dirty="0" smtClean="0">
                <a:solidFill>
                  <a:schemeClr val="accent2">
                    <a:lumMod val="75000"/>
                  </a:schemeClr>
                </a:solidFill>
              </a:rPr>
              <a:t>Secteur d’activité: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077" y="1702192"/>
            <a:ext cx="8078248" cy="3931208"/>
          </a:xfrm>
        </p:spPr>
        <p:txBody>
          <a:bodyPr/>
          <a:lstStyle/>
          <a:p>
            <a:pPr marL="0" lvl="0" indent="0" algn="just"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fr-FR" sz="2800" dirty="0">
                <a:latin typeface="+mj-lt"/>
                <a:cs typeface="Arial" panose="020B0604020202020204" pitchFamily="34" charset="0"/>
              </a:rPr>
              <a:t>Création de sites web.</a:t>
            </a:r>
            <a:endParaRPr lang="en-US" sz="2800" dirty="0">
              <a:latin typeface="+mj-lt"/>
              <a:cs typeface="Arial" panose="020B0604020202020204" pitchFamily="34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+mj-lt"/>
                <a:cs typeface="Arial" panose="020B0604020202020204" pitchFamily="34" charset="0"/>
              </a:rPr>
              <a:t>Développement mobile</a:t>
            </a:r>
            <a:endParaRPr lang="en-US" sz="2800" dirty="0" smtClean="0">
              <a:latin typeface="+mj-lt"/>
              <a:cs typeface="Arial" panose="020B0604020202020204" pitchFamily="34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fr-FR" sz="2800" dirty="0" err="1" smtClean="0">
                <a:latin typeface="+mj-lt"/>
                <a:cs typeface="Arial" panose="020B0604020202020204" pitchFamily="34" charset="0"/>
              </a:rPr>
              <a:t>Web-Marketing</a:t>
            </a:r>
            <a:endParaRPr lang="fr-FR" sz="2800" dirty="0" smtClean="0">
              <a:latin typeface="+mj-lt"/>
              <a:cs typeface="Arial" panose="020B0604020202020204" pitchFamily="34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fr-FR" sz="2800" dirty="0">
                <a:latin typeface="+mj-lt"/>
                <a:cs typeface="Arial" panose="020B0604020202020204" pitchFamily="34" charset="0"/>
              </a:rPr>
              <a:t>Maintenance et </a:t>
            </a:r>
            <a:r>
              <a:rPr lang="fr-FR" sz="2800" dirty="0" smtClean="0">
                <a:latin typeface="+mj-lt"/>
                <a:cs typeface="Arial" panose="020B0604020202020204" pitchFamily="34" charset="0"/>
              </a:rPr>
              <a:t>évolution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fr-FR" sz="2800" dirty="0">
                <a:latin typeface="+mj-lt"/>
                <a:cs typeface="Arial" panose="020B0604020202020204" pitchFamily="34" charset="0"/>
              </a:rPr>
              <a:t>Design et impression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2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657" y="689316"/>
            <a:ext cx="8596668" cy="790917"/>
          </a:xfrm>
        </p:spPr>
        <p:txBody>
          <a:bodyPr>
            <a:noAutofit/>
          </a:bodyPr>
          <a:lstStyle/>
          <a:p>
            <a:r>
              <a:rPr lang="fr-FR" sz="4800" dirty="0" smtClean="0">
                <a:solidFill>
                  <a:schemeClr val="accent2">
                    <a:lumMod val="75000"/>
                  </a:schemeClr>
                </a:solidFill>
              </a:rPr>
              <a:t>Conception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086" y="1600200"/>
            <a:ext cx="8284239" cy="4033200"/>
          </a:xfrm>
        </p:spPr>
        <p:txBody>
          <a:bodyPr/>
          <a:lstStyle/>
          <a:p>
            <a:pPr marL="0" lvl="0" indent="0" algn="just"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+mj-lt"/>
                <a:cs typeface="Arial" panose="020B0604020202020204" pitchFamily="34" charset="0"/>
              </a:rPr>
              <a:t>Diagramme de cas d’utilisation</a:t>
            </a:r>
          </a:p>
          <a:p>
            <a:pPr marL="0" lvl="0" indent="0" algn="just">
              <a:buNone/>
            </a:pPr>
            <a:r>
              <a:rPr lang="fr-FR" sz="2800" dirty="0">
                <a:latin typeface="+mj-lt"/>
                <a:cs typeface="Arial" panose="020B0604020202020204" pitchFamily="34" charset="0"/>
              </a:rPr>
              <a:t>Le </a:t>
            </a:r>
            <a:r>
              <a:rPr lang="fr-FR" sz="2800" dirty="0" smtClean="0">
                <a:latin typeface="+mj-lt"/>
                <a:cs typeface="Arial" panose="020B0604020202020204" pitchFamily="34" charset="0"/>
              </a:rPr>
              <a:t>diagramme des </a:t>
            </a:r>
            <a:r>
              <a:rPr lang="fr-FR" sz="2800" dirty="0">
                <a:latin typeface="+mj-lt"/>
                <a:cs typeface="Arial" panose="020B0604020202020204" pitchFamily="34" charset="0"/>
              </a:rPr>
              <a:t>cas d’utilisation est un diagramme dynamique orienté utilisateur qui</a:t>
            </a:r>
          </a:p>
          <a:p>
            <a:pPr marL="0" lvl="0" indent="0" algn="just">
              <a:buNone/>
            </a:pPr>
            <a:r>
              <a:rPr lang="fr-FR" sz="2800" dirty="0">
                <a:latin typeface="+mj-lt"/>
                <a:cs typeface="Arial" panose="020B0604020202020204" pitchFamily="34" charset="0"/>
              </a:rPr>
              <a:t>donne une vision globale ou détaillé des fonctionnalités offertes par le système et leurs</a:t>
            </a:r>
          </a:p>
          <a:p>
            <a:pPr marL="0" lvl="0" indent="0" algn="just">
              <a:buNone/>
            </a:pPr>
            <a:r>
              <a:rPr lang="fr-FR" sz="2800" dirty="0">
                <a:latin typeface="+mj-lt"/>
                <a:cs typeface="Arial" panose="020B0604020202020204" pitchFamily="34" charset="0"/>
              </a:rPr>
              <a:t>interactions avec les utilisateurs.</a:t>
            </a:r>
            <a:endParaRPr lang="en-US" sz="2800" dirty="0">
              <a:latin typeface="+mj-lt"/>
              <a:cs typeface="Arial" panose="020B0604020202020204" pitchFamily="34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4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657" y="689316"/>
            <a:ext cx="8596668" cy="790917"/>
          </a:xfrm>
        </p:spPr>
        <p:txBody>
          <a:bodyPr>
            <a:noAutofit/>
          </a:bodyPr>
          <a:lstStyle/>
          <a:p>
            <a:r>
              <a:rPr lang="fr-FR" sz="4800" dirty="0" smtClean="0">
                <a:solidFill>
                  <a:schemeClr val="accent2">
                    <a:lumMod val="75000"/>
                  </a:schemeClr>
                </a:solidFill>
              </a:rPr>
              <a:t>Conception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51576" y="2443924"/>
            <a:ext cx="7925754" cy="336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7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87" y="126187"/>
            <a:ext cx="8015456" cy="660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7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57" y="1084774"/>
            <a:ext cx="9222221" cy="4496907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5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657" y="689316"/>
            <a:ext cx="8596668" cy="790917"/>
          </a:xfrm>
        </p:spPr>
        <p:txBody>
          <a:bodyPr>
            <a:noAutofit/>
          </a:bodyPr>
          <a:lstStyle/>
          <a:p>
            <a:r>
              <a:rPr lang="fr-FR" sz="4800" dirty="0" smtClean="0">
                <a:solidFill>
                  <a:schemeClr val="accent2">
                    <a:lumMod val="75000"/>
                  </a:schemeClr>
                </a:solidFill>
              </a:rPr>
              <a:t>Conception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086" y="1600200"/>
            <a:ext cx="8686800" cy="4033200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+mj-lt"/>
                <a:cs typeface="Arial" panose="020B0604020202020204" pitchFamily="34" charset="0"/>
              </a:rPr>
              <a:t>Diagramme de classe</a:t>
            </a:r>
          </a:p>
          <a:p>
            <a:pPr marL="0" lvl="0" indent="0" algn="just">
              <a:buNone/>
            </a:pPr>
            <a:r>
              <a:rPr lang="fr-FR" sz="2800" dirty="0">
                <a:latin typeface="+mj-lt"/>
                <a:cs typeface="Arial" panose="020B0604020202020204" pitchFamily="34" charset="0"/>
              </a:rPr>
              <a:t>Le diagramme de classes est un diagramme statique qui permet de fournir une représentation </a:t>
            </a:r>
            <a:r>
              <a:rPr lang="fr-FR" sz="2800" dirty="0" smtClean="0">
                <a:latin typeface="+mj-lt"/>
                <a:cs typeface="Arial" panose="020B0604020202020204" pitchFamily="34" charset="0"/>
              </a:rPr>
              <a:t>des classes </a:t>
            </a:r>
            <a:r>
              <a:rPr lang="fr-FR" sz="2800" dirty="0">
                <a:latin typeface="+mj-lt"/>
                <a:cs typeface="Arial" panose="020B0604020202020204" pitchFamily="34" charset="0"/>
              </a:rPr>
              <a:t>intervenant dans le système et leurs relations indépendamment d’un langage de programmation</a:t>
            </a:r>
          </a:p>
          <a:p>
            <a:pPr marL="0" lvl="0" indent="0" algn="just">
              <a:buNone/>
            </a:pPr>
            <a:r>
              <a:rPr lang="fr-FR" sz="2800" dirty="0">
                <a:latin typeface="+mj-lt"/>
                <a:cs typeface="Arial" panose="020B0604020202020204" pitchFamily="34" charset="0"/>
              </a:rPr>
              <a:t>particulier..</a:t>
            </a:r>
            <a:endParaRPr lang="en-US" sz="2800" dirty="0">
              <a:latin typeface="+mj-lt"/>
              <a:cs typeface="Arial" panose="020B0604020202020204" pitchFamily="34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4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1593</TotalTime>
  <Words>325</Words>
  <Application>Microsoft Office PowerPoint</Application>
  <PresentationFormat>Widescreen</PresentationFormat>
  <Paragraphs>98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Tahoma</vt:lpstr>
      <vt:lpstr>Trebuchet MS</vt:lpstr>
      <vt:lpstr>Wingdings</vt:lpstr>
      <vt:lpstr>Wingdings 3</vt:lpstr>
      <vt:lpstr>Facet</vt:lpstr>
      <vt:lpstr>Rapport de stage  Technicien</vt:lpstr>
      <vt:lpstr>Plan</vt:lpstr>
      <vt:lpstr>Présentation de la société:</vt:lpstr>
      <vt:lpstr>Secteur d’activité:</vt:lpstr>
      <vt:lpstr>Conception</vt:lpstr>
      <vt:lpstr>Conception</vt:lpstr>
      <vt:lpstr>PowerPoint Presentation</vt:lpstr>
      <vt:lpstr>PowerPoint Presentation</vt:lpstr>
      <vt:lpstr>Conception</vt:lpstr>
      <vt:lpstr>PowerPoint Presentation</vt:lpstr>
      <vt:lpstr>Conception</vt:lpstr>
      <vt:lpstr>PowerPoint Presentation</vt:lpstr>
      <vt:lpstr>PowerPoint Presentation</vt:lpstr>
      <vt:lpstr>Realisation: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de stage  ouvrier</dc:title>
  <dc:creator>MTLC</dc:creator>
  <cp:lastModifiedBy>hello</cp:lastModifiedBy>
  <cp:revision>40</cp:revision>
  <dcterms:created xsi:type="dcterms:W3CDTF">2014-05-07T11:33:44Z</dcterms:created>
  <dcterms:modified xsi:type="dcterms:W3CDTF">2015-05-22T00:09:25Z</dcterms:modified>
</cp:coreProperties>
</file>