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446" r:id="rId5"/>
    <p:sldId id="276" r:id="rId6"/>
    <p:sldId id="456" r:id="rId7"/>
    <p:sldId id="458" r:id="rId8"/>
    <p:sldId id="285" r:id="rId9"/>
    <p:sldId id="462" r:id="rId10"/>
    <p:sldId id="464" r:id="rId11"/>
    <p:sldId id="463" r:id="rId12"/>
    <p:sldId id="459" r:id="rId13"/>
    <p:sldId id="461" r:id="rId14"/>
    <p:sldId id="460" r:id="rId15"/>
    <p:sldId id="4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8B6"/>
    <a:srgbClr val="FF5050"/>
    <a:srgbClr val="8C5896"/>
    <a:srgbClr val="66FF33"/>
    <a:srgbClr val="85A0A9"/>
    <a:srgbClr val="7C6560"/>
    <a:srgbClr val="29282D"/>
    <a:srgbClr val="D75078"/>
    <a:srgbClr val="B38F6A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5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4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6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C5E99B6-2FA8-1ED0-F07F-728AAA6878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2F31-9D14-4CA7-AE02-18D856FA7380}" type="slidenum">
              <a:rPr lang="en-US" altLang="fr-FR"/>
              <a:pPr>
                <a:defRPr/>
              </a:pPr>
              <a:t>‹#›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5732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  <p:sldLayoutId id="214748373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38" y="917728"/>
            <a:ext cx="10629651" cy="1894643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sz="4000" b="1" dirty="0"/>
              <a:t>Internal model control-based anti-windup pi controller for temperature control process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F16F515-182C-437A-7BF3-D0890D1A4093}"/>
              </a:ext>
            </a:extLst>
          </p:cNvPr>
          <p:cNvSpPr txBox="1">
            <a:spLocks/>
          </p:cNvSpPr>
          <p:nvPr/>
        </p:nvSpPr>
        <p:spPr>
          <a:xfrm>
            <a:off x="150800" y="4843506"/>
            <a:ext cx="8478295" cy="18946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/>
              <a:t>SADKI Osama</a:t>
            </a:r>
          </a:p>
          <a:p>
            <a:r>
              <a:rPr lang="en-US" sz="2400" b="1" dirty="0"/>
              <a:t>Electromechanical engineer-Meknès Morocco</a:t>
            </a:r>
          </a:p>
          <a:p>
            <a:r>
              <a:rPr lang="en-US" sz="2400" b="1" dirty="0"/>
              <a:t>E2SD Master degree student-Lille france</a:t>
            </a:r>
          </a:p>
          <a:p>
            <a:endParaRPr lang="en-US" sz="40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1">
            <a:extLst>
              <a:ext uri="{FF2B5EF4-FFF2-40B4-BE49-F238E27FC236}">
                <a16:creationId xmlns:a16="http://schemas.microsoft.com/office/drawing/2014/main" id="{AECEBE86-9E59-9436-9753-D1DFDA87E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77932F3-A59F-4DAD-8971-98D10BC832AE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fr-FR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7">
            <a:extLst>
              <a:ext uri="{FF2B5EF4-FFF2-40B4-BE49-F238E27FC236}">
                <a16:creationId xmlns:a16="http://schemas.microsoft.com/office/drawing/2014/main" id="{18A3FA34-4ECA-B1EF-6266-7D9913B0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952" y="109044"/>
            <a:ext cx="5895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latin typeface="Encode Sans (Corps)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1BF45-8142-A19D-56E4-4E573F75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1286651"/>
            <a:ext cx="9068586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1">
            <a:extLst>
              <a:ext uri="{FF2B5EF4-FFF2-40B4-BE49-F238E27FC236}">
                <a16:creationId xmlns:a16="http://schemas.microsoft.com/office/drawing/2014/main" id="{AECEBE86-9E59-9436-9753-D1DFDA87E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77932F3-A59F-4DAD-8971-98D10BC832AE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fr-FR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7">
            <a:extLst>
              <a:ext uri="{FF2B5EF4-FFF2-40B4-BE49-F238E27FC236}">
                <a16:creationId xmlns:a16="http://schemas.microsoft.com/office/drawing/2014/main" id="{18A3FA34-4ECA-B1EF-6266-7D9913B0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952" y="109044"/>
            <a:ext cx="5895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latin typeface="Encode Sans (Corps)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9C794-5DA3-E636-A570-376DAE1A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620786"/>
            <a:ext cx="8397968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4" y="2829013"/>
            <a:ext cx="10629651" cy="1894643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sz="4000" b="1" dirty="0"/>
              <a:t>END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F16F515-182C-437A-7BF3-D0890D1A4093}"/>
              </a:ext>
            </a:extLst>
          </p:cNvPr>
          <p:cNvSpPr txBox="1">
            <a:spLocks/>
          </p:cNvSpPr>
          <p:nvPr/>
        </p:nvSpPr>
        <p:spPr>
          <a:xfrm>
            <a:off x="150800" y="4843506"/>
            <a:ext cx="8478295" cy="18946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8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1">
            <a:extLst>
              <a:ext uri="{FF2B5EF4-FFF2-40B4-BE49-F238E27FC236}">
                <a16:creationId xmlns:a16="http://schemas.microsoft.com/office/drawing/2014/main" id="{AECEBE86-9E59-9436-9753-D1DFDA87E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9116627" y="6187674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77932F3-A59F-4DAD-8971-98D10BC832AE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fr-FR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7">
            <a:extLst>
              <a:ext uri="{FF2B5EF4-FFF2-40B4-BE49-F238E27FC236}">
                <a16:creationId xmlns:a16="http://schemas.microsoft.com/office/drawing/2014/main" id="{18A3FA34-4ECA-B1EF-6266-7D9913B0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2" y="136525"/>
            <a:ext cx="5895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latin typeface="Encode Sans (Corps)"/>
              </a:rPr>
              <a:t>Process Presentation</a:t>
            </a:r>
          </a:p>
        </p:txBody>
      </p:sp>
      <p:sp>
        <p:nvSpPr>
          <p:cNvPr id="10" name="Rectangle : coins arrondis 53">
            <a:extLst>
              <a:ext uri="{FF2B5EF4-FFF2-40B4-BE49-F238E27FC236}">
                <a16:creationId xmlns:a16="http://schemas.microsoft.com/office/drawing/2014/main" id="{B6FF69D9-4C50-8EED-7CF4-3D3163B4FEF9}"/>
              </a:ext>
            </a:extLst>
          </p:cNvPr>
          <p:cNvSpPr/>
          <p:nvPr/>
        </p:nvSpPr>
        <p:spPr>
          <a:xfrm>
            <a:off x="2654423" y="360278"/>
            <a:ext cx="1376039" cy="4000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b="1" dirty="0">
                <a:latin typeface="Encode Sans (Corps)"/>
              </a:rPr>
              <a:t>Heater(</a:t>
            </a:r>
            <a:r>
              <a:rPr lang="en-IE" sz="1200" b="1" noProof="1">
                <a:latin typeface="Encode Sans (Corps)"/>
              </a:rPr>
              <a:t>Actuator</a:t>
            </a:r>
            <a:r>
              <a:rPr lang="fr-FR" sz="1200" b="1" dirty="0">
                <a:latin typeface="Encode Sans (Corps)"/>
              </a:rPr>
              <a:t>)</a:t>
            </a: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12944765-EC1E-06D0-0673-CD1633A0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82" y="604081"/>
            <a:ext cx="1217642" cy="400050"/>
          </a:xfrm>
          <a:prstGeom prst="flowChartAlternateProcess">
            <a:avLst/>
          </a:prstGeom>
          <a:solidFill>
            <a:srgbClr val="FF0000">
              <a:alpha val="27843"/>
            </a:srgb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200" b="1" kern="0" dirty="0" err="1">
                <a:solidFill>
                  <a:sysClr val="windowText" lastClr="000000"/>
                </a:solidFill>
                <a:latin typeface="Encode Sans (Corps)"/>
              </a:rPr>
              <a:t>Sensor</a:t>
            </a:r>
            <a:endParaRPr lang="fr-FR" sz="1200" b="1" kern="0" dirty="0">
              <a:solidFill>
                <a:sysClr val="windowText" lastClr="000000"/>
              </a:solidFill>
              <a:latin typeface="Encode Sans (Corps)"/>
            </a:endParaRPr>
          </a:p>
          <a:p>
            <a:pPr algn="ctr">
              <a:defRPr/>
            </a:pPr>
            <a:r>
              <a:rPr lang="fr-FR" sz="1200" b="1" kern="0" dirty="0">
                <a:solidFill>
                  <a:sysClr val="windowText" lastClr="000000"/>
                </a:solidFill>
                <a:latin typeface="Encode Sans (Corps)"/>
              </a:rPr>
              <a:t>(TMP36)</a:t>
            </a:r>
          </a:p>
        </p:txBody>
      </p:sp>
      <p:sp>
        <p:nvSpPr>
          <p:cNvPr id="34" name="AutoShape 25">
            <a:extLst>
              <a:ext uri="{FF2B5EF4-FFF2-40B4-BE49-F238E27FC236}">
                <a16:creationId xmlns:a16="http://schemas.microsoft.com/office/drawing/2014/main" id="{1B473992-0387-9123-D835-65DF6124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94" y="3269391"/>
            <a:ext cx="1404787" cy="526002"/>
          </a:xfrm>
          <a:prstGeom prst="flowChartAlternateProcess">
            <a:avLst/>
          </a:prstGeom>
          <a:solidFill>
            <a:srgbClr val="92D050">
              <a:alpha val="27843"/>
            </a:srgb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200" b="1" kern="0" dirty="0">
                <a:solidFill>
                  <a:sysClr val="windowText" lastClr="000000"/>
                </a:solidFill>
                <a:latin typeface="Encode Sans (Corps)"/>
              </a:rPr>
              <a:t>Input (0-100%)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83E49-A040-86FB-4EAE-32AB73652762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>
            <a:off x="2056181" y="3532392"/>
            <a:ext cx="1024093" cy="3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64">
            <a:extLst>
              <a:ext uri="{FF2B5EF4-FFF2-40B4-BE49-F238E27FC236}">
                <a16:creationId xmlns:a16="http://schemas.microsoft.com/office/drawing/2014/main" id="{0DDE25C9-479B-A394-2637-9C470B59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787" y="2983244"/>
            <a:ext cx="1960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b="1" dirty="0">
                <a:latin typeface="Encode Sans (Corps)"/>
              </a:rPr>
              <a:t>0-5V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420D67-3D1E-238E-7991-D850D44884F4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>
            <a:off x="8567275" y="3536291"/>
            <a:ext cx="1258169" cy="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utoShape 25">
            <a:extLst>
              <a:ext uri="{FF2B5EF4-FFF2-40B4-BE49-F238E27FC236}">
                <a16:creationId xmlns:a16="http://schemas.microsoft.com/office/drawing/2014/main" id="{8D0533AE-6C79-C167-AF31-A38049B3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444" y="3269391"/>
            <a:ext cx="1325563" cy="541337"/>
          </a:xfrm>
          <a:prstGeom prst="flowChartAlternateProcess">
            <a:avLst/>
          </a:prstGeom>
          <a:solidFill>
            <a:srgbClr val="7030A0">
              <a:alpha val="27843"/>
            </a:srgbClr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FR" sz="1200" b="1" kern="0" dirty="0">
                <a:solidFill>
                  <a:sysClr val="windowText" lastClr="000000"/>
                </a:solidFill>
                <a:latin typeface="Encode Sans (Corps)"/>
              </a:rPr>
              <a:t>Temperature(°C)</a:t>
            </a:r>
          </a:p>
        </p:txBody>
      </p:sp>
      <p:sp>
        <p:nvSpPr>
          <p:cNvPr id="44" name="ZoneTexte 155">
            <a:extLst>
              <a:ext uri="{FF2B5EF4-FFF2-40B4-BE49-F238E27FC236}">
                <a16:creationId xmlns:a16="http://schemas.microsoft.com/office/drawing/2014/main" id="{AC4E7D77-F454-B07D-4CD4-0435ADD7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259" y="5960027"/>
            <a:ext cx="20669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solidFill>
                  <a:srgbClr val="000000"/>
                </a:solidFill>
                <a:latin typeface="Encode Sans (Corps)"/>
              </a:rPr>
              <a:t>TCLab Process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2B862E5-0489-C7C7-8B86-5A1448DA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74" y="1532916"/>
            <a:ext cx="5487001" cy="400675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AA9E84-8D8F-FF4D-6ED9-7E64C01A0B8D}"/>
              </a:ext>
            </a:extLst>
          </p:cNvPr>
          <p:cNvCxnSpPr>
            <a:cxnSpLocks/>
          </p:cNvCxnSpPr>
          <p:nvPr/>
        </p:nvCxnSpPr>
        <p:spPr>
          <a:xfrm>
            <a:off x="4030462" y="774092"/>
            <a:ext cx="877797" cy="1653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105822-3A96-8402-CFCD-B35ABCE51D0B}"/>
              </a:ext>
            </a:extLst>
          </p:cNvPr>
          <p:cNvCxnSpPr>
            <a:cxnSpLocks/>
          </p:cNvCxnSpPr>
          <p:nvPr/>
        </p:nvCxnSpPr>
        <p:spPr>
          <a:xfrm flipH="1">
            <a:off x="6391922" y="1027577"/>
            <a:ext cx="1597981" cy="1955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34" grpId="0" animBg="1"/>
      <p:bldP spid="39" grpId="0"/>
      <p:bldP spid="42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1">
            <a:extLst>
              <a:ext uri="{FF2B5EF4-FFF2-40B4-BE49-F238E27FC236}">
                <a16:creationId xmlns:a16="http://schemas.microsoft.com/office/drawing/2014/main" id="{AECEBE86-9E59-9436-9753-D1DFDA87E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77435" y="750157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77932F3-A59F-4DAD-8971-98D10BC832AE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fr-FR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4" name="Rectangle à coins arrondis 19">
            <a:extLst>
              <a:ext uri="{FF2B5EF4-FFF2-40B4-BE49-F238E27FC236}">
                <a16:creationId xmlns:a16="http://schemas.microsoft.com/office/drawing/2014/main" id="{97494802-38F2-1065-AEBB-BC19ADE6520E}"/>
              </a:ext>
            </a:extLst>
          </p:cNvPr>
          <p:cNvSpPr/>
          <p:nvPr/>
        </p:nvSpPr>
        <p:spPr>
          <a:xfrm>
            <a:off x="1" y="903340"/>
            <a:ext cx="9299356" cy="5351049"/>
          </a:xfrm>
          <a:prstGeom prst="roundRect">
            <a:avLst/>
          </a:prstGeom>
          <a:gradFill flip="none" rotWithShape="1">
            <a:gsLst>
              <a:gs pos="0">
                <a:srgbClr val="E288B6">
                  <a:tint val="66000"/>
                  <a:satMod val="160000"/>
                </a:srgbClr>
              </a:gs>
              <a:gs pos="50000">
                <a:srgbClr val="E288B6">
                  <a:tint val="44500"/>
                  <a:satMod val="160000"/>
                </a:srgbClr>
              </a:gs>
              <a:gs pos="100000">
                <a:srgbClr val="E288B6">
                  <a:tint val="23500"/>
                  <a:satMod val="160000"/>
                </a:srgbClr>
              </a:gs>
            </a:gsLst>
            <a:lin ang="2700000" scaled="1"/>
            <a:tileRect/>
          </a:gra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7FC1D037-5602-FDCF-BCCE-F3006484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758" y="1443619"/>
            <a:ext cx="2733479" cy="950045"/>
          </a:xfrm>
          <a:prstGeom prst="flowChartAlternateProcess">
            <a:avLst/>
          </a:prstGeom>
          <a:solidFill>
            <a:srgbClr val="FF0000">
              <a:alpha val="27843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EC0E38-53F6-C6C4-6C3C-F9F62257A590}"/>
              </a:ext>
            </a:extLst>
          </p:cNvPr>
          <p:cNvSpPr/>
          <p:nvPr/>
        </p:nvSpPr>
        <p:spPr>
          <a:xfrm>
            <a:off x="6400433" y="2128738"/>
            <a:ext cx="2327760" cy="676606"/>
          </a:xfrm>
          <a:prstGeom prst="roundRect">
            <a:avLst/>
          </a:prstGeom>
          <a:gradFill flip="none" rotWithShape="1">
            <a:gsLst>
              <a:gs pos="0">
                <a:srgbClr val="E288B6">
                  <a:tint val="66000"/>
                  <a:satMod val="160000"/>
                </a:srgbClr>
              </a:gs>
              <a:gs pos="50000">
                <a:srgbClr val="E288B6">
                  <a:tint val="44500"/>
                  <a:satMod val="160000"/>
                </a:srgbClr>
              </a:gs>
              <a:gs pos="100000">
                <a:srgbClr val="E288B6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200" b="1" dirty="0">
              <a:latin typeface="Encode Sans (Corps)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A1C76B-8005-4769-EFE2-7D0008CF84E7}"/>
              </a:ext>
            </a:extLst>
          </p:cNvPr>
          <p:cNvSpPr/>
          <p:nvPr/>
        </p:nvSpPr>
        <p:spPr>
          <a:xfrm>
            <a:off x="426170" y="1712424"/>
            <a:ext cx="920651" cy="4826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b="1" dirty="0">
                <a:solidFill>
                  <a:srgbClr val="000000"/>
                </a:solidFill>
                <a:latin typeface="Encode Sans (Corps)"/>
              </a:rPr>
              <a:t>Step 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FB1D3-2705-914F-CC82-382636D6088B}"/>
              </a:ext>
            </a:extLst>
          </p:cNvPr>
          <p:cNvCxnSpPr>
            <a:cxnSpLocks/>
          </p:cNvCxnSpPr>
          <p:nvPr/>
        </p:nvCxnSpPr>
        <p:spPr>
          <a:xfrm flipV="1">
            <a:off x="1336701" y="1918641"/>
            <a:ext cx="68818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A3E8DD-5F18-0516-A7B0-3365F4C7A5DB}"/>
              </a:ext>
            </a:extLst>
          </p:cNvPr>
          <p:cNvCxnSpPr>
            <a:cxnSpLocks/>
          </p:cNvCxnSpPr>
          <p:nvPr/>
        </p:nvCxnSpPr>
        <p:spPr>
          <a:xfrm>
            <a:off x="6192239" y="1579463"/>
            <a:ext cx="1179577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155">
            <a:extLst>
              <a:ext uri="{FF2B5EF4-FFF2-40B4-BE49-F238E27FC236}">
                <a16:creationId xmlns:a16="http://schemas.microsoft.com/office/drawing/2014/main" id="{5ABEB962-4CB9-F519-5F26-3F467BFA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643" y="1467523"/>
            <a:ext cx="206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b="1" dirty="0">
                <a:solidFill>
                  <a:srgbClr val="000000"/>
                </a:solidFill>
                <a:latin typeface="Encode Sans (Corps)"/>
              </a:rPr>
              <a:t>First Ordre Plus Dead Time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CF5B35-22B4-67FF-DA08-F601AEE70246}"/>
                  </a:ext>
                </a:extLst>
              </p:cNvPr>
              <p:cNvSpPr txBox="1"/>
              <p:nvPr/>
            </p:nvSpPr>
            <p:spPr>
              <a:xfrm>
                <a:off x="2257395" y="1962587"/>
                <a:ext cx="2528232" cy="315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400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14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4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CF5B35-22B4-67FF-DA08-F601AEE70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95" y="1962587"/>
                <a:ext cx="2528232" cy="315279"/>
              </a:xfrm>
              <a:prstGeom prst="rect">
                <a:avLst/>
              </a:prstGeom>
              <a:blipFill>
                <a:blip r:embed="rId2"/>
                <a:stretch>
                  <a:fillRect l="-1687" t="-3846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80">
            <a:extLst>
              <a:ext uri="{FF2B5EF4-FFF2-40B4-BE49-F238E27FC236}">
                <a16:creationId xmlns:a16="http://schemas.microsoft.com/office/drawing/2014/main" id="{5423ECF9-FD98-D68D-F28A-A31D70F12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935" y="1279719"/>
            <a:ext cx="6658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b="1" dirty="0">
                <a:latin typeface="Encode Sans (Corps)"/>
              </a:rPr>
              <a:t>error</a:t>
            </a:r>
          </a:p>
        </p:txBody>
      </p:sp>
      <p:sp>
        <p:nvSpPr>
          <p:cNvPr id="13" name="Oval 176">
            <a:extLst>
              <a:ext uri="{FF2B5EF4-FFF2-40B4-BE49-F238E27FC236}">
                <a16:creationId xmlns:a16="http://schemas.microsoft.com/office/drawing/2014/main" id="{D05B9FB1-CC5C-B7DB-F489-61749415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377" y="1387669"/>
            <a:ext cx="401637" cy="400050"/>
          </a:xfrm>
          <a:prstGeom prst="ellipse">
            <a:avLst/>
          </a:prstGeom>
          <a:solidFill>
            <a:srgbClr val="85A0A9"/>
          </a:solidFill>
          <a:ln w="26988" cap="flat">
            <a:solidFill>
              <a:srgbClr val="385D8A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14" name="ZoneTexte 155">
            <a:extLst>
              <a:ext uri="{FF2B5EF4-FFF2-40B4-BE49-F238E27FC236}">
                <a16:creationId xmlns:a16="http://schemas.microsoft.com/office/drawing/2014/main" id="{C424AF37-7A12-5366-39DF-FA06C4366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274" y="1430821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+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37CCB5-76E3-ACD0-9FAC-76491840E23D}"/>
              </a:ext>
            </a:extLst>
          </p:cNvPr>
          <p:cNvCxnSpPr>
            <a:cxnSpLocks/>
            <a:stCxn id="2" idx="3"/>
            <a:endCxn id="13" idx="4"/>
          </p:cNvCxnSpPr>
          <p:nvPr/>
        </p:nvCxnSpPr>
        <p:spPr>
          <a:xfrm flipV="1">
            <a:off x="4767237" y="1787719"/>
            <a:ext cx="1201959" cy="13092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5">
            <a:extLst>
              <a:ext uri="{FF2B5EF4-FFF2-40B4-BE49-F238E27FC236}">
                <a16:creationId xmlns:a16="http://schemas.microsoft.com/office/drawing/2014/main" id="{6E08B8B8-E085-155D-45BC-BBA97595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196" y="2249251"/>
            <a:ext cx="29804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b="1" dirty="0">
                <a:solidFill>
                  <a:srgbClr val="000000"/>
                </a:solidFill>
                <a:latin typeface="Encode Sans (Corps)"/>
              </a:rPr>
              <a:t>Particle Swarm Optimization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F6F427-E0EA-E012-AD43-67BEE946145F}"/>
              </a:ext>
            </a:extLst>
          </p:cNvPr>
          <p:cNvCxnSpPr>
            <a:cxnSpLocks/>
            <a:stCxn id="13" idx="7"/>
            <a:endCxn id="13" idx="3"/>
          </p:cNvCxnSpPr>
          <p:nvPr/>
        </p:nvCxnSpPr>
        <p:spPr>
          <a:xfrm flipH="1">
            <a:off x="5827195" y="1446255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3FE761-ED86-B7A9-62CC-6A966844B209}"/>
              </a:ext>
            </a:extLst>
          </p:cNvPr>
          <p:cNvCxnSpPr>
            <a:cxnSpLocks/>
            <a:stCxn id="13" idx="1"/>
            <a:endCxn id="13" idx="5"/>
          </p:cNvCxnSpPr>
          <p:nvPr/>
        </p:nvCxnSpPr>
        <p:spPr>
          <a:xfrm>
            <a:off x="5827195" y="1446255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55">
            <a:extLst>
              <a:ext uri="{FF2B5EF4-FFF2-40B4-BE49-F238E27FC236}">
                <a16:creationId xmlns:a16="http://schemas.microsoft.com/office/drawing/2014/main" id="{C8FAC539-7C46-9C9A-F547-6A2966E2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151" y="1561744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-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CCFAD9-67DB-8EBF-9D65-84E299CA6D2D}"/>
              </a:ext>
            </a:extLst>
          </p:cNvPr>
          <p:cNvSpPr/>
          <p:nvPr/>
        </p:nvSpPr>
        <p:spPr>
          <a:xfrm>
            <a:off x="7389617" y="1346394"/>
            <a:ext cx="876388" cy="48260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b="1" dirty="0">
                <a:solidFill>
                  <a:srgbClr val="000000"/>
                </a:solidFill>
                <a:latin typeface="Encode Sans (Corps)"/>
              </a:rPr>
              <a:t>ISE Criterion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EDFFC6-2259-4520-23A6-D1C3C9BF7CC5}"/>
              </a:ext>
            </a:extLst>
          </p:cNvPr>
          <p:cNvCxnSpPr>
            <a:cxnSpLocks/>
            <a:stCxn id="20" idx="3"/>
            <a:endCxn id="3" idx="3"/>
          </p:cNvCxnSpPr>
          <p:nvPr/>
        </p:nvCxnSpPr>
        <p:spPr>
          <a:xfrm>
            <a:off x="8266005" y="1587694"/>
            <a:ext cx="462188" cy="879347"/>
          </a:xfrm>
          <a:prstGeom prst="bentConnector3">
            <a:avLst>
              <a:gd name="adj1" fmla="val 1494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7F1D0F-8F5B-F145-82C0-C27DFAD53629}"/>
              </a:ext>
            </a:extLst>
          </p:cNvPr>
          <p:cNvCxnSpPr>
            <a:cxnSpLocks/>
          </p:cNvCxnSpPr>
          <p:nvPr/>
        </p:nvCxnSpPr>
        <p:spPr>
          <a:xfrm flipH="1" flipV="1">
            <a:off x="2635720" y="1294023"/>
            <a:ext cx="818715" cy="11618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CFE721-4217-D78E-A0C5-33833BFC5691}"/>
              </a:ext>
            </a:extLst>
          </p:cNvPr>
          <p:cNvCxnSpPr>
            <a:cxnSpLocks/>
          </p:cNvCxnSpPr>
          <p:nvPr/>
        </p:nvCxnSpPr>
        <p:spPr>
          <a:xfrm flipV="1">
            <a:off x="3456180" y="2458163"/>
            <a:ext cx="29442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80">
                <a:extLst>
                  <a:ext uri="{FF2B5EF4-FFF2-40B4-BE49-F238E27FC236}">
                    <a16:creationId xmlns:a16="http://schemas.microsoft.com/office/drawing/2014/main" id="{7CDBD264-35FD-6065-CA15-3E9B03C35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7372" y="2069744"/>
                <a:ext cx="13422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fr-FR" altLang="fr-FR" sz="2000" dirty="0">
                    <a:solidFill>
                      <a:srgbClr val="FF0000"/>
                    </a:solidFill>
                    <a:latin typeface="Encode Sans (Corps)"/>
                  </a:rPr>
                  <a:t>k </a:t>
                </a:r>
                <a:r>
                  <a:rPr lang="fr-FR" altLang="fr-FR" sz="2000" b="1" dirty="0">
                    <a:solidFill>
                      <a:srgbClr val="FF0000"/>
                    </a:solidFill>
                    <a:latin typeface="Encode Sans (Corps)"/>
                  </a:rPr>
                  <a:t>,</a:t>
                </a:r>
                <a:r>
                  <a:rPr lang="el-G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altLang="fr-FR" sz="2000" b="1" dirty="0">
                  <a:solidFill>
                    <a:srgbClr val="FF0000"/>
                  </a:solidFill>
                  <a:latin typeface="Encode Sans (Corps)"/>
                </a:endParaRPr>
              </a:p>
            </p:txBody>
          </p:sp>
        </mc:Choice>
        <mc:Fallback>
          <p:sp>
            <p:nvSpPr>
              <p:cNvPr id="24" name="ZoneTexte 80">
                <a:extLst>
                  <a:ext uri="{FF2B5EF4-FFF2-40B4-BE49-F238E27FC236}">
                    <a16:creationId xmlns:a16="http://schemas.microsoft.com/office/drawing/2014/main" id="{7CDBD264-35FD-6065-CA15-3E9B03C3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372" y="2069744"/>
                <a:ext cx="1342214" cy="400110"/>
              </a:xfrm>
              <a:prstGeom prst="rect">
                <a:avLst/>
              </a:prstGeom>
              <a:blipFill>
                <a:blip r:embed="rId3"/>
                <a:stretch>
                  <a:fillRect l="-4525" t="-7692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30">
            <a:extLst>
              <a:ext uri="{FF2B5EF4-FFF2-40B4-BE49-F238E27FC236}">
                <a16:creationId xmlns:a16="http://schemas.microsoft.com/office/drawing/2014/main" id="{0CA5079D-C9C6-BC5B-902A-43DC597C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8" y="4653639"/>
            <a:ext cx="1137851" cy="101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25">
            <a:extLst>
              <a:ext uri="{FF2B5EF4-FFF2-40B4-BE49-F238E27FC236}">
                <a16:creationId xmlns:a16="http://schemas.microsoft.com/office/drawing/2014/main" id="{E0602C97-06C2-596D-460C-A23182025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838" y="349974"/>
            <a:ext cx="2846772" cy="507273"/>
          </a:xfrm>
          <a:prstGeom prst="flowChartAlternateProcess">
            <a:avLst/>
          </a:prstGeom>
          <a:solidFill>
            <a:srgbClr val="92D050">
              <a:alpha val="27843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2333B6-10D4-C8D5-A2F3-D6256442F4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1090" y="1030481"/>
            <a:ext cx="1351886" cy="391610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155">
            <a:extLst>
              <a:ext uri="{FF2B5EF4-FFF2-40B4-BE49-F238E27FC236}">
                <a16:creationId xmlns:a16="http://schemas.microsoft.com/office/drawing/2014/main" id="{7B626E67-8A82-65E8-D3E1-F9F30D89B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761" y="436096"/>
            <a:ext cx="2066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b="1" dirty="0">
                <a:solidFill>
                  <a:srgbClr val="000000"/>
                </a:solidFill>
                <a:latin typeface="Encode Sans (Corps)"/>
              </a:rPr>
              <a:t>TCLab Process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68C60ED-48B3-DE73-D52A-777C4F5F6C1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759610" y="603611"/>
            <a:ext cx="1042214" cy="9758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2E6FF02-A0A6-0A6A-2330-761B3CC821FB}"/>
              </a:ext>
            </a:extLst>
          </p:cNvPr>
          <p:cNvSpPr/>
          <p:nvPr/>
        </p:nvSpPr>
        <p:spPr>
          <a:xfrm>
            <a:off x="331433" y="1287322"/>
            <a:ext cx="8760246" cy="1862999"/>
          </a:xfrm>
          <a:prstGeom prst="rect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3" name="ZoneTexte 155">
            <a:extLst>
              <a:ext uri="{FF2B5EF4-FFF2-40B4-BE49-F238E27FC236}">
                <a16:creationId xmlns:a16="http://schemas.microsoft.com/office/drawing/2014/main" id="{7FABA7FB-922C-C3BB-15F4-9DECEE135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482" y="2710970"/>
            <a:ext cx="29804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b="1" i="1" dirty="0">
                <a:solidFill>
                  <a:srgbClr val="000000"/>
                </a:solidFill>
                <a:latin typeface="Encode Sans (Corps)"/>
              </a:rPr>
              <a:t>Identification</a:t>
            </a:r>
          </a:p>
        </p:txBody>
      </p:sp>
      <p:sp>
        <p:nvSpPr>
          <p:cNvPr id="85" name="ZoneTexte 155">
            <a:extLst>
              <a:ext uri="{FF2B5EF4-FFF2-40B4-BE49-F238E27FC236}">
                <a16:creationId xmlns:a16="http://schemas.microsoft.com/office/drawing/2014/main" id="{347980A4-2226-EF12-0DAE-B0BD5286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714" y="3290041"/>
            <a:ext cx="29804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b="1" i="1" dirty="0">
                <a:solidFill>
                  <a:srgbClr val="000000"/>
                </a:solidFill>
                <a:latin typeface="Encode Sans (Corps)"/>
              </a:rPr>
              <a:t>Control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5B17F6-0A2E-CA99-0909-C506D07A9FD7}"/>
              </a:ext>
            </a:extLst>
          </p:cNvPr>
          <p:cNvSpPr/>
          <p:nvPr/>
        </p:nvSpPr>
        <p:spPr>
          <a:xfrm>
            <a:off x="331433" y="3235080"/>
            <a:ext cx="8760245" cy="2624655"/>
          </a:xfrm>
          <a:prstGeom prst="rect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1474931-F680-BE20-18B8-6303CAABA732}"/>
              </a:ext>
            </a:extLst>
          </p:cNvPr>
          <p:cNvSpPr/>
          <p:nvPr/>
        </p:nvSpPr>
        <p:spPr>
          <a:xfrm>
            <a:off x="2122241" y="3939483"/>
            <a:ext cx="718163" cy="4826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b="1" dirty="0">
                <a:solidFill>
                  <a:srgbClr val="000000"/>
                </a:solidFill>
                <a:latin typeface="Encode Sans (Corps)"/>
              </a:rPr>
              <a:t>Set Point</a:t>
            </a:r>
          </a:p>
        </p:txBody>
      </p:sp>
      <p:sp>
        <p:nvSpPr>
          <p:cNvPr id="99" name="Oval 176">
            <a:extLst>
              <a:ext uri="{FF2B5EF4-FFF2-40B4-BE49-F238E27FC236}">
                <a16:creationId xmlns:a16="http://schemas.microsoft.com/office/drawing/2014/main" id="{00205F11-2955-F360-3AE0-12D6F799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747" y="3976190"/>
            <a:ext cx="401637" cy="400050"/>
          </a:xfrm>
          <a:prstGeom prst="ellipse">
            <a:avLst/>
          </a:prstGeom>
          <a:solidFill>
            <a:srgbClr val="85A0A9"/>
          </a:solidFill>
          <a:ln w="26988" cap="flat">
            <a:solidFill>
              <a:srgbClr val="385D8A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100" name="ZoneTexte 155">
            <a:extLst>
              <a:ext uri="{FF2B5EF4-FFF2-40B4-BE49-F238E27FC236}">
                <a16:creationId xmlns:a16="http://schemas.microsoft.com/office/drawing/2014/main" id="{0E6DAC34-F2E6-E3F7-7E9E-D7CE9954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44" y="4019342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+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EED946-71F0-8D5D-D9AA-C7EBB1B86757}"/>
              </a:ext>
            </a:extLst>
          </p:cNvPr>
          <p:cNvCxnSpPr>
            <a:cxnSpLocks/>
            <a:stCxn id="99" idx="7"/>
            <a:endCxn id="99" idx="3"/>
          </p:cNvCxnSpPr>
          <p:nvPr/>
        </p:nvCxnSpPr>
        <p:spPr>
          <a:xfrm flipH="1">
            <a:off x="3097565" y="4034776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0D22189-9B19-1CC3-7821-F1DAB9DDB0FF}"/>
              </a:ext>
            </a:extLst>
          </p:cNvPr>
          <p:cNvCxnSpPr>
            <a:cxnSpLocks/>
            <a:stCxn id="99" idx="1"/>
            <a:endCxn id="99" idx="5"/>
          </p:cNvCxnSpPr>
          <p:nvPr/>
        </p:nvCxnSpPr>
        <p:spPr>
          <a:xfrm>
            <a:off x="3097565" y="4034776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ZoneTexte 155">
            <a:extLst>
              <a:ext uri="{FF2B5EF4-FFF2-40B4-BE49-F238E27FC236}">
                <a16:creationId xmlns:a16="http://schemas.microsoft.com/office/drawing/2014/main" id="{7B58FA3A-663B-5A60-0AC2-9C87BBB3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935" y="4139204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-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0FDAE2E-1C12-3129-3EFA-592732FF2D11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2840404" y="4180783"/>
            <a:ext cx="20316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1E24BC9-B28A-190E-C1A8-96510C40ACA4}"/>
              </a:ext>
            </a:extLst>
          </p:cNvPr>
          <p:cNvSpPr/>
          <p:nvPr/>
        </p:nvSpPr>
        <p:spPr>
          <a:xfrm>
            <a:off x="3871165" y="3835026"/>
            <a:ext cx="1349341" cy="676606"/>
          </a:xfrm>
          <a:prstGeom prst="roundRect">
            <a:avLst/>
          </a:prstGeom>
          <a:gradFill flip="none" rotWithShape="1">
            <a:gsLst>
              <a:gs pos="0">
                <a:srgbClr val="8C5896">
                  <a:tint val="66000"/>
                  <a:satMod val="160000"/>
                </a:srgbClr>
              </a:gs>
              <a:gs pos="50000">
                <a:srgbClr val="8C5896">
                  <a:tint val="44500"/>
                  <a:satMod val="160000"/>
                </a:srgbClr>
              </a:gs>
              <a:gs pos="100000">
                <a:srgbClr val="8C589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rgbClr val="0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b="1" dirty="0">
                <a:latin typeface="Encode Sans (Corps)"/>
              </a:rPr>
              <a:t>IMC-Based PI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84D9600-647D-8C12-1994-412C58BA6FC1}"/>
              </a:ext>
            </a:extLst>
          </p:cNvPr>
          <p:cNvCxnSpPr>
            <a:cxnSpLocks/>
            <a:stCxn id="99" idx="6"/>
          </p:cNvCxnSpPr>
          <p:nvPr/>
        </p:nvCxnSpPr>
        <p:spPr>
          <a:xfrm flipV="1">
            <a:off x="3440384" y="4173329"/>
            <a:ext cx="42209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8" name="Rectangle: Rounded Corners 12287">
            <a:extLst>
              <a:ext uri="{FF2B5EF4-FFF2-40B4-BE49-F238E27FC236}">
                <a16:creationId xmlns:a16="http://schemas.microsoft.com/office/drawing/2014/main" id="{9CEB2FB2-4705-A808-0BCD-5F96278F1045}"/>
              </a:ext>
            </a:extLst>
          </p:cNvPr>
          <p:cNvSpPr/>
          <p:nvPr/>
        </p:nvSpPr>
        <p:spPr>
          <a:xfrm>
            <a:off x="3915616" y="4904310"/>
            <a:ext cx="1349340" cy="67660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rgbClr val="0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200" b="1" dirty="0">
              <a:latin typeface="Encode Sans (Corps)"/>
            </a:endParaRPr>
          </a:p>
        </p:txBody>
      </p:sp>
      <p:cxnSp>
        <p:nvCxnSpPr>
          <p:cNvPr id="12292" name="Straight Arrow Connector 12291">
            <a:extLst>
              <a:ext uri="{FF2B5EF4-FFF2-40B4-BE49-F238E27FC236}">
                <a16:creationId xmlns:a16="http://schemas.microsoft.com/office/drawing/2014/main" id="{F82A1963-DDBC-92D2-626A-07CB59D88283}"/>
              </a:ext>
            </a:extLst>
          </p:cNvPr>
          <p:cNvCxnSpPr>
            <a:cxnSpLocks/>
          </p:cNvCxnSpPr>
          <p:nvPr/>
        </p:nvCxnSpPr>
        <p:spPr>
          <a:xfrm>
            <a:off x="5220506" y="4165838"/>
            <a:ext cx="7589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4" name="Connector: Elbow 12293">
            <a:extLst>
              <a:ext uri="{FF2B5EF4-FFF2-40B4-BE49-F238E27FC236}">
                <a16:creationId xmlns:a16="http://schemas.microsoft.com/office/drawing/2014/main" id="{0A3A3D56-8DBF-38E4-6740-B705578FCA72}"/>
              </a:ext>
            </a:extLst>
          </p:cNvPr>
          <p:cNvCxnSpPr>
            <a:cxnSpLocks/>
            <a:endCxn id="12288" idx="1"/>
          </p:cNvCxnSpPr>
          <p:nvPr/>
        </p:nvCxnSpPr>
        <p:spPr>
          <a:xfrm rot="16200000" flipH="1">
            <a:off x="3196609" y="4523606"/>
            <a:ext cx="1052392" cy="385622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6" name="Connector: Elbow 12295">
            <a:extLst>
              <a:ext uri="{FF2B5EF4-FFF2-40B4-BE49-F238E27FC236}">
                <a16:creationId xmlns:a16="http://schemas.microsoft.com/office/drawing/2014/main" id="{C5107F89-9432-5484-C8D2-A2D64BB10E97}"/>
              </a:ext>
            </a:extLst>
          </p:cNvPr>
          <p:cNvCxnSpPr>
            <a:cxnSpLocks/>
          </p:cNvCxnSpPr>
          <p:nvPr/>
        </p:nvCxnSpPr>
        <p:spPr>
          <a:xfrm rot="5400000">
            <a:off x="4911621" y="4543557"/>
            <a:ext cx="888541" cy="181869"/>
          </a:xfrm>
          <a:prstGeom prst="bentConnector3">
            <a:avLst>
              <a:gd name="adj1" fmla="val 100956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ZoneTexte 155">
            <a:extLst>
              <a:ext uri="{FF2B5EF4-FFF2-40B4-BE49-F238E27FC236}">
                <a16:creationId xmlns:a16="http://schemas.microsoft.com/office/drawing/2014/main" id="{85AC2497-7228-CAAA-6D8F-D83B7B6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044" y="5060490"/>
            <a:ext cx="2980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b="1" dirty="0">
                <a:solidFill>
                  <a:srgbClr val="000000"/>
                </a:solidFill>
                <a:latin typeface="Encode Sans (Corps)"/>
              </a:rPr>
              <a:t>Anti-Windup</a:t>
            </a:r>
          </a:p>
          <a:p>
            <a:pPr algn="ctr"/>
            <a:r>
              <a:rPr lang="fr-FR" altLang="fr-FR" sz="1200" b="1" dirty="0">
                <a:solidFill>
                  <a:srgbClr val="000000"/>
                </a:solidFill>
                <a:latin typeface="Encode Sans (Corps)"/>
              </a:rPr>
              <a:t>Clamping Algorithm</a:t>
            </a:r>
          </a:p>
        </p:txBody>
      </p:sp>
      <p:cxnSp>
        <p:nvCxnSpPr>
          <p:cNvPr id="12303" name="Straight Arrow Connector 12302">
            <a:extLst>
              <a:ext uri="{FF2B5EF4-FFF2-40B4-BE49-F238E27FC236}">
                <a16:creationId xmlns:a16="http://schemas.microsoft.com/office/drawing/2014/main" id="{4EE35D42-466F-7B8D-FB28-5585DA204534}"/>
              </a:ext>
            </a:extLst>
          </p:cNvPr>
          <p:cNvCxnSpPr>
            <a:cxnSpLocks/>
            <a:stCxn id="12288" idx="0"/>
            <a:endCxn id="125" idx="2"/>
          </p:cNvCxnSpPr>
          <p:nvPr/>
        </p:nvCxnSpPr>
        <p:spPr>
          <a:xfrm flipH="1" flipV="1">
            <a:off x="4545836" y="4511632"/>
            <a:ext cx="0" cy="3926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6" name="ZoneTexte 80">
            <a:extLst>
              <a:ext uri="{FF2B5EF4-FFF2-40B4-BE49-F238E27FC236}">
                <a16:creationId xmlns:a16="http://schemas.microsoft.com/office/drawing/2014/main" id="{9A910EEA-AA1E-DD37-D45B-9564E194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237" y="3886911"/>
            <a:ext cx="6658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b="1" dirty="0">
                <a:latin typeface="Encode Sans (Corps)"/>
              </a:rPr>
              <a:t>error</a:t>
            </a:r>
          </a:p>
        </p:txBody>
      </p:sp>
      <p:sp>
        <p:nvSpPr>
          <p:cNvPr id="12310" name="AutoShape 25">
            <a:extLst>
              <a:ext uri="{FF2B5EF4-FFF2-40B4-BE49-F238E27FC236}">
                <a16:creationId xmlns:a16="http://schemas.microsoft.com/office/drawing/2014/main" id="{267B7AE3-5A98-36E3-0A9D-11050197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956" y="3762303"/>
            <a:ext cx="1749542" cy="676605"/>
          </a:xfrm>
          <a:prstGeom prst="flowChartAlternateProcess">
            <a:avLst/>
          </a:prstGeom>
          <a:solidFill>
            <a:srgbClr val="92D050">
              <a:alpha val="27843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</p:txBody>
      </p:sp>
      <p:sp>
        <p:nvSpPr>
          <p:cNvPr id="12313" name="ZoneTexte 155">
            <a:extLst>
              <a:ext uri="{FF2B5EF4-FFF2-40B4-BE49-F238E27FC236}">
                <a16:creationId xmlns:a16="http://schemas.microsoft.com/office/drawing/2014/main" id="{9CEAFA89-4110-F38A-D9CE-84CB8F75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9356" y="3977210"/>
            <a:ext cx="2066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b="1" dirty="0">
                <a:solidFill>
                  <a:srgbClr val="000000"/>
                </a:solidFill>
                <a:latin typeface="Encode Sans (Corps)"/>
              </a:rPr>
              <a:t>TCLab Process</a:t>
            </a:r>
          </a:p>
        </p:txBody>
      </p:sp>
      <p:cxnSp>
        <p:nvCxnSpPr>
          <p:cNvPr id="12314" name="Connector: Elbow 12313">
            <a:extLst>
              <a:ext uri="{FF2B5EF4-FFF2-40B4-BE49-F238E27FC236}">
                <a16:creationId xmlns:a16="http://schemas.microsoft.com/office/drawing/2014/main" id="{E9D2F08E-1233-2A5E-052A-75BF0A4D20D3}"/>
              </a:ext>
            </a:extLst>
          </p:cNvPr>
          <p:cNvCxnSpPr>
            <a:cxnSpLocks/>
            <a:endCxn id="103" idx="2"/>
          </p:cNvCxnSpPr>
          <p:nvPr/>
        </p:nvCxnSpPr>
        <p:spPr>
          <a:xfrm rot="10800000" flipV="1">
            <a:off x="3249980" y="4150699"/>
            <a:ext cx="7989523" cy="296480"/>
          </a:xfrm>
          <a:prstGeom prst="bentConnector4">
            <a:avLst>
              <a:gd name="adj1" fmla="val -2268"/>
              <a:gd name="adj2" fmla="val 503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2" name="ZoneTexte 80">
            <a:extLst>
              <a:ext uri="{FF2B5EF4-FFF2-40B4-BE49-F238E27FC236}">
                <a16:creationId xmlns:a16="http://schemas.microsoft.com/office/drawing/2014/main" id="{9F9AA251-D5EE-5B3C-1061-F202D7B2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896" y="3667001"/>
            <a:ext cx="1034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Control  signal </a:t>
            </a:r>
          </a:p>
        </p:txBody>
      </p:sp>
      <p:cxnSp>
        <p:nvCxnSpPr>
          <p:cNvPr id="12339" name="Straight Arrow Connector 12338">
            <a:extLst>
              <a:ext uri="{FF2B5EF4-FFF2-40B4-BE49-F238E27FC236}">
                <a16:creationId xmlns:a16="http://schemas.microsoft.com/office/drawing/2014/main" id="{26068EEC-23D9-0749-7B1F-09101B6F8CDF}"/>
              </a:ext>
            </a:extLst>
          </p:cNvPr>
          <p:cNvCxnSpPr>
            <a:cxnSpLocks/>
          </p:cNvCxnSpPr>
          <p:nvPr/>
        </p:nvCxnSpPr>
        <p:spPr>
          <a:xfrm>
            <a:off x="11295015" y="4149069"/>
            <a:ext cx="41851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2" name="ZoneTexte 155">
            <a:extLst>
              <a:ext uri="{FF2B5EF4-FFF2-40B4-BE49-F238E27FC236}">
                <a16:creationId xmlns:a16="http://schemas.microsoft.com/office/drawing/2014/main" id="{4996FEA1-CD6C-AE5C-220B-FAF44B9B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834" y="3506874"/>
            <a:ext cx="1358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b="1" dirty="0">
                <a:solidFill>
                  <a:srgbClr val="000000"/>
                </a:solidFill>
                <a:latin typeface="Encode Sans (Corps)"/>
              </a:rPr>
              <a:t>Output</a:t>
            </a:r>
          </a:p>
          <a:p>
            <a:pPr algn="ctr"/>
            <a:r>
              <a:rPr lang="fr-FR" altLang="fr-FR" sz="1200" b="1" dirty="0">
                <a:solidFill>
                  <a:srgbClr val="000000"/>
                </a:solidFill>
                <a:latin typeface="Encode Sans (Corps)"/>
              </a:rPr>
              <a:t>(Heater temperature)</a:t>
            </a:r>
          </a:p>
        </p:txBody>
      </p:sp>
      <p:sp>
        <p:nvSpPr>
          <p:cNvPr id="12343" name="ZoneTexte 155">
            <a:extLst>
              <a:ext uri="{FF2B5EF4-FFF2-40B4-BE49-F238E27FC236}">
                <a16:creationId xmlns:a16="http://schemas.microsoft.com/office/drawing/2014/main" id="{866B18D9-155D-E1C1-6E40-E863D8C2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515" y="161732"/>
            <a:ext cx="3783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solidFill>
                  <a:srgbClr val="000000"/>
                </a:solidFill>
                <a:latin typeface="Encode Sans (Corps)"/>
              </a:rPr>
              <a:t>System Identification &amp; Control</a:t>
            </a:r>
          </a:p>
        </p:txBody>
      </p:sp>
      <p:sp>
        <p:nvSpPr>
          <p:cNvPr id="12349" name="Rectangle: Rounded Corners 12348">
            <a:extLst>
              <a:ext uri="{FF2B5EF4-FFF2-40B4-BE49-F238E27FC236}">
                <a16:creationId xmlns:a16="http://schemas.microsoft.com/office/drawing/2014/main" id="{9FF99258-1E7C-10FC-FAA0-ED294F225A93}"/>
              </a:ext>
            </a:extLst>
          </p:cNvPr>
          <p:cNvSpPr/>
          <p:nvPr/>
        </p:nvSpPr>
        <p:spPr>
          <a:xfrm>
            <a:off x="5969196" y="3897904"/>
            <a:ext cx="945453" cy="4826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b="1" dirty="0">
                <a:solidFill>
                  <a:srgbClr val="000000"/>
                </a:solidFill>
                <a:latin typeface="Encode Sans (Corps)"/>
              </a:rPr>
              <a:t>Saturation</a:t>
            </a:r>
          </a:p>
        </p:txBody>
      </p:sp>
      <p:cxnSp>
        <p:nvCxnSpPr>
          <p:cNvPr id="12360" name="Straight Arrow Connector 12359">
            <a:extLst>
              <a:ext uri="{FF2B5EF4-FFF2-40B4-BE49-F238E27FC236}">
                <a16:creationId xmlns:a16="http://schemas.microsoft.com/office/drawing/2014/main" id="{F68C820C-25EC-5351-F7B6-5B79C4795FE6}"/>
              </a:ext>
            </a:extLst>
          </p:cNvPr>
          <p:cNvCxnSpPr>
            <a:cxnSpLocks/>
          </p:cNvCxnSpPr>
          <p:nvPr/>
        </p:nvCxnSpPr>
        <p:spPr>
          <a:xfrm flipV="1">
            <a:off x="6914667" y="4139204"/>
            <a:ext cx="257075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2" name="Connector: Elbow 12361">
            <a:extLst>
              <a:ext uri="{FF2B5EF4-FFF2-40B4-BE49-F238E27FC236}">
                <a16:creationId xmlns:a16="http://schemas.microsoft.com/office/drawing/2014/main" id="{95EAFE90-0A2E-3BF1-9F28-D0A62BE356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8230" y="4150701"/>
            <a:ext cx="2622400" cy="1165022"/>
          </a:xfrm>
          <a:prstGeom prst="bentConnector3">
            <a:avLst>
              <a:gd name="adj1" fmla="val 574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3" name="ZoneTexte 80">
            <a:extLst>
              <a:ext uri="{FF2B5EF4-FFF2-40B4-BE49-F238E27FC236}">
                <a16:creationId xmlns:a16="http://schemas.microsoft.com/office/drawing/2014/main" id="{1AF5B752-E383-9440-CC8E-1B83A515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71" y="4474072"/>
            <a:ext cx="1675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b="1" dirty="0">
                <a:latin typeface="Encode Sans (Corps)"/>
              </a:rPr>
              <a:t>On/Off </a:t>
            </a:r>
          </a:p>
          <a:p>
            <a:pPr algn="ctr"/>
            <a:r>
              <a:rPr lang="fr-FR" altLang="fr-FR" sz="1200" b="1" dirty="0">
                <a:latin typeface="Encode Sans (Corps)"/>
              </a:rPr>
              <a:t>Integral action</a:t>
            </a:r>
          </a:p>
        </p:txBody>
      </p:sp>
      <p:cxnSp>
        <p:nvCxnSpPr>
          <p:cNvPr id="12375" name="Connector: Elbow 12374">
            <a:extLst>
              <a:ext uri="{FF2B5EF4-FFF2-40B4-BE49-F238E27FC236}">
                <a16:creationId xmlns:a16="http://schemas.microsoft.com/office/drawing/2014/main" id="{5B59FC09-9AFE-99DC-6C7F-DA0BDB255FDB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16200000" flipH="1">
            <a:off x="3920244" y="-838725"/>
            <a:ext cx="610320" cy="6677817"/>
          </a:xfrm>
          <a:prstGeom prst="bentConnector3">
            <a:avLst>
              <a:gd name="adj1" fmla="val 1374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3" grpId="0" animBg="1"/>
      <p:bldP spid="4" grpId="0" animBg="1"/>
      <p:bldP spid="8" grpId="0"/>
      <p:bldP spid="10" grpId="0"/>
      <p:bldP spid="13" grpId="0" animBg="1"/>
      <p:bldP spid="14" grpId="0"/>
      <p:bldP spid="16" grpId="0"/>
      <p:bldP spid="19" grpId="0"/>
      <p:bldP spid="20" grpId="0" animBg="1"/>
      <p:bldP spid="24" grpId="0"/>
      <p:bldP spid="43" grpId="0"/>
      <p:bldP spid="76" grpId="0" animBg="1"/>
      <p:bldP spid="83" grpId="0"/>
      <p:bldP spid="85" grpId="0"/>
      <p:bldP spid="86" grpId="0" animBg="1"/>
      <p:bldP spid="98" grpId="0" animBg="1"/>
      <p:bldP spid="99" grpId="0" animBg="1"/>
      <p:bldP spid="100" grpId="0"/>
      <p:bldP spid="103" grpId="0"/>
      <p:bldP spid="125" grpId="0" animBg="1"/>
      <p:bldP spid="12288" grpId="0" animBg="1"/>
      <p:bldP spid="12299" grpId="0"/>
      <p:bldP spid="12306" grpId="0"/>
      <p:bldP spid="12313" grpId="0"/>
      <p:bldP spid="12322" grpId="0"/>
      <p:bldP spid="12342" grpId="0"/>
      <p:bldP spid="12343" grpId="0"/>
      <p:bldP spid="12349" grpId="0" animBg="1"/>
      <p:bldP spid="123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4" y="2829013"/>
            <a:ext cx="10629651" cy="1894643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sz="4000" b="1" dirty="0"/>
              <a:t>APPENDIX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F16F515-182C-437A-7BF3-D0890D1A4093}"/>
              </a:ext>
            </a:extLst>
          </p:cNvPr>
          <p:cNvSpPr txBox="1">
            <a:spLocks/>
          </p:cNvSpPr>
          <p:nvPr/>
        </p:nvSpPr>
        <p:spPr>
          <a:xfrm>
            <a:off x="150800" y="4843506"/>
            <a:ext cx="8478295" cy="18946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3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1">
            <a:extLst>
              <a:ext uri="{FF2B5EF4-FFF2-40B4-BE49-F238E27FC236}">
                <a16:creationId xmlns:a16="http://schemas.microsoft.com/office/drawing/2014/main" id="{90D10F71-9954-6915-7378-9C17CE7CB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1BB7D54-3F89-450F-A599-85A87015FE3D}" type="slidenum">
              <a:rPr lang="en-US" altLang="fr-FR" sz="1400">
                <a:solidFill>
                  <a:srgbClr val="FFFFFF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fr-FR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76" name="TextBox 132">
            <a:extLst>
              <a:ext uri="{FF2B5EF4-FFF2-40B4-BE49-F238E27FC236}">
                <a16:creationId xmlns:a16="http://schemas.microsoft.com/office/drawing/2014/main" id="{F41D7998-9440-3115-EE62-2CCF10BF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054" y="5428185"/>
            <a:ext cx="38830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889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4889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4889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4889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4889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88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88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88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88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fr-FR" altLang="fr-FR" sz="1200" b="1">
                <a:solidFill>
                  <a:schemeClr val="bg1"/>
                </a:solidFill>
                <a:latin typeface="Encode Sans (Corps)"/>
              </a:rPr>
              <a:t>Résultats : Diapositive suivante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0DE58F65-3058-EBCE-DA7E-F9DF7605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7495" y="313171"/>
            <a:ext cx="10661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latin typeface="Encode Sans (Corps)"/>
              </a:rPr>
              <a:t>Proportional integral controller tunning using Internal model control method calculation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397ECF8F-B74B-154E-4F4D-ECF074CC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95" y="833122"/>
            <a:ext cx="80882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dirty="0">
                <a:latin typeface="Encode Sans (Corps)"/>
              </a:rPr>
              <a:t>1. System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C1DA0-F373-5F57-D98F-244A711B930F}"/>
              </a:ext>
            </a:extLst>
          </p:cNvPr>
          <p:cNvSpPr txBox="1"/>
          <p:nvPr/>
        </p:nvSpPr>
        <p:spPr>
          <a:xfrm>
            <a:off x="0" y="1127134"/>
            <a:ext cx="894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Encode Sans (Corps)"/>
              </a:rPr>
              <a:t>Our system is modeled as a first order plus dead time, it can be written as follows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155">
                <a:extLst>
                  <a:ext uri="{FF2B5EF4-FFF2-40B4-BE49-F238E27FC236}">
                    <a16:creationId xmlns:a16="http://schemas.microsoft.com/office/drawing/2014/main" id="{B5C0AC28-1181-2DBD-EA89-EE6ACA09C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635" y="1552309"/>
                <a:ext cx="3783520" cy="407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l-GR" sz="140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400" dirty="0"/>
                  <a:t>)</a:t>
                </a:r>
              </a:p>
            </p:txBody>
          </p:sp>
        </mc:Choice>
        <mc:Fallback>
          <p:sp>
            <p:nvSpPr>
              <p:cNvPr id="6" name="ZoneTexte 155">
                <a:extLst>
                  <a:ext uri="{FF2B5EF4-FFF2-40B4-BE49-F238E27FC236}">
                    <a16:creationId xmlns:a16="http://schemas.microsoft.com/office/drawing/2014/main" id="{B5C0AC28-1181-2DBD-EA89-EE6ACA09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635" y="1552309"/>
                <a:ext cx="3783520" cy="407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B6357-704B-BF2E-49F9-00A6B8E29D51}"/>
                  </a:ext>
                </a:extLst>
              </p:cNvPr>
              <p:cNvSpPr txBox="1"/>
              <p:nvPr/>
            </p:nvSpPr>
            <p:spPr>
              <a:xfrm>
                <a:off x="0" y="1982256"/>
                <a:ext cx="12028601" cy="3003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Encode Sans (Corps)"/>
                  </a:rPr>
                  <a:t>The system parameters were identified (look at the previous project in the repository). </a:t>
                </a:r>
                <a:r>
                  <a:rPr lang="fr-FR" sz="1400" dirty="0" err="1">
                    <a:latin typeface="Encode Sans (Corps)"/>
                  </a:rPr>
                  <a:t>Then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we</a:t>
                </a:r>
                <a:r>
                  <a:rPr lang="fr-FR" sz="1400" dirty="0">
                    <a:latin typeface="Encode Sans (Corps)"/>
                  </a:rPr>
                  <a:t> can </a:t>
                </a:r>
                <a:r>
                  <a:rPr lang="fr-FR" sz="1400" dirty="0" err="1">
                    <a:latin typeface="Encode Sans (Corps)"/>
                  </a:rPr>
                  <a:t>derive</a:t>
                </a:r>
                <a:r>
                  <a:rPr lang="fr-FR" sz="1400" dirty="0">
                    <a:latin typeface="Encode Sans (Corps)"/>
                  </a:rPr>
                  <a:t> the </a:t>
                </a:r>
                <a:r>
                  <a:rPr lang="fr-FR" sz="1400" dirty="0" err="1">
                    <a:latin typeface="Encode Sans (Corps)"/>
                  </a:rPr>
                  <a:t>transfer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function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between</a:t>
                </a:r>
                <a:r>
                  <a:rPr lang="fr-FR" sz="1400" dirty="0">
                    <a:latin typeface="Encode Sans (Corps)"/>
                  </a:rPr>
                  <a:t> the input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 (</a:t>
                </a:r>
                <a:r>
                  <a:rPr lang="fr-FR" sz="1400" dirty="0" err="1">
                    <a:latin typeface="Encode Sans (Corps)"/>
                  </a:rPr>
                  <a:t>heat</a:t>
                </a:r>
                <a:r>
                  <a:rPr lang="fr-FR" sz="1400" dirty="0">
                    <a:latin typeface="Encode Sans (Corps)"/>
                  </a:rPr>
                  <a:t>) and the output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(temperature):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:endParaRPr lang="fr-FR" sz="1400" dirty="0">
                  <a:latin typeface="Encode Sans (Corps)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𝐺𝑚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p>
                        <m:s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>
                    <a:latin typeface="Encode Sans (Corps)"/>
                  </a:rPr>
                  <a:t>A PI controller is sufficient to drive the output process to a desired temperature. To tune the PI controller, </a:t>
                </a:r>
                <a:r>
                  <a:rPr lang="fr-FR" sz="1400" dirty="0" err="1">
                    <a:latin typeface="Encode Sans (Corps)"/>
                  </a:rPr>
                  <a:t>we</a:t>
                </a:r>
                <a:r>
                  <a:rPr lang="fr-FR" sz="1400" dirty="0">
                    <a:latin typeface="Encode Sans (Corps)"/>
                  </a:rPr>
                  <a:t> have </a:t>
                </a:r>
                <a:r>
                  <a:rPr lang="fr-FR" sz="1400" dirty="0" err="1">
                    <a:latin typeface="Encode Sans (Corps)"/>
                  </a:rPr>
                  <a:t>chosen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internal</a:t>
                </a:r>
                <a:r>
                  <a:rPr lang="fr-FR" sz="1400" dirty="0">
                    <a:latin typeface="Encode Sans (Corps)"/>
                  </a:rPr>
                  <a:t> model control technique,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>
                    <a:latin typeface="Encode Sans (Corps)"/>
                  </a:rPr>
                  <a:t>   2.  Internal model control tuning technique</a:t>
                </a:r>
              </a:p>
              <a:p>
                <a:endParaRPr lang="fr-FR" sz="1200" dirty="0">
                  <a:latin typeface="Encode Sans (Corps)"/>
                </a:endParaRPr>
              </a:p>
              <a:p>
                <a:endParaRPr lang="fr-FR" sz="1200" dirty="0">
                  <a:latin typeface="Encode Sans (Corps)"/>
                </a:endParaRPr>
              </a:p>
              <a:p>
                <a:endParaRPr lang="fr-FR" sz="1200" dirty="0">
                  <a:latin typeface="Encode Sans (Corps)"/>
                </a:endParaRPr>
              </a:p>
              <a:p>
                <a:endParaRPr lang="fr-FR" sz="1200" dirty="0">
                  <a:latin typeface="Encode Sans (Corps)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B6357-704B-BF2E-49F9-00A6B8E2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2256"/>
                <a:ext cx="12028601" cy="3003130"/>
              </a:xfrm>
              <a:prstGeom prst="rect">
                <a:avLst/>
              </a:prstGeom>
              <a:blipFill>
                <a:blip r:embed="rId3"/>
                <a:stretch>
                  <a:fillRect l="-152" t="-406" r="-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176">
            <a:extLst>
              <a:ext uri="{FF2B5EF4-FFF2-40B4-BE49-F238E27FC236}">
                <a16:creationId xmlns:a16="http://schemas.microsoft.com/office/drawing/2014/main" id="{732C3C3A-87D6-A813-1303-0D659865F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59" y="4710619"/>
            <a:ext cx="401637" cy="400050"/>
          </a:xfrm>
          <a:prstGeom prst="ellipse">
            <a:avLst/>
          </a:prstGeom>
          <a:solidFill>
            <a:srgbClr val="85A0A9"/>
          </a:solidFill>
          <a:ln w="26988" cap="flat">
            <a:solidFill>
              <a:srgbClr val="385D8A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11" name="ZoneTexte 155">
            <a:extLst>
              <a:ext uri="{FF2B5EF4-FFF2-40B4-BE49-F238E27FC236}">
                <a16:creationId xmlns:a16="http://schemas.microsoft.com/office/drawing/2014/main" id="{AB4C21DD-F74F-D4D8-FB43-818C6BDB5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356" y="4753771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420228-1E91-54AC-4F48-06F9D44E7746}"/>
              </a:ext>
            </a:extLst>
          </p:cNvPr>
          <p:cNvCxnSpPr>
            <a:cxnSpLocks/>
            <a:stCxn id="10" idx="7"/>
            <a:endCxn id="10" idx="3"/>
          </p:cNvCxnSpPr>
          <p:nvPr/>
        </p:nvCxnSpPr>
        <p:spPr>
          <a:xfrm flipH="1">
            <a:off x="1222277" y="4769205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227869-E9AA-243F-6083-B8C7EB6B510B}"/>
              </a:ext>
            </a:extLst>
          </p:cNvPr>
          <p:cNvCxnSpPr>
            <a:cxnSpLocks/>
            <a:stCxn id="10" idx="1"/>
            <a:endCxn id="10" idx="5"/>
          </p:cNvCxnSpPr>
          <p:nvPr/>
        </p:nvCxnSpPr>
        <p:spPr>
          <a:xfrm>
            <a:off x="1222277" y="4769205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55">
            <a:extLst>
              <a:ext uri="{FF2B5EF4-FFF2-40B4-BE49-F238E27FC236}">
                <a16:creationId xmlns:a16="http://schemas.microsoft.com/office/drawing/2014/main" id="{1B985242-5C3C-8FF8-6CF9-2FC8A505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47" y="4873633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5B69DA-3A43-0ECF-1A05-38CC088FB5FD}"/>
              </a:ext>
            </a:extLst>
          </p:cNvPr>
          <p:cNvCxnSpPr>
            <a:cxnSpLocks/>
          </p:cNvCxnSpPr>
          <p:nvPr/>
        </p:nvCxnSpPr>
        <p:spPr>
          <a:xfrm>
            <a:off x="965116" y="4915212"/>
            <a:ext cx="20316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89BF4-FBD1-7A57-C952-0460B7EED279}"/>
                  </a:ext>
                </a:extLst>
              </p:cNvPr>
              <p:cNvSpPr/>
              <p:nvPr/>
            </p:nvSpPr>
            <p:spPr>
              <a:xfrm>
                <a:off x="1907402" y="4741751"/>
                <a:ext cx="561353" cy="4027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rgbClr val="00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b="1" dirty="0">
                  <a:latin typeface="Encode Sans (Corps)"/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89BF4-FBD1-7A57-C952-0460B7EED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02" y="4741751"/>
                <a:ext cx="561353" cy="4027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DB20E-7748-87CA-341E-E6E4EAED4E28}"/>
              </a:ext>
            </a:extLst>
          </p:cNvPr>
          <p:cNvCxnSpPr>
            <a:cxnSpLocks/>
          </p:cNvCxnSpPr>
          <p:nvPr/>
        </p:nvCxnSpPr>
        <p:spPr>
          <a:xfrm flipV="1">
            <a:off x="1565096" y="4907758"/>
            <a:ext cx="360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BBA01D-9244-1460-EEE7-CAB130382780}"/>
              </a:ext>
            </a:extLst>
          </p:cNvPr>
          <p:cNvSpPr/>
          <p:nvPr/>
        </p:nvSpPr>
        <p:spPr>
          <a:xfrm>
            <a:off x="3951156" y="5439442"/>
            <a:ext cx="600833" cy="434847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rgbClr val="0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200" b="1" dirty="0">
              <a:latin typeface="Encode Sans (Corps)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0FDDF-6FE3-DBE8-116B-630FDF42A164}"/>
              </a:ext>
            </a:extLst>
          </p:cNvPr>
          <p:cNvCxnSpPr>
            <a:cxnSpLocks/>
            <a:stCxn id="31793" idx="3"/>
          </p:cNvCxnSpPr>
          <p:nvPr/>
        </p:nvCxnSpPr>
        <p:spPr>
          <a:xfrm flipV="1">
            <a:off x="3241391" y="4892104"/>
            <a:ext cx="689935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6FEFA09-1ED6-4017-4DDC-6D308FD1F6F5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3338930" y="5044640"/>
            <a:ext cx="749108" cy="475343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80">
            <a:extLst>
              <a:ext uri="{FF2B5EF4-FFF2-40B4-BE49-F238E27FC236}">
                <a16:creationId xmlns:a16="http://schemas.microsoft.com/office/drawing/2014/main" id="{B374361E-A62E-9552-2632-D73BC018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587" y="4633279"/>
            <a:ext cx="6658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b="1" dirty="0">
                <a:latin typeface="Encode Sans (Corps)"/>
              </a:rPr>
              <a:t>e</a:t>
            </a: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17133DB4-CDBD-6112-A55E-34640AD80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326" y="4728459"/>
            <a:ext cx="600833" cy="400050"/>
          </a:xfrm>
          <a:prstGeom prst="flowChartAlternateProcess">
            <a:avLst/>
          </a:prstGeom>
          <a:solidFill>
            <a:srgbClr val="92D050">
              <a:alpha val="27843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D6C2AC-8C20-5FF0-160C-6AD4E5248C26}"/>
              </a:ext>
            </a:extLst>
          </p:cNvPr>
          <p:cNvCxnSpPr>
            <a:cxnSpLocks/>
          </p:cNvCxnSpPr>
          <p:nvPr/>
        </p:nvCxnSpPr>
        <p:spPr>
          <a:xfrm>
            <a:off x="4559867" y="5656866"/>
            <a:ext cx="198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ZoneTexte 80">
            <a:extLst>
              <a:ext uri="{FF2B5EF4-FFF2-40B4-BE49-F238E27FC236}">
                <a16:creationId xmlns:a16="http://schemas.microsoft.com/office/drawing/2014/main" id="{F8662775-656C-B1DE-8E21-D3258D51C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10" y="4666659"/>
            <a:ext cx="10349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50" name="ZoneTexte 80">
                <a:extLst>
                  <a:ext uri="{FF2B5EF4-FFF2-40B4-BE49-F238E27FC236}">
                    <a16:creationId xmlns:a16="http://schemas.microsoft.com/office/drawing/2014/main" id="{62B2EE77-4ED5-5FBB-00C3-D9CD7BD55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812" y="4743794"/>
                <a:ext cx="1034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𝑮𝒑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altLang="fr-FR" sz="1200" b="1" dirty="0">
                  <a:latin typeface="Encode Sans (Corps)"/>
                </a:endParaRPr>
              </a:p>
            </p:txBody>
          </p:sp>
        </mc:Choice>
        <mc:Fallback>
          <p:sp>
            <p:nvSpPr>
              <p:cNvPr id="31750" name="ZoneTexte 80">
                <a:extLst>
                  <a:ext uri="{FF2B5EF4-FFF2-40B4-BE49-F238E27FC236}">
                    <a16:creationId xmlns:a16="http://schemas.microsoft.com/office/drawing/2014/main" id="{62B2EE77-4ED5-5FBB-00C3-D9CD7BD55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0812" y="4743794"/>
                <a:ext cx="1034930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64" name="Straight Connector 31763">
            <a:extLst>
              <a:ext uri="{FF2B5EF4-FFF2-40B4-BE49-F238E27FC236}">
                <a16:creationId xmlns:a16="http://schemas.microsoft.com/office/drawing/2014/main" id="{6B566559-3CEA-3BB2-083A-9EDB7425A239}"/>
              </a:ext>
            </a:extLst>
          </p:cNvPr>
          <p:cNvCxnSpPr>
            <a:cxnSpLocks/>
          </p:cNvCxnSpPr>
          <p:nvPr/>
        </p:nvCxnSpPr>
        <p:spPr>
          <a:xfrm flipH="1">
            <a:off x="4534490" y="4901970"/>
            <a:ext cx="4353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66" name="Straight Arrow Connector 31765">
            <a:extLst>
              <a:ext uri="{FF2B5EF4-FFF2-40B4-BE49-F238E27FC236}">
                <a16:creationId xmlns:a16="http://schemas.microsoft.com/office/drawing/2014/main" id="{7798D66C-D986-BD1D-9783-20B6FEFF3473}"/>
              </a:ext>
            </a:extLst>
          </p:cNvPr>
          <p:cNvCxnSpPr>
            <a:cxnSpLocks/>
            <a:endCxn id="31777" idx="0"/>
          </p:cNvCxnSpPr>
          <p:nvPr/>
        </p:nvCxnSpPr>
        <p:spPr>
          <a:xfrm>
            <a:off x="4953608" y="4892104"/>
            <a:ext cx="0" cy="6048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2" name="Oval 176">
            <a:extLst>
              <a:ext uri="{FF2B5EF4-FFF2-40B4-BE49-F238E27FC236}">
                <a16:creationId xmlns:a16="http://schemas.microsoft.com/office/drawing/2014/main" id="{9359B36C-8658-1C66-7413-5BA1FA83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643" y="5491931"/>
            <a:ext cx="401637" cy="400050"/>
          </a:xfrm>
          <a:prstGeom prst="ellipse">
            <a:avLst/>
          </a:prstGeom>
          <a:solidFill>
            <a:srgbClr val="85A0A9"/>
          </a:solidFill>
          <a:ln w="26988" cap="flat">
            <a:solidFill>
              <a:srgbClr val="385D8A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31773" name="ZoneTexte 155">
            <a:extLst>
              <a:ext uri="{FF2B5EF4-FFF2-40B4-BE49-F238E27FC236}">
                <a16:creationId xmlns:a16="http://schemas.microsoft.com/office/drawing/2014/main" id="{39862D78-7669-2205-9492-819FBEB6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62" y="5504518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-</a:t>
            </a:r>
          </a:p>
        </p:txBody>
      </p:sp>
      <p:cxnSp>
        <p:nvCxnSpPr>
          <p:cNvPr id="31774" name="Straight Connector 31773">
            <a:extLst>
              <a:ext uri="{FF2B5EF4-FFF2-40B4-BE49-F238E27FC236}">
                <a16:creationId xmlns:a16="http://schemas.microsoft.com/office/drawing/2014/main" id="{AAA55B38-0765-69C9-B6E7-91EF3CA7DE57}"/>
              </a:ext>
            </a:extLst>
          </p:cNvPr>
          <p:cNvCxnSpPr>
            <a:cxnSpLocks/>
            <a:stCxn id="31772" idx="7"/>
            <a:endCxn id="31772" idx="3"/>
          </p:cNvCxnSpPr>
          <p:nvPr/>
        </p:nvCxnSpPr>
        <p:spPr>
          <a:xfrm flipH="1">
            <a:off x="4817461" y="5550517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75" name="Straight Connector 31774">
            <a:extLst>
              <a:ext uri="{FF2B5EF4-FFF2-40B4-BE49-F238E27FC236}">
                <a16:creationId xmlns:a16="http://schemas.microsoft.com/office/drawing/2014/main" id="{284314C4-2936-D0E6-3955-6B006E47BDB0}"/>
              </a:ext>
            </a:extLst>
          </p:cNvPr>
          <p:cNvCxnSpPr>
            <a:cxnSpLocks/>
            <a:stCxn id="31772" idx="1"/>
            <a:endCxn id="31772" idx="5"/>
          </p:cNvCxnSpPr>
          <p:nvPr/>
        </p:nvCxnSpPr>
        <p:spPr>
          <a:xfrm>
            <a:off x="4817461" y="5550517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77" name="ZoneTexte 155">
            <a:extLst>
              <a:ext uri="{FF2B5EF4-FFF2-40B4-BE49-F238E27FC236}">
                <a16:creationId xmlns:a16="http://schemas.microsoft.com/office/drawing/2014/main" id="{0755F429-37E2-424F-6FE8-B9015A92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831" y="5407700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+</a:t>
            </a:r>
          </a:p>
        </p:txBody>
      </p:sp>
      <p:sp>
        <p:nvSpPr>
          <p:cNvPr id="31781" name="ZoneTexte 80">
            <a:extLst>
              <a:ext uri="{FF2B5EF4-FFF2-40B4-BE49-F238E27FC236}">
                <a16:creationId xmlns:a16="http://schemas.microsoft.com/office/drawing/2014/main" id="{1D6CD66C-2A9F-2587-E5FA-66BF47DD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428" y="4584879"/>
            <a:ext cx="1740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y</a:t>
            </a:r>
          </a:p>
        </p:txBody>
      </p:sp>
      <p:cxnSp>
        <p:nvCxnSpPr>
          <p:cNvPr id="31782" name="Connector: Elbow 31781">
            <a:extLst>
              <a:ext uri="{FF2B5EF4-FFF2-40B4-BE49-F238E27FC236}">
                <a16:creationId xmlns:a16="http://schemas.microsoft.com/office/drawing/2014/main" id="{7D33FF3B-D586-2C1E-696A-2D236E2AF570}"/>
              </a:ext>
            </a:extLst>
          </p:cNvPr>
          <p:cNvCxnSpPr>
            <a:cxnSpLocks/>
          </p:cNvCxnSpPr>
          <p:nvPr/>
        </p:nvCxnSpPr>
        <p:spPr>
          <a:xfrm rot="5400000" flipH="1">
            <a:off x="2779566" y="3721322"/>
            <a:ext cx="756549" cy="3584771"/>
          </a:xfrm>
          <a:prstGeom prst="bentConnector4">
            <a:avLst>
              <a:gd name="adj1" fmla="val -30216"/>
              <a:gd name="adj2" fmla="val 99952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793" name="Rectangle: Rounded Corners 31792">
                <a:extLst>
                  <a:ext uri="{FF2B5EF4-FFF2-40B4-BE49-F238E27FC236}">
                    <a16:creationId xmlns:a16="http://schemas.microsoft.com/office/drawing/2014/main" id="{A8E6C48B-7646-A856-2B2A-994FF45233AF}"/>
                  </a:ext>
                </a:extLst>
              </p:cNvPr>
              <p:cNvSpPr/>
              <p:nvPr/>
            </p:nvSpPr>
            <p:spPr>
              <a:xfrm>
                <a:off x="2680038" y="4741750"/>
                <a:ext cx="561353" cy="4027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8C5896">
                      <a:tint val="66000"/>
                      <a:satMod val="160000"/>
                    </a:srgbClr>
                  </a:gs>
                  <a:gs pos="50000">
                    <a:srgbClr val="8C5896">
                      <a:tint val="44500"/>
                      <a:satMod val="160000"/>
                    </a:srgbClr>
                  </a:gs>
                  <a:gs pos="100000">
                    <a:srgbClr val="8C5896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rgbClr val="00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𝑮𝒄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b="1" dirty="0">
                  <a:latin typeface="Encode Sans (Corps)"/>
                </a:endParaRPr>
              </a:p>
            </p:txBody>
          </p:sp>
        </mc:Choice>
        <mc:Fallback>
          <p:sp>
            <p:nvSpPr>
              <p:cNvPr id="31793" name="Rectangle: Rounded Corners 31792">
                <a:extLst>
                  <a:ext uri="{FF2B5EF4-FFF2-40B4-BE49-F238E27FC236}">
                    <a16:creationId xmlns:a16="http://schemas.microsoft.com/office/drawing/2014/main" id="{A8E6C48B-7646-A856-2B2A-994FF4523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38" y="4741750"/>
                <a:ext cx="561353" cy="4027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01" name="Straight Arrow Connector 31800">
            <a:extLst>
              <a:ext uri="{FF2B5EF4-FFF2-40B4-BE49-F238E27FC236}">
                <a16:creationId xmlns:a16="http://schemas.microsoft.com/office/drawing/2014/main" id="{A1B7F37A-E0AB-4509-E436-2CF3964D60AA}"/>
              </a:ext>
            </a:extLst>
          </p:cNvPr>
          <p:cNvCxnSpPr>
            <a:cxnSpLocks/>
          </p:cNvCxnSpPr>
          <p:nvPr/>
        </p:nvCxnSpPr>
        <p:spPr>
          <a:xfrm>
            <a:off x="2468755" y="4896740"/>
            <a:ext cx="21128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03" name="Straight Arrow Connector 31802">
            <a:extLst>
              <a:ext uri="{FF2B5EF4-FFF2-40B4-BE49-F238E27FC236}">
                <a16:creationId xmlns:a16="http://schemas.microsoft.com/office/drawing/2014/main" id="{9D43BE47-1E5A-C9D8-74B3-A3F6936EF5EF}"/>
              </a:ext>
            </a:extLst>
          </p:cNvPr>
          <p:cNvCxnSpPr>
            <a:cxnSpLocks/>
          </p:cNvCxnSpPr>
          <p:nvPr/>
        </p:nvCxnSpPr>
        <p:spPr>
          <a:xfrm flipV="1">
            <a:off x="4959461" y="4899594"/>
            <a:ext cx="180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04" name="ZoneTexte 80">
            <a:extLst>
              <a:ext uri="{FF2B5EF4-FFF2-40B4-BE49-F238E27FC236}">
                <a16:creationId xmlns:a16="http://schemas.microsoft.com/office/drawing/2014/main" id="{E75A42EE-0138-155A-B613-ECAF041E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31" y="4632319"/>
            <a:ext cx="6658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b="1" dirty="0">
                <a:latin typeface="Encode Sans (Corps)"/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08" name="ZoneTexte 80">
                <a:extLst>
                  <a:ext uri="{FF2B5EF4-FFF2-40B4-BE49-F238E27FC236}">
                    <a16:creationId xmlns:a16="http://schemas.microsoft.com/office/drawing/2014/main" id="{D587DDC1-514F-F15E-AED5-F6CE62484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8877" y="5509901"/>
                <a:ext cx="1034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𝑮𝒎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altLang="fr-FR" sz="1200" b="1" dirty="0">
                  <a:latin typeface="Encode Sans (Corps)"/>
                </a:endParaRPr>
              </a:p>
            </p:txBody>
          </p:sp>
        </mc:Choice>
        <mc:Fallback>
          <p:sp>
            <p:nvSpPr>
              <p:cNvPr id="31808" name="ZoneTexte 80">
                <a:extLst>
                  <a:ext uri="{FF2B5EF4-FFF2-40B4-BE49-F238E27FC236}">
                    <a16:creationId xmlns:a16="http://schemas.microsoft.com/office/drawing/2014/main" id="{D587DDC1-514F-F15E-AED5-F6CE6248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8877" y="5509901"/>
                <a:ext cx="103493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09" name="ZoneTexte 80">
            <a:extLst>
              <a:ext uri="{FF2B5EF4-FFF2-40B4-BE49-F238E27FC236}">
                <a16:creationId xmlns:a16="http://schemas.microsoft.com/office/drawing/2014/main" id="{944108E3-B066-14BB-4915-DF89B1DA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40" y="5278859"/>
            <a:ext cx="17404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ym</a:t>
            </a:r>
          </a:p>
        </p:txBody>
      </p:sp>
      <p:cxnSp>
        <p:nvCxnSpPr>
          <p:cNvPr id="31811" name="Straight Arrow Connector 31810">
            <a:extLst>
              <a:ext uri="{FF2B5EF4-FFF2-40B4-BE49-F238E27FC236}">
                <a16:creationId xmlns:a16="http://schemas.microsoft.com/office/drawing/2014/main" id="{8F8ED1EE-6FE6-9334-A6DA-B217B284B7BB}"/>
              </a:ext>
            </a:extLst>
          </p:cNvPr>
          <p:cNvCxnSpPr>
            <a:cxnSpLocks/>
          </p:cNvCxnSpPr>
          <p:nvPr/>
        </p:nvCxnSpPr>
        <p:spPr>
          <a:xfrm flipV="1">
            <a:off x="5622490" y="5263274"/>
            <a:ext cx="1080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12" name="Oval 176">
            <a:extLst>
              <a:ext uri="{FF2B5EF4-FFF2-40B4-BE49-F238E27FC236}">
                <a16:creationId xmlns:a16="http://schemas.microsoft.com/office/drawing/2014/main" id="{627DCC73-F221-42E2-AB7E-23ED6FFE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32" y="4699362"/>
            <a:ext cx="401637" cy="400050"/>
          </a:xfrm>
          <a:prstGeom prst="ellipse">
            <a:avLst/>
          </a:prstGeom>
          <a:solidFill>
            <a:srgbClr val="85A0A9"/>
          </a:solidFill>
          <a:ln w="26988" cap="flat">
            <a:solidFill>
              <a:srgbClr val="385D8A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31813" name="ZoneTexte 155">
            <a:extLst>
              <a:ext uri="{FF2B5EF4-FFF2-40B4-BE49-F238E27FC236}">
                <a16:creationId xmlns:a16="http://schemas.microsoft.com/office/drawing/2014/main" id="{79BF34F7-F161-4EA6-2418-BB58A4D3E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229" y="4742514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+</a:t>
            </a:r>
          </a:p>
        </p:txBody>
      </p:sp>
      <p:cxnSp>
        <p:nvCxnSpPr>
          <p:cNvPr id="31814" name="Straight Connector 31813">
            <a:extLst>
              <a:ext uri="{FF2B5EF4-FFF2-40B4-BE49-F238E27FC236}">
                <a16:creationId xmlns:a16="http://schemas.microsoft.com/office/drawing/2014/main" id="{797131AE-5633-7F46-0CEC-399DC12B3543}"/>
              </a:ext>
            </a:extLst>
          </p:cNvPr>
          <p:cNvCxnSpPr>
            <a:cxnSpLocks/>
            <a:stCxn id="31812" idx="7"/>
            <a:endCxn id="31812" idx="3"/>
          </p:cNvCxnSpPr>
          <p:nvPr/>
        </p:nvCxnSpPr>
        <p:spPr>
          <a:xfrm flipH="1">
            <a:off x="7235150" y="4757948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15" name="Straight Connector 31814">
            <a:extLst>
              <a:ext uri="{FF2B5EF4-FFF2-40B4-BE49-F238E27FC236}">
                <a16:creationId xmlns:a16="http://schemas.microsoft.com/office/drawing/2014/main" id="{D2146FF8-813D-5703-D45F-AE6EB44515CA}"/>
              </a:ext>
            </a:extLst>
          </p:cNvPr>
          <p:cNvCxnSpPr>
            <a:cxnSpLocks/>
            <a:stCxn id="31812" idx="1"/>
            <a:endCxn id="31812" idx="5"/>
          </p:cNvCxnSpPr>
          <p:nvPr/>
        </p:nvCxnSpPr>
        <p:spPr>
          <a:xfrm>
            <a:off x="7235150" y="4757948"/>
            <a:ext cx="284001" cy="282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16" name="ZoneTexte 155">
            <a:extLst>
              <a:ext uri="{FF2B5EF4-FFF2-40B4-BE49-F238E27FC236}">
                <a16:creationId xmlns:a16="http://schemas.microsoft.com/office/drawing/2014/main" id="{202B90F5-5E5B-B82A-CDDF-440F3D245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045" y="4880646"/>
            <a:ext cx="44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-</a:t>
            </a:r>
          </a:p>
        </p:txBody>
      </p:sp>
      <p:cxnSp>
        <p:nvCxnSpPr>
          <p:cNvPr id="31817" name="Straight Arrow Connector 31816">
            <a:extLst>
              <a:ext uri="{FF2B5EF4-FFF2-40B4-BE49-F238E27FC236}">
                <a16:creationId xmlns:a16="http://schemas.microsoft.com/office/drawing/2014/main" id="{F21BFFDE-3715-9BD1-DD53-B277F5EBB66E}"/>
              </a:ext>
            </a:extLst>
          </p:cNvPr>
          <p:cNvCxnSpPr>
            <a:cxnSpLocks/>
          </p:cNvCxnSpPr>
          <p:nvPr/>
        </p:nvCxnSpPr>
        <p:spPr>
          <a:xfrm>
            <a:off x="6977989" y="4903955"/>
            <a:ext cx="20316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818" name="Rectangle: Rounded Corners 31817">
                <a:extLst>
                  <a:ext uri="{FF2B5EF4-FFF2-40B4-BE49-F238E27FC236}">
                    <a16:creationId xmlns:a16="http://schemas.microsoft.com/office/drawing/2014/main" id="{95E82AAA-5D6C-7A54-67CB-7A50373879DB}"/>
                  </a:ext>
                </a:extLst>
              </p:cNvPr>
              <p:cNvSpPr/>
              <p:nvPr/>
            </p:nvSpPr>
            <p:spPr>
              <a:xfrm>
                <a:off x="8546838" y="4683587"/>
                <a:ext cx="561353" cy="4027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 w="19050">
                <a:solidFill>
                  <a:srgbClr val="00000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𝑮𝒄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1200" b="1" dirty="0">
                  <a:latin typeface="Encode Sans (Corps)"/>
                </a:endParaRPr>
              </a:p>
            </p:txBody>
          </p:sp>
        </mc:Choice>
        <mc:Fallback>
          <p:sp>
            <p:nvSpPr>
              <p:cNvPr id="31818" name="Rectangle: Rounded Corners 31817">
                <a:extLst>
                  <a:ext uri="{FF2B5EF4-FFF2-40B4-BE49-F238E27FC236}">
                    <a16:creationId xmlns:a16="http://schemas.microsoft.com/office/drawing/2014/main" id="{95E82AAA-5D6C-7A54-67CB-7A5037387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838" y="4683587"/>
                <a:ext cx="561353" cy="402741"/>
              </a:xfrm>
              <a:prstGeom prst="roundRect">
                <a:avLst/>
              </a:prstGeom>
              <a:blipFill>
                <a:blip r:embed="rId8"/>
                <a:stretch>
                  <a:fillRect l="-1053"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19" name="Straight Arrow Connector 31818">
            <a:extLst>
              <a:ext uri="{FF2B5EF4-FFF2-40B4-BE49-F238E27FC236}">
                <a16:creationId xmlns:a16="http://schemas.microsoft.com/office/drawing/2014/main" id="{1526F6E7-E0E5-2689-6BDA-82C322E31E5D}"/>
              </a:ext>
            </a:extLst>
          </p:cNvPr>
          <p:cNvCxnSpPr>
            <a:cxnSpLocks/>
          </p:cNvCxnSpPr>
          <p:nvPr/>
        </p:nvCxnSpPr>
        <p:spPr>
          <a:xfrm flipV="1">
            <a:off x="7577969" y="4896501"/>
            <a:ext cx="972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23" name="ZoneTexte 80">
            <a:extLst>
              <a:ext uri="{FF2B5EF4-FFF2-40B4-BE49-F238E27FC236}">
                <a16:creationId xmlns:a16="http://schemas.microsoft.com/office/drawing/2014/main" id="{2260868D-A855-ED9F-BBBB-D37630139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528" y="4579154"/>
            <a:ext cx="6658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b="1" dirty="0">
                <a:latin typeface="Encode Sans (Corps)"/>
              </a:rPr>
              <a:t>e</a:t>
            </a:r>
          </a:p>
        </p:txBody>
      </p:sp>
      <p:sp>
        <p:nvSpPr>
          <p:cNvPr id="31824" name="AutoShape 25">
            <a:extLst>
              <a:ext uri="{FF2B5EF4-FFF2-40B4-BE49-F238E27FC236}">
                <a16:creationId xmlns:a16="http://schemas.microsoft.com/office/drawing/2014/main" id="{A4098E59-31EF-64F1-A382-5C884462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199" y="4717202"/>
            <a:ext cx="600833" cy="400050"/>
          </a:xfrm>
          <a:prstGeom prst="flowChartAlternateProcess">
            <a:avLst/>
          </a:prstGeom>
          <a:solidFill>
            <a:srgbClr val="92D050">
              <a:alpha val="27843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 kern="0" dirty="0">
              <a:solidFill>
                <a:sysClr val="windowText" lastClr="000000"/>
              </a:solidFill>
              <a:latin typeface="Encode Sans (Corps)"/>
            </a:endParaRPr>
          </a:p>
        </p:txBody>
      </p:sp>
      <p:sp>
        <p:nvSpPr>
          <p:cNvPr id="31826" name="ZoneTexte 80">
            <a:extLst>
              <a:ext uri="{FF2B5EF4-FFF2-40B4-BE49-F238E27FC236}">
                <a16:creationId xmlns:a16="http://schemas.microsoft.com/office/drawing/2014/main" id="{97EAFD18-9459-119B-872B-52116A6F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783" y="4655402"/>
            <a:ext cx="10349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1" dirty="0">
                <a:latin typeface="Encode Sans (Corps)"/>
              </a:rPr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27" name="ZoneTexte 80">
                <a:extLst>
                  <a:ext uri="{FF2B5EF4-FFF2-40B4-BE49-F238E27FC236}">
                    <a16:creationId xmlns:a16="http://schemas.microsoft.com/office/drawing/2014/main" id="{B78FC45B-EBA8-F07C-4ED7-CEB7D352A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3685" y="4732537"/>
                <a:ext cx="1034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𝑮𝒑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altLang="fr-FR" sz="1200" b="1" dirty="0">
                  <a:latin typeface="Encode Sans (Corps)"/>
                </a:endParaRPr>
              </a:p>
            </p:txBody>
          </p:sp>
        </mc:Choice>
        <mc:Fallback>
          <p:sp>
            <p:nvSpPr>
              <p:cNvPr id="31827" name="ZoneTexte 80">
                <a:extLst>
                  <a:ext uri="{FF2B5EF4-FFF2-40B4-BE49-F238E27FC236}">
                    <a16:creationId xmlns:a16="http://schemas.microsoft.com/office/drawing/2014/main" id="{B78FC45B-EBA8-F07C-4ED7-CEB7D352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3685" y="4732537"/>
                <a:ext cx="1034930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28" name="Straight Connector 31827">
            <a:extLst>
              <a:ext uri="{FF2B5EF4-FFF2-40B4-BE49-F238E27FC236}">
                <a16:creationId xmlns:a16="http://schemas.microsoft.com/office/drawing/2014/main" id="{89BAE100-749E-BEBB-5C6D-4B0377EBD10A}"/>
              </a:ext>
            </a:extLst>
          </p:cNvPr>
          <p:cNvCxnSpPr>
            <a:cxnSpLocks/>
          </p:cNvCxnSpPr>
          <p:nvPr/>
        </p:nvCxnSpPr>
        <p:spPr>
          <a:xfrm flipH="1">
            <a:off x="10547363" y="4905002"/>
            <a:ext cx="4353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35" name="Connector: Elbow 31834">
            <a:extLst>
              <a:ext uri="{FF2B5EF4-FFF2-40B4-BE49-F238E27FC236}">
                <a16:creationId xmlns:a16="http://schemas.microsoft.com/office/drawing/2014/main" id="{FB6FCF80-CC25-8282-E0C6-FE7E5E2D1E8F}"/>
              </a:ext>
            </a:extLst>
          </p:cNvPr>
          <p:cNvCxnSpPr>
            <a:cxnSpLocks/>
            <a:endCxn id="31812" idx="4"/>
          </p:cNvCxnSpPr>
          <p:nvPr/>
        </p:nvCxnSpPr>
        <p:spPr>
          <a:xfrm rot="10800000" flipV="1">
            <a:off x="7377151" y="4905874"/>
            <a:ext cx="3559074" cy="193537"/>
          </a:xfrm>
          <a:prstGeom prst="bentConnector4">
            <a:avLst>
              <a:gd name="adj1" fmla="val -994"/>
              <a:gd name="adj2" fmla="val 550321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37" name="Straight Arrow Connector 31836">
            <a:extLst>
              <a:ext uri="{FF2B5EF4-FFF2-40B4-BE49-F238E27FC236}">
                <a16:creationId xmlns:a16="http://schemas.microsoft.com/office/drawing/2014/main" id="{0324D17D-8937-768A-2800-7D44E377D463}"/>
              </a:ext>
            </a:extLst>
          </p:cNvPr>
          <p:cNvCxnSpPr>
            <a:cxnSpLocks/>
          </p:cNvCxnSpPr>
          <p:nvPr/>
        </p:nvCxnSpPr>
        <p:spPr>
          <a:xfrm>
            <a:off x="9108191" y="4912666"/>
            <a:ext cx="846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38" name="Straight Arrow Connector 31837">
            <a:extLst>
              <a:ext uri="{FF2B5EF4-FFF2-40B4-BE49-F238E27FC236}">
                <a16:creationId xmlns:a16="http://schemas.microsoft.com/office/drawing/2014/main" id="{FF500501-C113-6938-2857-02CF34902D40}"/>
              </a:ext>
            </a:extLst>
          </p:cNvPr>
          <p:cNvCxnSpPr>
            <a:cxnSpLocks/>
          </p:cNvCxnSpPr>
          <p:nvPr/>
        </p:nvCxnSpPr>
        <p:spPr>
          <a:xfrm flipV="1">
            <a:off x="10972334" y="4911957"/>
            <a:ext cx="180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39" name="ZoneTexte 80">
            <a:extLst>
              <a:ext uri="{FF2B5EF4-FFF2-40B4-BE49-F238E27FC236}">
                <a16:creationId xmlns:a16="http://schemas.microsoft.com/office/drawing/2014/main" id="{8D86C056-566B-295D-53F1-852628823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104" y="4621062"/>
            <a:ext cx="6658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b="1" dirty="0">
                <a:latin typeface="Encode Sans (Corps)"/>
              </a:rPr>
              <a:t>u</a:t>
            </a:r>
          </a:p>
        </p:txBody>
      </p:sp>
      <p:sp>
        <p:nvSpPr>
          <p:cNvPr id="31866" name="ZoneTexte 80">
            <a:extLst>
              <a:ext uri="{FF2B5EF4-FFF2-40B4-BE49-F238E27FC236}">
                <a16:creationId xmlns:a16="http://schemas.microsoft.com/office/drawing/2014/main" id="{EE7B2E15-3AC0-38DE-83C7-4F3F7717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7981" y="4595980"/>
            <a:ext cx="6658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400" b="1" dirty="0">
                <a:latin typeface="Encode Sans (Corps)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4" grpId="0"/>
      <p:bldP spid="16" grpId="0" animBg="1"/>
      <p:bldP spid="18" grpId="0" animBg="1"/>
      <p:bldP spid="24" grpId="0"/>
      <p:bldP spid="31749" grpId="0"/>
      <p:bldP spid="31750" grpId="0"/>
      <p:bldP spid="31772" grpId="0" animBg="1"/>
      <p:bldP spid="31773" grpId="0"/>
      <p:bldP spid="31777" grpId="0"/>
      <p:bldP spid="31781" grpId="0"/>
      <p:bldP spid="31793" grpId="0" animBg="1"/>
      <p:bldP spid="31804" grpId="0"/>
      <p:bldP spid="31808" grpId="0"/>
      <p:bldP spid="31809" grpId="0"/>
      <p:bldP spid="31812" grpId="0" animBg="1"/>
      <p:bldP spid="31813" grpId="0"/>
      <p:bldP spid="31816" grpId="0"/>
      <p:bldP spid="31818" grpId="0" animBg="1"/>
      <p:bldP spid="31823" grpId="0"/>
      <p:bldP spid="31826" grpId="0"/>
      <p:bldP spid="31827" grpId="0"/>
      <p:bldP spid="31839" grpId="0"/>
      <p:bldP spid="318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0DE58F65-3058-EBCE-DA7E-F9DF7605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7495" y="313171"/>
            <a:ext cx="10661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latin typeface="Encode Sans (Corps)"/>
              </a:rPr>
              <a:t>Proportional integral controller tunning using Internal model control method calculation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C1DA0-F373-5F57-D98F-244A711B930F}"/>
              </a:ext>
            </a:extLst>
          </p:cNvPr>
          <p:cNvSpPr txBox="1"/>
          <p:nvPr/>
        </p:nvSpPr>
        <p:spPr>
          <a:xfrm>
            <a:off x="102650" y="1155568"/>
            <a:ext cx="894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Encode Sans (Corps)"/>
              </a:rPr>
              <a:t>To </a:t>
            </a:r>
            <a:r>
              <a:rPr lang="fr-FR" sz="1400" dirty="0" err="1">
                <a:latin typeface="Encode Sans (Corps)"/>
              </a:rPr>
              <a:t>calculate</a:t>
            </a:r>
            <a:r>
              <a:rPr lang="fr-FR" sz="1400" dirty="0">
                <a:latin typeface="Encode Sans (Corps)"/>
              </a:rPr>
              <a:t> the IMC controller, it is </a:t>
            </a:r>
            <a:r>
              <a:rPr lang="fr-FR" sz="1400" dirty="0" err="1">
                <a:latin typeface="Encode Sans (Corps)"/>
              </a:rPr>
              <a:t>convenient</a:t>
            </a:r>
            <a:r>
              <a:rPr lang="fr-FR" sz="1400" dirty="0">
                <a:latin typeface="Encode Sans (Corps)"/>
              </a:rPr>
              <a:t> to break </a:t>
            </a:r>
            <a:r>
              <a:rPr lang="fr-FR" sz="1400" dirty="0" err="1">
                <a:latin typeface="Encode Sans (Corps)"/>
              </a:rPr>
              <a:t>our</a:t>
            </a:r>
            <a:r>
              <a:rPr lang="fr-FR" sz="1400" dirty="0">
                <a:latin typeface="Encode Sans (Corps)"/>
              </a:rPr>
              <a:t> system model </a:t>
            </a:r>
            <a:r>
              <a:rPr lang="fr-FR" sz="1400" dirty="0" err="1">
                <a:latin typeface="Encode Sans (Corps)"/>
              </a:rPr>
              <a:t>into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two</a:t>
            </a:r>
            <a:r>
              <a:rPr lang="fr-FR" sz="1400" dirty="0">
                <a:latin typeface="Encode Sans (Corps)"/>
              </a:rPr>
              <a:t> parts, the first one </a:t>
            </a:r>
            <a:r>
              <a:rPr lang="fr-FR" sz="1400" dirty="0" err="1">
                <a:latin typeface="Encode Sans (Corps)"/>
              </a:rPr>
              <a:t>contains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proper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form</a:t>
            </a:r>
            <a:r>
              <a:rPr lang="fr-FR" sz="1400" dirty="0">
                <a:latin typeface="Encode Sans (Corps)"/>
              </a:rPr>
              <a:t> of </a:t>
            </a:r>
            <a:r>
              <a:rPr lang="fr-FR" sz="1400" dirty="0" err="1">
                <a:latin typeface="Encode Sans (Corps)"/>
              </a:rPr>
              <a:t>transfer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function</a:t>
            </a:r>
            <a:r>
              <a:rPr lang="fr-FR" sz="1400" dirty="0">
                <a:latin typeface="Encode Sans (Corps)"/>
              </a:rPr>
              <a:t>, the second one </a:t>
            </a:r>
            <a:r>
              <a:rPr lang="fr-FR" sz="1400" dirty="0" err="1">
                <a:latin typeface="Encode Sans (Corps)"/>
              </a:rPr>
              <a:t>holds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improper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transfer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function,ie</a:t>
            </a:r>
            <a:r>
              <a:rPr lang="fr-FR" sz="1400" dirty="0">
                <a:latin typeface="Encode Sans (Corps)"/>
              </a:rPr>
              <a:t>: </a:t>
            </a:r>
            <a:r>
              <a:rPr lang="fr-FR" sz="1400" dirty="0" err="1">
                <a:latin typeface="Encode Sans (Corps)"/>
              </a:rPr>
              <a:t>zeros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dynamics</a:t>
            </a:r>
            <a:r>
              <a:rPr lang="fr-FR" sz="1400" dirty="0">
                <a:latin typeface="Encode Sans (Corps)"/>
              </a:rPr>
              <a:t> :</a:t>
            </a:r>
          </a:p>
          <a:p>
            <a:endParaRPr lang="fr-FR" sz="1400" dirty="0">
              <a:latin typeface="Encode Sans (Corps)"/>
            </a:endParaRPr>
          </a:p>
          <a:p>
            <a:r>
              <a:rPr lang="fr-FR" sz="1400" dirty="0" err="1">
                <a:latin typeface="Encode Sans (Corps)"/>
              </a:rPr>
              <a:t>Firstly</a:t>
            </a:r>
            <a:r>
              <a:rPr lang="fr-FR" sz="1400" dirty="0">
                <a:latin typeface="Encode Sans (Corps)"/>
              </a:rPr>
              <a:t> </a:t>
            </a:r>
            <a:r>
              <a:rPr lang="fr-FR" sz="1400" dirty="0" err="1">
                <a:latin typeface="Encode Sans (Corps)"/>
              </a:rPr>
              <a:t>we</a:t>
            </a:r>
            <a:r>
              <a:rPr lang="fr-FR" sz="1400" dirty="0">
                <a:latin typeface="Encode Sans (Corps)"/>
              </a:rPr>
              <a:t> have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155">
                <a:extLst>
                  <a:ext uri="{FF2B5EF4-FFF2-40B4-BE49-F238E27FC236}">
                    <a16:creationId xmlns:a16="http://schemas.microsoft.com/office/drawing/2014/main" id="{B5C0AC28-1181-2DBD-EA89-EE6ACA09C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0334" y="1851899"/>
                <a:ext cx="3783520" cy="540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𝐺𝑚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</p:txBody>
          </p:sp>
        </mc:Choice>
        <mc:Fallback>
          <p:sp>
            <p:nvSpPr>
              <p:cNvPr id="6" name="ZoneTexte 155">
                <a:extLst>
                  <a:ext uri="{FF2B5EF4-FFF2-40B4-BE49-F238E27FC236}">
                    <a16:creationId xmlns:a16="http://schemas.microsoft.com/office/drawing/2014/main" id="{B5C0AC28-1181-2DBD-EA89-EE6ACA09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0334" y="1851899"/>
                <a:ext cx="3783520" cy="540917"/>
              </a:xfrm>
              <a:prstGeom prst="rect">
                <a:avLst/>
              </a:prstGeom>
              <a:blipFill>
                <a:blip r:embed="rId2"/>
                <a:stretch>
                  <a:fillRect b="-44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C8B4F-C867-4F94-6483-961F0DFF11F6}"/>
                  </a:ext>
                </a:extLst>
              </p:cNvPr>
              <p:cNvSpPr txBox="1"/>
              <p:nvPr/>
            </p:nvSpPr>
            <p:spPr>
              <a:xfrm>
                <a:off x="65328" y="2620474"/>
                <a:ext cx="11653921" cy="396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Encode Sans (Corps)"/>
                  </a:rPr>
                  <a:t>This </a:t>
                </a:r>
                <a:r>
                  <a:rPr lang="fr-FR" sz="1400" dirty="0" err="1">
                    <a:latin typeface="Encode Sans (Corps)"/>
                  </a:rPr>
                  <a:t>transfer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function</a:t>
                </a:r>
                <a:r>
                  <a:rPr lang="fr-FR" sz="1400" dirty="0">
                    <a:latin typeface="Encode Sans (Corps)"/>
                  </a:rPr>
                  <a:t> carries a time </a:t>
                </a:r>
                <a:r>
                  <a:rPr lang="fr-FR" sz="1400" dirty="0" err="1">
                    <a:latin typeface="Encode Sans (Corps)"/>
                  </a:rPr>
                  <a:t>delay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that</a:t>
                </a:r>
                <a:r>
                  <a:rPr lang="fr-FR" sz="1400" dirty="0">
                    <a:latin typeface="Encode Sans (Corps)"/>
                  </a:rPr>
                  <a:t> can be </a:t>
                </a:r>
                <a:r>
                  <a:rPr lang="fr-FR" sz="1400" dirty="0" err="1">
                    <a:latin typeface="Encode Sans (Corps)"/>
                  </a:rPr>
                  <a:t>approximated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using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zero</a:t>
                </a:r>
                <a:r>
                  <a:rPr lang="fr-FR" sz="1400" dirty="0">
                    <a:latin typeface="Encode Sans (Corps)"/>
                  </a:rPr>
                  <a:t>-order </a:t>
                </a:r>
                <a:r>
                  <a:rPr lang="fr-FR" sz="1400" dirty="0" err="1">
                    <a:latin typeface="Encode Sans (Corps)"/>
                  </a:rPr>
                  <a:t>Padé</a:t>
                </a:r>
                <a:r>
                  <a:rPr lang="fr-FR" sz="1400" dirty="0">
                    <a:latin typeface="Encode Sans (Corps)"/>
                  </a:rPr>
                  <a:t> approximation :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fr-FR" sz="1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l-GR" sz="1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>
                    <a:latin typeface="Encode Sans (Corps)"/>
                  </a:rPr>
                  <a:t> So the final expression of the model </a:t>
                </a:r>
                <a:r>
                  <a:rPr lang="fr-FR" sz="1400" dirty="0" err="1">
                    <a:latin typeface="Encode Sans (Corps)"/>
                  </a:rPr>
                  <a:t>transfer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function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after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being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simplified</a:t>
                </a:r>
                <a:r>
                  <a:rPr lang="fr-FR" sz="1400" dirty="0">
                    <a:latin typeface="Encode Sans (Corps)"/>
                  </a:rPr>
                  <a:t> is : 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𝐺𝑚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>
                    <a:latin typeface="Encode Sans (Corps)"/>
                  </a:rPr>
                  <a:t>A </a:t>
                </a:r>
                <a:r>
                  <a:rPr lang="fr-FR" sz="1400" dirty="0" err="1">
                    <a:latin typeface="Encode Sans (Corps)"/>
                  </a:rPr>
                  <a:t>decomposition</a:t>
                </a:r>
                <a:r>
                  <a:rPr lang="fr-FR" sz="1400" dirty="0">
                    <a:latin typeface="Encode Sans (Corps)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 as </a:t>
                </a:r>
                <a:r>
                  <a:rPr lang="fr-FR" sz="1400" dirty="0" err="1">
                    <a:latin typeface="Encode Sans (Corps)"/>
                  </a:rPr>
                  <a:t>stated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above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yields</a:t>
                </a:r>
                <a:r>
                  <a:rPr lang="fr-FR" sz="1400" dirty="0">
                    <a:latin typeface="Encode Sans (Corps)"/>
                  </a:rPr>
                  <a:t> : 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:endParaRPr lang="fr-FR" sz="1400" dirty="0">
                  <a:latin typeface="Encode Sans (Corps)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𝐺𝑚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𝐺𝑚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𝐺𝑚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 err="1">
                    <a:latin typeface="Encode Sans (Corps)"/>
                  </a:rPr>
                  <a:t>Such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that</a:t>
                </a:r>
                <a:r>
                  <a:rPr lang="fr-FR" sz="1400" dirty="0">
                    <a:latin typeface="Encode Sans (Corps)"/>
                  </a:rPr>
                  <a:t> 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𝐺𝑚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𝐺𝑚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l-GR" sz="1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endParaRPr lang="fr-FR" sz="1200" dirty="0">
                  <a:latin typeface="Encode Sans (Corps)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C8B4F-C867-4F94-6483-961F0DFF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" y="2620474"/>
                <a:ext cx="11653921" cy="3967496"/>
              </a:xfrm>
              <a:prstGeom prst="rect">
                <a:avLst/>
              </a:prstGeom>
              <a:blipFill>
                <a:blip r:embed="rId3"/>
                <a:stretch>
                  <a:fillRect l="-157" t="-3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0DE58F65-3058-EBCE-DA7E-F9DF7605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7495" y="313171"/>
            <a:ext cx="10661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latin typeface="Encode Sans (Corps)"/>
              </a:rPr>
              <a:t>Proportional integral controller tunning using Internal model control method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C8B4F-C867-4F94-6483-961F0DFF11F6}"/>
                  </a:ext>
                </a:extLst>
              </p:cNvPr>
              <p:cNvSpPr txBox="1"/>
              <p:nvPr/>
            </p:nvSpPr>
            <p:spPr>
              <a:xfrm>
                <a:off x="175733" y="682503"/>
                <a:ext cx="11653921" cy="615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Encode Sans (Corps)"/>
                  </a:rPr>
                  <a:t>The controller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𝐺𝑐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 is </a:t>
                </a:r>
                <a:r>
                  <a:rPr lang="fr-FR" sz="1400" dirty="0" err="1">
                    <a:latin typeface="Encode Sans (Corps)"/>
                  </a:rPr>
                  <a:t>designed</a:t>
                </a:r>
                <a:r>
                  <a:rPr lang="fr-FR" sz="1400" dirty="0">
                    <a:latin typeface="Encode Sans (Corps)"/>
                  </a:rPr>
                  <a:t> as the </a:t>
                </a:r>
                <a:r>
                  <a:rPr lang="fr-FR" sz="1400" dirty="0" err="1">
                    <a:latin typeface="Encode Sans (Corps)"/>
                  </a:rPr>
                  <a:t>product</a:t>
                </a:r>
                <a:r>
                  <a:rPr lang="fr-FR" sz="1400" dirty="0">
                    <a:latin typeface="Encode Sans (Corps)"/>
                  </a:rPr>
                  <a:t> of</a:t>
                </a:r>
                <a:r>
                  <a:rPr lang="fr-FR" sz="1400" dirty="0"/>
                  <a:t>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𝐺𝑚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400" b="1" dirty="0">
                    <a:latin typeface="Encode Sans (Corps)"/>
                  </a:rPr>
                  <a:t> </a:t>
                </a:r>
                <a:r>
                  <a:rPr lang="fr-FR" sz="1400" dirty="0">
                    <a:latin typeface="Encode Sans (Corps)"/>
                  </a:rPr>
                  <a:t>and the filter </a:t>
                </a:r>
                <a14:m>
                  <m:oMath xmlns:m="http://schemas.openxmlformats.org/officeDocument/2006/math">
                    <m:r>
                      <a:rPr lang="fr-FR" sz="1400" b="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sz="1400" dirty="0">
                    <a:latin typeface="Encode Sans (Corps)"/>
                  </a:rPr>
                  <a:t>, the filter is </a:t>
                </a:r>
                <a:r>
                  <a:rPr lang="fr-FR" sz="1400" dirty="0" err="1">
                    <a:latin typeface="Encode Sans (Corps)"/>
                  </a:rPr>
                  <a:t>usually</a:t>
                </a:r>
                <a:r>
                  <a:rPr lang="fr-FR" sz="1400" dirty="0">
                    <a:latin typeface="Encode Sans (Corps)"/>
                  </a:rPr>
                  <a:t> a n-order </a:t>
                </a:r>
                <a:r>
                  <a:rPr lang="fr-FR" sz="1400" dirty="0" err="1">
                    <a:latin typeface="Encode Sans (Corps)"/>
                  </a:rPr>
                  <a:t>low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pass</a:t>
                </a:r>
                <a:r>
                  <a:rPr lang="fr-FR" sz="1400" dirty="0">
                    <a:latin typeface="Encode Sans (Corps)"/>
                  </a:rPr>
                  <a:t> filter and </a:t>
                </a:r>
                <a:r>
                  <a:rPr lang="fr-FR" sz="1400" dirty="0" err="1">
                    <a:latin typeface="Encode Sans (Corps)"/>
                  </a:rPr>
                  <a:t>used</a:t>
                </a:r>
                <a:r>
                  <a:rPr lang="fr-FR" sz="1400" dirty="0">
                    <a:latin typeface="Encode Sans (Corps)"/>
                  </a:rPr>
                  <a:t> to </a:t>
                </a:r>
                <a:r>
                  <a:rPr lang="fr-FR" sz="1400" dirty="0" err="1">
                    <a:latin typeface="Encode Sans (Corps)"/>
                  </a:rPr>
                  <a:t>compensate</a:t>
                </a:r>
                <a:r>
                  <a:rPr lang="fr-FR" sz="1400" dirty="0">
                    <a:latin typeface="Encode Sans (Corps)"/>
                  </a:rPr>
                  <a:t>  </a:t>
                </a:r>
                <a:r>
                  <a:rPr lang="fr-FR" sz="1400" dirty="0" err="1">
                    <a:latin typeface="Encode Sans (Corps)"/>
                  </a:rPr>
                  <a:t>unstable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zeros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which</a:t>
                </a:r>
                <a:r>
                  <a:rPr lang="fr-FR" sz="1400" dirty="0">
                    <a:latin typeface="Encode Sans (Corps)"/>
                  </a:rPr>
                  <a:t> can </a:t>
                </a:r>
                <a:r>
                  <a:rPr lang="fr-FR" sz="1400" dirty="0" err="1">
                    <a:latin typeface="Encode Sans (Corps)"/>
                  </a:rPr>
                  <a:t>appear</a:t>
                </a:r>
                <a:r>
                  <a:rPr lang="fr-FR" sz="1400" dirty="0">
                    <a:latin typeface="Encode Sans (Corps)"/>
                  </a:rPr>
                  <a:t> on the process model, to </a:t>
                </a:r>
                <a:r>
                  <a:rPr lang="fr-FR" sz="1400" dirty="0" err="1">
                    <a:latin typeface="Encode Sans (Corps)"/>
                  </a:rPr>
                  <a:t>make</a:t>
                </a:r>
                <a:r>
                  <a:rPr lang="fr-FR" sz="1400" dirty="0">
                    <a:latin typeface="Encode Sans (Corps)"/>
                  </a:rPr>
                  <a:t> the controller </a:t>
                </a:r>
                <a:r>
                  <a:rPr lang="fr-FR" sz="1400" dirty="0" err="1">
                    <a:latin typeface="Encode Sans (Corps)"/>
                  </a:rPr>
                  <a:t>proper</a:t>
                </a:r>
                <a:r>
                  <a:rPr lang="fr-FR" sz="1400" dirty="0">
                    <a:latin typeface="Encode Sans (Corps)"/>
                  </a:rPr>
                  <a:t> and to </a:t>
                </a:r>
                <a:r>
                  <a:rPr lang="fr-FR" sz="1400" dirty="0" err="1">
                    <a:latin typeface="Encode Sans (Corps)"/>
                  </a:rPr>
                  <a:t>mitigate</a:t>
                </a:r>
                <a:r>
                  <a:rPr lang="fr-FR" sz="1400" dirty="0">
                    <a:latin typeface="Encode Sans (Corps)"/>
                  </a:rPr>
                  <a:t> model </a:t>
                </a:r>
                <a:r>
                  <a:rPr lang="fr-FR" sz="1400" dirty="0" err="1">
                    <a:latin typeface="Encode Sans (Corps)"/>
                  </a:rPr>
                  <a:t>uncertainties</a:t>
                </a:r>
                <a:r>
                  <a:rPr lang="fr-FR" sz="1400" dirty="0">
                    <a:latin typeface="Encode Sans (Corps)"/>
                  </a:rPr>
                  <a:t>, </a:t>
                </a:r>
                <a:r>
                  <a:rPr lang="fr-FR" sz="1400" dirty="0" err="1">
                    <a:latin typeface="Encode Sans (Corps)"/>
                  </a:rPr>
                  <a:t>this</a:t>
                </a:r>
                <a:r>
                  <a:rPr lang="fr-FR" sz="1400" dirty="0">
                    <a:latin typeface="Encode Sans (Corps)"/>
                  </a:rPr>
                  <a:t> filter has the </a:t>
                </a:r>
                <a:r>
                  <a:rPr lang="fr-FR" sz="1400" dirty="0" err="1">
                    <a:latin typeface="Encode Sans (Corps)"/>
                  </a:rPr>
                  <a:t>following</a:t>
                </a:r>
                <a:r>
                  <a:rPr lang="fr-FR" sz="1400" dirty="0">
                    <a:latin typeface="Encode Sans (Corps)"/>
                  </a:rPr>
                  <a:t> expression :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r>
                  <a:rPr lang="fr-FR" sz="1400" dirty="0">
                    <a:latin typeface="Encode Sans (Corps)"/>
                  </a:rPr>
                  <a:t> </a:t>
                </a:r>
                <a14:m>
                  <m:oMath xmlns:m="http://schemas.openxmlformats.org/officeDocument/2006/math">
                    <m:r>
                      <a:rPr lang="el-GR" sz="1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is the time </a:t>
                </a:r>
                <a:r>
                  <a:rPr lang="fr-FR" sz="1400" dirty="0" err="1">
                    <a:latin typeface="Encode Sans (Corps)"/>
                  </a:rPr>
                  <a:t>response</a:t>
                </a:r>
                <a:r>
                  <a:rPr lang="fr-FR" sz="1400" dirty="0">
                    <a:latin typeface="Encode Sans (Corps)"/>
                  </a:rPr>
                  <a:t> of the filter, </a:t>
                </a:r>
                <a14:m>
                  <m:oMath xmlns:m="http://schemas.openxmlformats.org/officeDocument/2006/math">
                    <m:r>
                      <a:rPr lang="el-GR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indeed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fixed</a:t>
                </a:r>
                <a:r>
                  <a:rPr lang="fr-FR" sz="1400" dirty="0">
                    <a:latin typeface="Encode Sans (Corps)"/>
                  </a:rPr>
                  <a:t> the </a:t>
                </a:r>
                <a:r>
                  <a:rPr lang="fr-FR" sz="1400" dirty="0" err="1">
                    <a:latin typeface="Encode Sans (Corps)"/>
                  </a:rPr>
                  <a:t>closed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loop</a:t>
                </a:r>
                <a:r>
                  <a:rPr lang="fr-FR" sz="1400" dirty="0">
                    <a:latin typeface="Encode Sans (Corps)"/>
                  </a:rPr>
                  <a:t> time constant if it </a:t>
                </a:r>
                <a:r>
                  <a:rPr lang="fr-FR" sz="1400" dirty="0" err="1">
                    <a:latin typeface="Encode Sans (Corps)"/>
                  </a:rPr>
                  <a:t>was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chosen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smaller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than</a:t>
                </a:r>
                <a:r>
                  <a:rPr lang="fr-FR" sz="1400" dirty="0">
                    <a:latin typeface="Encode Sans (Corps)"/>
                  </a:rPr>
                  <a:t> the process time constant , </a:t>
                </a:r>
                <a:r>
                  <a:rPr lang="fr-FR" sz="1400" dirty="0" err="1">
                    <a:latin typeface="Encode Sans (Corps)"/>
                  </a:rPr>
                  <a:t>however</a:t>
                </a:r>
                <a:r>
                  <a:rPr lang="fr-FR" sz="1400" dirty="0">
                    <a:latin typeface="Encode Sans (Corps)"/>
                  </a:rPr>
                  <a:t> it </a:t>
                </a:r>
                <a:r>
                  <a:rPr lang="fr-FR" sz="1400" dirty="0" err="1">
                    <a:latin typeface="Encode Sans (Corps)"/>
                  </a:rPr>
                  <a:t>cannot</a:t>
                </a:r>
                <a:r>
                  <a:rPr lang="fr-FR" sz="1400" dirty="0">
                    <a:latin typeface="Encode Sans (Corps)"/>
                  </a:rPr>
                  <a:t> be </a:t>
                </a:r>
                <a:r>
                  <a:rPr lang="fr-FR" sz="1400" dirty="0" err="1">
                    <a:latin typeface="Encode Sans (Corps)"/>
                  </a:rPr>
                  <a:t>chosen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arbitrarily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small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because</a:t>
                </a:r>
                <a:r>
                  <a:rPr lang="fr-FR" sz="1400" dirty="0">
                    <a:latin typeface="Encode Sans (Corps)"/>
                  </a:rPr>
                  <a:t> of time </a:t>
                </a:r>
                <a:r>
                  <a:rPr lang="fr-FR" sz="1400" dirty="0" err="1">
                    <a:latin typeface="Encode Sans (Corps)"/>
                  </a:rPr>
                  <a:t>delay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constraint</a:t>
                </a:r>
                <a:r>
                  <a:rPr lang="fr-FR" sz="1400" dirty="0">
                    <a:latin typeface="Encode Sans (Corps)"/>
                  </a:rPr>
                  <a:t>. In the </a:t>
                </a:r>
                <a:r>
                  <a:rPr lang="fr-FR" sz="1400" dirty="0" err="1">
                    <a:latin typeface="Encode Sans (Corps)"/>
                  </a:rPr>
                  <a:t>litterature</a:t>
                </a:r>
                <a:r>
                  <a:rPr lang="fr-FR" sz="1400" dirty="0">
                    <a:latin typeface="Encode Sans (Corps)"/>
                  </a:rPr>
                  <a:t>, </a:t>
                </a:r>
                <a14:m>
                  <m:oMath xmlns:m="http://schemas.openxmlformats.org/officeDocument/2006/math">
                    <m:r>
                      <a:rPr lang="el-GR" sz="1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latin typeface="Encode Sans (Corps)"/>
                  </a:rPr>
                  <a:t> </a:t>
                </a:r>
                <a:r>
                  <a:rPr lang="fr-FR" sz="1400" dirty="0">
                    <a:latin typeface="Encode Sans (Corps)"/>
                  </a:rPr>
                  <a:t>has to </a:t>
                </a:r>
                <a:r>
                  <a:rPr lang="fr-FR" sz="1400" dirty="0" err="1">
                    <a:latin typeface="Encode Sans (Corps)"/>
                  </a:rPr>
                  <a:t>satisfy</a:t>
                </a:r>
                <a:r>
                  <a:rPr lang="fr-FR" sz="1400" dirty="0">
                    <a:latin typeface="Encode Sans (Corps)"/>
                  </a:rPr>
                  <a:t> the </a:t>
                </a:r>
                <a:r>
                  <a:rPr lang="fr-FR" sz="1400" dirty="0" err="1">
                    <a:latin typeface="Encode Sans (Corps)"/>
                  </a:rPr>
                  <a:t>following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inequality</a:t>
                </a:r>
                <a:r>
                  <a:rPr lang="fr-FR" sz="1400" dirty="0">
                    <a:latin typeface="Encode Sans (Corps)"/>
                  </a:rPr>
                  <a:t> :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l-GR" sz="1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 &gt; 0,8</a:t>
                </a:r>
                <a:r>
                  <a:rPr lang="fr-FR" sz="1400" dirty="0"/>
                  <a:t>*</a:t>
                </a:r>
                <a14:m>
                  <m:oMath xmlns:m="http://schemas.openxmlformats.org/officeDocument/2006/math">
                    <m:r>
                      <a:rPr lang="el-GR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sz="1400" dirty="0">
                  <a:latin typeface="Encode Sans (Corps)"/>
                </a:endParaRPr>
              </a:p>
              <a:p>
                <a:r>
                  <a:rPr lang="fr-FR" sz="1400" dirty="0">
                    <a:latin typeface="Encode Sans (Corps)"/>
                  </a:rPr>
                  <a:t>The filter order can be </a:t>
                </a:r>
                <a:r>
                  <a:rPr lang="fr-FR" sz="1400" dirty="0" err="1">
                    <a:latin typeface="Encode Sans (Corps)"/>
                  </a:rPr>
                  <a:t>chosen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higher</a:t>
                </a:r>
                <a:r>
                  <a:rPr lang="fr-FR" sz="1400" dirty="0">
                    <a:latin typeface="Encode Sans (Corps)"/>
                  </a:rPr>
                  <a:t> to </a:t>
                </a:r>
                <a:r>
                  <a:rPr lang="fr-FR" sz="1400" dirty="0" err="1">
                    <a:latin typeface="Encode Sans (Corps)"/>
                  </a:rPr>
                  <a:t>increase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robustness</a:t>
                </a:r>
                <a:r>
                  <a:rPr lang="fr-FR" sz="1400" dirty="0">
                    <a:latin typeface="Encode Sans (Corps)"/>
                  </a:rPr>
                  <a:t> but the </a:t>
                </a:r>
                <a:r>
                  <a:rPr lang="fr-FR" sz="1400" dirty="0" err="1">
                    <a:latin typeface="Encode Sans (Corps)"/>
                  </a:rPr>
                  <a:t>closed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loop</a:t>
                </a:r>
                <a:r>
                  <a:rPr lang="fr-FR" sz="1400" dirty="0">
                    <a:latin typeface="Encode Sans (Corps)"/>
                  </a:rPr>
                  <a:t> system </a:t>
                </a:r>
                <a:r>
                  <a:rPr lang="fr-FR" sz="1400" dirty="0" err="1">
                    <a:latin typeface="Encode Sans (Corps)"/>
                  </a:rPr>
                  <a:t>will</a:t>
                </a:r>
                <a:r>
                  <a:rPr lang="fr-FR" sz="1400" dirty="0">
                    <a:latin typeface="Encode Sans (Corps)"/>
                  </a:rPr>
                  <a:t> be </a:t>
                </a:r>
                <a:r>
                  <a:rPr lang="fr-FR" sz="1400" dirty="0" err="1">
                    <a:latin typeface="Encode Sans (Corps)"/>
                  </a:rPr>
                  <a:t>slower</a:t>
                </a:r>
                <a:r>
                  <a:rPr lang="fr-FR" sz="1400" dirty="0">
                    <a:latin typeface="Encode Sans (Corps)"/>
                  </a:rPr>
                  <a:t>.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 err="1">
                    <a:latin typeface="Encode Sans (Corps)"/>
                  </a:rPr>
                  <a:t>Therefore</a:t>
                </a:r>
                <a:r>
                  <a:rPr lang="fr-FR" sz="1400" dirty="0">
                    <a:latin typeface="Encode Sans (Corps)"/>
                  </a:rPr>
                  <a:t> ,</a:t>
                </a:r>
                <a:r>
                  <a:rPr lang="fr-FR" sz="1400" b="0" dirty="0"/>
                  <a:t> for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400" b="0" dirty="0"/>
                  <a:t> </a:t>
                </a:r>
                <a14:m>
                  <m:oMath xmlns:m="http://schemas.openxmlformats.org/officeDocument/2006/math">
                    <m:r>
                      <a:rPr lang="el-G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𝐺𝑐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latin typeface="Encode Sans (Corps)"/>
                  </a:rPr>
                  <a:t> expression is :</a:t>
                </a: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>
                    <a:latin typeface="Encode Sans (Corps)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𝐺𝑐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endParaRPr lang="fr-FR" sz="1400" dirty="0">
                  <a:latin typeface="Encode Sans (Corps)"/>
                </a:endParaRPr>
              </a:p>
              <a:p>
                <a:r>
                  <a:rPr lang="fr-FR" sz="1400" dirty="0" err="1">
                    <a:latin typeface="Encode Sans (Corps)"/>
                  </a:rPr>
                  <a:t>Finally</a:t>
                </a:r>
                <a:r>
                  <a:rPr lang="fr-FR" sz="1400" dirty="0">
                    <a:latin typeface="Encode Sans (Corps)"/>
                  </a:rPr>
                  <a:t>, </a:t>
                </a:r>
                <a:r>
                  <a:rPr lang="fr-FR" sz="1400" dirty="0" err="1">
                    <a:latin typeface="Encode Sans (Corps)"/>
                  </a:rPr>
                  <a:t>we</a:t>
                </a:r>
                <a:r>
                  <a:rPr lang="fr-FR" sz="1400" dirty="0">
                    <a:latin typeface="Encode Sans (Corps)"/>
                  </a:rPr>
                  <a:t> can </a:t>
                </a:r>
                <a:r>
                  <a:rPr lang="fr-FR" sz="1400" dirty="0" err="1">
                    <a:latin typeface="Encode Sans (Corps)"/>
                  </a:rPr>
                  <a:t>compute</a:t>
                </a:r>
                <a:r>
                  <a:rPr lang="fr-FR" sz="1400" dirty="0">
                    <a:latin typeface="Encode Sans (Corps)"/>
                  </a:rPr>
                  <a:t> the global controller :</a:t>
                </a:r>
              </a:p>
              <a:p>
                <a:endParaRPr lang="fr-FR" sz="1400" b="1" dirty="0">
                  <a:latin typeface="Encode Sans (Corps)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𝐺𝑐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𝐺𝑐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𝐺𝑚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400" b="1" dirty="0">
                  <a:latin typeface="Encode Sans (Corps)"/>
                </a:endParaRPr>
              </a:p>
              <a:p>
                <a:pPr algn="ctr"/>
                <a:endParaRPr lang="fr-FR" sz="1400" b="1" dirty="0">
                  <a:latin typeface="Encode Sans (Corps)"/>
                </a:endParaRPr>
              </a:p>
              <a:p>
                <a:r>
                  <a:rPr lang="fr-FR" sz="1400" dirty="0" err="1">
                    <a:latin typeface="Encode Sans (Corps)"/>
                  </a:rPr>
                  <a:t>After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simplifying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this</a:t>
                </a:r>
                <a:r>
                  <a:rPr lang="fr-FR" sz="1400" dirty="0">
                    <a:latin typeface="Encode Sans (Corps)"/>
                  </a:rPr>
                  <a:t> expression, </a:t>
                </a:r>
                <a:r>
                  <a:rPr lang="fr-FR" sz="1400" dirty="0" err="1">
                    <a:latin typeface="Encode Sans (Corps)"/>
                  </a:rPr>
                  <a:t>we</a:t>
                </a:r>
                <a:r>
                  <a:rPr lang="fr-FR" sz="1400" dirty="0">
                    <a:latin typeface="Encode Sans (Corps)"/>
                  </a:rPr>
                  <a:t> </a:t>
                </a:r>
                <a:r>
                  <a:rPr lang="fr-FR" sz="1400" dirty="0" err="1">
                    <a:latin typeface="Encode Sans (Corps)"/>
                  </a:rPr>
                  <a:t>obtain</a:t>
                </a:r>
                <a:r>
                  <a:rPr lang="fr-FR" sz="1400" dirty="0">
                    <a:latin typeface="Encode Sans (Corps)"/>
                  </a:rPr>
                  <a:t> : </a:t>
                </a:r>
              </a:p>
              <a:p>
                <a:pPr algn="ctr"/>
                <a:endParaRPr lang="fr-FR" sz="1400" dirty="0">
                  <a:latin typeface="Encode Sans (Corps)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400" dirty="0">
                  <a:latin typeface="Encode Sans (Corps)"/>
                </a:endParaRPr>
              </a:p>
              <a:p>
                <a:endParaRPr lang="fr-FR" sz="1200" dirty="0">
                  <a:latin typeface="Encode Sans (Corps)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C8B4F-C867-4F94-6483-961F0DFF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3" y="682503"/>
                <a:ext cx="11653921" cy="6159122"/>
              </a:xfrm>
              <a:prstGeom prst="rect">
                <a:avLst/>
              </a:prstGeom>
              <a:blipFill>
                <a:blip r:embed="rId2"/>
                <a:stretch>
                  <a:fillRect l="-157" t="-297" r="-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2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0DE58F65-3058-EBCE-DA7E-F9DF7605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7495" y="313171"/>
            <a:ext cx="10661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b="1" dirty="0">
                <a:latin typeface="Encode Sans (Corps)"/>
              </a:rPr>
              <a:t>Proportional integral controller tunning using Internal model control method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C8B4F-C867-4F94-6483-961F0DFF11F6}"/>
                  </a:ext>
                </a:extLst>
              </p:cNvPr>
              <p:cNvSpPr txBox="1"/>
              <p:nvPr/>
            </p:nvSpPr>
            <p:spPr>
              <a:xfrm>
                <a:off x="269039" y="1164898"/>
                <a:ext cx="11653921" cy="3755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Encode Sans (Corps)"/>
                  </a:rPr>
                  <a:t>We are </a:t>
                </a:r>
                <a:r>
                  <a:rPr lang="fr-FR" sz="1600" dirty="0" err="1">
                    <a:latin typeface="Encode Sans (Corps)"/>
                  </a:rPr>
                  <a:t>now</a:t>
                </a:r>
                <a:r>
                  <a:rPr lang="fr-FR" sz="1600" dirty="0">
                    <a:latin typeface="Encode Sans (Corps)"/>
                  </a:rPr>
                  <a:t> at the final </a:t>
                </a:r>
                <a:r>
                  <a:rPr lang="fr-FR" sz="1600" dirty="0" err="1">
                    <a:latin typeface="Encode Sans (Corps)"/>
                  </a:rPr>
                  <a:t>step</a:t>
                </a:r>
                <a:r>
                  <a:rPr lang="fr-FR" sz="1600" dirty="0">
                    <a:latin typeface="Encode Sans (Corps)"/>
                  </a:rPr>
                  <a:t>, </a:t>
                </a:r>
                <a:r>
                  <a:rPr lang="fr-FR" sz="1600" dirty="0" err="1">
                    <a:latin typeface="Encode Sans (Corps)"/>
                  </a:rPr>
                  <a:t>our</a:t>
                </a:r>
                <a:r>
                  <a:rPr lang="fr-FR" sz="1600" dirty="0">
                    <a:latin typeface="Encode Sans (Corps)"/>
                  </a:rPr>
                  <a:t> IMC controller is modeled </a:t>
                </a:r>
                <a:r>
                  <a:rPr lang="fr-FR" sz="1600" dirty="0" err="1">
                    <a:latin typeface="Encode Sans (Corps)"/>
                  </a:rPr>
                  <a:t>we</a:t>
                </a:r>
                <a:r>
                  <a:rPr lang="fr-FR" sz="1600" dirty="0">
                    <a:latin typeface="Encode Sans (Corps)"/>
                  </a:rPr>
                  <a:t> can </a:t>
                </a:r>
                <a:r>
                  <a:rPr lang="fr-FR" sz="1600" dirty="0" err="1">
                    <a:latin typeface="Encode Sans (Corps)"/>
                  </a:rPr>
                  <a:t>then</a:t>
                </a:r>
                <a:r>
                  <a:rPr lang="fr-FR" sz="1600" dirty="0">
                    <a:latin typeface="Encode Sans (Corps)"/>
                  </a:rPr>
                  <a:t> </a:t>
                </a:r>
                <a:r>
                  <a:rPr lang="fr-FR" sz="1600" dirty="0" err="1">
                    <a:latin typeface="Encode Sans (Corps)"/>
                  </a:rPr>
                  <a:t>identify</a:t>
                </a:r>
                <a:r>
                  <a:rPr lang="fr-FR" sz="1600" dirty="0">
                    <a:latin typeface="Encode Sans (Corps)"/>
                  </a:rPr>
                  <a:t> PI controller parameters to match the IMC controller </a:t>
                </a:r>
                <a:r>
                  <a:rPr lang="fr-FR" sz="1600" dirty="0" err="1">
                    <a:latin typeface="Encode Sans (Corps)"/>
                  </a:rPr>
                  <a:t>transfer</a:t>
                </a:r>
                <a:r>
                  <a:rPr lang="fr-FR" sz="1600" dirty="0">
                    <a:latin typeface="Encode Sans (Corps)"/>
                  </a:rPr>
                  <a:t> </a:t>
                </a:r>
                <a:r>
                  <a:rPr lang="fr-FR" sz="1600" dirty="0" err="1">
                    <a:latin typeface="Encode Sans (Corps)"/>
                  </a:rPr>
                  <a:t>function</a:t>
                </a:r>
                <a:r>
                  <a:rPr lang="fr-FR" sz="1600" dirty="0">
                    <a:latin typeface="Encode Sans (Corps)"/>
                  </a:rPr>
                  <a:t>:</a:t>
                </a:r>
              </a:p>
              <a:p>
                <a:endParaRPr lang="fr-FR" sz="1600" dirty="0">
                  <a:latin typeface="Encode Sans (Corps)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𝑘𝑝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600" dirty="0">
                  <a:latin typeface="Encode Sans (Corps)"/>
                </a:endParaRPr>
              </a:p>
              <a:p>
                <a:endParaRPr lang="fr-FR" sz="1600" dirty="0">
                  <a:latin typeface="Encode Sans (Corps)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𝑘𝑝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600" dirty="0">
                  <a:latin typeface="Encode Sans (Corps)"/>
                </a:endParaRPr>
              </a:p>
              <a:p>
                <a:r>
                  <a:rPr lang="fr-FR" sz="1600" dirty="0">
                    <a:latin typeface="Encode Sans (Corps)"/>
                  </a:rPr>
                  <a:t>Controller parameters are </a:t>
                </a:r>
                <a:r>
                  <a:rPr lang="fr-FR" sz="1600" dirty="0" err="1">
                    <a:latin typeface="Encode Sans (Corps)"/>
                  </a:rPr>
                  <a:t>then</a:t>
                </a:r>
                <a:r>
                  <a:rPr lang="fr-FR" sz="1600" dirty="0">
                    <a:latin typeface="Encode Sans (Corps)"/>
                  </a:rPr>
                  <a:t> : </a:t>
                </a:r>
              </a:p>
              <a:p>
                <a:endParaRPr lang="fr-FR" sz="1600" dirty="0">
                  <a:latin typeface="Encode Sans (Corps)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𝑘𝑝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l-GR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Encode Sans (Corps)"/>
                </a:endParaRPr>
              </a:p>
              <a:p>
                <a:r>
                  <a:rPr lang="fr-FR" sz="1600" dirty="0" err="1">
                    <a:latin typeface="Encode Sans (Corps)"/>
                  </a:rPr>
                  <a:t>Numerical</a:t>
                </a:r>
                <a:r>
                  <a:rPr lang="fr-FR" sz="1600" dirty="0">
                    <a:latin typeface="Encode Sans (Corps)"/>
                  </a:rPr>
                  <a:t> parameters are </a:t>
                </a:r>
                <a:r>
                  <a:rPr lang="fr-FR" sz="1600" dirty="0" err="1">
                    <a:latin typeface="Encode Sans (Corps)"/>
                  </a:rPr>
                  <a:t>given</a:t>
                </a:r>
                <a:r>
                  <a:rPr lang="fr-FR" sz="1600" dirty="0">
                    <a:latin typeface="Encode Sans (Corps)"/>
                  </a:rPr>
                  <a:t> </a:t>
                </a:r>
                <a:r>
                  <a:rPr lang="fr-FR" sz="1600">
                    <a:latin typeface="Encode Sans (Corps)"/>
                  </a:rPr>
                  <a:t>in .m files</a:t>
                </a:r>
                <a:endParaRPr lang="fr-FR" sz="1600" dirty="0">
                  <a:latin typeface="Encode Sans (Corps)"/>
                </a:endParaRPr>
              </a:p>
              <a:p>
                <a:pPr algn="ctr"/>
                <a:endParaRPr lang="fr-FR" sz="1200" dirty="0">
                  <a:latin typeface="Encode Sans (Corps)"/>
                </a:endParaRPr>
              </a:p>
              <a:p>
                <a:endParaRPr lang="fr-FR" sz="1200" dirty="0">
                  <a:latin typeface="Encode Sans (Corps)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7C8B4F-C867-4F94-6483-961F0DFF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9" y="1164898"/>
                <a:ext cx="11653921" cy="3755387"/>
              </a:xfrm>
              <a:prstGeom prst="rect">
                <a:avLst/>
              </a:prstGeom>
              <a:blipFill>
                <a:blip r:embed="rId2"/>
                <a:stretch>
                  <a:fillRect l="-262" t="-4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57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4" y="2829013"/>
            <a:ext cx="10629651" cy="1894643"/>
          </a:xfrm>
        </p:spPr>
        <p:txBody>
          <a:bodyPr anchor="t" anchorCtr="0">
            <a:noAutofit/>
          </a:bodyPr>
          <a:lstStyle/>
          <a:p>
            <a:pPr algn="ctr"/>
            <a:r>
              <a:rPr lang="en-US" sz="4000" b="1" dirty="0"/>
              <a:t>Results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F16F515-182C-437A-7BF3-D0890D1A4093}"/>
              </a:ext>
            </a:extLst>
          </p:cNvPr>
          <p:cNvSpPr txBox="1">
            <a:spLocks/>
          </p:cNvSpPr>
          <p:nvPr/>
        </p:nvSpPr>
        <p:spPr>
          <a:xfrm>
            <a:off x="150800" y="4843506"/>
            <a:ext cx="8478295" cy="18946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8673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{F94EB615-AB16-467D-8DA0-62622A529107}tf78479028_win32</Template>
  <TotalTime>432</TotalTime>
  <Words>696</Words>
  <Application>Microsoft Office PowerPoint</Application>
  <PresentationFormat>Widescreen</PresentationFormat>
  <Paragraphs>145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 Math</vt:lpstr>
      <vt:lpstr>Encode Sans (Corps)</vt:lpstr>
      <vt:lpstr>Segoe UI</vt:lpstr>
      <vt:lpstr>Segoe UI Light</vt:lpstr>
      <vt:lpstr>Verdana</vt:lpstr>
      <vt:lpstr>Balancing Act</vt:lpstr>
      <vt:lpstr>Wellspring</vt:lpstr>
      <vt:lpstr>Star of the show</vt:lpstr>
      <vt:lpstr>Amusements</vt:lpstr>
      <vt:lpstr>Internal model control-based anti-windup pi controller for temperature control process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model control-based anti-windup pi controller for temperature control process</dc:title>
  <dc:creator>oussama sadki</dc:creator>
  <cp:lastModifiedBy>oussama sadki</cp:lastModifiedBy>
  <cp:revision>53</cp:revision>
  <dcterms:created xsi:type="dcterms:W3CDTF">2022-08-24T20:18:12Z</dcterms:created>
  <dcterms:modified xsi:type="dcterms:W3CDTF">2022-08-25T13:52:15Z</dcterms:modified>
</cp:coreProperties>
</file>