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6E732-A9C5-4F90-B513-F076DAA6642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BD1571D-FCDF-408F-8451-09C7F11E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D83A02-395F-4EF1-AD5A-F1FFFE36850F}"/>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5" name="Espace réservé du pied de page 4">
            <a:extLst>
              <a:ext uri="{FF2B5EF4-FFF2-40B4-BE49-F238E27FC236}">
                <a16:creationId xmlns:a16="http://schemas.microsoft.com/office/drawing/2014/main" id="{62B1ED16-5791-4669-98A5-2CD833724D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371FB3-3D95-4C38-A0AE-C3D018303814}"/>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123788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DD592-E56E-4A24-AE62-7314D14A18B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4E3C3C8-6706-4F93-9279-C7C1149904E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5B442D-B2FD-48AA-A1F1-5C99CEB23C58}"/>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5" name="Espace réservé du pied de page 4">
            <a:extLst>
              <a:ext uri="{FF2B5EF4-FFF2-40B4-BE49-F238E27FC236}">
                <a16:creationId xmlns:a16="http://schemas.microsoft.com/office/drawing/2014/main" id="{25819F3E-99D9-46E6-9F9C-9957870FAA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AEEC7C-27E5-4552-9E92-253EEE160592}"/>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39639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149D2B-BC5C-48C9-85DC-531EB9D37FE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7246E8E-EF5A-49BD-8D7A-3A8CA2A8877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C11F27-5390-44F8-989E-09043D69010C}"/>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5" name="Espace réservé du pied de page 4">
            <a:extLst>
              <a:ext uri="{FF2B5EF4-FFF2-40B4-BE49-F238E27FC236}">
                <a16:creationId xmlns:a16="http://schemas.microsoft.com/office/drawing/2014/main" id="{3FED436A-AD3D-4D69-8049-99E3259CD3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BE9C03-B748-4B52-91AC-5B54C2143168}"/>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240767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177DE9-59CC-4345-8758-875ECB3500F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3496743-4AA4-4E7C-B9A9-BF0A25A3420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D84BB8-DFA8-4799-A5A7-E36BAFC81A4D}"/>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5" name="Espace réservé du pied de page 4">
            <a:extLst>
              <a:ext uri="{FF2B5EF4-FFF2-40B4-BE49-F238E27FC236}">
                <a16:creationId xmlns:a16="http://schemas.microsoft.com/office/drawing/2014/main" id="{899376E0-6CF9-427A-8B4C-29804A213A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291525-BFE6-4F27-97ED-1E2F93AD41A5}"/>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26836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EE003-B797-4CAB-B6BA-F0F94304875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AD985CC-2D60-4765-9894-3FAD363B1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63258FF-B2F6-4B38-A3A9-98D670052142}"/>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5" name="Espace réservé du pied de page 4">
            <a:extLst>
              <a:ext uri="{FF2B5EF4-FFF2-40B4-BE49-F238E27FC236}">
                <a16:creationId xmlns:a16="http://schemas.microsoft.com/office/drawing/2014/main" id="{1E7C6D61-1D86-4275-8CD9-D0B4F9D705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549FF0-889D-4896-BB5F-5DB05F292031}"/>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71285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1BE4F-A9FF-40CE-83B2-09F533A817A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E6E9D50-AFC5-4FBE-A8FF-68D981CCCAF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69EF49C-D0D6-47FB-A92C-81E54A7E9C5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4DA8278-DFE6-4438-B55E-678FB04EE3F9}"/>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6" name="Espace réservé du pied de page 5">
            <a:extLst>
              <a:ext uri="{FF2B5EF4-FFF2-40B4-BE49-F238E27FC236}">
                <a16:creationId xmlns:a16="http://schemas.microsoft.com/office/drawing/2014/main" id="{9CD80433-883A-48EE-BBB3-2E5C985658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C73F63-CA75-467F-90B7-2918E0F5D574}"/>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398092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A8A82C-734F-4EE1-A5BA-C2679382B55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D6DEEE-A0BE-4E70-AB98-B4F517879F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ED98248-2C3B-42D0-BA55-CB6E49727D9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0DF03AA-00F9-4402-90DC-DB920B0B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83A0051-03A6-4D9A-BFB7-7454C1A1881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E33348A-C7A4-4673-9FB3-2459EF6551FF}"/>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8" name="Espace réservé du pied de page 7">
            <a:extLst>
              <a:ext uri="{FF2B5EF4-FFF2-40B4-BE49-F238E27FC236}">
                <a16:creationId xmlns:a16="http://schemas.microsoft.com/office/drawing/2014/main" id="{9FE67005-63BE-404B-A29B-470C96D6DF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488E8C6-4391-4C99-B265-3E67F674330E}"/>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27594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BA6D38-5F22-4F17-BEBB-A1273255C06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6560E7E-9560-40A7-A9FC-6913BC2C4A03}"/>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4" name="Espace réservé du pied de page 3">
            <a:extLst>
              <a:ext uri="{FF2B5EF4-FFF2-40B4-BE49-F238E27FC236}">
                <a16:creationId xmlns:a16="http://schemas.microsoft.com/office/drawing/2014/main" id="{A735285D-47BA-4DF4-8F9D-237104BD173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7CE775E-4996-4B95-A349-640A2601167B}"/>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364437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B91C1B-2A25-40FF-8317-E6F47BC3D190}"/>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3" name="Espace réservé du pied de page 2">
            <a:extLst>
              <a:ext uri="{FF2B5EF4-FFF2-40B4-BE49-F238E27FC236}">
                <a16:creationId xmlns:a16="http://schemas.microsoft.com/office/drawing/2014/main" id="{A3E2B2B5-D50C-4B4C-8A33-A32FE024015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39617E0-A229-49DF-9A66-4FEAFF3D757B}"/>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273173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9603F-9C92-46C5-A112-184878B10D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130387A-B2C8-449E-AA3C-3D71DE7B5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A99E02C-EF8C-4B39-9168-1C1D8A15C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D76A3B-21AC-4BE1-B3FB-17195E5E9321}"/>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6" name="Espace réservé du pied de page 5">
            <a:extLst>
              <a:ext uri="{FF2B5EF4-FFF2-40B4-BE49-F238E27FC236}">
                <a16:creationId xmlns:a16="http://schemas.microsoft.com/office/drawing/2014/main" id="{56A17C22-96C9-4D2A-80A6-BA151DBEB0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07EE51-4195-4F03-86C5-799479FC7541}"/>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331671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C8887-5570-4236-B4CA-7848424E793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3E8780-414A-43CE-85FA-7E334A5F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6F56CA5-982A-4D27-99FB-192DB646B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E268145-30E8-497D-B7A7-A842CDCCCB74}"/>
              </a:ext>
            </a:extLst>
          </p:cNvPr>
          <p:cNvSpPr>
            <a:spLocks noGrp="1"/>
          </p:cNvSpPr>
          <p:nvPr>
            <p:ph type="dt" sz="half" idx="10"/>
          </p:nvPr>
        </p:nvSpPr>
        <p:spPr/>
        <p:txBody>
          <a:bodyPr/>
          <a:lstStyle/>
          <a:p>
            <a:fld id="{FFCAEEFA-DF35-4EA4-AE76-86F6DB5797BF}" type="datetimeFigureOut">
              <a:rPr lang="fr-FR" smtClean="0"/>
              <a:t>28/02/2021</a:t>
            </a:fld>
            <a:endParaRPr lang="fr-FR"/>
          </a:p>
        </p:txBody>
      </p:sp>
      <p:sp>
        <p:nvSpPr>
          <p:cNvPr id="6" name="Espace réservé du pied de page 5">
            <a:extLst>
              <a:ext uri="{FF2B5EF4-FFF2-40B4-BE49-F238E27FC236}">
                <a16:creationId xmlns:a16="http://schemas.microsoft.com/office/drawing/2014/main" id="{256AE709-8D65-4F8F-91E9-897E70C9FE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9D370F-894A-4384-A943-CC7C22F984A4}"/>
              </a:ext>
            </a:extLst>
          </p:cNvPr>
          <p:cNvSpPr>
            <a:spLocks noGrp="1"/>
          </p:cNvSpPr>
          <p:nvPr>
            <p:ph type="sldNum" sz="quarter" idx="12"/>
          </p:nvPr>
        </p:nvSpPr>
        <p:spPr/>
        <p:txBody>
          <a:bodyPr/>
          <a:lstStyle/>
          <a:p>
            <a:fld id="{87CC2CF3-500B-4D3B-9F39-F76661C67CF6}" type="slidenum">
              <a:rPr lang="fr-FR" smtClean="0"/>
              <a:t>‹N°›</a:t>
            </a:fld>
            <a:endParaRPr lang="fr-FR"/>
          </a:p>
        </p:txBody>
      </p:sp>
    </p:spTree>
    <p:extLst>
      <p:ext uri="{BB962C8B-B14F-4D97-AF65-F5344CB8AC3E}">
        <p14:creationId xmlns:p14="http://schemas.microsoft.com/office/powerpoint/2010/main" val="308503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68F3A7-0F36-49DF-BAA9-6939DF5ED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0669EFA-8A28-41D1-9901-2938D623C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B71057-441A-4393-8647-9A51095B2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AEEFA-DF35-4EA4-AE76-86F6DB5797BF}" type="datetimeFigureOut">
              <a:rPr lang="fr-FR" smtClean="0"/>
              <a:t>28/02/2021</a:t>
            </a:fld>
            <a:endParaRPr lang="fr-FR"/>
          </a:p>
        </p:txBody>
      </p:sp>
      <p:sp>
        <p:nvSpPr>
          <p:cNvPr id="5" name="Espace réservé du pied de page 4">
            <a:extLst>
              <a:ext uri="{FF2B5EF4-FFF2-40B4-BE49-F238E27FC236}">
                <a16:creationId xmlns:a16="http://schemas.microsoft.com/office/drawing/2014/main" id="{6E23E758-9C58-46DE-BC01-AD2CDE305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A4841B-5DAB-43A2-80FC-FC99461DB8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C2CF3-500B-4D3B-9F39-F76661C67CF6}" type="slidenum">
              <a:rPr lang="fr-FR" smtClean="0"/>
              <a:t>‹N°›</a:t>
            </a:fld>
            <a:endParaRPr lang="fr-FR"/>
          </a:p>
        </p:txBody>
      </p:sp>
    </p:spTree>
    <p:extLst>
      <p:ext uri="{BB962C8B-B14F-4D97-AF65-F5344CB8AC3E}">
        <p14:creationId xmlns:p14="http://schemas.microsoft.com/office/powerpoint/2010/main" val="1953386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F8EF6F-C868-4E55-9127-E107B5C7BDC3}"/>
              </a:ext>
            </a:extLst>
          </p:cNvPr>
          <p:cNvSpPr>
            <a:spLocks noGrp="1"/>
          </p:cNvSpPr>
          <p:nvPr>
            <p:ph type="ctrTitle"/>
          </p:nvPr>
        </p:nvSpPr>
        <p:spPr/>
        <p:txBody>
          <a:bodyPr/>
          <a:lstStyle/>
          <a:p>
            <a:r>
              <a:rPr lang="fr-FR" b="0" i="0" dirty="0">
                <a:solidFill>
                  <a:srgbClr val="0F0F19"/>
                </a:solidFill>
                <a:effectLst/>
                <a:latin typeface="Montserrat"/>
              </a:rPr>
              <a:t>Checkpoint  </a:t>
            </a:r>
            <a:r>
              <a:rPr lang="fr-FR" b="0" i="0" dirty="0" err="1">
                <a:solidFill>
                  <a:srgbClr val="0F0F19"/>
                </a:solidFill>
                <a:effectLst/>
                <a:latin typeface="Montserrat"/>
              </a:rPr>
              <a:t>Database</a:t>
            </a:r>
            <a:endParaRPr lang="fr-FR" dirty="0"/>
          </a:p>
        </p:txBody>
      </p:sp>
    </p:spTree>
    <p:extLst>
      <p:ext uri="{BB962C8B-B14F-4D97-AF65-F5344CB8AC3E}">
        <p14:creationId xmlns:p14="http://schemas.microsoft.com/office/powerpoint/2010/main" val="162726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C32E5C-1B4A-4E24-9948-D8CB8048392B}"/>
              </a:ext>
            </a:extLst>
          </p:cNvPr>
          <p:cNvSpPr>
            <a:spLocks noGrp="1"/>
          </p:cNvSpPr>
          <p:nvPr>
            <p:ph type="title"/>
          </p:nvPr>
        </p:nvSpPr>
        <p:spPr/>
        <p:txBody>
          <a:bodyPr/>
          <a:lstStyle/>
          <a:p>
            <a:r>
              <a:rPr lang="fr-FR" dirty="0"/>
              <a:t>MySQL</a:t>
            </a:r>
          </a:p>
        </p:txBody>
      </p:sp>
      <p:sp>
        <p:nvSpPr>
          <p:cNvPr id="3" name="Espace réservé du contenu 2">
            <a:extLst>
              <a:ext uri="{FF2B5EF4-FFF2-40B4-BE49-F238E27FC236}">
                <a16:creationId xmlns:a16="http://schemas.microsoft.com/office/drawing/2014/main" id="{CEFCB8E9-33E8-4C11-8173-D82353EAD732}"/>
              </a:ext>
            </a:extLst>
          </p:cNvPr>
          <p:cNvSpPr>
            <a:spLocks noGrp="1"/>
          </p:cNvSpPr>
          <p:nvPr>
            <p:ph idx="1"/>
          </p:nvPr>
        </p:nvSpPr>
        <p:spPr/>
        <p:txBody>
          <a:bodyPr/>
          <a:lstStyle/>
          <a:p>
            <a:r>
              <a:rPr lang="fr-FR" b="1" i="0" dirty="0">
                <a:solidFill>
                  <a:srgbClr val="202122"/>
                </a:solidFill>
                <a:effectLst/>
                <a:latin typeface="Arial" panose="020B0604020202020204" pitchFamily="34" charset="0"/>
              </a:rPr>
              <a:t>MySQL :</a:t>
            </a:r>
            <a:r>
              <a:rPr lang="fr-FR" dirty="0">
                <a:solidFill>
                  <a:srgbClr val="202122"/>
                </a:solidFill>
                <a:latin typeface="Arial" panose="020B0604020202020204" pitchFamily="34" charset="0"/>
              </a:rPr>
              <a:t>est un  système de gestion de bases de données relationnelles (SGBDR). Il est distribué sous une double licence GPL et propriétaire. Il fait partie des logiciels de gestion de base de données les plus utilisés au monde , autant par le grand public (applications web principalement) que par des professionnels, en concurrence avec Oracle, PostgreSQL et Microsoft SQL Server.</a:t>
            </a:r>
          </a:p>
        </p:txBody>
      </p:sp>
    </p:spTree>
    <p:extLst>
      <p:ext uri="{BB962C8B-B14F-4D97-AF65-F5344CB8AC3E}">
        <p14:creationId xmlns:p14="http://schemas.microsoft.com/office/powerpoint/2010/main" val="235720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5E66D8-A524-4648-9E72-5709AEFD9BD2}"/>
              </a:ext>
            </a:extLst>
          </p:cNvPr>
          <p:cNvSpPr>
            <a:spLocks noGrp="1"/>
          </p:cNvSpPr>
          <p:nvPr>
            <p:ph type="title"/>
          </p:nvPr>
        </p:nvSpPr>
        <p:spPr/>
        <p:txBody>
          <a:bodyPr/>
          <a:lstStyle/>
          <a:p>
            <a:r>
              <a:rPr lang="fr-FR" b="1" i="0" dirty="0">
                <a:solidFill>
                  <a:srgbClr val="202122"/>
                </a:solidFill>
                <a:effectLst/>
                <a:latin typeface="Arial" panose="020B0604020202020204" pitchFamily="34" charset="0"/>
              </a:rPr>
              <a:t>PostgreSQL</a:t>
            </a:r>
            <a:endParaRPr lang="fr-FR" dirty="0"/>
          </a:p>
        </p:txBody>
      </p:sp>
      <p:sp>
        <p:nvSpPr>
          <p:cNvPr id="3" name="Espace réservé du contenu 2">
            <a:extLst>
              <a:ext uri="{FF2B5EF4-FFF2-40B4-BE49-F238E27FC236}">
                <a16:creationId xmlns:a16="http://schemas.microsoft.com/office/drawing/2014/main" id="{FAD0103F-AD53-48AD-98BB-57371065D90F}"/>
              </a:ext>
            </a:extLst>
          </p:cNvPr>
          <p:cNvSpPr>
            <a:spLocks noGrp="1"/>
          </p:cNvSpPr>
          <p:nvPr>
            <p:ph idx="1"/>
          </p:nvPr>
        </p:nvSpPr>
        <p:spPr/>
        <p:txBody>
          <a:bodyPr>
            <a:normAutofit lnSpcReduction="10000"/>
          </a:bodyPr>
          <a:lstStyle/>
          <a:p>
            <a:pPr algn="l"/>
            <a:r>
              <a:rPr lang="fr-FR" b="1" i="0" dirty="0">
                <a:solidFill>
                  <a:srgbClr val="202122"/>
                </a:solidFill>
                <a:effectLst/>
                <a:latin typeface="Arial" panose="020B0604020202020204" pitchFamily="34" charset="0"/>
              </a:rPr>
              <a:t>PostgreSQL</a:t>
            </a:r>
            <a:r>
              <a:rPr lang="fr-FR" b="0" i="0" dirty="0">
                <a:solidFill>
                  <a:srgbClr val="202122"/>
                </a:solidFill>
                <a:effectLst/>
                <a:latin typeface="Arial" panose="020B0604020202020204" pitchFamily="34" charset="0"/>
              </a:rPr>
              <a:t> </a:t>
            </a:r>
            <a:r>
              <a:rPr lang="fr-FR" dirty="0">
                <a:solidFill>
                  <a:srgbClr val="202122"/>
                </a:solidFill>
                <a:latin typeface="Arial" panose="020B0604020202020204" pitchFamily="34" charset="0"/>
              </a:rPr>
              <a:t>est un système de gestion de base de données relationnelle et objet (SGBDRO). C'est un outil libre disponible selon les termes d'une licence de type BSD.</a:t>
            </a:r>
          </a:p>
          <a:p>
            <a:pPr algn="l"/>
            <a:r>
              <a:rPr lang="fr-FR" dirty="0">
                <a:solidFill>
                  <a:srgbClr val="202122"/>
                </a:solidFill>
                <a:latin typeface="Arial" panose="020B0604020202020204" pitchFamily="34" charset="0"/>
              </a:rPr>
              <a:t>Ce système est concurrent d'autres systèmes de gestion de base de données, qu'ils soient libres (comme </a:t>
            </a:r>
            <a:r>
              <a:rPr lang="fr-FR" dirty="0" err="1">
                <a:solidFill>
                  <a:srgbClr val="202122"/>
                </a:solidFill>
                <a:latin typeface="Arial" panose="020B0604020202020204" pitchFamily="34" charset="0"/>
              </a:rPr>
              <a:t>MariaDB</a:t>
            </a:r>
            <a:r>
              <a:rPr lang="fr-FR" dirty="0">
                <a:solidFill>
                  <a:srgbClr val="202122"/>
                </a:solidFill>
                <a:latin typeface="Arial" panose="020B0604020202020204" pitchFamily="34" charset="0"/>
              </a:rPr>
              <a:t> et </a:t>
            </a:r>
            <a:r>
              <a:rPr lang="fr-FR" dirty="0" err="1">
                <a:solidFill>
                  <a:srgbClr val="202122"/>
                </a:solidFill>
                <a:latin typeface="Arial" panose="020B0604020202020204" pitchFamily="34" charset="0"/>
              </a:rPr>
              <a:t>Firebird</a:t>
            </a:r>
            <a:r>
              <a:rPr lang="fr-FR" dirty="0">
                <a:solidFill>
                  <a:srgbClr val="202122"/>
                </a:solidFill>
                <a:latin typeface="Arial" panose="020B0604020202020204" pitchFamily="34" charset="0"/>
              </a:rPr>
              <a:t>), ou propriétaires (comme Oracle, MySQL, Sybase, DB2, Informix et Microsoft SQL Server). Comme les projets libres Apache et Linux, PostgreSQL n'est pas contrôlé par une seule entreprise, mais est fondé sur une communauté mondiale de développeurs et d'entreprises.</a:t>
            </a:r>
          </a:p>
          <a:p>
            <a:endParaRPr lang="fr-FR" dirty="0"/>
          </a:p>
        </p:txBody>
      </p:sp>
    </p:spTree>
    <p:extLst>
      <p:ext uri="{BB962C8B-B14F-4D97-AF65-F5344CB8AC3E}">
        <p14:creationId xmlns:p14="http://schemas.microsoft.com/office/powerpoint/2010/main" val="418354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A0F66E-4699-4E8F-B482-3E5B2C93DAC8}"/>
              </a:ext>
            </a:extLst>
          </p:cNvPr>
          <p:cNvSpPr>
            <a:spLocks noGrp="1"/>
          </p:cNvSpPr>
          <p:nvPr>
            <p:ph type="title"/>
          </p:nvPr>
        </p:nvSpPr>
        <p:spPr/>
        <p:txBody>
          <a:bodyPr/>
          <a:lstStyle/>
          <a:p>
            <a:r>
              <a:rPr lang="fr-FR" b="0" i="0" dirty="0">
                <a:solidFill>
                  <a:srgbClr val="0F0F19"/>
                </a:solidFill>
                <a:effectLst/>
                <a:latin typeface="Montserrat"/>
              </a:rPr>
              <a:t>SQL SERVER:</a:t>
            </a:r>
            <a:endParaRPr lang="fr-FR" dirty="0"/>
          </a:p>
        </p:txBody>
      </p:sp>
      <p:sp>
        <p:nvSpPr>
          <p:cNvPr id="3" name="Espace réservé du contenu 2">
            <a:extLst>
              <a:ext uri="{FF2B5EF4-FFF2-40B4-BE49-F238E27FC236}">
                <a16:creationId xmlns:a16="http://schemas.microsoft.com/office/drawing/2014/main" id="{E3E2DBB2-79AE-4691-850F-F5F05A988C89}"/>
              </a:ext>
            </a:extLst>
          </p:cNvPr>
          <p:cNvSpPr>
            <a:spLocks noGrp="1"/>
          </p:cNvSpPr>
          <p:nvPr>
            <p:ph idx="1"/>
          </p:nvPr>
        </p:nvSpPr>
        <p:spPr/>
        <p:txBody>
          <a:bodyPr/>
          <a:lstStyle/>
          <a:p>
            <a:r>
              <a:rPr lang="fr-FR" b="1" i="1" dirty="0">
                <a:solidFill>
                  <a:srgbClr val="202122"/>
                </a:solidFill>
                <a:effectLst/>
                <a:latin typeface="Arial" panose="020B0604020202020204" pitchFamily="34" charset="0"/>
              </a:rPr>
              <a:t>Microsoft SQL Server:</a:t>
            </a:r>
            <a:r>
              <a:rPr lang="fr-FR" b="0" i="0" dirty="0">
                <a:solidFill>
                  <a:srgbClr val="202122"/>
                </a:solidFill>
                <a:effectLst/>
                <a:latin typeface="Arial" panose="020B0604020202020204" pitchFamily="34" charset="0"/>
              </a:rPr>
              <a:t> </a:t>
            </a:r>
            <a:r>
              <a:rPr lang="fr-FR" dirty="0">
                <a:solidFill>
                  <a:srgbClr val="202122"/>
                </a:solidFill>
                <a:latin typeface="Arial" panose="020B0604020202020204" pitchFamily="34" charset="0"/>
              </a:rPr>
              <a:t>est un système de gestion de base de données (SGBD) en langage SQL incorporant entre autres un SGBDR (SGBD relationnel ») développé et commercialisé par la société Microsoft. Il fonctionne sous les OS Windows et Linux (depuis mars 2016), mais il est possible de le lancer sur Mac OS via Docker, car il en existe une version en téléchargement sur le site de Microsoft.</a:t>
            </a:r>
          </a:p>
        </p:txBody>
      </p:sp>
    </p:spTree>
    <p:extLst>
      <p:ext uri="{BB962C8B-B14F-4D97-AF65-F5344CB8AC3E}">
        <p14:creationId xmlns:p14="http://schemas.microsoft.com/office/powerpoint/2010/main" val="405049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A97E2-F5F1-4EB2-8C12-3D1C266DC408}"/>
              </a:ext>
            </a:extLst>
          </p:cNvPr>
          <p:cNvSpPr>
            <a:spLocks noGrp="1"/>
          </p:cNvSpPr>
          <p:nvPr>
            <p:ph type="title"/>
          </p:nvPr>
        </p:nvSpPr>
        <p:spPr/>
        <p:txBody>
          <a:bodyPr/>
          <a:lstStyle/>
          <a:p>
            <a:r>
              <a:rPr lang="fr-FR" dirty="0"/>
              <a:t>Comparaison entre </a:t>
            </a:r>
            <a:r>
              <a:rPr lang="fr-FR" dirty="0" err="1"/>
              <a:t>PostgresSQL</a:t>
            </a:r>
            <a:r>
              <a:rPr lang="fr-FR" dirty="0"/>
              <a:t> et MySQL</a:t>
            </a:r>
          </a:p>
        </p:txBody>
      </p:sp>
      <p:pic>
        <p:nvPicPr>
          <p:cNvPr id="5" name="Espace réservé du contenu 4">
            <a:extLst>
              <a:ext uri="{FF2B5EF4-FFF2-40B4-BE49-F238E27FC236}">
                <a16:creationId xmlns:a16="http://schemas.microsoft.com/office/drawing/2014/main" id="{E5AB742D-F7C7-4FE1-BE92-7CC16A8F4159}"/>
              </a:ext>
            </a:extLst>
          </p:cNvPr>
          <p:cNvPicPr>
            <a:picLocks noGrp="1" noChangeAspect="1"/>
          </p:cNvPicPr>
          <p:nvPr>
            <p:ph idx="1"/>
          </p:nvPr>
        </p:nvPicPr>
        <p:blipFill>
          <a:blip r:embed="rId2"/>
          <a:stretch>
            <a:fillRect/>
          </a:stretch>
        </p:blipFill>
        <p:spPr>
          <a:xfrm>
            <a:off x="1020417" y="1769618"/>
            <a:ext cx="10230679" cy="3845962"/>
          </a:xfrm>
        </p:spPr>
      </p:pic>
    </p:spTree>
    <p:extLst>
      <p:ext uri="{BB962C8B-B14F-4D97-AF65-F5344CB8AC3E}">
        <p14:creationId xmlns:p14="http://schemas.microsoft.com/office/powerpoint/2010/main" val="400724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C181C2-206E-4768-9EF9-CD2EE2E71700}"/>
              </a:ext>
            </a:extLst>
          </p:cNvPr>
          <p:cNvSpPr>
            <a:spLocks noGrp="1"/>
          </p:cNvSpPr>
          <p:nvPr>
            <p:ph type="title"/>
          </p:nvPr>
        </p:nvSpPr>
        <p:spPr/>
        <p:txBody>
          <a:bodyPr/>
          <a:lstStyle/>
          <a:p>
            <a:r>
              <a:rPr lang="fr-FR" dirty="0"/>
              <a:t>Comparaison:</a:t>
            </a:r>
          </a:p>
        </p:txBody>
      </p:sp>
      <p:pic>
        <p:nvPicPr>
          <p:cNvPr id="5" name="Espace réservé du contenu 4">
            <a:extLst>
              <a:ext uri="{FF2B5EF4-FFF2-40B4-BE49-F238E27FC236}">
                <a16:creationId xmlns:a16="http://schemas.microsoft.com/office/drawing/2014/main" id="{5D8F6390-6774-4501-ACB9-3E519EB35F17}"/>
              </a:ext>
            </a:extLst>
          </p:cNvPr>
          <p:cNvPicPr>
            <a:picLocks noGrp="1" noChangeAspect="1"/>
          </p:cNvPicPr>
          <p:nvPr>
            <p:ph idx="1"/>
          </p:nvPr>
        </p:nvPicPr>
        <p:blipFill>
          <a:blip r:embed="rId2"/>
          <a:stretch>
            <a:fillRect/>
          </a:stretch>
        </p:blipFill>
        <p:spPr>
          <a:xfrm>
            <a:off x="1594748" y="1311965"/>
            <a:ext cx="9002503" cy="5180910"/>
          </a:xfrm>
        </p:spPr>
      </p:pic>
    </p:spTree>
    <p:extLst>
      <p:ext uri="{BB962C8B-B14F-4D97-AF65-F5344CB8AC3E}">
        <p14:creationId xmlns:p14="http://schemas.microsoft.com/office/powerpoint/2010/main" val="148787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DD56D4B-BAC6-4D38-B9F5-065933970CA5}"/>
              </a:ext>
            </a:extLst>
          </p:cNvPr>
          <p:cNvPicPr>
            <a:picLocks noGrp="1" noChangeAspect="1"/>
          </p:cNvPicPr>
          <p:nvPr>
            <p:ph idx="1"/>
          </p:nvPr>
        </p:nvPicPr>
        <p:blipFill>
          <a:blip r:embed="rId2"/>
          <a:stretch>
            <a:fillRect/>
          </a:stretch>
        </p:blipFill>
        <p:spPr>
          <a:xfrm>
            <a:off x="838200" y="583096"/>
            <a:ext cx="10515600" cy="5486400"/>
          </a:xfrm>
        </p:spPr>
      </p:pic>
    </p:spTree>
    <p:extLst>
      <p:ext uri="{BB962C8B-B14F-4D97-AF65-F5344CB8AC3E}">
        <p14:creationId xmlns:p14="http://schemas.microsoft.com/office/powerpoint/2010/main" val="6342152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258</Words>
  <Application>Microsoft Office PowerPoint</Application>
  <PresentationFormat>Grand écran</PresentationFormat>
  <Paragraphs>10</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Montserrat</vt:lpstr>
      <vt:lpstr>Thème Office</vt:lpstr>
      <vt:lpstr>Checkpoint  Database</vt:lpstr>
      <vt:lpstr>MySQL</vt:lpstr>
      <vt:lpstr>PostgreSQL</vt:lpstr>
      <vt:lpstr>SQL SERVER:</vt:lpstr>
      <vt:lpstr>Comparaison entre PostgresSQL et MySQL</vt:lpstr>
      <vt:lpstr>Comparaison: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Database</dc:title>
  <dc:creator>Oussema MayaTours</dc:creator>
  <cp:lastModifiedBy>Oussema MayaTours</cp:lastModifiedBy>
  <cp:revision>2</cp:revision>
  <dcterms:created xsi:type="dcterms:W3CDTF">2021-02-28T10:23:04Z</dcterms:created>
  <dcterms:modified xsi:type="dcterms:W3CDTF">2021-02-28T10:41:22Z</dcterms:modified>
</cp:coreProperties>
</file>