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sql_intro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grate.io/blog/understanding-nosql-database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grate.io/integrations/oracle/" TargetMode="External"/><Relationship Id="rId2" Type="http://schemas.openxmlformats.org/officeDocument/2006/relationships/hyperlink" Target="https://www.integrate.io/integrations/mysq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tegrate.io/integrations/mongodb/" TargetMode="External"/><Relationship Id="rId5" Type="http://schemas.openxmlformats.org/officeDocument/2006/relationships/hyperlink" Target="https://www.integrate.io/integrations/microsoft-sql-server/" TargetMode="External"/><Relationship Id="rId4" Type="http://schemas.openxmlformats.org/officeDocument/2006/relationships/hyperlink" Target="https://www.integrate.io/integrations/postgresql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7992B-A664-8FF9-A3F0-C0CE8777B0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NoSQL VS SQL</a:t>
            </a:r>
            <a:br>
              <a:rPr lang="fr-FR" dirty="0"/>
            </a:br>
            <a:r>
              <a:rPr lang="fr-FR" sz="2000" dirty="0" err="1"/>
              <a:t>Differenece</a:t>
            </a:r>
            <a:r>
              <a:rPr lang="fr-FR" sz="2000" dirty="0"/>
              <a:t> </a:t>
            </a:r>
            <a:r>
              <a:rPr lang="fr-FR" sz="2000" dirty="0" err="1"/>
              <a:t>between</a:t>
            </a:r>
            <a:r>
              <a:rPr lang="fr-FR" sz="2000" dirty="0"/>
              <a:t> </a:t>
            </a:r>
            <a:r>
              <a:rPr lang="fr-FR" sz="2000" dirty="0" err="1"/>
              <a:t>nosql&amp;sql</a:t>
            </a:r>
            <a:r>
              <a:rPr lang="fr-FR" dirty="0"/>
              <a:t>	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DA505B-533D-21DF-CA1E-9550ADA3E4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Oussama </a:t>
            </a:r>
            <a:r>
              <a:rPr lang="fr-FR" dirty="0" err="1"/>
              <a:t>kmar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0127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824774-C426-E087-11C6-E512A699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A37786-F81F-36B5-CDD0-EDF7F28B4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703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9F0F22-27FE-CF94-40C7-ABDECA29B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dirty="0">
                <a:effectLst/>
                <a:latin typeface="Arial" panose="020B0604020202020204" pitchFamily="34" charset="0"/>
              </a:rPr>
              <a:t>Introduction</a:t>
            </a:r>
            <a:br>
              <a:rPr lang="fr-CH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A864E4-7793-EE6F-E1C0-81259FE49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42720"/>
            <a:ext cx="10131425" cy="541528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fr-CH" b="1" i="0" dirty="0" err="1">
                <a:effectLst/>
                <a:latin typeface="Arial" panose="020B0604020202020204" pitchFamily="34" charset="0"/>
              </a:rPr>
              <a:t>What</a:t>
            </a:r>
            <a:r>
              <a:rPr lang="fr-CH" b="1" i="0" dirty="0">
                <a:effectLst/>
                <a:latin typeface="Arial" panose="020B0604020202020204" pitchFamily="34" charset="0"/>
              </a:rPr>
              <a:t> </a:t>
            </a:r>
            <a:r>
              <a:rPr lang="fr-CH" b="1" i="0" dirty="0" err="1">
                <a:effectLst/>
                <a:latin typeface="Arial" panose="020B0604020202020204" pitchFamily="34" charset="0"/>
              </a:rPr>
              <a:t>is</a:t>
            </a:r>
            <a:r>
              <a:rPr lang="fr-CH" b="1" i="0" dirty="0">
                <a:effectLst/>
                <a:latin typeface="Arial" panose="020B0604020202020204" pitchFamily="34" charset="0"/>
              </a:rPr>
              <a:t> SQL?</a:t>
            </a:r>
          </a:p>
          <a:p>
            <a:pPr algn="l"/>
            <a:r>
              <a:rPr lang="fr-CH" b="0" i="0" dirty="0">
                <a:effectLst/>
                <a:latin typeface="Arial" panose="020B0604020202020204" pitchFamily="34" charset="0"/>
              </a:rPr>
              <a:t>SQL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is</a:t>
            </a:r>
            <a:r>
              <a:rPr lang="fr-CH" b="0" i="0" dirty="0">
                <a:effectLst/>
                <a:latin typeface="Arial" panose="020B0604020202020204" pitchFamily="34" charset="0"/>
              </a:rPr>
              <a:t> a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domain-specific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language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used</a:t>
            </a:r>
            <a:r>
              <a:rPr lang="fr-CH" b="0" i="0" dirty="0">
                <a:effectLst/>
                <a:latin typeface="Arial" panose="020B0604020202020204" pitchFamily="34" charset="0"/>
              </a:rPr>
              <a:t> to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query</a:t>
            </a:r>
            <a:r>
              <a:rPr lang="fr-CH" b="0" i="0" dirty="0">
                <a:effectLst/>
                <a:latin typeface="Arial" panose="020B0604020202020204" pitchFamily="34" charset="0"/>
              </a:rPr>
              <a:t> and manage data. It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works</a:t>
            </a:r>
            <a:r>
              <a:rPr lang="fr-CH" b="0" i="0" dirty="0">
                <a:effectLst/>
                <a:latin typeface="Arial" panose="020B0604020202020204" pitchFamily="34" charset="0"/>
              </a:rPr>
              <a:t> by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allowing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users</a:t>
            </a:r>
            <a:r>
              <a:rPr lang="fr-CH" b="0" i="0" dirty="0">
                <a:effectLst/>
                <a:latin typeface="Arial" panose="020B0604020202020204" pitchFamily="34" charset="0"/>
              </a:rPr>
              <a:t> to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query</a:t>
            </a:r>
            <a:r>
              <a:rPr lang="fr-CH" b="0" i="0" dirty="0">
                <a:effectLst/>
                <a:latin typeface="Arial" panose="020B0604020202020204" pitchFamily="34" charset="0"/>
              </a:rPr>
              <a:t>, insert,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delete</a:t>
            </a:r>
            <a:r>
              <a:rPr lang="fr-CH" b="0" i="0" dirty="0">
                <a:effectLst/>
                <a:latin typeface="Arial" panose="020B0604020202020204" pitchFamily="34" charset="0"/>
              </a:rPr>
              <a:t>, and update records in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relational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databases</a:t>
            </a:r>
            <a:r>
              <a:rPr lang="fr-CH" b="0" i="0" dirty="0">
                <a:effectLst/>
                <a:latin typeface="Arial" panose="020B0604020202020204" pitchFamily="34" charset="0"/>
              </a:rPr>
              <a:t>. SQL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also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allows</a:t>
            </a:r>
            <a:r>
              <a:rPr lang="fr-CH" b="0" i="0" dirty="0">
                <a:effectLst/>
                <a:latin typeface="Arial" panose="020B0604020202020204" pitchFamily="34" charset="0"/>
              </a:rPr>
              <a:t> for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complex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logic</a:t>
            </a:r>
            <a:r>
              <a:rPr lang="fr-CH" b="0" i="0" dirty="0">
                <a:effectLst/>
                <a:latin typeface="Arial" panose="020B0604020202020204" pitchFamily="34" charset="0"/>
              </a:rPr>
              <a:t> to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be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applied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through</a:t>
            </a:r>
            <a:r>
              <a:rPr lang="fr-CH" b="0" i="0" dirty="0">
                <a:effectLst/>
                <a:latin typeface="Arial" panose="020B0604020202020204" pitchFamily="34" charset="0"/>
              </a:rPr>
              <a:t> the use of transactions and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embedded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procedures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such</a:t>
            </a:r>
            <a:r>
              <a:rPr lang="fr-CH" b="0" i="0" dirty="0">
                <a:effectLst/>
                <a:latin typeface="Arial" panose="020B0604020202020204" pitchFamily="34" charset="0"/>
              </a:rPr>
              <a:t> as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stored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functions</a:t>
            </a:r>
            <a:r>
              <a:rPr lang="fr-CH" b="0" i="0" dirty="0">
                <a:effectLst/>
                <a:latin typeface="Arial" panose="020B0604020202020204" pitchFamily="34" charset="0"/>
              </a:rPr>
              <a:t> or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views</a:t>
            </a:r>
            <a:r>
              <a:rPr lang="fr-CH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fr-CH" b="1" i="0" dirty="0" err="1">
                <a:effectLst/>
                <a:latin typeface="Arial" panose="020B0604020202020204" pitchFamily="34" charset="0"/>
              </a:rPr>
              <a:t>What</a:t>
            </a:r>
            <a:r>
              <a:rPr lang="fr-CH" b="1" i="0" dirty="0">
                <a:effectLst/>
                <a:latin typeface="Arial" panose="020B0604020202020204" pitchFamily="34" charset="0"/>
              </a:rPr>
              <a:t> </a:t>
            </a:r>
            <a:r>
              <a:rPr lang="fr-CH" b="1" i="0" dirty="0" err="1">
                <a:effectLst/>
                <a:latin typeface="Arial" panose="020B0604020202020204" pitchFamily="34" charset="0"/>
              </a:rPr>
              <a:t>is</a:t>
            </a:r>
            <a:r>
              <a:rPr lang="fr-CH" b="1" i="0" dirty="0">
                <a:effectLst/>
                <a:latin typeface="Arial" panose="020B0604020202020204" pitchFamily="34" charset="0"/>
              </a:rPr>
              <a:t> NoSQL?</a:t>
            </a:r>
          </a:p>
          <a:p>
            <a:pPr algn="l"/>
            <a:r>
              <a:rPr lang="fr-CH" b="0" i="0" dirty="0">
                <a:effectLst/>
                <a:latin typeface="Arial" panose="020B0604020202020204" pitchFamily="34" charset="0"/>
              </a:rPr>
              <a:t>NoSQL stands for Not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only</a:t>
            </a:r>
            <a:r>
              <a:rPr lang="fr-CH" b="0" i="0" dirty="0">
                <a:effectLst/>
                <a:latin typeface="Arial" panose="020B0604020202020204" pitchFamily="34" charset="0"/>
              </a:rPr>
              <a:t> SQL. It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is</a:t>
            </a:r>
            <a:r>
              <a:rPr lang="fr-CH" b="0" i="0" dirty="0">
                <a:effectLst/>
                <a:latin typeface="Arial" panose="020B0604020202020204" pitchFamily="34" charset="0"/>
              </a:rPr>
              <a:t> a type of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database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that</a:t>
            </a:r>
            <a:r>
              <a:rPr lang="fr-CH" b="0" i="0" dirty="0">
                <a:effectLst/>
                <a:latin typeface="Arial" panose="020B0604020202020204" pitchFamily="34" charset="0"/>
              </a:rPr>
              <a:t> uses non-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relational</a:t>
            </a:r>
            <a:r>
              <a:rPr lang="fr-CH" b="0" i="0" dirty="0">
                <a:effectLst/>
                <a:latin typeface="Arial" panose="020B0604020202020204" pitchFamily="34" charset="0"/>
              </a:rPr>
              <a:t> data structures,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such</a:t>
            </a:r>
            <a:r>
              <a:rPr lang="fr-CH" b="0" i="0" dirty="0">
                <a:effectLst/>
                <a:latin typeface="Arial" panose="020B0604020202020204" pitchFamily="34" charset="0"/>
              </a:rPr>
              <a:t> as documents, graph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databases</a:t>
            </a:r>
            <a:r>
              <a:rPr lang="fr-CH" b="0" i="0" dirty="0">
                <a:effectLst/>
                <a:latin typeface="Arial" panose="020B0604020202020204" pitchFamily="34" charset="0"/>
              </a:rPr>
              <a:t>, and key-value stores to store and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retrieve</a:t>
            </a:r>
            <a:r>
              <a:rPr lang="fr-CH" b="0" i="0" dirty="0">
                <a:effectLst/>
                <a:latin typeface="Arial" panose="020B0604020202020204" pitchFamily="34" charset="0"/>
              </a:rPr>
              <a:t> data. NoSQL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systems</a:t>
            </a:r>
            <a:r>
              <a:rPr lang="fr-CH" b="0" i="0" dirty="0">
                <a:effectLst/>
                <a:latin typeface="Arial" panose="020B0604020202020204" pitchFamily="34" charset="0"/>
              </a:rPr>
              <a:t> are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designed</a:t>
            </a:r>
            <a:r>
              <a:rPr lang="fr-CH" b="0" i="0" dirty="0">
                <a:effectLst/>
                <a:latin typeface="Arial" panose="020B0604020202020204" pitchFamily="34" charset="0"/>
              </a:rPr>
              <a:t> to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be</a:t>
            </a:r>
            <a:r>
              <a:rPr lang="fr-CH" b="0" i="0" dirty="0">
                <a:effectLst/>
                <a:latin typeface="Arial" panose="020B0604020202020204" pitchFamily="34" charset="0"/>
              </a:rPr>
              <a:t> more flexible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than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traditional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relational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databases</a:t>
            </a:r>
            <a:r>
              <a:rPr lang="fr-CH" b="0" i="0" dirty="0">
                <a:effectLst/>
                <a:latin typeface="Arial" panose="020B0604020202020204" pitchFamily="34" charset="0"/>
              </a:rPr>
              <a:t> and can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scale</a:t>
            </a:r>
            <a:r>
              <a:rPr lang="fr-CH" b="0" i="0" dirty="0">
                <a:effectLst/>
                <a:latin typeface="Arial" panose="020B0604020202020204" pitchFamily="34" charset="0"/>
              </a:rPr>
              <a:t> up or down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easily</a:t>
            </a:r>
            <a:r>
              <a:rPr lang="fr-CH" b="0" i="0" dirty="0">
                <a:effectLst/>
                <a:latin typeface="Arial" panose="020B0604020202020204" pitchFamily="34" charset="0"/>
              </a:rPr>
              <a:t> to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accommodate</a:t>
            </a:r>
            <a:r>
              <a:rPr lang="fr-CH" b="0" i="0" dirty="0">
                <a:effectLst/>
                <a:latin typeface="Arial" panose="020B0604020202020204" pitchFamily="34" charset="0"/>
              </a:rPr>
              <a:t> changes in usage or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load</a:t>
            </a:r>
            <a:r>
              <a:rPr lang="fr-CH" b="0" i="0" dirty="0">
                <a:effectLst/>
                <a:latin typeface="Arial" panose="020B0604020202020204" pitchFamily="34" charset="0"/>
              </a:rPr>
              <a:t>. This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makes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them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ideal</a:t>
            </a:r>
            <a:r>
              <a:rPr lang="fr-CH" b="0" i="0" dirty="0">
                <a:effectLst/>
                <a:latin typeface="Arial" panose="020B0604020202020204" pitchFamily="34" charset="0"/>
              </a:rPr>
              <a:t> for use in applications</a:t>
            </a:r>
          </a:p>
          <a:p>
            <a:pPr algn="l"/>
            <a:r>
              <a:rPr lang="fr-CH" b="1" i="0" dirty="0" err="1">
                <a:effectLst/>
                <a:latin typeface="Arial" panose="020B0604020202020204" pitchFamily="34" charset="0"/>
              </a:rPr>
              <a:t>Why</a:t>
            </a:r>
            <a:r>
              <a:rPr lang="fr-CH" b="1" i="0" dirty="0">
                <a:effectLst/>
                <a:latin typeface="Arial" panose="020B0604020202020204" pitchFamily="34" charset="0"/>
              </a:rPr>
              <a:t> NoSQL </a:t>
            </a:r>
            <a:r>
              <a:rPr lang="fr-CH" b="1" i="0" dirty="0" err="1">
                <a:effectLst/>
                <a:latin typeface="Arial" panose="020B0604020202020204" pitchFamily="34" charset="0"/>
              </a:rPr>
              <a:t>is</a:t>
            </a:r>
            <a:r>
              <a:rPr lang="fr-CH" b="1" i="0" dirty="0">
                <a:effectLst/>
                <a:latin typeface="Arial" panose="020B0604020202020204" pitchFamily="34" charset="0"/>
              </a:rPr>
              <a:t> </a:t>
            </a:r>
            <a:r>
              <a:rPr lang="fr-CH" b="1" i="0" dirty="0" err="1">
                <a:effectLst/>
                <a:latin typeface="Arial" panose="020B0604020202020204" pitchFamily="34" charset="0"/>
              </a:rPr>
              <a:t>Used</a:t>
            </a:r>
            <a:r>
              <a:rPr lang="fr-CH" b="1" i="0" dirty="0">
                <a:effectLst/>
                <a:latin typeface="Arial" panose="020B0604020202020204" pitchFamily="34" charset="0"/>
              </a:rPr>
              <a:t> Over SQL</a:t>
            </a:r>
          </a:p>
          <a:p>
            <a:pPr algn="l"/>
            <a:r>
              <a:rPr lang="fr-CH" b="0" i="0" dirty="0">
                <a:effectLst/>
                <a:latin typeface="Arial" panose="020B0604020202020204" pitchFamily="34" charset="0"/>
              </a:rPr>
              <a:t>NoSQL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is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preferred</a:t>
            </a:r>
            <a:r>
              <a:rPr lang="fr-CH" b="0" i="0" dirty="0">
                <a:effectLst/>
                <a:latin typeface="Arial" panose="020B0604020202020204" pitchFamily="34" charset="0"/>
              </a:rPr>
              <a:t> over SQL in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many</a:t>
            </a:r>
            <a:r>
              <a:rPr lang="fr-CH" b="0" i="0" dirty="0">
                <a:effectLst/>
                <a:latin typeface="Arial" panose="020B0604020202020204" pitchFamily="34" charset="0"/>
              </a:rPr>
              <a:t> cases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because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it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offers</a:t>
            </a:r>
            <a:r>
              <a:rPr lang="fr-CH" b="0" i="0" dirty="0">
                <a:effectLst/>
                <a:latin typeface="Arial" panose="020B0604020202020204" pitchFamily="34" charset="0"/>
              </a:rPr>
              <a:t> more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flexibility</a:t>
            </a:r>
            <a:r>
              <a:rPr lang="fr-CH" b="0" i="0" dirty="0">
                <a:effectLst/>
                <a:latin typeface="Arial" panose="020B0604020202020204" pitchFamily="34" charset="0"/>
              </a:rPr>
              <a:t> and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scalability</a:t>
            </a:r>
            <a:r>
              <a:rPr lang="fr-CH" b="0" i="0" dirty="0">
                <a:effectLst/>
                <a:latin typeface="Arial" panose="020B0604020202020204" pitchFamily="34" charset="0"/>
              </a:rPr>
              <a:t>. The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primary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benefit</a:t>
            </a:r>
            <a:r>
              <a:rPr lang="fr-CH" b="0" i="0" dirty="0">
                <a:effectLst/>
                <a:latin typeface="Arial" panose="020B0604020202020204" pitchFamily="34" charset="0"/>
              </a:rPr>
              <a:t> of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using</a:t>
            </a:r>
            <a:r>
              <a:rPr lang="fr-CH" b="0" i="0" dirty="0">
                <a:effectLst/>
                <a:latin typeface="Arial" panose="020B0604020202020204" pitchFamily="34" charset="0"/>
              </a:rPr>
              <a:t> a NoSQL system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is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that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it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provides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developers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with</a:t>
            </a:r>
            <a:r>
              <a:rPr lang="fr-CH" b="0" i="0" dirty="0">
                <a:effectLst/>
                <a:latin typeface="Arial" panose="020B0604020202020204" pitchFamily="34" charset="0"/>
              </a:rPr>
              <a:t> the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ability</a:t>
            </a:r>
            <a:r>
              <a:rPr lang="fr-CH" b="0" i="0" dirty="0">
                <a:effectLst/>
                <a:latin typeface="Arial" panose="020B0604020202020204" pitchFamily="34" charset="0"/>
              </a:rPr>
              <a:t> to store and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access</a:t>
            </a:r>
            <a:r>
              <a:rPr lang="fr-CH" b="0" i="0" dirty="0">
                <a:effectLst/>
                <a:latin typeface="Arial" panose="020B0604020202020204" pitchFamily="34" charset="0"/>
              </a:rPr>
              <a:t> data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quickly</a:t>
            </a:r>
            <a:r>
              <a:rPr lang="fr-CH" b="0" i="0" dirty="0">
                <a:effectLst/>
                <a:latin typeface="Arial" panose="020B0604020202020204" pitchFamily="34" charset="0"/>
              </a:rPr>
              <a:t> and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easily</a:t>
            </a:r>
            <a:r>
              <a:rPr lang="fr-CH" b="0" i="0" dirty="0">
                <a:effectLst/>
                <a:latin typeface="Arial" panose="020B0604020202020204" pitchFamily="34" charset="0"/>
              </a:rPr>
              <a:t>,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without</a:t>
            </a:r>
            <a:r>
              <a:rPr lang="fr-CH" b="0" i="0" dirty="0">
                <a:effectLst/>
                <a:latin typeface="Arial" panose="020B0604020202020204" pitchFamily="34" charset="0"/>
              </a:rPr>
              <a:t> the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overhead</a:t>
            </a:r>
            <a:r>
              <a:rPr lang="fr-CH" b="0" i="0" dirty="0">
                <a:effectLst/>
                <a:latin typeface="Arial" panose="020B0604020202020204" pitchFamily="34" charset="0"/>
              </a:rPr>
              <a:t> of a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traditional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relational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database</a:t>
            </a:r>
            <a:r>
              <a:rPr lang="fr-CH" b="0" i="0" dirty="0">
                <a:effectLst/>
                <a:latin typeface="Arial" panose="020B0604020202020204" pitchFamily="34" charset="0"/>
              </a:rPr>
              <a:t>. As a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result</a:t>
            </a:r>
            <a:r>
              <a:rPr lang="fr-CH" b="0" i="0" dirty="0">
                <a:effectLst/>
                <a:latin typeface="Arial" panose="020B0604020202020204" pitchFamily="34" charset="0"/>
              </a:rPr>
              <a:t>,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development</a:t>
            </a:r>
            <a:r>
              <a:rPr lang="fr-CH" b="0" i="0" dirty="0">
                <a:effectLst/>
                <a:latin typeface="Arial" panose="020B0604020202020204" pitchFamily="34" charset="0"/>
              </a:rPr>
              <a:t> teams can focus on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delivering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features</a:t>
            </a:r>
            <a:r>
              <a:rPr lang="fr-CH" b="0" i="0" dirty="0">
                <a:effectLst/>
                <a:latin typeface="Arial" panose="020B0604020202020204" pitchFamily="34" charset="0"/>
              </a:rPr>
              <a:t> and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core</a:t>
            </a:r>
            <a:r>
              <a:rPr lang="fr-CH" b="0" i="0" dirty="0">
                <a:effectLst/>
                <a:latin typeface="Arial" panose="020B0604020202020204" pitchFamily="34" charset="0"/>
              </a:rPr>
              <a:t> business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logic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faster</a:t>
            </a:r>
            <a:r>
              <a:rPr lang="fr-CH" b="0" i="0" dirty="0">
                <a:effectLst/>
                <a:latin typeface="Arial" panose="020B0604020202020204" pitchFamily="34" charset="0"/>
              </a:rPr>
              <a:t>,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without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worrying</a:t>
            </a:r>
            <a:r>
              <a:rPr lang="fr-CH" b="0" i="0" dirty="0">
                <a:effectLst/>
                <a:latin typeface="Arial" panose="020B0604020202020204" pitchFamily="34" charset="0"/>
              </a:rPr>
              <a:t> about the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underlying</a:t>
            </a:r>
            <a:r>
              <a:rPr lang="fr-CH" b="0" i="0" dirty="0">
                <a:effectLst/>
                <a:latin typeface="Arial" panose="020B0604020202020204" pitchFamily="34" charset="0"/>
              </a:rPr>
              <a:t> data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storage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implementation</a:t>
            </a:r>
            <a:r>
              <a:rPr lang="fr-CH" b="0" i="0" dirty="0">
                <a:effectLst/>
                <a:latin typeface="Arial" panose="020B0604020202020204" pitchFamily="34" charset="0"/>
              </a:rPr>
              <a:t>. </a:t>
            </a:r>
          </a:p>
          <a:p>
            <a:pPr algn="l"/>
            <a:r>
              <a:rPr lang="fr-CH" b="1" i="0" dirty="0" err="1">
                <a:effectLst/>
                <a:latin typeface="Arial" panose="020B0604020202020204" pitchFamily="34" charset="0"/>
              </a:rPr>
              <a:t>Which</a:t>
            </a:r>
            <a:r>
              <a:rPr lang="fr-CH" b="1" i="0" dirty="0">
                <a:effectLst/>
                <a:latin typeface="Arial" panose="020B0604020202020204" pitchFamily="34" charset="0"/>
              </a:rPr>
              <a:t> </a:t>
            </a:r>
            <a:r>
              <a:rPr lang="fr-CH" b="1" i="0" dirty="0" err="1">
                <a:effectLst/>
                <a:latin typeface="Arial" panose="020B0604020202020204" pitchFamily="34" charset="0"/>
              </a:rPr>
              <a:t>is</a:t>
            </a:r>
            <a:r>
              <a:rPr lang="fr-CH" b="1" i="0" dirty="0">
                <a:effectLst/>
                <a:latin typeface="Arial" panose="020B0604020202020204" pitchFamily="34" charset="0"/>
              </a:rPr>
              <a:t> </a:t>
            </a:r>
            <a:r>
              <a:rPr lang="fr-CH" b="1" i="0" dirty="0" err="1">
                <a:effectLst/>
                <a:latin typeface="Arial" panose="020B0604020202020204" pitchFamily="34" charset="0"/>
              </a:rPr>
              <a:t>better</a:t>
            </a:r>
            <a:r>
              <a:rPr lang="fr-CH" b="1" i="0" dirty="0">
                <a:effectLst/>
                <a:latin typeface="Arial" panose="020B0604020202020204" pitchFamily="34" charset="0"/>
              </a:rPr>
              <a:t> SQL or NoSQL?</a:t>
            </a:r>
          </a:p>
          <a:p>
            <a:pPr algn="l"/>
            <a:r>
              <a:rPr lang="fr-CH" b="0" i="0" dirty="0">
                <a:effectLst/>
                <a:latin typeface="Arial" panose="020B0604020202020204" pitchFamily="34" charset="0"/>
              </a:rPr>
              <a:t>The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decision</a:t>
            </a:r>
            <a:r>
              <a:rPr lang="fr-CH" b="0" i="0" dirty="0">
                <a:effectLst/>
                <a:latin typeface="Arial" panose="020B0604020202020204" pitchFamily="34" charset="0"/>
              </a:rPr>
              <a:t> of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which</a:t>
            </a:r>
            <a:r>
              <a:rPr lang="fr-CH" b="0" i="0" dirty="0">
                <a:effectLst/>
                <a:latin typeface="Arial" panose="020B0604020202020204" pitchFamily="34" charset="0"/>
              </a:rPr>
              <a:t> type of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database</a:t>
            </a:r>
            <a:r>
              <a:rPr lang="fr-CH" b="0" i="0" dirty="0">
                <a:effectLst/>
                <a:latin typeface="Arial" panose="020B0604020202020204" pitchFamily="34" charset="0"/>
              </a:rPr>
              <a:t> to use - SQL or NoSQL -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will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depend</a:t>
            </a:r>
            <a:r>
              <a:rPr lang="fr-CH" b="0" i="0" dirty="0">
                <a:effectLst/>
                <a:latin typeface="Arial" panose="020B0604020202020204" pitchFamily="34" charset="0"/>
              </a:rPr>
              <a:t> on the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particular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needs</a:t>
            </a:r>
            <a:r>
              <a:rPr lang="fr-CH" b="0" i="0" dirty="0">
                <a:effectLst/>
                <a:latin typeface="Arial" panose="020B0604020202020204" pitchFamily="34" charset="0"/>
              </a:rPr>
              <a:t> and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requirements</a:t>
            </a:r>
            <a:r>
              <a:rPr lang="fr-CH" b="0" i="0" dirty="0">
                <a:effectLst/>
                <a:latin typeface="Arial" panose="020B0604020202020204" pitchFamily="34" charset="0"/>
              </a:rPr>
              <a:t> of the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project</a:t>
            </a:r>
            <a:r>
              <a:rPr lang="fr-CH" b="0" i="0" dirty="0">
                <a:effectLst/>
                <a:latin typeface="Arial" panose="020B0604020202020204" pitchFamily="34" charset="0"/>
              </a:rPr>
              <a:t>. For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example</a:t>
            </a:r>
            <a:r>
              <a:rPr lang="fr-CH" b="0" i="0" dirty="0">
                <a:effectLst/>
                <a:latin typeface="Arial" panose="020B0604020202020204" pitchFamily="34" charset="0"/>
              </a:rPr>
              <a:t>, if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you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need</a:t>
            </a:r>
            <a:r>
              <a:rPr lang="fr-CH" b="0" i="0" dirty="0">
                <a:effectLst/>
                <a:latin typeface="Arial" panose="020B0604020202020204" pitchFamily="34" charset="0"/>
              </a:rPr>
              <a:t> a fast, scalable, and reliable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database</a:t>
            </a:r>
            <a:r>
              <a:rPr lang="fr-CH" b="0" i="0" dirty="0">
                <a:effectLst/>
                <a:latin typeface="Arial" panose="020B0604020202020204" pitchFamily="34" charset="0"/>
              </a:rPr>
              <a:t> for web applications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then</a:t>
            </a:r>
            <a:r>
              <a:rPr lang="fr-CH" b="0" i="0" dirty="0">
                <a:effectLst/>
                <a:latin typeface="Arial" panose="020B0604020202020204" pitchFamily="34" charset="0"/>
              </a:rPr>
              <a:t> a NoSQL system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may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be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preferable</a:t>
            </a:r>
            <a:r>
              <a:rPr lang="fr-CH" b="0" i="0" dirty="0">
                <a:effectLst/>
                <a:latin typeface="Arial" panose="020B0604020202020204" pitchFamily="34" charset="0"/>
              </a:rPr>
              <a:t>. On the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other</a:t>
            </a:r>
            <a:r>
              <a:rPr lang="fr-CH" b="0" i="0" dirty="0">
                <a:effectLst/>
                <a:latin typeface="Arial" panose="020B0604020202020204" pitchFamily="34" charset="0"/>
              </a:rPr>
              <a:t> hand, if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your</a:t>
            </a:r>
            <a:r>
              <a:rPr lang="fr-CH" b="0" i="0" dirty="0">
                <a:effectLst/>
                <a:latin typeface="Arial" panose="020B0604020202020204" pitchFamily="34" charset="0"/>
              </a:rPr>
              <a:t> application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requires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complex</a:t>
            </a:r>
            <a:r>
              <a:rPr lang="fr-CH" b="0" i="0" dirty="0">
                <a:effectLst/>
                <a:latin typeface="Arial" panose="020B0604020202020204" pitchFamily="34" charset="0"/>
              </a:rPr>
              <a:t> data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queries</a:t>
            </a:r>
            <a:r>
              <a:rPr lang="fr-CH" b="0" i="0" dirty="0">
                <a:effectLst/>
                <a:latin typeface="Arial" panose="020B0604020202020204" pitchFamily="34" charset="0"/>
              </a:rPr>
              <a:t> and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transactional</a:t>
            </a:r>
            <a:r>
              <a:rPr lang="fr-CH" b="0" i="0" dirty="0">
                <a:effectLst/>
                <a:latin typeface="Arial" panose="020B0604020202020204" pitchFamily="34" charset="0"/>
              </a:rPr>
              <a:t> support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then</a:t>
            </a:r>
            <a:r>
              <a:rPr lang="fr-CH" b="0" i="0" dirty="0">
                <a:effectLst/>
                <a:latin typeface="Arial" panose="020B0604020202020204" pitchFamily="34" charset="0"/>
              </a:rPr>
              <a:t> an SQL system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may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be</a:t>
            </a:r>
            <a:r>
              <a:rPr lang="fr-CH" b="0" i="0" dirty="0">
                <a:effectLst/>
                <a:latin typeface="Arial" panose="020B0604020202020204" pitchFamily="34" charset="0"/>
              </a:rPr>
              <a:t> the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better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choice</a:t>
            </a:r>
            <a:r>
              <a:rPr lang="fr-CH" b="0" i="0" dirty="0">
                <a:effectLst/>
                <a:latin typeface="Arial" panose="020B0604020202020204" pitchFamily="34" charset="0"/>
              </a:rPr>
              <a:t>.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Ultimately</a:t>
            </a:r>
            <a:r>
              <a:rPr lang="fr-CH" b="0" i="0" dirty="0">
                <a:effectLst/>
                <a:latin typeface="Arial" panose="020B0604020202020204" pitchFamily="34" charset="0"/>
              </a:rPr>
              <a:t>,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there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is</a:t>
            </a:r>
            <a:r>
              <a:rPr lang="fr-CH" b="0" i="0" dirty="0">
                <a:effectLst/>
                <a:latin typeface="Arial" panose="020B0604020202020204" pitchFamily="34" charset="0"/>
              </a:rPr>
              <a:t> no one-size-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fits</a:t>
            </a:r>
            <a:r>
              <a:rPr lang="fr-CH" b="0" i="0" dirty="0">
                <a:effectLst/>
                <a:latin typeface="Arial" panose="020B0604020202020204" pitchFamily="34" charset="0"/>
              </a:rPr>
              <a:t>-all solution -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it</a:t>
            </a:r>
            <a:r>
              <a:rPr lang="fr-CH" b="0" i="0" dirty="0">
                <a:effectLst/>
                <a:latin typeface="Arial" panose="020B0604020202020204" pitchFamily="34" charset="0"/>
              </a:rPr>
              <a:t> all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comes</a:t>
            </a:r>
            <a:r>
              <a:rPr lang="fr-CH" b="0" i="0" dirty="0">
                <a:effectLst/>
                <a:latin typeface="Arial" panose="020B0604020202020204" pitchFamily="34" charset="0"/>
              </a:rPr>
              <a:t> down to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what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you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need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from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your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database</a:t>
            </a:r>
            <a:r>
              <a:rPr lang="fr-CH" b="0" i="0" dirty="0">
                <a:effectLst/>
                <a:latin typeface="Arial" panose="020B0604020202020204" pitchFamily="34" charset="0"/>
              </a:rPr>
              <a:t> and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which</a:t>
            </a:r>
            <a:r>
              <a:rPr lang="fr-CH" b="0" i="0" dirty="0">
                <a:effectLst/>
                <a:latin typeface="Arial" panose="020B0604020202020204" pitchFamily="34" charset="0"/>
              </a:rPr>
              <a:t> type of system can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provide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that</a:t>
            </a:r>
            <a:r>
              <a:rPr lang="fr-CH" b="0" i="0" dirty="0">
                <a:effectLst/>
                <a:latin typeface="Arial" panose="020B0604020202020204" pitchFamily="34" charset="0"/>
              </a:rPr>
              <a:t> in the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most</a:t>
            </a:r>
            <a:r>
              <a:rPr lang="fr-CH" b="0" i="0" dirty="0">
                <a:effectLst/>
                <a:latin typeface="Arial" panose="020B0604020202020204" pitchFamily="34" charset="0"/>
              </a:rPr>
              <a:t> efficient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manner</a:t>
            </a:r>
            <a:r>
              <a:rPr lang="fr-CH" b="0" i="0" dirty="0">
                <a:effectLst/>
                <a:latin typeface="Arial" panose="020B0604020202020204" pitchFamily="34" charset="0"/>
              </a:rPr>
              <a:t>.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It's</a:t>
            </a:r>
            <a:r>
              <a:rPr lang="fr-CH" b="0" i="0" dirty="0">
                <a:effectLst/>
                <a:latin typeface="Arial" panose="020B0604020202020204" pitchFamily="34" charset="0"/>
              </a:rPr>
              <a:t> best to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research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both</a:t>
            </a:r>
            <a:r>
              <a:rPr lang="fr-CH" b="0" i="0" dirty="0">
                <a:effectLst/>
                <a:latin typeface="Arial" panose="020B0604020202020204" pitchFamily="34" charset="0"/>
              </a:rPr>
              <a:t> options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thoroughly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before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making</a:t>
            </a:r>
            <a:r>
              <a:rPr lang="fr-CH" b="0" i="0" dirty="0">
                <a:effectLst/>
                <a:latin typeface="Arial" panose="020B0604020202020204" pitchFamily="34" charset="0"/>
              </a:rPr>
              <a:t> a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decision</a:t>
            </a:r>
            <a:r>
              <a:rPr lang="fr-CH" b="0" i="0" dirty="0">
                <a:effectLst/>
                <a:latin typeface="Arial" panose="020B0604020202020204" pitchFamily="34" charset="0"/>
              </a:rPr>
              <a:t>. </a:t>
            </a:r>
          </a:p>
          <a:p>
            <a:pPr algn="l"/>
            <a:r>
              <a:rPr lang="fr-CH" b="0" i="0" dirty="0" err="1">
                <a:effectLst/>
                <a:latin typeface="Arial" panose="020B0604020202020204" pitchFamily="34" charset="0"/>
              </a:rPr>
              <a:t>Below</a:t>
            </a:r>
            <a:r>
              <a:rPr lang="fr-CH" b="0" i="0" dirty="0">
                <a:effectLst/>
                <a:latin typeface="Arial" panose="020B0604020202020204" pitchFamily="34" charset="0"/>
              </a:rPr>
              <a:t>,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learn</a:t>
            </a:r>
            <a:r>
              <a:rPr lang="fr-CH" b="0" i="0" dirty="0">
                <a:effectLst/>
                <a:latin typeface="Arial" panose="020B0604020202020204" pitchFamily="34" charset="0"/>
              </a:rPr>
              <a:t> in-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depth</a:t>
            </a:r>
            <a:r>
              <a:rPr lang="fr-CH" b="0" i="0" dirty="0">
                <a:effectLst/>
                <a:latin typeface="Arial" panose="020B0604020202020204" pitchFamily="34" charset="0"/>
              </a:rPr>
              <a:t> about the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most</a:t>
            </a:r>
            <a:r>
              <a:rPr lang="fr-CH" b="0" i="0" dirty="0">
                <a:effectLst/>
                <a:latin typeface="Arial" panose="020B0604020202020204" pitchFamily="34" charset="0"/>
              </a:rPr>
              <a:t> important distinctions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between</a:t>
            </a:r>
            <a:r>
              <a:rPr lang="fr-CH" b="0" i="0" dirty="0">
                <a:effectLst/>
                <a:latin typeface="Arial" panose="020B0604020202020204" pitchFamily="34" charset="0"/>
              </a:rPr>
              <a:t> SQL vs NoSQL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databases</a:t>
            </a:r>
            <a:r>
              <a:rPr lang="fr-CH" b="0" i="0" dirty="0">
                <a:effectLst/>
                <a:latin typeface="Arial" panose="020B0604020202020204" pitchFamily="34" charset="0"/>
              </a:rPr>
              <a:t> and the best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systems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available</a:t>
            </a:r>
            <a:r>
              <a:rPr lang="fr-CH" b="0" i="0" dirty="0">
                <a:effectLst/>
                <a:latin typeface="Arial" panose="020B0604020202020204" pitchFamily="34" charset="0"/>
              </a:rPr>
              <a:t> on the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market</a:t>
            </a:r>
            <a:r>
              <a:rPr lang="fr-CH" b="0" i="0" dirty="0">
                <a:effectLst/>
                <a:latin typeface="Arial" panose="020B0604020202020204" pitchFamily="34" charset="0"/>
              </a:rPr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101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C20840-FD10-A6D5-B648-E31388F1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dirty="0" err="1">
                <a:effectLst/>
                <a:latin typeface="Arial" panose="020B0604020202020204" pitchFamily="34" charset="0"/>
              </a:rPr>
              <a:t>Comparison</a:t>
            </a:r>
            <a:r>
              <a:rPr lang="fr-CH" b="1" i="0" dirty="0">
                <a:effectLst/>
                <a:latin typeface="Arial" panose="020B0604020202020204" pitchFamily="34" charset="0"/>
              </a:rPr>
              <a:t> of SQL vs NoSQL</a:t>
            </a:r>
            <a:br>
              <a:rPr lang="fr-CH" b="1" i="0" dirty="0">
                <a:effectLst/>
                <a:latin typeface="Arial" panose="020B0604020202020204" pitchFamily="34" charset="0"/>
              </a:rPr>
            </a:b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6A23B158-5F9D-4AD0-6F21-478FA5C5C5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70755" y="2141538"/>
          <a:ext cx="8161514" cy="3649662"/>
        </p:xfrm>
        <a:graphic>
          <a:graphicData uri="http://schemas.openxmlformats.org/drawingml/2006/table">
            <a:tbl>
              <a:tblPr/>
              <a:tblGrid>
                <a:gridCol w="4876357">
                  <a:extLst>
                    <a:ext uri="{9D8B030D-6E8A-4147-A177-3AD203B41FA5}">
                      <a16:colId xmlns:a16="http://schemas.microsoft.com/office/drawing/2014/main" val="1233188651"/>
                    </a:ext>
                  </a:extLst>
                </a:gridCol>
                <a:gridCol w="3285157">
                  <a:extLst>
                    <a:ext uri="{9D8B030D-6E8A-4147-A177-3AD203B41FA5}">
                      <a16:colId xmlns:a16="http://schemas.microsoft.com/office/drawing/2014/main" val="2274256906"/>
                    </a:ext>
                  </a:extLst>
                </a:gridCol>
              </a:tblGrid>
              <a:tr h="284607">
                <a:tc>
                  <a:txBody>
                    <a:bodyPr/>
                    <a:lstStyle/>
                    <a:p>
                      <a:pPr algn="ctr"/>
                      <a:r>
                        <a:rPr lang="fr-CH" sz="1300" b="1">
                          <a:solidFill>
                            <a:srgbClr val="FFFFFF"/>
                          </a:solidFill>
                          <a:effectLst/>
                        </a:rPr>
                        <a:t>SQL</a:t>
                      </a:r>
                    </a:p>
                  </a:txBody>
                  <a:tcPr marL="90683" marR="90683" marT="41854" marB="41854" anchor="ctr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86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300" b="1">
                          <a:solidFill>
                            <a:srgbClr val="FFFFFF"/>
                          </a:solidFill>
                          <a:effectLst/>
                        </a:rPr>
                        <a:t>NoSQL</a:t>
                      </a:r>
                    </a:p>
                  </a:txBody>
                  <a:tcPr marL="90683" marR="90683" marT="41854" marB="41854" anchor="ctr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8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504996"/>
                  </a:ext>
                </a:extLst>
              </a:tr>
              <a:tr h="284607">
                <a:tc>
                  <a:txBody>
                    <a:bodyPr/>
                    <a:lstStyle/>
                    <a:p>
                      <a:pPr algn="l"/>
                      <a:r>
                        <a:rPr lang="fr-CH" sz="1300" b="0">
                          <a:solidFill>
                            <a:srgbClr val="000000"/>
                          </a:solidFill>
                          <a:effectLst/>
                        </a:rPr>
                        <a:t>Stands for Structured Query Language</a:t>
                      </a:r>
                    </a:p>
                  </a:txBody>
                  <a:tcPr marL="90683" marR="90683" marT="41854" marB="41854" anchor="ctr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C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CH" sz="1300" b="0">
                          <a:solidFill>
                            <a:srgbClr val="000000"/>
                          </a:solidFill>
                          <a:effectLst/>
                        </a:rPr>
                        <a:t>Stands for Not Only SQL</a:t>
                      </a:r>
                    </a:p>
                  </a:txBody>
                  <a:tcPr marL="90683" marR="90683" marT="41854" marB="41854" anchor="ctr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420642"/>
                  </a:ext>
                </a:extLst>
              </a:tr>
              <a:tr h="284607">
                <a:tc>
                  <a:txBody>
                    <a:bodyPr/>
                    <a:lstStyle/>
                    <a:p>
                      <a:r>
                        <a:rPr lang="fr-CH" sz="1300">
                          <a:solidFill>
                            <a:srgbClr val="000000"/>
                          </a:solidFill>
                          <a:effectLst/>
                        </a:rPr>
                        <a:t>Relational database management system (RDBMS)</a:t>
                      </a:r>
                    </a:p>
                  </a:txBody>
                  <a:tcPr marL="90683" marR="90683" marT="41854" marB="41854" anchor="ctr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C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sz="1300">
                          <a:solidFill>
                            <a:srgbClr val="000000"/>
                          </a:solidFill>
                          <a:effectLst/>
                        </a:rPr>
                        <a:t>Non-relational database management system</a:t>
                      </a:r>
                    </a:p>
                  </a:txBody>
                  <a:tcPr marL="90683" marR="90683" marT="41854" marB="41854" anchor="ctr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83633"/>
                  </a:ext>
                </a:extLst>
              </a:tr>
              <a:tr h="485505">
                <a:tc>
                  <a:txBody>
                    <a:bodyPr/>
                    <a:lstStyle/>
                    <a:p>
                      <a:r>
                        <a:rPr lang="fr-CH" sz="1300">
                          <a:solidFill>
                            <a:srgbClr val="000000"/>
                          </a:solidFill>
                          <a:effectLst/>
                        </a:rPr>
                        <a:t>Suitable for structured data with predefined schema</a:t>
                      </a:r>
                    </a:p>
                  </a:txBody>
                  <a:tcPr marL="90683" marR="90683" marT="41854" marB="41854" anchor="ctr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C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sz="1300">
                          <a:solidFill>
                            <a:srgbClr val="000000"/>
                          </a:solidFill>
                          <a:effectLst/>
                        </a:rPr>
                        <a:t>Suitable for unstructured and semi-structured data</a:t>
                      </a:r>
                    </a:p>
                  </a:txBody>
                  <a:tcPr marL="90683" marR="90683" marT="41854" marB="41854" anchor="ctr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138736"/>
                  </a:ext>
                </a:extLst>
              </a:tr>
              <a:tr h="284607">
                <a:tc>
                  <a:txBody>
                    <a:bodyPr/>
                    <a:lstStyle/>
                    <a:p>
                      <a:r>
                        <a:rPr lang="fr-CH" sz="1300">
                          <a:solidFill>
                            <a:srgbClr val="000000"/>
                          </a:solidFill>
                          <a:effectLst/>
                        </a:rPr>
                        <a:t>Data is stored in tables with columns and rows</a:t>
                      </a:r>
                    </a:p>
                  </a:txBody>
                  <a:tcPr marL="90683" marR="90683" marT="41854" marB="41854" anchor="ctr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C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sz="1300">
                          <a:solidFill>
                            <a:srgbClr val="000000"/>
                          </a:solidFill>
                          <a:effectLst/>
                        </a:rPr>
                        <a:t>Data is stored in collections or documents</a:t>
                      </a:r>
                    </a:p>
                  </a:txBody>
                  <a:tcPr marL="90683" marR="90683" marT="41854" marB="41854" anchor="ctr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074489"/>
                  </a:ext>
                </a:extLst>
              </a:tr>
              <a:tr h="485505">
                <a:tc>
                  <a:txBody>
                    <a:bodyPr/>
                    <a:lstStyle/>
                    <a:p>
                      <a:r>
                        <a:rPr lang="fr-CH" sz="1300">
                          <a:solidFill>
                            <a:srgbClr val="000000"/>
                          </a:solidFill>
                          <a:effectLst/>
                        </a:rPr>
                        <a:t>Follows ACID properties (Atomicity, Consistency, Isolation, Durability) for transaction management</a:t>
                      </a:r>
                    </a:p>
                  </a:txBody>
                  <a:tcPr marL="90683" marR="90683" marT="41854" marB="41854" anchor="ctr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C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sz="1300">
                          <a:solidFill>
                            <a:srgbClr val="000000"/>
                          </a:solidFill>
                          <a:effectLst/>
                        </a:rPr>
                        <a:t>Does not necessarily follow ACID properties</a:t>
                      </a:r>
                    </a:p>
                  </a:txBody>
                  <a:tcPr marL="90683" marR="90683" marT="41854" marB="41854" anchor="ctr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728285"/>
                  </a:ext>
                </a:extLst>
              </a:tr>
              <a:tr h="284607">
                <a:tc>
                  <a:txBody>
                    <a:bodyPr/>
                    <a:lstStyle/>
                    <a:p>
                      <a:r>
                        <a:rPr lang="fr-CH" sz="1300">
                          <a:solidFill>
                            <a:srgbClr val="000000"/>
                          </a:solidFill>
                          <a:effectLst/>
                        </a:rPr>
                        <a:t>Supports JOIN and complex queries</a:t>
                      </a:r>
                    </a:p>
                  </a:txBody>
                  <a:tcPr marL="90683" marR="90683" marT="41854" marB="41854" anchor="ctr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C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sz="1300">
                          <a:solidFill>
                            <a:srgbClr val="000000"/>
                          </a:solidFill>
                          <a:effectLst/>
                        </a:rPr>
                        <a:t>Does not support JOIN and complex queries</a:t>
                      </a:r>
                    </a:p>
                  </a:txBody>
                  <a:tcPr marL="90683" marR="90683" marT="41854" marB="41854" anchor="ctr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49219"/>
                  </a:ext>
                </a:extLst>
              </a:tr>
              <a:tr h="284607">
                <a:tc>
                  <a:txBody>
                    <a:bodyPr/>
                    <a:lstStyle/>
                    <a:p>
                      <a:r>
                        <a:rPr lang="fr-CH" sz="1300">
                          <a:solidFill>
                            <a:srgbClr val="000000"/>
                          </a:solidFill>
                          <a:effectLst/>
                        </a:rPr>
                        <a:t>Uses normalized data structure</a:t>
                      </a:r>
                    </a:p>
                  </a:txBody>
                  <a:tcPr marL="90683" marR="90683" marT="41854" marB="41854" anchor="ctr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C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sz="1300">
                          <a:solidFill>
                            <a:srgbClr val="000000"/>
                          </a:solidFill>
                          <a:effectLst/>
                        </a:rPr>
                        <a:t>Uses denormalized data structure</a:t>
                      </a:r>
                    </a:p>
                  </a:txBody>
                  <a:tcPr marL="90683" marR="90683" marT="41854" marB="41854" anchor="ctr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052934"/>
                  </a:ext>
                </a:extLst>
              </a:tr>
              <a:tr h="485505">
                <a:tc>
                  <a:txBody>
                    <a:bodyPr/>
                    <a:lstStyle/>
                    <a:p>
                      <a:r>
                        <a:rPr lang="fr-CH" sz="1300">
                          <a:solidFill>
                            <a:srgbClr val="000000"/>
                          </a:solidFill>
                          <a:effectLst/>
                        </a:rPr>
                        <a:t>Requires vertical scaling to handle large volumes of data</a:t>
                      </a:r>
                    </a:p>
                  </a:txBody>
                  <a:tcPr marL="90683" marR="90683" marT="41854" marB="41854" anchor="ctr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C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sz="1300">
                          <a:solidFill>
                            <a:srgbClr val="000000"/>
                          </a:solidFill>
                          <a:effectLst/>
                        </a:rPr>
                        <a:t>Horizontal scaling is possible to handle large volumes of data</a:t>
                      </a:r>
                    </a:p>
                  </a:txBody>
                  <a:tcPr marL="90683" marR="90683" marT="41854" marB="41854" anchor="ctr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49847"/>
                  </a:ext>
                </a:extLst>
              </a:tr>
              <a:tr h="485505">
                <a:tc>
                  <a:txBody>
                    <a:bodyPr/>
                    <a:lstStyle/>
                    <a:p>
                      <a:r>
                        <a:rPr lang="fr-CH" sz="1300">
                          <a:solidFill>
                            <a:srgbClr val="000000"/>
                          </a:solidFill>
                          <a:effectLst/>
                        </a:rPr>
                        <a:t>Examples: MySQL, PostgreSQL, Oracle, SQL Server, Microsoft SQL Server</a:t>
                      </a:r>
                    </a:p>
                  </a:txBody>
                  <a:tcPr marL="90683" marR="90683" marT="41854" marB="41854" anchor="ctr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C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sz="1300" dirty="0" err="1">
                          <a:solidFill>
                            <a:srgbClr val="000000"/>
                          </a:solidFill>
                          <a:effectLst/>
                        </a:rPr>
                        <a:t>Examples</a:t>
                      </a:r>
                      <a:r>
                        <a:rPr lang="fr-CH" sz="1300" dirty="0">
                          <a:solidFill>
                            <a:srgbClr val="000000"/>
                          </a:solidFill>
                          <a:effectLst/>
                        </a:rPr>
                        <a:t>: MongoDB, Cassandra, </a:t>
                      </a:r>
                      <a:r>
                        <a:rPr lang="fr-CH" sz="1300" dirty="0" err="1">
                          <a:solidFill>
                            <a:srgbClr val="000000"/>
                          </a:solidFill>
                          <a:effectLst/>
                        </a:rPr>
                        <a:t>Couchbase</a:t>
                      </a:r>
                      <a:r>
                        <a:rPr lang="fr-CH" sz="1300" dirty="0">
                          <a:solidFill>
                            <a:srgbClr val="000000"/>
                          </a:solidFill>
                          <a:effectLst/>
                        </a:rPr>
                        <a:t>, Amazon </a:t>
                      </a:r>
                      <a:r>
                        <a:rPr lang="fr-CH" sz="1300" dirty="0" err="1">
                          <a:solidFill>
                            <a:srgbClr val="000000"/>
                          </a:solidFill>
                          <a:effectLst/>
                        </a:rPr>
                        <a:t>DynamoDB</a:t>
                      </a:r>
                      <a:r>
                        <a:rPr lang="fr-CH" sz="130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</a:p>
                  </a:txBody>
                  <a:tcPr marL="90683" marR="90683" marT="41854" marB="41854" anchor="ctr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760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3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A883FF-A80C-D9AB-1CB8-864F7B8E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dirty="0" err="1">
                <a:effectLst/>
                <a:latin typeface="Arial" panose="020B0604020202020204" pitchFamily="34" charset="0"/>
              </a:rPr>
              <a:t>Database</a:t>
            </a:r>
            <a:r>
              <a:rPr lang="fr-CH" b="1" i="0" dirty="0">
                <a:effectLst/>
                <a:latin typeface="Arial" panose="020B0604020202020204" pitchFamily="34" charset="0"/>
              </a:rPr>
              <a:t> Architecture</a:t>
            </a:r>
            <a:br>
              <a:rPr lang="fr-CH" b="1" i="0" dirty="0">
                <a:effectLst/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747755-5C6F-A1BC-4C2C-71CBF52FF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644813"/>
          </a:xfrm>
        </p:spPr>
        <p:txBody>
          <a:bodyPr>
            <a:normAutofit/>
          </a:bodyPr>
          <a:lstStyle/>
          <a:p>
            <a:pPr algn="l"/>
            <a:r>
              <a:rPr lang="fr-CH" b="0" i="0" dirty="0">
                <a:effectLst/>
                <a:latin typeface="Arial" panose="020B0604020202020204" pitchFamily="34" charset="0"/>
              </a:rPr>
              <a:t>At the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most</a:t>
            </a:r>
            <a:r>
              <a:rPr lang="fr-CH" b="0" i="0" dirty="0">
                <a:effectLst/>
                <a:latin typeface="Arial" panose="020B0604020202020204" pitchFamily="34" charset="0"/>
              </a:rPr>
              <a:t> basic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level</a:t>
            </a:r>
            <a:r>
              <a:rPr lang="fr-CH" b="0" i="0" dirty="0">
                <a:effectLst/>
                <a:latin typeface="Arial" panose="020B0604020202020204" pitchFamily="34" charset="0"/>
              </a:rPr>
              <a:t>, the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biggest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difference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between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these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two</a:t>
            </a:r>
            <a:r>
              <a:rPr lang="fr-CH" b="0" i="0" dirty="0">
                <a:effectLst/>
                <a:latin typeface="Arial" panose="020B0604020202020204" pitchFamily="34" charset="0"/>
              </a:rPr>
              <a:t> technologies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is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that</a:t>
            </a:r>
            <a:r>
              <a:rPr lang="fr-CH" b="0" i="0" dirty="0">
                <a:effectLst/>
                <a:latin typeface="Arial" panose="020B0604020202020204" pitchFamily="34" charset="0"/>
              </a:rPr>
              <a:t> SQL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databases</a:t>
            </a:r>
            <a:r>
              <a:rPr lang="fr-CH" b="0" i="0" dirty="0">
                <a:effectLst/>
                <a:latin typeface="Arial" panose="020B0604020202020204" pitchFamily="34" charset="0"/>
              </a:rPr>
              <a:t> are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relational</a:t>
            </a:r>
            <a:r>
              <a:rPr lang="fr-CH" b="0" i="0" dirty="0">
                <a:effectLst/>
                <a:latin typeface="Arial" panose="020B0604020202020204" pitchFamily="34" charset="0"/>
              </a:rPr>
              <a:t>,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while</a:t>
            </a:r>
            <a:r>
              <a:rPr lang="fr-CH" b="0" i="0" dirty="0">
                <a:effectLst/>
                <a:latin typeface="Arial" panose="020B0604020202020204" pitchFamily="34" charset="0"/>
              </a:rPr>
              <a:t> NoSQL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databases</a:t>
            </a:r>
            <a:r>
              <a:rPr lang="fr-CH" b="0" i="0" dirty="0">
                <a:effectLst/>
                <a:latin typeface="Arial" panose="020B0604020202020204" pitchFamily="34" charset="0"/>
              </a:rPr>
              <a:t> are non-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relational</a:t>
            </a:r>
            <a:r>
              <a:rPr lang="fr-CH" b="0" i="0" dirty="0">
                <a:effectLst/>
                <a:latin typeface="Arial" panose="020B0604020202020204" pitchFamily="34" charset="0"/>
              </a:rPr>
              <a:t>. </a:t>
            </a:r>
          </a:p>
          <a:p>
            <a:pPr algn="l"/>
            <a:r>
              <a:rPr lang="fr-CH" b="1" i="0" dirty="0" err="1">
                <a:effectLst/>
                <a:latin typeface="Arial" panose="020B0604020202020204" pitchFamily="34" charset="0"/>
              </a:rPr>
              <a:t>What</a:t>
            </a:r>
            <a:r>
              <a:rPr lang="fr-CH" b="1" i="0" dirty="0">
                <a:effectLst/>
                <a:latin typeface="Arial" panose="020B0604020202020204" pitchFamily="34" charset="0"/>
              </a:rPr>
              <a:t> are </a:t>
            </a:r>
            <a:r>
              <a:rPr lang="fr-CH" b="1" i="0" dirty="0" err="1">
                <a:effectLst/>
                <a:latin typeface="Arial" panose="020B0604020202020204" pitchFamily="34" charset="0"/>
              </a:rPr>
              <a:t>Relational</a:t>
            </a:r>
            <a:r>
              <a:rPr lang="fr-CH" b="1" i="0" dirty="0">
                <a:effectLst/>
                <a:latin typeface="Arial" panose="020B0604020202020204" pitchFamily="34" charset="0"/>
              </a:rPr>
              <a:t> </a:t>
            </a:r>
            <a:r>
              <a:rPr lang="fr-CH" b="1" i="0" dirty="0" err="1">
                <a:effectLst/>
                <a:latin typeface="Arial" panose="020B0604020202020204" pitchFamily="34" charset="0"/>
              </a:rPr>
              <a:t>Databases</a:t>
            </a:r>
            <a:r>
              <a:rPr lang="fr-CH" b="1" i="0" dirty="0">
                <a:effectLst/>
                <a:latin typeface="Arial" panose="020B0604020202020204" pitchFamily="34" charset="0"/>
              </a:rPr>
              <a:t>?</a:t>
            </a:r>
          </a:p>
          <a:p>
            <a:pPr algn="l"/>
            <a:r>
              <a:rPr lang="fr-CH" b="0" i="0" dirty="0" err="1">
                <a:effectLst/>
                <a:latin typeface="Arial" panose="020B0604020202020204" pitchFamily="34" charset="0"/>
              </a:rPr>
              <a:t>Relational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databases</a:t>
            </a:r>
            <a:r>
              <a:rPr lang="fr-CH" b="0" i="0" dirty="0">
                <a:effectLst/>
                <a:latin typeface="Arial" panose="020B0604020202020204" pitchFamily="34" charset="0"/>
              </a:rPr>
              <a:t> use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Structured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Query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Language</a:t>
            </a:r>
            <a:r>
              <a:rPr lang="fr-CH" b="0" i="0" dirty="0">
                <a:effectLst/>
                <a:latin typeface="Arial" panose="020B0604020202020204" pitchFamily="34" charset="0"/>
              </a:rPr>
              <a:t> (SQL) to store and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retrieve</a:t>
            </a:r>
            <a:r>
              <a:rPr lang="fr-CH" b="0" i="0" dirty="0">
                <a:effectLst/>
                <a:latin typeface="Arial" panose="020B0604020202020204" pitchFamily="34" charset="0"/>
              </a:rPr>
              <a:t> data.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CH" b="0" i="0" dirty="0" err="1">
                <a:effectLst/>
                <a:latin typeface="Arial" panose="020B0604020202020204" pitchFamily="34" charset="0"/>
              </a:rPr>
              <a:t>Relational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databases</a:t>
            </a:r>
            <a:r>
              <a:rPr lang="fr-CH" b="0" i="0" dirty="0">
                <a:effectLst/>
                <a:latin typeface="Arial" panose="020B0604020202020204" pitchFamily="34" charset="0"/>
              </a:rPr>
              <a:t> (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also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called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relational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database</a:t>
            </a:r>
            <a:r>
              <a:rPr lang="fr-CH" b="0" i="0" dirty="0">
                <a:effectLst/>
                <a:latin typeface="Arial" panose="020B0604020202020204" pitchFamily="34" charset="0"/>
              </a:rPr>
              <a:t> management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systems</a:t>
            </a:r>
            <a:r>
              <a:rPr lang="fr-CH" b="0" i="0" dirty="0">
                <a:effectLst/>
                <a:latin typeface="Arial" panose="020B0604020202020204" pitchFamily="34" charset="0"/>
              </a:rPr>
              <a:t> or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RDBMSs</a:t>
            </a:r>
            <a:r>
              <a:rPr lang="fr-CH" b="0" i="0" dirty="0">
                <a:effectLst/>
                <a:latin typeface="Arial" panose="020B0604020202020204" pitchFamily="34" charset="0"/>
              </a:rPr>
              <a:t>) store data in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rows</a:t>
            </a:r>
            <a:r>
              <a:rPr lang="fr-CH" b="0" i="0" dirty="0">
                <a:effectLst/>
                <a:latin typeface="Arial" panose="020B0604020202020204" pitchFamily="34" charset="0"/>
              </a:rPr>
              <a:t> and tables.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These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systems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connect</a:t>
            </a:r>
            <a:r>
              <a:rPr lang="fr-CH" b="0" i="0" dirty="0">
                <a:effectLst/>
                <a:latin typeface="Arial" panose="020B0604020202020204" pitchFamily="34" charset="0"/>
              </a:rPr>
              <a:t> information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from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various</a:t>
            </a:r>
            <a:r>
              <a:rPr lang="fr-CH" b="0" i="0" dirty="0">
                <a:effectLst/>
                <a:latin typeface="Arial" panose="020B0604020202020204" pitchFamily="34" charset="0"/>
              </a:rPr>
              <a:t> tables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with</a:t>
            </a:r>
            <a:r>
              <a:rPr lang="fr-CH" b="0" i="0" dirty="0">
                <a:effectLst/>
                <a:latin typeface="Arial" panose="020B0604020202020204" pitchFamily="34" charset="0"/>
              </a:rPr>
              <a:t> keys — unique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identifiers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that</a:t>
            </a:r>
            <a:r>
              <a:rPr lang="fr-CH" b="0" i="0" dirty="0">
                <a:effectLst/>
                <a:latin typeface="Arial" panose="020B0604020202020204" pitchFamily="34" charset="0"/>
              </a:rPr>
              <a:t> the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database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assigns</a:t>
            </a:r>
            <a:r>
              <a:rPr lang="fr-CH" b="0" i="0" dirty="0">
                <a:effectLst/>
                <a:latin typeface="Arial" panose="020B0604020202020204" pitchFamily="34" charset="0"/>
              </a:rPr>
              <a:t> to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rows</a:t>
            </a:r>
            <a:r>
              <a:rPr lang="fr-CH" b="0" i="0" dirty="0">
                <a:effectLst/>
                <a:latin typeface="Arial" panose="020B0604020202020204" pitchFamily="34" charset="0"/>
              </a:rPr>
              <a:t> of data in tables.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Primary</a:t>
            </a:r>
            <a:r>
              <a:rPr lang="fr-CH" b="0" i="0" dirty="0">
                <a:effectLst/>
                <a:latin typeface="Arial" panose="020B0604020202020204" pitchFamily="34" charset="0"/>
              </a:rPr>
              <a:t> keys and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foreign</a:t>
            </a:r>
            <a:r>
              <a:rPr lang="fr-CH" b="0" i="0" dirty="0">
                <a:effectLst/>
                <a:latin typeface="Arial" panose="020B0604020202020204" pitchFamily="34" charset="0"/>
              </a:rPr>
              <a:t> keys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facilitate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this</a:t>
            </a:r>
            <a:r>
              <a:rPr lang="fr-CH" b="0" i="0" dirty="0">
                <a:effectLst/>
                <a:latin typeface="Arial" panose="020B0604020202020204" pitchFamily="34" charset="0"/>
              </a:rPr>
              <a:t> process. </a:t>
            </a:r>
          </a:p>
          <a:p>
            <a:pPr algn="l"/>
            <a:r>
              <a:rPr lang="fr-CH" b="1" i="0" dirty="0" err="1">
                <a:effectLst/>
                <a:latin typeface="Arial" panose="020B0604020202020204" pitchFamily="34" charset="0"/>
              </a:rPr>
              <a:t>What</a:t>
            </a:r>
            <a:r>
              <a:rPr lang="fr-CH" b="1" i="0" dirty="0">
                <a:effectLst/>
                <a:latin typeface="Arial" panose="020B0604020202020204" pitchFamily="34" charset="0"/>
              </a:rPr>
              <a:t> are Non-</a:t>
            </a:r>
            <a:r>
              <a:rPr lang="fr-CH" b="1" i="0" dirty="0" err="1">
                <a:effectLst/>
                <a:latin typeface="Arial" panose="020B0604020202020204" pitchFamily="34" charset="0"/>
              </a:rPr>
              <a:t>Relational</a:t>
            </a:r>
            <a:r>
              <a:rPr lang="fr-CH" b="1" i="0" dirty="0">
                <a:effectLst/>
                <a:latin typeface="Arial" panose="020B0604020202020204" pitchFamily="34" charset="0"/>
              </a:rPr>
              <a:t> </a:t>
            </a:r>
            <a:r>
              <a:rPr lang="fr-CH" b="1" i="0" dirty="0" err="1">
                <a:effectLst/>
                <a:latin typeface="Arial" panose="020B0604020202020204" pitchFamily="34" charset="0"/>
              </a:rPr>
              <a:t>Databases</a:t>
            </a:r>
            <a:r>
              <a:rPr lang="fr-CH" b="1" i="0" dirty="0">
                <a:effectLst/>
                <a:latin typeface="Arial" panose="020B0604020202020204" pitchFamily="34" charset="0"/>
              </a:rPr>
              <a:t> (NoSQL)?</a:t>
            </a:r>
          </a:p>
          <a:p>
            <a:pPr algn="l"/>
            <a:r>
              <a:rPr lang="fr-CH" b="0" i="0" dirty="0">
                <a:effectLst/>
                <a:latin typeface="Arial" panose="020B0604020202020204" pitchFamily="34" charset="0"/>
              </a:rPr>
              <a:t>Non-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relational</a:t>
            </a:r>
            <a:r>
              <a:rPr lang="fr-CH" b="0" i="0" dirty="0">
                <a:effectLst/>
                <a:latin typeface="Arial" panose="020B0604020202020204" pitchFamily="34" charset="0"/>
              </a:rPr>
              <a:t>, or NoSQL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databases</a:t>
            </a:r>
            <a:r>
              <a:rPr lang="fr-CH" b="0" i="0" dirty="0">
                <a:effectLst/>
                <a:latin typeface="Arial" panose="020B0604020202020204" pitchFamily="34" charset="0"/>
              </a:rPr>
              <a:t> are more flexible and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don’t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necessarily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require</a:t>
            </a:r>
            <a:r>
              <a:rPr lang="fr-CH" b="0" i="0" dirty="0">
                <a:effectLst/>
                <a:latin typeface="Arial" panose="020B0604020202020204" pitchFamily="34" charset="0"/>
              </a:rPr>
              <a:t> the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same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rigid</a:t>
            </a:r>
            <a:r>
              <a:rPr lang="fr-CH" b="0" i="0" dirty="0">
                <a:effectLst/>
                <a:latin typeface="Arial" panose="020B0604020202020204" pitchFamily="34" charset="0"/>
              </a:rPr>
              <a:t> structure as SQL. 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646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0D922-859F-B2C8-FE36-CA12A356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b="1" i="0" dirty="0" err="1">
                <a:effectLst/>
                <a:latin typeface="Arial" panose="020B0604020202020204" pitchFamily="34" charset="0"/>
              </a:rPr>
              <a:t>Database</a:t>
            </a:r>
            <a:r>
              <a:rPr lang="fr-CH" b="1" i="0" dirty="0">
                <a:effectLst/>
                <a:latin typeface="Arial" panose="020B0604020202020204" pitchFamily="34" charset="0"/>
              </a:rPr>
              <a:t> </a:t>
            </a:r>
            <a:r>
              <a:rPr lang="fr-CH" b="1" i="0" dirty="0" err="1">
                <a:effectLst/>
                <a:latin typeface="Arial" panose="020B0604020202020204" pitchFamily="34" charset="0"/>
              </a:rPr>
              <a:t>Schemas</a:t>
            </a:r>
            <a:r>
              <a:rPr lang="fr-CH" b="1" i="0" dirty="0">
                <a:effectLst/>
                <a:latin typeface="Arial" panose="020B0604020202020204" pitchFamily="34" charset="0"/>
              </a:rPr>
              <a:t> and </a:t>
            </a:r>
            <a:r>
              <a:rPr lang="fr-CH" b="1" i="0" dirty="0" err="1">
                <a:effectLst/>
                <a:latin typeface="Arial" panose="020B0604020202020204" pitchFamily="34" charset="0"/>
              </a:rPr>
              <a:t>Query</a:t>
            </a:r>
            <a:r>
              <a:rPr lang="fr-CH" b="1" i="0" dirty="0">
                <a:effectLst/>
                <a:latin typeface="Arial" panose="020B0604020202020204" pitchFamily="34" charset="0"/>
              </a:rPr>
              <a:t> </a:t>
            </a:r>
            <a:r>
              <a:rPr lang="fr-CH" b="1" i="0" dirty="0" err="1">
                <a:effectLst/>
                <a:latin typeface="Arial" panose="020B0604020202020204" pitchFamily="34" charset="0"/>
              </a:rPr>
              <a:t>Languages</a:t>
            </a:r>
            <a:r>
              <a:rPr lang="fr-CH" b="1" i="0" dirty="0">
                <a:effectLst/>
                <a:latin typeface="Arial" panose="020B0604020202020204" pitchFamily="34" charset="0"/>
              </a:rPr>
              <a:t> </a:t>
            </a:r>
            <a:br>
              <a:rPr lang="fr-CH" b="1" i="0" dirty="0">
                <a:effectLst/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759470-14CD-C579-BB57-14F8FA5BC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8801"/>
            <a:ext cx="10131425" cy="5029200"/>
          </a:xfrm>
        </p:spPr>
        <p:txBody>
          <a:bodyPr>
            <a:normAutofit/>
          </a:bodyPr>
          <a:lstStyle/>
          <a:p>
            <a:pPr algn="l"/>
            <a:r>
              <a:rPr lang="fr-CH" b="0" i="0" dirty="0">
                <a:effectLst/>
                <a:latin typeface="Arial" panose="020B0604020202020204" pitchFamily="34" charset="0"/>
              </a:rPr>
              <a:t>SQL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databases</a:t>
            </a:r>
            <a:r>
              <a:rPr lang="fr-CH" b="0" i="0" dirty="0">
                <a:effectLst/>
                <a:latin typeface="Arial" panose="020B0604020202020204" pitchFamily="34" charset="0"/>
              </a:rPr>
              <a:t> use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structured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query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language</a:t>
            </a:r>
            <a:r>
              <a:rPr lang="fr-CH" b="0" i="0" dirty="0">
                <a:effectLst/>
                <a:latin typeface="Arial" panose="020B0604020202020204" pitchFamily="34" charset="0"/>
              </a:rPr>
              <a:t> and have a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pre-defined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schema</a:t>
            </a:r>
            <a:r>
              <a:rPr lang="fr-CH" b="0" i="0" dirty="0">
                <a:effectLst/>
                <a:latin typeface="Arial" panose="020B0604020202020204" pitchFamily="34" charset="0"/>
              </a:rPr>
              <a:t> for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defining</a:t>
            </a:r>
            <a:r>
              <a:rPr lang="fr-CH" b="0" i="0" dirty="0">
                <a:effectLst/>
                <a:latin typeface="Arial" panose="020B0604020202020204" pitchFamily="34" charset="0"/>
              </a:rPr>
              <a:t> and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manipulating</a:t>
            </a:r>
            <a:r>
              <a:rPr lang="fr-CH" b="0" i="0" dirty="0">
                <a:effectLst/>
                <a:latin typeface="Arial" panose="020B0604020202020204" pitchFamily="34" charset="0"/>
              </a:rPr>
              <a:t> data. </a:t>
            </a:r>
            <a:r>
              <a:rPr lang="fr-CH" b="0" i="0" u="sng" dirty="0"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</a:t>
            </a:r>
            <a:r>
              <a:rPr lang="fr-CH" b="0" i="0" dirty="0">
                <a:effectLst/>
                <a:latin typeface="Arial" panose="020B0604020202020204" pitchFamily="34" charset="0"/>
              </a:rPr>
              <a:t> 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is</a:t>
            </a:r>
            <a:r>
              <a:rPr lang="fr-CH" b="0" i="0" dirty="0">
                <a:effectLst/>
                <a:latin typeface="Arial" panose="020B0604020202020204" pitchFamily="34" charset="0"/>
              </a:rPr>
              <a:t> one of the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most</a:t>
            </a:r>
            <a:r>
              <a:rPr lang="fr-CH" b="0" i="0" dirty="0">
                <a:effectLst/>
                <a:latin typeface="Arial" panose="020B0604020202020204" pitchFamily="34" charset="0"/>
              </a:rPr>
              <a:t> versatile and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widely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used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query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languages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available</a:t>
            </a:r>
            <a:r>
              <a:rPr lang="fr-CH" b="0" i="0" dirty="0">
                <a:effectLst/>
                <a:latin typeface="Arial" panose="020B0604020202020204" pitchFamily="34" charset="0"/>
              </a:rPr>
              <a:t>,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making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it</a:t>
            </a:r>
            <a:r>
              <a:rPr lang="fr-CH" b="0" i="0" dirty="0">
                <a:effectLst/>
                <a:latin typeface="Arial" panose="020B0604020202020204" pitchFamily="34" charset="0"/>
              </a:rPr>
              <a:t> a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safe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choice</a:t>
            </a:r>
            <a:r>
              <a:rPr lang="fr-CH" b="0" i="0" dirty="0">
                <a:effectLst/>
                <a:latin typeface="Arial" panose="020B0604020202020204" pitchFamily="34" charset="0"/>
              </a:rPr>
              <a:t> for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many</a:t>
            </a:r>
            <a:r>
              <a:rPr lang="fr-CH" b="0" i="0" dirty="0">
                <a:effectLst/>
                <a:latin typeface="Arial" panose="020B0604020202020204" pitchFamily="34" charset="0"/>
              </a:rPr>
              <a:t> use cases.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It’s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perfect</a:t>
            </a:r>
            <a:r>
              <a:rPr lang="fr-CH" b="0" i="0" dirty="0">
                <a:effectLst/>
                <a:latin typeface="Arial" panose="020B0604020202020204" pitchFamily="34" charset="0"/>
              </a:rPr>
              <a:t> for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complex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queries</a:t>
            </a:r>
            <a:r>
              <a:rPr lang="fr-CH" b="0" i="0" dirty="0">
                <a:effectLst/>
                <a:latin typeface="Arial" panose="020B0604020202020204" pitchFamily="34" charset="0"/>
              </a:rPr>
              <a:t>.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However</a:t>
            </a:r>
            <a:r>
              <a:rPr lang="fr-CH" b="0" i="0" dirty="0">
                <a:effectLst/>
                <a:latin typeface="Arial" panose="020B0604020202020204" pitchFamily="34" charset="0"/>
              </a:rPr>
              <a:t>, SQL can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be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too</a:t>
            </a:r>
            <a:r>
              <a:rPr lang="fr-CH" b="0" i="0" dirty="0">
                <a:effectLst/>
                <a:latin typeface="Arial" panose="020B0604020202020204" pitchFamily="34" charset="0"/>
              </a:rPr>
              <a:t> restrictive. You have to use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predefined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schemas</a:t>
            </a:r>
            <a:r>
              <a:rPr lang="fr-CH" b="0" i="0" dirty="0">
                <a:effectLst/>
                <a:latin typeface="Arial" panose="020B0604020202020204" pitchFamily="34" charset="0"/>
              </a:rPr>
              <a:t> to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determine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your</a:t>
            </a:r>
            <a:r>
              <a:rPr lang="fr-CH" b="0" i="0" dirty="0">
                <a:effectLst/>
                <a:latin typeface="Arial" panose="020B0604020202020204" pitchFamily="34" charset="0"/>
              </a:rPr>
              <a:t> data structure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before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you</a:t>
            </a:r>
            <a:r>
              <a:rPr lang="fr-CH" b="0" i="0" dirty="0">
                <a:effectLst/>
                <a:latin typeface="Arial" panose="020B0604020202020204" pitchFamily="34" charset="0"/>
              </a:rPr>
              <a:t> can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work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with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it</a:t>
            </a:r>
            <a:r>
              <a:rPr lang="fr-CH" b="0" i="0" dirty="0">
                <a:effectLst/>
                <a:latin typeface="Arial" panose="020B0604020202020204" pitchFamily="34" charset="0"/>
              </a:rPr>
              <a:t>. All of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your</a:t>
            </a:r>
            <a:r>
              <a:rPr lang="fr-CH" b="0" i="0" dirty="0">
                <a:effectLst/>
                <a:latin typeface="Arial" panose="020B0604020202020204" pitchFamily="34" charset="0"/>
              </a:rPr>
              <a:t> data must follow the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same</a:t>
            </a:r>
            <a:r>
              <a:rPr lang="fr-CH" b="0" i="0" dirty="0">
                <a:effectLst/>
                <a:latin typeface="Arial" panose="020B0604020202020204" pitchFamily="34" charset="0"/>
              </a:rPr>
              <a:t> structure, and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this</a:t>
            </a:r>
            <a:r>
              <a:rPr lang="fr-CH" b="0" i="0" dirty="0">
                <a:effectLst/>
                <a:latin typeface="Arial" panose="020B0604020202020204" pitchFamily="34" charset="0"/>
              </a:rPr>
              <a:t> process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requires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significant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upfront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preparation</a:t>
            </a:r>
            <a:r>
              <a:rPr lang="fr-CH" b="0" i="0" dirty="0">
                <a:effectLst/>
                <a:latin typeface="Arial" panose="020B0604020202020204" pitchFamily="34" charset="0"/>
              </a:rPr>
              <a:t>. If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you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ever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need</a:t>
            </a:r>
            <a:r>
              <a:rPr lang="fr-CH" b="0" i="0" dirty="0">
                <a:effectLst/>
                <a:latin typeface="Arial" panose="020B0604020202020204" pitchFamily="34" charset="0"/>
              </a:rPr>
              <a:t> to change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your</a:t>
            </a:r>
            <a:r>
              <a:rPr lang="fr-CH" b="0" i="0" dirty="0">
                <a:effectLst/>
                <a:latin typeface="Arial" panose="020B0604020202020204" pitchFamily="34" charset="0"/>
              </a:rPr>
              <a:t> data structure,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it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would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be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difficult</a:t>
            </a:r>
            <a:r>
              <a:rPr lang="fr-CH" b="0" i="0" dirty="0">
                <a:effectLst/>
                <a:latin typeface="Arial" panose="020B0604020202020204" pitchFamily="34" charset="0"/>
              </a:rPr>
              <a:t> and disruptive to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your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whole</a:t>
            </a:r>
            <a:r>
              <a:rPr lang="fr-CH" b="0" i="0" dirty="0">
                <a:effectLst/>
                <a:latin typeface="Arial" panose="020B0604020202020204" pitchFamily="34" charset="0"/>
              </a:rPr>
              <a:t> system. </a:t>
            </a:r>
          </a:p>
          <a:p>
            <a:pPr algn="l"/>
            <a:r>
              <a:rPr lang="fr-CH" b="0" i="0" dirty="0">
                <a:effectLst/>
                <a:latin typeface="Arial" panose="020B0604020202020204" pitchFamily="34" charset="0"/>
              </a:rPr>
              <a:t>NoSQL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databases</a:t>
            </a:r>
            <a:r>
              <a:rPr lang="fr-CH" b="0" i="0" dirty="0">
                <a:effectLst/>
                <a:latin typeface="Arial" panose="020B0604020202020204" pitchFamily="34" charset="0"/>
              </a:rPr>
              <a:t> have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dynamic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schemas</a:t>
            </a:r>
            <a:r>
              <a:rPr lang="fr-CH" b="0" i="0" dirty="0">
                <a:effectLst/>
                <a:latin typeface="Arial" panose="020B0604020202020204" pitchFamily="34" charset="0"/>
              </a:rPr>
              <a:t> for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unstructured</a:t>
            </a:r>
            <a:r>
              <a:rPr lang="fr-CH" b="0" i="0" dirty="0">
                <a:effectLst/>
                <a:latin typeface="Arial" panose="020B0604020202020204" pitchFamily="34" charset="0"/>
              </a:rPr>
              <a:t> data and store data in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many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ways</a:t>
            </a:r>
            <a:r>
              <a:rPr lang="fr-CH" b="0" i="0" dirty="0">
                <a:effectLst/>
                <a:latin typeface="Arial" panose="020B0604020202020204" pitchFamily="34" charset="0"/>
              </a:rPr>
              <a:t>. You can use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column-oriented</a:t>
            </a:r>
            <a:r>
              <a:rPr lang="fr-CH" b="0" i="0" dirty="0">
                <a:effectLst/>
                <a:latin typeface="Arial" panose="020B0604020202020204" pitchFamily="34" charset="0"/>
              </a:rPr>
              <a:t>, document-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oriented</a:t>
            </a:r>
            <a:r>
              <a:rPr lang="fr-CH" b="0" i="0" dirty="0">
                <a:effectLst/>
                <a:latin typeface="Arial" panose="020B0604020202020204" pitchFamily="34" charset="0"/>
              </a:rPr>
              <a:t>, graph-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based</a:t>
            </a:r>
            <a:r>
              <a:rPr lang="fr-CH" b="0" i="0" dirty="0">
                <a:effectLst/>
                <a:latin typeface="Arial" panose="020B0604020202020204" pitchFamily="34" charset="0"/>
              </a:rPr>
              <a:t>, or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KeyValue</a:t>
            </a:r>
            <a:r>
              <a:rPr lang="fr-CH" b="0" i="0" dirty="0">
                <a:effectLst/>
                <a:latin typeface="Arial" panose="020B0604020202020204" pitchFamily="34" charset="0"/>
              </a:rPr>
              <a:t> stores for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your</a:t>
            </a:r>
            <a:r>
              <a:rPr lang="fr-CH" b="0" i="0" dirty="0">
                <a:effectLst/>
                <a:latin typeface="Arial" panose="020B0604020202020204" pitchFamily="34" charset="0"/>
              </a:rPr>
              <a:t> data. This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flexibility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means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that</a:t>
            </a:r>
            <a:r>
              <a:rPr lang="fr-CH" b="0" i="0" dirty="0">
                <a:effectLst/>
                <a:latin typeface="Arial" panose="020B0604020202020204" pitchFamily="34" charset="0"/>
              </a:rPr>
              <a:t>: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CH" b="0" i="0" dirty="0">
                <a:effectLst/>
                <a:latin typeface="Arial" panose="020B0604020202020204" pitchFamily="34" charset="0"/>
              </a:rPr>
              <a:t>You can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create</a:t>
            </a:r>
            <a:r>
              <a:rPr lang="fr-CH" b="0" i="0" dirty="0">
                <a:effectLst/>
                <a:latin typeface="Arial" panose="020B0604020202020204" pitchFamily="34" charset="0"/>
              </a:rPr>
              <a:t> documents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without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having</a:t>
            </a:r>
            <a:r>
              <a:rPr lang="fr-CH" b="0" i="0" dirty="0">
                <a:effectLst/>
                <a:latin typeface="Arial" panose="020B0604020202020204" pitchFamily="34" charset="0"/>
              </a:rPr>
              <a:t> to first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define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their</a:t>
            </a:r>
            <a:r>
              <a:rPr lang="fr-CH" b="0" i="0" dirty="0">
                <a:effectLst/>
                <a:latin typeface="Arial" panose="020B0604020202020204" pitchFamily="34" charset="0"/>
              </a:rPr>
              <a:t> structure.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CH" b="0" i="0" dirty="0" err="1">
                <a:effectLst/>
                <a:latin typeface="Arial" panose="020B0604020202020204" pitchFamily="34" charset="0"/>
              </a:rPr>
              <a:t>Each</a:t>
            </a:r>
            <a:r>
              <a:rPr lang="fr-CH" b="0" i="0" dirty="0">
                <a:effectLst/>
                <a:latin typeface="Arial" panose="020B0604020202020204" pitchFamily="34" charset="0"/>
              </a:rPr>
              <a:t> document can have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its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own</a:t>
            </a:r>
            <a:r>
              <a:rPr lang="fr-CH" b="0" i="0" dirty="0">
                <a:effectLst/>
                <a:latin typeface="Arial" panose="020B0604020202020204" pitchFamily="34" charset="0"/>
              </a:rPr>
              <a:t> unique structure.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CH" b="0" i="0" dirty="0">
                <a:effectLst/>
                <a:latin typeface="Arial" panose="020B0604020202020204" pitchFamily="34" charset="0"/>
              </a:rPr>
              <a:t>The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syntax</a:t>
            </a:r>
            <a:r>
              <a:rPr lang="fr-CH" b="0" i="0" dirty="0">
                <a:effectLst/>
                <a:latin typeface="Arial" panose="020B0604020202020204" pitchFamily="34" charset="0"/>
              </a:rPr>
              <a:t> can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vary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from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database</a:t>
            </a:r>
            <a:r>
              <a:rPr lang="fr-CH" b="0" i="0" dirty="0">
                <a:effectLst/>
                <a:latin typeface="Arial" panose="020B0604020202020204" pitchFamily="34" charset="0"/>
              </a:rPr>
              <a:t> to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database</a:t>
            </a:r>
            <a:r>
              <a:rPr lang="fr-CH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CH" b="0" i="0" dirty="0">
                <a:effectLst/>
                <a:latin typeface="Arial" panose="020B0604020202020204" pitchFamily="34" charset="0"/>
              </a:rPr>
              <a:t>You can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add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fields</a:t>
            </a:r>
            <a:r>
              <a:rPr lang="fr-CH" b="0" i="0" dirty="0">
                <a:effectLst/>
                <a:latin typeface="Arial" panose="020B0604020202020204" pitchFamily="34" charset="0"/>
              </a:rPr>
              <a:t> as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you</a:t>
            </a:r>
            <a:r>
              <a:rPr lang="fr-CH" b="0" i="0" dirty="0">
                <a:effectLst/>
                <a:latin typeface="Arial" panose="020B0604020202020204" pitchFamily="34" charset="0"/>
              </a:rPr>
              <a:t> go.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090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74837-1ADC-21A9-E06D-B00A04293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dirty="0" err="1">
                <a:effectLst/>
                <a:latin typeface="Arial" panose="020B0604020202020204" pitchFamily="34" charset="0"/>
              </a:rPr>
              <a:t>Database</a:t>
            </a:r>
            <a:r>
              <a:rPr lang="fr-CH" b="1" i="0" dirty="0">
                <a:effectLst/>
                <a:latin typeface="Arial" panose="020B0604020202020204" pitchFamily="34" charset="0"/>
              </a:rPr>
              <a:t> </a:t>
            </a:r>
            <a:r>
              <a:rPr lang="fr-CH" b="1" i="0" dirty="0" err="1">
                <a:effectLst/>
                <a:latin typeface="Arial" panose="020B0604020202020204" pitchFamily="34" charset="0"/>
              </a:rPr>
              <a:t>Scaling</a:t>
            </a:r>
            <a:r>
              <a:rPr lang="fr-CH" b="1" i="0" dirty="0">
                <a:effectLst/>
                <a:latin typeface="Arial" panose="020B0604020202020204" pitchFamily="34" charset="0"/>
              </a:rPr>
              <a:t> </a:t>
            </a:r>
            <a:br>
              <a:rPr lang="fr-CH" b="1" i="0" dirty="0">
                <a:effectLst/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238C82-1BE9-B587-F3B4-5A62D9E7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980093"/>
          </a:xfrm>
        </p:spPr>
        <p:txBody>
          <a:bodyPr/>
          <a:lstStyle/>
          <a:p>
            <a:pPr algn="l"/>
            <a:r>
              <a:rPr lang="fr-CH" b="0" i="0" dirty="0" err="1">
                <a:effectLst/>
                <a:latin typeface="Arial" panose="020B0604020202020204" pitchFamily="34" charset="0"/>
              </a:rPr>
              <a:t>Another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difference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between</a:t>
            </a:r>
            <a:r>
              <a:rPr lang="fr-CH" b="0" i="0" dirty="0">
                <a:effectLst/>
                <a:latin typeface="Arial" panose="020B0604020202020204" pitchFamily="34" charset="0"/>
              </a:rPr>
              <a:t> SQL vs NoSQL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databases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is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scaling</a:t>
            </a:r>
            <a:r>
              <a:rPr lang="fr-CH" b="0" i="0" dirty="0">
                <a:effectLst/>
                <a:latin typeface="Arial" panose="020B0604020202020204" pitchFamily="34" charset="0"/>
              </a:rPr>
              <a:t>. SQL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databases</a:t>
            </a:r>
            <a:r>
              <a:rPr lang="fr-CH" b="0" i="0" dirty="0">
                <a:effectLst/>
                <a:latin typeface="Arial" panose="020B0604020202020204" pitchFamily="34" charset="0"/>
              </a:rPr>
              <a:t> are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vertically</a:t>
            </a:r>
            <a:r>
              <a:rPr lang="fr-CH" b="0" i="0" dirty="0">
                <a:effectLst/>
                <a:latin typeface="Arial" panose="020B0604020202020204" pitchFamily="34" charset="0"/>
              </a:rPr>
              <a:t> scalable in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most</a:t>
            </a:r>
            <a:r>
              <a:rPr lang="fr-CH" b="0" i="0" dirty="0">
                <a:effectLst/>
                <a:latin typeface="Arial" panose="020B0604020202020204" pitchFamily="34" charset="0"/>
              </a:rPr>
              <a:t> situations. That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means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you</a:t>
            </a:r>
            <a:r>
              <a:rPr lang="fr-CH" b="0" i="0" dirty="0">
                <a:effectLst/>
                <a:latin typeface="Arial" panose="020B0604020202020204" pitchFamily="34" charset="0"/>
              </a:rPr>
              <a:t> can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increase</a:t>
            </a:r>
            <a:r>
              <a:rPr lang="fr-CH" b="0" i="0" dirty="0">
                <a:effectLst/>
                <a:latin typeface="Arial" panose="020B0604020202020204" pitchFamily="34" charset="0"/>
              </a:rPr>
              <a:t> the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load</a:t>
            </a:r>
            <a:r>
              <a:rPr lang="fr-CH" b="0" i="0" dirty="0">
                <a:effectLst/>
                <a:latin typeface="Arial" panose="020B0604020202020204" pitchFamily="34" charset="0"/>
              </a:rPr>
              <a:t> on a single server by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adding</a:t>
            </a:r>
            <a:r>
              <a:rPr lang="fr-CH" b="0" i="0" dirty="0">
                <a:effectLst/>
                <a:latin typeface="Arial" panose="020B0604020202020204" pitchFamily="34" charset="0"/>
              </a:rPr>
              <a:t> more CPU, RAM, or SSD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capacity</a:t>
            </a:r>
            <a:r>
              <a:rPr lang="fr-CH" b="0" i="0" dirty="0">
                <a:effectLst/>
                <a:latin typeface="Arial" panose="020B0604020202020204" pitchFamily="34" charset="0"/>
              </a:rPr>
              <a:t>. </a:t>
            </a:r>
          </a:p>
          <a:p>
            <a:pPr algn="l"/>
            <a:r>
              <a:rPr lang="fr-CH" b="0" i="0" u="sng" dirty="0"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NoSQL databases</a:t>
            </a:r>
            <a:r>
              <a:rPr lang="fr-CH" b="0" i="0" dirty="0">
                <a:effectLst/>
                <a:latin typeface="Arial" panose="020B0604020202020204" pitchFamily="34" charset="0"/>
              </a:rPr>
              <a:t> are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horizontally</a:t>
            </a:r>
            <a:r>
              <a:rPr lang="fr-CH" b="0" i="0" dirty="0">
                <a:effectLst/>
                <a:latin typeface="Arial" panose="020B0604020202020204" pitchFamily="34" charset="0"/>
              </a:rPr>
              <a:t> scalable. You can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handle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higher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traffic</a:t>
            </a:r>
            <a:r>
              <a:rPr lang="fr-CH" b="0" i="0" dirty="0">
                <a:effectLst/>
                <a:latin typeface="Arial" panose="020B0604020202020204" pitchFamily="34" charset="0"/>
              </a:rPr>
              <a:t> via a process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called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sharding</a:t>
            </a:r>
            <a:r>
              <a:rPr lang="fr-CH" b="0" i="0" dirty="0">
                <a:effectLst/>
                <a:latin typeface="Arial" panose="020B0604020202020204" pitchFamily="34" charset="0"/>
              </a:rPr>
              <a:t>,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which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adds</a:t>
            </a:r>
            <a:r>
              <a:rPr lang="fr-CH" b="0" i="0" dirty="0">
                <a:effectLst/>
                <a:latin typeface="Arial" panose="020B0604020202020204" pitchFamily="34" charset="0"/>
              </a:rPr>
              <a:t> more servers to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your</a:t>
            </a:r>
            <a:r>
              <a:rPr lang="fr-CH" b="0" i="0" dirty="0">
                <a:effectLst/>
                <a:latin typeface="Arial" panose="020B0604020202020204" pitchFamily="34" charset="0"/>
              </a:rPr>
              <a:t> NoSQL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database</a:t>
            </a:r>
            <a:r>
              <a:rPr lang="fr-CH" b="0" i="0" dirty="0">
                <a:effectLst/>
                <a:latin typeface="Arial" panose="020B0604020202020204" pitchFamily="34" charset="0"/>
              </a:rPr>
              <a:t>. Horizontal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scaling</a:t>
            </a:r>
            <a:r>
              <a:rPr lang="fr-CH" b="0" i="0" dirty="0">
                <a:effectLst/>
                <a:latin typeface="Arial" panose="020B0604020202020204" pitchFamily="34" charset="0"/>
              </a:rPr>
              <a:t> has a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greater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overall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capacity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than</a:t>
            </a:r>
            <a:r>
              <a:rPr lang="fr-CH" b="0" i="0" dirty="0">
                <a:effectLst/>
                <a:latin typeface="Arial" panose="020B0604020202020204" pitchFamily="34" charset="0"/>
              </a:rPr>
              <a:t> vertical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scaling</a:t>
            </a:r>
            <a:r>
              <a:rPr lang="fr-CH" b="0" i="0" dirty="0">
                <a:effectLst/>
                <a:latin typeface="Arial" panose="020B0604020202020204" pitchFamily="34" charset="0"/>
              </a:rPr>
              <a:t>,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making</a:t>
            </a:r>
            <a:r>
              <a:rPr lang="fr-CH" b="0" i="0" dirty="0">
                <a:effectLst/>
                <a:latin typeface="Arial" panose="020B0604020202020204" pitchFamily="34" charset="0"/>
              </a:rPr>
              <a:t> NoSQL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databases</a:t>
            </a:r>
            <a:r>
              <a:rPr lang="fr-CH" b="0" i="0" dirty="0">
                <a:effectLst/>
                <a:latin typeface="Arial" panose="020B0604020202020204" pitchFamily="34" charset="0"/>
              </a:rPr>
              <a:t> the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preferred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choice</a:t>
            </a:r>
            <a:r>
              <a:rPr lang="fr-CH" b="0" i="0" dirty="0">
                <a:effectLst/>
                <a:latin typeface="Arial" panose="020B0604020202020204" pitchFamily="34" charset="0"/>
              </a:rPr>
              <a:t> for large and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frequently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changing</a:t>
            </a:r>
            <a:r>
              <a:rPr lang="fr-CH" b="0" i="0" dirty="0">
                <a:effectLst/>
                <a:latin typeface="Arial" panose="020B0604020202020204" pitchFamily="34" charset="0"/>
              </a:rPr>
              <a:t> data sets. For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example</a:t>
            </a:r>
            <a:r>
              <a:rPr lang="fr-CH" b="0" i="0" dirty="0">
                <a:effectLst/>
                <a:latin typeface="Arial" panose="020B0604020202020204" pitchFamily="34" charset="0"/>
              </a:rPr>
              <a:t>,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you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might</a:t>
            </a:r>
            <a:r>
              <a:rPr lang="fr-CH" b="0" i="0" dirty="0">
                <a:effectLst/>
                <a:latin typeface="Arial" panose="020B0604020202020204" pitchFamily="34" charset="0"/>
              </a:rPr>
              <a:t> use a NoSQL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database</a:t>
            </a:r>
            <a:r>
              <a:rPr lang="fr-CH" b="0" i="0" dirty="0">
                <a:effectLst/>
                <a:latin typeface="Arial" panose="020B0604020202020204" pitchFamily="34" charset="0"/>
              </a:rPr>
              <a:t> if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you</a:t>
            </a:r>
            <a:r>
              <a:rPr lang="fr-CH" b="0" i="0" dirty="0">
                <a:effectLst/>
                <a:latin typeface="Arial" panose="020B0604020202020204" pitchFamily="34" charset="0"/>
              </a:rPr>
              <a:t> have large data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objects</a:t>
            </a:r>
            <a:r>
              <a:rPr lang="fr-CH" b="0" i="0" dirty="0">
                <a:effectLst/>
                <a:latin typeface="Arial" panose="020B0604020202020204" pitchFamily="34" charset="0"/>
              </a:rPr>
              <a:t> like images and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videos</a:t>
            </a:r>
            <a:r>
              <a:rPr lang="fr-CH" b="0" i="0" dirty="0">
                <a:effectLst/>
                <a:latin typeface="Arial" panose="020B0604020202020204" pitchFamily="34" charset="0"/>
              </a:rPr>
              <a:t>. An SQL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database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wouldn't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be</a:t>
            </a:r>
            <a:r>
              <a:rPr lang="fr-CH" b="0" i="0" dirty="0">
                <a:effectLst/>
                <a:latin typeface="Arial" panose="020B0604020202020204" pitchFamily="34" charset="0"/>
              </a:rPr>
              <a:t> able to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handle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these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objects</a:t>
            </a:r>
            <a:r>
              <a:rPr lang="fr-CH" b="0" i="0" dirty="0">
                <a:effectLst/>
                <a:latin typeface="Arial" panose="020B0604020202020204" pitchFamily="34" charset="0"/>
              </a:rPr>
              <a:t> as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effectively</a:t>
            </a:r>
            <a:r>
              <a:rPr lang="fr-CH" b="0" i="0" dirty="0">
                <a:effectLst/>
                <a:latin typeface="Arial" panose="020B0604020202020204" pitchFamily="34" charset="0"/>
              </a:rPr>
              <a:t>,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making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it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difficult</a:t>
            </a:r>
            <a:r>
              <a:rPr lang="fr-CH" b="0" i="0" dirty="0">
                <a:effectLst/>
                <a:latin typeface="Arial" panose="020B0604020202020204" pitchFamily="34" charset="0"/>
              </a:rPr>
              <a:t> to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fulfill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your</a:t>
            </a:r>
            <a:r>
              <a:rPr lang="fr-CH" b="0" i="0" dirty="0">
                <a:effectLst/>
                <a:latin typeface="Arial" panose="020B0604020202020204" pitchFamily="34" charset="0"/>
              </a:rPr>
              <a:t> data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requirements</a:t>
            </a:r>
            <a:r>
              <a:rPr lang="fr-CH" b="0" i="0" dirty="0">
                <a:effectLst/>
                <a:latin typeface="Arial" panose="020B0604020202020204" pitchFamily="34" charset="0"/>
              </a:rPr>
              <a:t>. 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275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F849FA-B5F9-2F28-854D-AC314D60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dirty="0">
                <a:effectLst/>
                <a:latin typeface="Arial" panose="020B0604020202020204" pitchFamily="34" charset="0"/>
              </a:rPr>
              <a:t>Data Structure</a:t>
            </a:r>
            <a:br>
              <a:rPr lang="fr-CH" b="1" i="0" dirty="0">
                <a:effectLst/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A006AB-337F-11D4-D40C-F480E9210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89213"/>
          </a:xfrm>
        </p:spPr>
        <p:txBody>
          <a:bodyPr/>
          <a:lstStyle/>
          <a:p>
            <a:pPr algn="l"/>
            <a:r>
              <a:rPr lang="fr-CH" b="0" i="0" dirty="0">
                <a:effectLst/>
                <a:latin typeface="Arial" panose="020B0604020202020204" pitchFamily="34" charset="0"/>
              </a:rPr>
              <a:t>SQL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databases</a:t>
            </a:r>
            <a:r>
              <a:rPr lang="fr-CH" b="0" i="0" dirty="0">
                <a:effectLst/>
                <a:latin typeface="Arial" panose="020B0604020202020204" pitchFamily="34" charset="0"/>
              </a:rPr>
              <a:t> are table-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based</a:t>
            </a:r>
            <a:r>
              <a:rPr lang="fr-CH" b="0" i="0" dirty="0">
                <a:effectLst/>
                <a:latin typeface="Arial" panose="020B0604020202020204" pitchFamily="34" charset="0"/>
              </a:rPr>
              <a:t>,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where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each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field</a:t>
            </a:r>
            <a:r>
              <a:rPr lang="fr-CH" b="0" i="0" dirty="0">
                <a:effectLst/>
                <a:latin typeface="Arial" panose="020B0604020202020204" pitchFamily="34" charset="0"/>
              </a:rPr>
              <a:t> in a data record has the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same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name</a:t>
            </a:r>
            <a:r>
              <a:rPr lang="fr-CH" b="0" i="0" dirty="0">
                <a:effectLst/>
                <a:latin typeface="Arial" panose="020B0604020202020204" pitchFamily="34" charset="0"/>
              </a:rPr>
              <a:t> as a table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column</a:t>
            </a:r>
            <a:r>
              <a:rPr lang="fr-CH" b="0" i="0" dirty="0">
                <a:effectLst/>
                <a:latin typeface="Arial" panose="020B0604020202020204" pitchFamily="34" charset="0"/>
              </a:rPr>
              <a:t>. This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proves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beneficial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when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performing</a:t>
            </a:r>
            <a:r>
              <a:rPr lang="fr-CH" b="0" i="0" dirty="0">
                <a:effectLst/>
                <a:latin typeface="Arial" panose="020B0604020202020204" pitchFamily="34" charset="0"/>
              </a:rPr>
              <a:t> multiple data transformations. </a:t>
            </a:r>
          </a:p>
          <a:p>
            <a:pPr algn="l"/>
            <a:r>
              <a:rPr lang="fr-CH" b="0" i="0" dirty="0">
                <a:effectLst/>
                <a:latin typeface="Arial" panose="020B0604020202020204" pitchFamily="34" charset="0"/>
              </a:rPr>
              <a:t>NoSQL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databases</a:t>
            </a:r>
            <a:r>
              <a:rPr lang="fr-CH" b="0" i="0" dirty="0">
                <a:effectLst/>
                <a:latin typeface="Arial" panose="020B0604020202020204" pitchFamily="34" charset="0"/>
              </a:rPr>
              <a:t> are document, key-value, graph, or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wide-column</a:t>
            </a:r>
            <a:r>
              <a:rPr lang="fr-CH" b="0" i="0" dirty="0">
                <a:effectLst/>
                <a:latin typeface="Arial" panose="020B0604020202020204" pitchFamily="34" charset="0"/>
              </a:rPr>
              <a:t> stores.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These</a:t>
            </a:r>
            <a:r>
              <a:rPr lang="fr-CH" b="0" i="0" dirty="0">
                <a:effectLst/>
                <a:latin typeface="Arial" panose="020B0604020202020204" pitchFamily="34" charset="0"/>
              </a:rPr>
              <a:t> flexible data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models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make</a:t>
            </a:r>
            <a:r>
              <a:rPr lang="fr-CH" b="0" i="0" dirty="0">
                <a:effectLst/>
                <a:latin typeface="Arial" panose="020B0604020202020204" pitchFamily="34" charset="0"/>
              </a:rPr>
              <a:t> NoSQL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databases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easier</a:t>
            </a:r>
            <a:r>
              <a:rPr lang="fr-CH" b="0" i="0" dirty="0">
                <a:effectLst/>
                <a:latin typeface="Arial" panose="020B0604020202020204" pitchFamily="34" charset="0"/>
              </a:rPr>
              <a:t> for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some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developers</a:t>
            </a:r>
            <a:r>
              <a:rPr lang="fr-CH" b="0" i="0" dirty="0">
                <a:effectLst/>
                <a:latin typeface="Arial" panose="020B0604020202020204" pitchFamily="34" charset="0"/>
              </a:rPr>
              <a:t> to use.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407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B2ABEC-28D3-0F76-98A7-4B8BD28B5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dirty="0">
                <a:effectLst/>
                <a:latin typeface="Arial" panose="020B0604020202020204" pitchFamily="34" charset="0"/>
              </a:rPr>
              <a:t>Use Cases</a:t>
            </a:r>
            <a:br>
              <a:rPr lang="fr-CH" b="1" i="0" dirty="0">
                <a:effectLst/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C3DB95-A77E-9FF3-EAE4-EA2116F27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959773"/>
          </a:xfrm>
        </p:spPr>
        <p:txBody>
          <a:bodyPr>
            <a:normAutofit/>
          </a:bodyPr>
          <a:lstStyle/>
          <a:p>
            <a:pPr algn="l"/>
            <a:r>
              <a:rPr lang="fr-CH" b="0" i="0" dirty="0">
                <a:effectLst/>
                <a:latin typeface="Arial" panose="020B0604020202020204" pitchFamily="34" charset="0"/>
              </a:rPr>
              <a:t>SQL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databases</a:t>
            </a:r>
            <a:r>
              <a:rPr lang="fr-CH" b="0" i="0" dirty="0">
                <a:effectLst/>
                <a:latin typeface="Arial" panose="020B0604020202020204" pitchFamily="34" charset="0"/>
              </a:rPr>
              <a:t> are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better</a:t>
            </a:r>
            <a:r>
              <a:rPr lang="fr-CH" b="0" i="0" dirty="0">
                <a:effectLst/>
                <a:latin typeface="Arial" panose="020B0604020202020204" pitchFamily="34" charset="0"/>
              </a:rPr>
              <a:t> for multi-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row</a:t>
            </a:r>
            <a:r>
              <a:rPr lang="fr-CH" b="0" i="0" dirty="0">
                <a:effectLst/>
                <a:latin typeface="Arial" panose="020B0604020202020204" pitchFamily="34" charset="0"/>
              </a:rPr>
              <a:t> transactions,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while</a:t>
            </a:r>
            <a:r>
              <a:rPr lang="fr-CH" b="0" i="0" dirty="0">
                <a:effectLst/>
                <a:latin typeface="Arial" panose="020B0604020202020204" pitchFamily="34" charset="0"/>
              </a:rPr>
              <a:t> NoSQL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is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better</a:t>
            </a:r>
            <a:r>
              <a:rPr lang="fr-CH" b="0" i="0" dirty="0">
                <a:effectLst/>
                <a:latin typeface="Arial" panose="020B0604020202020204" pitchFamily="34" charset="0"/>
              </a:rPr>
              <a:t> for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unstructured</a:t>
            </a:r>
            <a:r>
              <a:rPr lang="fr-CH" b="0" i="0" dirty="0">
                <a:effectLst/>
                <a:latin typeface="Arial" panose="020B0604020202020204" pitchFamily="34" charset="0"/>
              </a:rPr>
              <a:t> data like documents or JSON. SQL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databases</a:t>
            </a:r>
            <a:r>
              <a:rPr lang="fr-CH" b="0" i="0" dirty="0">
                <a:effectLst/>
                <a:latin typeface="Arial" panose="020B0604020202020204" pitchFamily="34" charset="0"/>
              </a:rPr>
              <a:t> are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also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commonly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used</a:t>
            </a:r>
            <a:r>
              <a:rPr lang="fr-CH" b="0" i="0" dirty="0">
                <a:effectLst/>
                <a:latin typeface="Arial" panose="020B0604020202020204" pitchFamily="34" charset="0"/>
              </a:rPr>
              <a:t> for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legacy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systems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built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around</a:t>
            </a:r>
            <a:r>
              <a:rPr lang="fr-CH" b="0" i="0" dirty="0">
                <a:effectLst/>
                <a:latin typeface="Arial" panose="020B0604020202020204" pitchFamily="34" charset="0"/>
              </a:rPr>
              <a:t> a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relational</a:t>
            </a:r>
            <a:r>
              <a:rPr lang="fr-CH" b="0" i="0" dirty="0">
                <a:effectLst/>
                <a:latin typeface="Arial" panose="020B0604020202020204" pitchFamily="34" charset="0"/>
              </a:rPr>
              <a:t> structure. </a:t>
            </a:r>
          </a:p>
          <a:p>
            <a:pPr algn="l"/>
            <a:r>
              <a:rPr lang="fr-CH" b="0" i="0" dirty="0">
                <a:effectLst/>
                <a:latin typeface="Arial" panose="020B0604020202020204" pitchFamily="34" charset="0"/>
              </a:rPr>
              <a:t>You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might</a:t>
            </a:r>
            <a:r>
              <a:rPr lang="fr-CH" b="0" i="0" dirty="0">
                <a:effectLst/>
                <a:latin typeface="Arial" panose="020B0604020202020204" pitchFamily="34" charset="0"/>
              </a:rPr>
              <a:t> use an SQL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database</a:t>
            </a:r>
            <a:r>
              <a:rPr lang="fr-CH" b="0" i="0" dirty="0">
                <a:effectLst/>
                <a:latin typeface="Arial" panose="020B0604020202020204" pitchFamily="34" charset="0"/>
              </a:rPr>
              <a:t> for user-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oriented</a:t>
            </a:r>
            <a:r>
              <a:rPr lang="fr-CH" b="0" i="0" dirty="0">
                <a:effectLst/>
                <a:latin typeface="Arial" panose="020B0604020202020204" pitchFamily="34" charset="0"/>
              </a:rPr>
              <a:t> applications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with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several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join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operations</a:t>
            </a:r>
            <a:r>
              <a:rPr lang="fr-CH" b="0" i="0" dirty="0">
                <a:effectLst/>
                <a:latin typeface="Arial" panose="020B0604020202020204" pitchFamily="34" charset="0"/>
              </a:rPr>
              <a:t>. SQL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schema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will</a:t>
            </a:r>
            <a:r>
              <a:rPr lang="fr-CH" b="0" i="0" dirty="0">
                <a:effectLst/>
                <a:latin typeface="Arial" panose="020B0604020202020204" pitchFamily="34" charset="0"/>
              </a:rPr>
              <a:t> help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you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establish</a:t>
            </a:r>
            <a:r>
              <a:rPr lang="fr-CH" b="0" i="0" dirty="0">
                <a:effectLst/>
                <a:latin typeface="Arial" panose="020B0604020202020204" pitchFamily="34" charset="0"/>
              </a:rPr>
              <a:t> ACID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properties</a:t>
            </a:r>
            <a:r>
              <a:rPr lang="fr-CH" b="0" i="0" dirty="0">
                <a:effectLst/>
                <a:latin typeface="Arial" panose="020B0604020202020204" pitchFamily="34" charset="0"/>
              </a:rPr>
              <a:t> and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improve</a:t>
            </a:r>
            <a:r>
              <a:rPr lang="fr-CH" b="0" i="0" dirty="0">
                <a:effectLst/>
                <a:latin typeface="Arial" panose="020B0604020202020204" pitchFamily="34" charset="0"/>
              </a:rPr>
              <a:t> data compatibility.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These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databases</a:t>
            </a:r>
            <a:r>
              <a:rPr lang="fr-CH" b="0" i="0" dirty="0">
                <a:effectLst/>
                <a:latin typeface="Arial" panose="020B0604020202020204" pitchFamily="34" charset="0"/>
              </a:rPr>
              <a:t> are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also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useful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when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quickly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finding</a:t>
            </a:r>
            <a:r>
              <a:rPr lang="fr-CH" b="0" i="0" dirty="0">
                <a:effectLst/>
                <a:latin typeface="Arial" panose="020B0604020202020204" pitchFamily="34" charset="0"/>
              </a:rPr>
              <a:t> the data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you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need</a:t>
            </a:r>
            <a:r>
              <a:rPr lang="fr-CH" b="0" i="0" dirty="0">
                <a:effectLst/>
                <a:latin typeface="Arial" panose="020B0604020202020204" pitchFamily="34" charset="0"/>
              </a:rPr>
              <a:t> to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complete</a:t>
            </a:r>
            <a:r>
              <a:rPr lang="fr-CH" b="0" i="0" dirty="0">
                <a:effectLst/>
                <a:latin typeface="Arial" panose="020B0604020202020204" pitchFamily="34" charset="0"/>
              </a:rPr>
              <a:t> a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task</a:t>
            </a:r>
            <a:r>
              <a:rPr lang="fr-CH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fr-CH" b="0" i="0" dirty="0">
                <a:effectLst/>
                <a:latin typeface="Arial" panose="020B0604020202020204" pitchFamily="34" charset="0"/>
              </a:rPr>
              <a:t>You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might</a:t>
            </a:r>
            <a:r>
              <a:rPr lang="fr-CH" b="0" i="0" dirty="0">
                <a:effectLst/>
                <a:latin typeface="Arial" panose="020B0604020202020204" pitchFamily="34" charset="0"/>
              </a:rPr>
              <a:t> use a NoSQL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database</a:t>
            </a:r>
            <a:r>
              <a:rPr lang="fr-CH" b="0" i="0" dirty="0">
                <a:effectLst/>
                <a:latin typeface="Arial" panose="020B0604020202020204" pitchFamily="34" charset="0"/>
              </a:rPr>
              <a:t> for applications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with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dynamic</a:t>
            </a:r>
            <a:r>
              <a:rPr lang="fr-CH" b="0" i="0" dirty="0">
                <a:effectLst/>
                <a:latin typeface="Arial" panose="020B0604020202020204" pitchFamily="34" charset="0"/>
              </a:rPr>
              <a:t> data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without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join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operations</a:t>
            </a:r>
            <a:r>
              <a:rPr lang="fr-CH" b="0" i="0" dirty="0">
                <a:effectLst/>
                <a:latin typeface="Arial" panose="020B0604020202020204" pitchFamily="34" charset="0"/>
              </a:rPr>
              <a:t>. NoSQL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is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also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better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suited</a:t>
            </a:r>
            <a:r>
              <a:rPr lang="fr-CH" b="0" i="0" dirty="0">
                <a:effectLst/>
                <a:latin typeface="Arial" panose="020B0604020202020204" pitchFamily="34" charset="0"/>
              </a:rPr>
              <a:t> for applications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with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missing</a:t>
            </a:r>
            <a:r>
              <a:rPr lang="fr-CH" b="0" i="0" dirty="0">
                <a:effectLst/>
                <a:latin typeface="Arial" panose="020B0604020202020204" pitchFamily="34" charset="0"/>
              </a:rPr>
              <a:t> data sets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that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won't</a:t>
            </a:r>
            <a:r>
              <a:rPr lang="fr-CH" b="0" i="0" dirty="0">
                <a:effectLst/>
                <a:latin typeface="Arial" panose="020B0604020202020204" pitchFamily="34" charset="0"/>
              </a:rPr>
              <a:t> impact business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efficiency</a:t>
            </a:r>
            <a:r>
              <a:rPr lang="fr-CH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fr-CH" b="0" i="0" dirty="0" err="1">
                <a:effectLst/>
                <a:latin typeface="Arial" panose="020B0604020202020204" pitchFamily="34" charset="0"/>
              </a:rPr>
              <a:t>Some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examples</a:t>
            </a:r>
            <a:r>
              <a:rPr lang="fr-CH" b="0" i="0" dirty="0">
                <a:effectLst/>
                <a:latin typeface="Arial" panose="020B0604020202020204" pitchFamily="34" charset="0"/>
              </a:rPr>
              <a:t> of SQL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databases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include</a:t>
            </a:r>
            <a:r>
              <a:rPr lang="fr-CH" b="0" i="0" dirty="0">
                <a:effectLst/>
                <a:latin typeface="Arial" panose="020B0604020202020204" pitchFamily="34" charset="0"/>
              </a:rPr>
              <a:t> </a:t>
            </a:r>
            <a:r>
              <a:rPr lang="fr-CH" b="0" i="0" u="sng" dirty="0"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MySQL</a:t>
            </a:r>
            <a:r>
              <a:rPr lang="fr-CH" b="0" i="0" dirty="0">
                <a:effectLst/>
                <a:latin typeface="Arial" panose="020B0604020202020204" pitchFamily="34" charset="0"/>
              </a:rPr>
              <a:t>, </a:t>
            </a:r>
            <a:r>
              <a:rPr lang="fr-CH" b="0" i="0" u="sng" dirty="0"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Oracle</a:t>
            </a:r>
            <a:r>
              <a:rPr lang="fr-CH" b="0" i="0" dirty="0">
                <a:effectLst/>
                <a:latin typeface="Arial" panose="020B0604020202020204" pitchFamily="34" charset="0"/>
              </a:rPr>
              <a:t>, </a:t>
            </a:r>
            <a:r>
              <a:rPr lang="fr-CH" b="0" i="0" u="sng" dirty="0"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PostgreSQL</a:t>
            </a:r>
            <a:r>
              <a:rPr lang="fr-CH" b="0" i="0" dirty="0">
                <a:effectLst/>
                <a:latin typeface="Arial" panose="020B0604020202020204" pitchFamily="34" charset="0"/>
              </a:rPr>
              <a:t>, and </a:t>
            </a:r>
            <a:r>
              <a:rPr lang="fr-CH" b="0" i="0" u="sng" dirty="0"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SQL Server</a:t>
            </a:r>
            <a:r>
              <a:rPr lang="fr-CH" b="0" i="0" dirty="0">
                <a:effectLst/>
                <a:latin typeface="Arial" panose="020B0604020202020204" pitchFamily="34" charset="0"/>
              </a:rPr>
              <a:t>. NoSQL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database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examples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include</a:t>
            </a:r>
            <a:r>
              <a:rPr lang="fr-CH" b="0" i="0" dirty="0">
                <a:effectLst/>
                <a:latin typeface="Arial" panose="020B0604020202020204" pitchFamily="34" charset="0"/>
              </a:rPr>
              <a:t> </a:t>
            </a:r>
            <a:r>
              <a:rPr lang="fr-CH" b="0" i="0" u="sng" dirty="0">
                <a:effectLst/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MongoDB</a:t>
            </a:r>
            <a:r>
              <a:rPr lang="fr-CH" b="0" i="0" dirty="0">
                <a:effectLst/>
                <a:latin typeface="Arial" panose="020B0604020202020204" pitchFamily="34" charset="0"/>
              </a:rPr>
              <a:t>,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BigTable</a:t>
            </a:r>
            <a:r>
              <a:rPr lang="fr-CH" b="0" i="0" dirty="0">
                <a:effectLst/>
                <a:latin typeface="Arial" panose="020B0604020202020204" pitchFamily="34" charset="0"/>
              </a:rPr>
              <a:t>, Redis, Cassandra, HBase, Neo4j, and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CouchDB</a:t>
            </a:r>
            <a:r>
              <a:rPr lang="fr-CH" b="0" i="0" dirty="0">
                <a:effectLst/>
                <a:latin typeface="Arial" panose="020B0604020202020204" pitchFamily="34" charset="0"/>
              </a:rPr>
              <a:t>.</a:t>
            </a:r>
          </a:p>
          <a:p>
            <a:br>
              <a:rPr lang="fr-CH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317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56508-E81D-08BE-6719-5F86F426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dirty="0" err="1">
                <a:effectLst/>
                <a:latin typeface="Arial" panose="020B0604020202020204" pitchFamily="34" charset="0"/>
              </a:rPr>
              <a:t>When</a:t>
            </a:r>
            <a:r>
              <a:rPr lang="fr-CH" b="1" i="0" dirty="0">
                <a:effectLst/>
                <a:latin typeface="Arial" panose="020B0604020202020204" pitchFamily="34" charset="0"/>
              </a:rPr>
              <a:t> to use SQL vs NoSQL</a:t>
            </a:r>
            <a:br>
              <a:rPr lang="fr-CH" b="1" i="0" dirty="0">
                <a:effectLst/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F78C7B-FA3B-5B52-381E-D76E992D0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908973"/>
          </a:xfrm>
        </p:spPr>
        <p:txBody>
          <a:bodyPr>
            <a:normAutofit/>
          </a:bodyPr>
          <a:lstStyle/>
          <a:p>
            <a:pPr algn="l"/>
            <a:r>
              <a:rPr lang="fr-CH" b="0" i="0" dirty="0">
                <a:effectLst/>
                <a:latin typeface="Arial" panose="020B0604020202020204" pitchFamily="34" charset="0"/>
              </a:rPr>
              <a:t>It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really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comes</a:t>
            </a:r>
            <a:r>
              <a:rPr lang="fr-CH" b="0" i="0" dirty="0">
                <a:effectLst/>
                <a:latin typeface="Arial" panose="020B0604020202020204" pitchFamily="34" charset="0"/>
              </a:rPr>
              <a:t> down to the type of application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you</a:t>
            </a:r>
            <a:r>
              <a:rPr lang="fr-CH" b="0" i="0" dirty="0">
                <a:effectLst/>
                <a:latin typeface="Arial" panose="020B0604020202020204" pitchFamily="34" charset="0"/>
              </a:rPr>
              <a:t> are building and the data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requirements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it</a:t>
            </a:r>
            <a:r>
              <a:rPr lang="fr-CH" b="0" i="0" dirty="0">
                <a:effectLst/>
                <a:latin typeface="Arial" panose="020B0604020202020204" pitchFamily="34" charset="0"/>
              </a:rPr>
              <a:t> entails.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Understanding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each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database's</a:t>
            </a:r>
            <a:r>
              <a:rPr lang="fr-CH" b="0" i="0" dirty="0">
                <a:effectLst/>
                <a:latin typeface="Arial" panose="020B0604020202020204" pitchFamily="34" charset="0"/>
              </a:rPr>
              <a:t> unique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features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will</a:t>
            </a:r>
            <a:r>
              <a:rPr lang="fr-CH" b="0" i="0" dirty="0">
                <a:effectLst/>
                <a:latin typeface="Arial" panose="020B0604020202020204" pitchFamily="34" charset="0"/>
              </a:rPr>
              <a:t> help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you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decide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which</a:t>
            </a:r>
            <a:r>
              <a:rPr lang="fr-CH" b="0" i="0" dirty="0">
                <a:effectLst/>
                <a:latin typeface="Arial" panose="020B0604020202020204" pitchFamily="34" charset="0"/>
              </a:rPr>
              <a:t> one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is</a:t>
            </a:r>
            <a:r>
              <a:rPr lang="fr-CH" b="0" i="0" dirty="0">
                <a:effectLst/>
                <a:latin typeface="Arial" panose="020B0604020202020204" pitchFamily="34" charset="0"/>
              </a:rPr>
              <a:t> best for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your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project</a:t>
            </a:r>
            <a:r>
              <a:rPr lang="fr-CH" b="0" i="0" dirty="0">
                <a:effectLst/>
                <a:latin typeface="Arial" panose="020B0604020202020204" pitchFamily="34" charset="0"/>
              </a:rPr>
              <a:t>. It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is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also</a:t>
            </a:r>
            <a:r>
              <a:rPr lang="fr-CH" b="0" i="0" dirty="0">
                <a:effectLst/>
                <a:latin typeface="Arial" panose="020B0604020202020204" pitchFamily="34" charset="0"/>
              </a:rPr>
              <a:t> important to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consider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scalability</a:t>
            </a:r>
            <a:r>
              <a:rPr lang="fr-CH" b="0" i="0" dirty="0">
                <a:effectLst/>
                <a:latin typeface="Arial" panose="020B0604020202020204" pitchFamily="34" charset="0"/>
              </a:rPr>
              <a:t> and performance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when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making</a:t>
            </a:r>
            <a:r>
              <a:rPr lang="fr-CH" b="0" i="0" dirty="0">
                <a:effectLst/>
                <a:latin typeface="Arial" panose="020B0604020202020204" pitchFamily="34" charset="0"/>
              </a:rPr>
              <a:t> a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decision</a:t>
            </a:r>
            <a:r>
              <a:rPr lang="fr-CH" b="0" i="0" dirty="0">
                <a:effectLst/>
                <a:latin typeface="Arial" panose="020B0604020202020204" pitchFamily="34" charset="0"/>
              </a:rPr>
              <a:t> on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whether</a:t>
            </a:r>
            <a:r>
              <a:rPr lang="fr-CH" b="0" i="0" dirty="0">
                <a:effectLst/>
                <a:latin typeface="Arial" panose="020B0604020202020204" pitchFamily="34" charset="0"/>
              </a:rPr>
              <a:t> to use SQL or NoSQL.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Knowing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which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database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fits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your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needs</a:t>
            </a:r>
            <a:r>
              <a:rPr lang="fr-CH" b="0" i="0" dirty="0">
                <a:effectLst/>
                <a:latin typeface="Arial" panose="020B0604020202020204" pitchFamily="34" charset="0"/>
              </a:rPr>
              <a:t> can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improve</a:t>
            </a:r>
            <a:r>
              <a:rPr lang="fr-CH" b="0" i="0" dirty="0">
                <a:effectLst/>
                <a:latin typeface="Arial" panose="020B0604020202020204" pitchFamily="34" charset="0"/>
              </a:rPr>
              <a:t> performance,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ensure</a:t>
            </a:r>
            <a:r>
              <a:rPr lang="fr-CH" b="0" i="0" dirty="0">
                <a:effectLst/>
                <a:latin typeface="Arial" panose="020B0604020202020204" pitchFamily="34" charset="0"/>
              </a:rPr>
              <a:t> data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integrity</a:t>
            </a:r>
            <a:r>
              <a:rPr lang="fr-CH" b="0" i="0" dirty="0">
                <a:effectLst/>
                <a:latin typeface="Arial" panose="020B0604020202020204" pitchFamily="34" charset="0"/>
              </a:rPr>
              <a:t>, and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ultimately</a:t>
            </a:r>
            <a:r>
              <a:rPr lang="fr-CH" b="0" i="0" dirty="0">
                <a:effectLst/>
                <a:latin typeface="Arial" panose="020B0604020202020204" pitchFamily="34" charset="0"/>
              </a:rPr>
              <a:t> help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you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create</a:t>
            </a:r>
            <a:r>
              <a:rPr lang="fr-CH" b="0" i="0" dirty="0">
                <a:effectLst/>
                <a:latin typeface="Arial" panose="020B0604020202020204" pitchFamily="34" charset="0"/>
              </a:rPr>
              <a:t> a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successful</a:t>
            </a:r>
            <a:r>
              <a:rPr lang="fr-CH" b="0" i="0" dirty="0">
                <a:effectLst/>
                <a:latin typeface="Arial" panose="020B0604020202020204" pitchFamily="34" charset="0"/>
              </a:rPr>
              <a:t> application.</a:t>
            </a:r>
          </a:p>
          <a:p>
            <a:pPr algn="l"/>
            <a:r>
              <a:rPr lang="fr-CH" b="0" i="0" dirty="0">
                <a:effectLst/>
                <a:latin typeface="Arial" panose="020B0604020202020204" pitchFamily="34" charset="0"/>
              </a:rPr>
              <a:t>In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general</a:t>
            </a:r>
            <a:r>
              <a:rPr lang="fr-CH" b="0" i="0" dirty="0">
                <a:effectLst/>
                <a:latin typeface="Arial" panose="020B0604020202020204" pitchFamily="34" charset="0"/>
              </a:rPr>
              <a:t>, SQL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databases</a:t>
            </a:r>
            <a:r>
              <a:rPr lang="fr-CH" b="0" i="0" dirty="0">
                <a:effectLst/>
                <a:latin typeface="Arial" panose="020B0604020202020204" pitchFamily="34" charset="0"/>
              </a:rPr>
              <a:t> are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suitable</a:t>
            </a:r>
            <a:r>
              <a:rPr lang="fr-CH" b="0" i="0" dirty="0">
                <a:effectLst/>
                <a:latin typeface="Arial" panose="020B0604020202020204" pitchFamily="34" charset="0"/>
              </a:rPr>
              <a:t> for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structured</a:t>
            </a:r>
            <a:r>
              <a:rPr lang="fr-CH" b="0" i="0" dirty="0">
                <a:effectLst/>
                <a:latin typeface="Arial" panose="020B0604020202020204" pitchFamily="34" charset="0"/>
              </a:rPr>
              <a:t> data,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where</a:t>
            </a:r>
            <a:r>
              <a:rPr lang="fr-CH" b="0" i="0" dirty="0">
                <a:effectLst/>
                <a:latin typeface="Arial" panose="020B0604020202020204" pitchFamily="34" charset="0"/>
              </a:rPr>
              <a:t> data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is</a:t>
            </a:r>
            <a:r>
              <a:rPr lang="fr-CH" b="0" i="0" dirty="0">
                <a:effectLst/>
                <a:latin typeface="Arial" panose="020B0604020202020204" pitchFamily="34" charset="0"/>
              </a:rPr>
              <a:t> consistent, and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relationships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between</a:t>
            </a:r>
            <a:r>
              <a:rPr lang="fr-CH" b="0" i="0" dirty="0">
                <a:effectLst/>
                <a:latin typeface="Arial" panose="020B0604020202020204" pitchFamily="34" charset="0"/>
              </a:rPr>
              <a:t> tables are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well-defined</a:t>
            </a:r>
            <a:r>
              <a:rPr lang="fr-CH" b="0" i="0" dirty="0">
                <a:effectLst/>
                <a:latin typeface="Arial" panose="020B0604020202020204" pitchFamily="34" charset="0"/>
              </a:rPr>
              <a:t>. In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contrast</a:t>
            </a:r>
            <a:r>
              <a:rPr lang="fr-CH" b="0" i="0" dirty="0">
                <a:effectLst/>
                <a:latin typeface="Arial" panose="020B0604020202020204" pitchFamily="34" charset="0"/>
              </a:rPr>
              <a:t>, NoSQL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databases</a:t>
            </a:r>
            <a:r>
              <a:rPr lang="fr-CH" b="0" i="0" dirty="0">
                <a:effectLst/>
                <a:latin typeface="Arial" panose="020B0604020202020204" pitchFamily="34" charset="0"/>
              </a:rPr>
              <a:t> are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suitable</a:t>
            </a:r>
            <a:r>
              <a:rPr lang="fr-CH" b="0" i="0" dirty="0">
                <a:effectLst/>
                <a:latin typeface="Arial" panose="020B0604020202020204" pitchFamily="34" charset="0"/>
              </a:rPr>
              <a:t> for semi-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structured</a:t>
            </a:r>
            <a:r>
              <a:rPr lang="fr-CH" b="0" i="0" dirty="0">
                <a:effectLst/>
                <a:latin typeface="Arial" panose="020B0604020202020204" pitchFamily="34" charset="0"/>
              </a:rPr>
              <a:t> or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unstructured</a:t>
            </a:r>
            <a:r>
              <a:rPr lang="fr-CH" b="0" i="0" dirty="0">
                <a:effectLst/>
                <a:latin typeface="Arial" panose="020B0604020202020204" pitchFamily="34" charset="0"/>
              </a:rPr>
              <a:t> data,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where</a:t>
            </a:r>
            <a:r>
              <a:rPr lang="fr-CH" b="0" i="0" dirty="0">
                <a:effectLst/>
                <a:latin typeface="Arial" panose="020B0604020202020204" pitchFamily="34" charset="0"/>
              </a:rPr>
              <a:t> the data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does</a:t>
            </a:r>
            <a:r>
              <a:rPr lang="fr-CH" b="0" i="0" dirty="0">
                <a:effectLst/>
                <a:latin typeface="Arial" panose="020B0604020202020204" pitchFamily="34" charset="0"/>
              </a:rPr>
              <a:t> not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conform</a:t>
            </a:r>
            <a:r>
              <a:rPr lang="fr-CH" b="0" i="0" dirty="0">
                <a:effectLst/>
                <a:latin typeface="Arial" panose="020B0604020202020204" pitchFamily="34" charset="0"/>
              </a:rPr>
              <a:t> to a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predefined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schema</a:t>
            </a:r>
            <a:r>
              <a:rPr lang="fr-CH" b="0" i="0" dirty="0">
                <a:effectLst/>
                <a:latin typeface="Arial" panose="020B0604020202020204" pitchFamily="34" charset="0"/>
              </a:rPr>
              <a:t>, and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relationships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between</a:t>
            </a:r>
            <a:r>
              <a:rPr lang="fr-CH" b="0" i="0" dirty="0">
                <a:effectLst/>
                <a:latin typeface="Arial" panose="020B0604020202020204" pitchFamily="34" charset="0"/>
              </a:rPr>
              <a:t> data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elements</a:t>
            </a:r>
            <a:r>
              <a:rPr lang="fr-CH" b="0" i="0" dirty="0">
                <a:effectLst/>
                <a:latin typeface="Arial" panose="020B0604020202020204" pitchFamily="34" charset="0"/>
              </a:rPr>
              <a:t> are not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well-defined</a:t>
            </a:r>
            <a:r>
              <a:rPr lang="fr-CH" b="0" i="0" dirty="0">
                <a:effectLst/>
                <a:latin typeface="Arial" panose="020B0604020202020204" pitchFamily="34" charset="0"/>
              </a:rPr>
              <a:t>. SQL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databases</a:t>
            </a:r>
            <a:r>
              <a:rPr lang="fr-CH" b="0" i="0" dirty="0">
                <a:effectLst/>
                <a:latin typeface="Arial" panose="020B0604020202020204" pitchFamily="34" charset="0"/>
              </a:rPr>
              <a:t> are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typically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used</a:t>
            </a:r>
            <a:r>
              <a:rPr lang="fr-CH" b="0" i="0" dirty="0">
                <a:effectLst/>
                <a:latin typeface="Arial" panose="020B0604020202020204" pitchFamily="34" charset="0"/>
              </a:rPr>
              <a:t> in applications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that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require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complex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queries</a:t>
            </a:r>
            <a:r>
              <a:rPr lang="fr-CH" b="0" i="0" dirty="0">
                <a:effectLst/>
                <a:latin typeface="Arial" panose="020B0604020202020204" pitchFamily="34" charset="0"/>
              </a:rPr>
              <a:t> and transaction management,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whereas</a:t>
            </a:r>
            <a:r>
              <a:rPr lang="fr-CH" b="0" i="0" dirty="0">
                <a:effectLst/>
                <a:latin typeface="Arial" panose="020B0604020202020204" pitchFamily="34" charset="0"/>
              </a:rPr>
              <a:t> NoSQL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databases</a:t>
            </a:r>
            <a:r>
              <a:rPr lang="fr-CH" b="0" i="0" dirty="0">
                <a:effectLst/>
                <a:latin typeface="Arial" panose="020B0604020202020204" pitchFamily="34" charset="0"/>
              </a:rPr>
              <a:t> are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used</a:t>
            </a:r>
            <a:r>
              <a:rPr lang="fr-CH" b="0" i="0" dirty="0">
                <a:effectLst/>
                <a:latin typeface="Arial" panose="020B0604020202020204" pitchFamily="34" charset="0"/>
              </a:rPr>
              <a:t> in applications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that</a:t>
            </a:r>
            <a:r>
              <a:rPr lang="fr-CH" b="0" i="0" dirty="0">
                <a:effectLst/>
                <a:latin typeface="Arial" panose="020B0604020202020204" pitchFamily="34" charset="0"/>
              </a:rPr>
              <a:t>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require</a:t>
            </a:r>
            <a:r>
              <a:rPr lang="fr-CH" b="0" i="0" dirty="0">
                <a:effectLst/>
                <a:latin typeface="Arial" panose="020B0604020202020204" pitchFamily="34" charset="0"/>
              </a:rPr>
              <a:t> high performance and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scalability</a:t>
            </a:r>
            <a:r>
              <a:rPr lang="fr-CH" b="0" i="0" dirty="0">
                <a:effectLst/>
                <a:latin typeface="Arial" panose="020B0604020202020204" pitchFamily="34" charset="0"/>
              </a:rPr>
              <a:t>, </a:t>
            </a:r>
            <a:r>
              <a:rPr lang="fr-CH" b="0" i="0" dirty="0" err="1">
                <a:effectLst/>
                <a:latin typeface="Arial" panose="020B0604020202020204" pitchFamily="34" charset="0"/>
              </a:rPr>
              <a:t>such</a:t>
            </a:r>
            <a:r>
              <a:rPr lang="fr-CH" b="0" i="0" dirty="0">
                <a:effectLst/>
                <a:latin typeface="Arial" panose="020B0604020202020204" pitchFamily="34" charset="0"/>
              </a:rPr>
              <a:t> as web applications and mobile apps.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0307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Céleste</Template>
  <TotalTime>9</TotalTime>
  <Words>1371</Words>
  <Application>Microsoft Macintosh PowerPoint</Application>
  <PresentationFormat>Grand écran</PresentationFormat>
  <Paragraphs>63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Céleste</vt:lpstr>
      <vt:lpstr>NoSQL VS SQL Differenece between nosql&amp;sql </vt:lpstr>
      <vt:lpstr>Introduction </vt:lpstr>
      <vt:lpstr>Comparison of SQL vs NoSQL </vt:lpstr>
      <vt:lpstr>Database Architecture </vt:lpstr>
      <vt:lpstr>Database Schemas and Query Languages  </vt:lpstr>
      <vt:lpstr>Database Scaling  </vt:lpstr>
      <vt:lpstr>Data Structure </vt:lpstr>
      <vt:lpstr>Use Cases </vt:lpstr>
      <vt:lpstr>When to use SQL vs NoSQL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VS SQL Differenece between nosql&amp;sql </dc:title>
  <dc:creator>Microsoft Office User</dc:creator>
  <cp:lastModifiedBy>Microsoft Office User</cp:lastModifiedBy>
  <cp:revision>1</cp:revision>
  <dcterms:created xsi:type="dcterms:W3CDTF">2023-07-31T14:17:20Z</dcterms:created>
  <dcterms:modified xsi:type="dcterms:W3CDTF">2023-07-31T14:26:55Z</dcterms:modified>
</cp:coreProperties>
</file>