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Pacifico"/>
      <p:regular r:id="rId26"/>
    </p:embeddedFont>
    <p:embeddedFont>
      <p:font typeface="Roboto Mono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  <p:embeddedFont>
      <p:font typeface="Alfa Slab One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acifico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33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d6cf7309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d6cf7309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d6cf7309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d6cf7309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d6cf7309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d6cf7309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d6cf7309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d6cf7309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d6cf7309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d6cf7309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e7ed6929f_0_1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e7ed6929f_0_1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d6cf7309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d6cf7309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351600"/>
            <a:ext cx="9144000" cy="227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155CC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Projet 5</a:t>
            </a:r>
            <a:r>
              <a:rPr lang="fr">
                <a:highlight>
                  <a:srgbClr val="FFFFFF"/>
                </a:highlight>
              </a:rPr>
              <a:t> </a:t>
            </a:r>
            <a:endParaRPr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74EA7"/>
                </a:solidFill>
                <a:highlight>
                  <a:srgbClr val="FFFFFF"/>
                </a:highlight>
              </a:rPr>
              <a:t> </a:t>
            </a:r>
            <a:r>
              <a:rPr lang="fr">
                <a:solidFill>
                  <a:srgbClr val="674EA7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Mise à niveau du site web solicode</a:t>
            </a:r>
            <a:r>
              <a:rPr lang="fr">
                <a:solidFill>
                  <a:srgbClr val="674EA7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.co</a:t>
            </a:r>
            <a:endParaRPr>
              <a:solidFill>
                <a:srgbClr val="674EA7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69650" y="4258675"/>
            <a:ext cx="39975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Ennasser Oussama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2325725" y="4258675"/>
            <a:ext cx="4935300" cy="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0" y="404275"/>
            <a:ext cx="3464100" cy="12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74EA7"/>
                </a:solidFill>
              </a:rPr>
              <a:t>Plan :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1550175"/>
            <a:ext cx="8520600" cy="26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13716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800"/>
              <a:buChar char="❖"/>
            </a:pPr>
            <a:r>
              <a:rPr lang="fr"/>
              <a:t>Objectif du projet</a:t>
            </a:r>
            <a:endParaRPr/>
          </a:p>
          <a:p>
            <a:pPr indent="-406400" lvl="0" marL="13716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800"/>
              <a:buChar char="❖"/>
            </a:pPr>
            <a:r>
              <a:rPr lang="fr"/>
              <a:t>Analyse technique</a:t>
            </a:r>
            <a:endParaRPr/>
          </a:p>
          <a:p>
            <a:pPr indent="-406400" lvl="0" marL="13716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800"/>
              <a:buChar char="❖"/>
            </a:pPr>
            <a:r>
              <a:rPr lang="fr"/>
              <a:t>Design thinking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563900" y="1602250"/>
            <a:ext cx="55995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674EA7"/>
                </a:solidFill>
                <a:latin typeface="Oswald"/>
                <a:ea typeface="Oswald"/>
                <a:cs typeface="Oswald"/>
                <a:sym typeface="Oswald"/>
              </a:rPr>
              <a:t>Objectif du projet</a:t>
            </a:r>
            <a:endParaRPr>
              <a:solidFill>
                <a:srgbClr val="674EA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2571750"/>
            <a:ext cx="8520600" cy="16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Mise à niveau du site web </a:t>
            </a:r>
            <a:r>
              <a:rPr b="1" lang="fr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solicode.co</a:t>
            </a:r>
            <a:r>
              <a:rPr lang="fr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avec le design thinking</a:t>
            </a:r>
            <a:endParaRPr/>
          </a:p>
        </p:txBody>
      </p:sp>
      <p:cxnSp>
        <p:nvCxnSpPr>
          <p:cNvPr id="69" name="Google Shape;69;p15"/>
          <p:cNvCxnSpPr/>
          <p:nvPr/>
        </p:nvCxnSpPr>
        <p:spPr>
          <a:xfrm>
            <a:off x="2500375" y="2370525"/>
            <a:ext cx="41799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5"/>
          <p:cNvSpPr/>
          <p:nvPr/>
        </p:nvSpPr>
        <p:spPr>
          <a:xfrm>
            <a:off x="2290975" y="1400350"/>
            <a:ext cx="217200" cy="2019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185600" y="2513775"/>
            <a:ext cx="148200" cy="1218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463175" y="1860250"/>
            <a:ext cx="217200" cy="2019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21975"/>
            <a:ext cx="62904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920">
                <a:solidFill>
                  <a:srgbClr val="674EA7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fr" sz="2920">
                <a:solidFill>
                  <a:srgbClr val="674EA7"/>
                </a:solidFill>
                <a:latin typeface="Oswald"/>
                <a:ea typeface="Oswald"/>
                <a:cs typeface="Oswald"/>
                <a:sym typeface="Oswald"/>
              </a:rPr>
              <a:t>Analyse technique :</a:t>
            </a:r>
            <a:endParaRPr sz="2920">
              <a:solidFill>
                <a:srgbClr val="674EA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2448300" y="977125"/>
            <a:ext cx="3789300" cy="3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155CC"/>
                </a:solidFill>
              </a:rPr>
              <a:t>Html </a:t>
            </a:r>
            <a:r>
              <a:rPr lang="fr">
                <a:solidFill>
                  <a:schemeClr val="dk1"/>
                </a:solidFill>
              </a:rPr>
              <a:t>niveau 2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155CC"/>
                </a:solidFill>
              </a:rPr>
              <a:t>Css </a:t>
            </a:r>
            <a:r>
              <a:rPr lang="fr">
                <a:solidFill>
                  <a:schemeClr val="dk1"/>
                </a:solidFill>
              </a:rPr>
              <a:t>niveau 2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155CC"/>
                </a:solidFill>
              </a:rPr>
              <a:t>Bootstrap </a:t>
            </a:r>
            <a:r>
              <a:rPr lang="fr">
                <a:solidFill>
                  <a:schemeClr val="dk1"/>
                </a:solidFill>
              </a:rPr>
              <a:t>niveau 2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155CC"/>
                </a:solidFill>
              </a:rPr>
              <a:t>Maquittage </a:t>
            </a:r>
            <a:r>
              <a:rPr lang="fr">
                <a:solidFill>
                  <a:schemeClr val="dk1"/>
                </a:solidFill>
              </a:rPr>
              <a:t>niveau 2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155CC"/>
                </a:solidFill>
              </a:rPr>
              <a:t>Design thinking  </a:t>
            </a:r>
            <a:r>
              <a:rPr lang="fr">
                <a:solidFill>
                  <a:schemeClr val="dk1"/>
                </a:solidFill>
              </a:rPr>
              <a:t>niveau 2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155CC"/>
                </a:solidFill>
              </a:rPr>
              <a:t>Gestion de projet </a:t>
            </a:r>
            <a:r>
              <a:rPr lang="fr">
                <a:solidFill>
                  <a:schemeClr val="dk1"/>
                </a:solidFill>
              </a:rPr>
              <a:t>niveau 2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155CC"/>
                </a:solidFill>
              </a:rPr>
              <a:t>Github  </a:t>
            </a:r>
            <a:r>
              <a:rPr lang="fr">
                <a:solidFill>
                  <a:schemeClr val="dk1"/>
                </a:solidFill>
              </a:rPr>
              <a:t>niveau 2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rgbClr val="1155CC"/>
                </a:solidFill>
              </a:rPr>
              <a:t>Javascript  </a:t>
            </a:r>
            <a:r>
              <a:rPr lang="fr">
                <a:solidFill>
                  <a:schemeClr val="dk1"/>
                </a:solidFill>
              </a:rPr>
              <a:t>niveau 2</a:t>
            </a:r>
            <a:endParaRPr>
              <a:solidFill>
                <a:srgbClr val="1155CC"/>
              </a:solidFill>
            </a:endParaRPr>
          </a:p>
        </p:txBody>
      </p:sp>
      <p:cxnSp>
        <p:nvCxnSpPr>
          <p:cNvPr id="79" name="Google Shape;79;p16"/>
          <p:cNvCxnSpPr/>
          <p:nvPr/>
        </p:nvCxnSpPr>
        <p:spPr>
          <a:xfrm flipH="1" rot="10800000">
            <a:off x="1549800" y="866388"/>
            <a:ext cx="2773500" cy="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6"/>
          <p:cNvSpPr/>
          <p:nvPr/>
        </p:nvSpPr>
        <p:spPr>
          <a:xfrm>
            <a:off x="311700" y="345650"/>
            <a:ext cx="104100" cy="1041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 flipH="1" rot="8749031">
            <a:off x="7614566" y="3875092"/>
            <a:ext cx="1054580" cy="1064066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 flipH="1" rot="8746045">
            <a:off x="1796067" y="3709019"/>
            <a:ext cx="202114" cy="214012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 flipH="1" rot="8750715">
            <a:off x="3917899" y="667067"/>
            <a:ext cx="102595" cy="94111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44525"/>
            <a:ext cx="8520600" cy="10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5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Design </a:t>
            </a:r>
            <a:br>
              <a:rPr lang="fr" sz="25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lang="fr" sz="25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thinking process</a:t>
            </a:r>
            <a:endParaRPr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2348425" y="1152525"/>
            <a:ext cx="479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24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65"/>
              <a:buFont typeface="Roboto"/>
              <a:buChar char="❖"/>
            </a:pPr>
            <a:r>
              <a:rPr lang="fr" sz="2265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Comprendre ses clients</a:t>
            </a:r>
            <a:endParaRPr sz="2265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24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65"/>
              <a:buFont typeface="Roboto"/>
              <a:buChar char="❖"/>
            </a:pPr>
            <a:r>
              <a:rPr lang="fr" sz="2265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Définir le problème</a:t>
            </a:r>
            <a:endParaRPr sz="2265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24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65"/>
              <a:buFont typeface="Roboto"/>
              <a:buChar char="❖"/>
            </a:pPr>
            <a:r>
              <a:rPr lang="fr" sz="2265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Trouver la solution</a:t>
            </a:r>
            <a:endParaRPr sz="2265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24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65"/>
              <a:buFont typeface="Roboto"/>
              <a:buChar char="❖"/>
            </a:pPr>
            <a:r>
              <a:rPr lang="fr" sz="2265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Prototyper sa solution</a:t>
            </a:r>
            <a:endParaRPr sz="2265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24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65"/>
              <a:buFont typeface="Roboto"/>
              <a:buChar char="❖"/>
            </a:pPr>
            <a:r>
              <a:rPr lang="fr" sz="2265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Tester sa solution</a:t>
            </a:r>
            <a:endParaRPr sz="133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" name="Google Shape;90;p17"/>
          <p:cNvCxnSpPr/>
          <p:nvPr/>
        </p:nvCxnSpPr>
        <p:spPr>
          <a:xfrm>
            <a:off x="1549825" y="1017725"/>
            <a:ext cx="371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-958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>
                <a:solidFill>
                  <a:srgbClr val="674EA7"/>
                </a:solidFill>
                <a:latin typeface="Oswald"/>
                <a:ea typeface="Oswald"/>
                <a:cs typeface="Oswald"/>
                <a:sym typeface="Oswald"/>
              </a:rPr>
              <a:t>Les probléme :</a:t>
            </a:r>
            <a:endParaRPr/>
          </a:p>
        </p:txBody>
      </p:sp>
      <p:cxnSp>
        <p:nvCxnSpPr>
          <p:cNvPr id="96" name="Google Shape;96;p18"/>
          <p:cNvCxnSpPr/>
          <p:nvPr/>
        </p:nvCxnSpPr>
        <p:spPr>
          <a:xfrm>
            <a:off x="727500" y="559800"/>
            <a:ext cx="23178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25" y="1287225"/>
            <a:ext cx="6654800" cy="38562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6790525" y="2109143"/>
            <a:ext cx="2317800" cy="925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highlight>
                  <a:srgbClr val="000000"/>
                </a:highlight>
              </a:rPr>
              <a:t>L'endroit ne convient pas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3045300" y="139475"/>
            <a:ext cx="5452200" cy="572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trouver des problèmes</a:t>
            </a:r>
            <a:endParaRPr sz="25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2656450" y="68600"/>
            <a:ext cx="609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Les réseaux sociaux sont inexistants</a:t>
            </a:r>
            <a:endParaRPr sz="22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963" y="511825"/>
            <a:ext cx="402907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47325"/>
            <a:ext cx="3837000" cy="303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>
            <a:off x="4651950" y="1862825"/>
            <a:ext cx="966000" cy="948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19"/>
          <p:cNvCxnSpPr/>
          <p:nvPr/>
        </p:nvCxnSpPr>
        <p:spPr>
          <a:xfrm flipH="1" rot="10800000">
            <a:off x="4177525" y="2709750"/>
            <a:ext cx="531300" cy="276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9"/>
          <p:cNvSpPr txBox="1"/>
          <p:nvPr/>
        </p:nvSpPr>
        <p:spPr>
          <a:xfrm>
            <a:off x="3000000" y="2985750"/>
            <a:ext cx="1446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mode responsive mini burger et comme ça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0" y="746225"/>
            <a:ext cx="3000000" cy="111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Il n'y a pas d'autres langues pour le site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4950" y="1207150"/>
            <a:ext cx="12858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6">
            <a:alphaModFix/>
          </a:blip>
          <a:srcRect b="0" l="0" r="0" t="-36369"/>
          <a:stretch/>
        </p:blipFill>
        <p:spPr>
          <a:xfrm>
            <a:off x="970525" y="2764050"/>
            <a:ext cx="1685925" cy="8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133450" y="2289450"/>
            <a:ext cx="2523000" cy="83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Le programme doit être ajouté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>
                <a:solidFill>
                  <a:srgbClr val="674EA7"/>
                </a:solidFill>
                <a:latin typeface="Oswald"/>
                <a:ea typeface="Oswald"/>
                <a:cs typeface="Oswald"/>
                <a:sym typeface="Oswald"/>
              </a:rPr>
              <a:t>La solution</a:t>
            </a:r>
            <a:r>
              <a:rPr lang="fr">
                <a:solidFill>
                  <a:srgbClr val="674EA7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/>
          </a:p>
        </p:txBody>
      </p:sp>
      <p:cxnSp>
        <p:nvCxnSpPr>
          <p:cNvPr id="119" name="Google Shape;119;p20"/>
          <p:cNvCxnSpPr/>
          <p:nvPr/>
        </p:nvCxnSpPr>
        <p:spPr>
          <a:xfrm flipH="1" rot="10800000">
            <a:off x="1068000" y="964275"/>
            <a:ext cx="2838600" cy="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400" y="2141838"/>
            <a:ext cx="6908824" cy="14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4650" y="3085653"/>
            <a:ext cx="422325" cy="37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1775" y="3085650"/>
            <a:ext cx="435425" cy="3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6363" y="3345250"/>
            <a:ext cx="1838875" cy="23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1068000" y="2758925"/>
            <a:ext cx="1770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D9D9D9"/>
                </a:solidFill>
                <a:latin typeface="Raleway"/>
                <a:ea typeface="Raleway"/>
                <a:cs typeface="Raleway"/>
                <a:sym typeface="Raleway"/>
              </a:rPr>
              <a:t>Sponsorisé par</a:t>
            </a:r>
            <a:endParaRPr sz="1100">
              <a:solidFill>
                <a:srgbClr val="D9D9D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