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Unix" TargetMode="External"/><Relationship Id="rId2" Type="http://schemas.openxmlformats.org/officeDocument/2006/relationships/hyperlink" Target="https://www.lemagit.fr/definition/Linu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AA7A12-8F1B-4B07-A3A3-EA4CCAA2B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Montserrat"/>
              </a:rPr>
              <a:t>MySQL, PostgreSQL and SQL SERVER </a:t>
            </a:r>
            <a:endParaRPr lang="x-non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5D2C1BE-98C7-4EA4-B5E2-6066D5338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499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A3879B-DD69-4320-A978-A8241115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5531"/>
            <a:ext cx="9603275" cy="914399"/>
          </a:xfrm>
        </p:spPr>
        <p:txBody>
          <a:bodyPr/>
          <a:lstStyle/>
          <a:p>
            <a:r>
              <a:rPr lang="fr-FR" i="1" dirty="0" err="1">
                <a:solidFill>
                  <a:srgbClr val="0070C0"/>
                </a:solidFill>
              </a:rPr>
              <a:t>mysql</a:t>
            </a:r>
            <a:endParaRPr lang="x-none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724F12-2FE9-4D52-9461-7D2DF5C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04730"/>
            <a:ext cx="9603275" cy="40616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5333ED"/>
                </a:solidFill>
                <a:latin typeface="Roboto"/>
              </a:rPr>
              <a:t>MySQL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(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Structured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Language</a:t>
            </a:r>
            <a:r>
              <a:rPr lang="fr-FR" b="0" i="0" dirty="0">
                <a:effectLst/>
                <a:latin typeface="Arial" panose="020B0604020202020204" pitchFamily="34" charset="0"/>
              </a:rPr>
              <a:t>)</a:t>
            </a:r>
            <a:r>
              <a:rPr lang="fr-FR" b="0" i="0" dirty="0">
                <a:effectLst/>
                <a:latin typeface="Roboto"/>
              </a:rPr>
              <a:t> est un système de gestion de bases de données relationnelles SQL open source développé et supporté par Oracle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Il est compatible avec presque toutes les plateformes notamment </a:t>
            </a:r>
            <a:r>
              <a:rPr lang="fr-FR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Linux</a:t>
            </a:r>
            <a:r>
              <a:rPr lang="fr-FR" b="0" i="0" dirty="0">
                <a:effectLst/>
                <a:latin typeface="Arial" panose="020B0604020202020204" pitchFamily="34" charset="0"/>
              </a:rPr>
              <a:t>, </a:t>
            </a:r>
            <a:r>
              <a:rPr lang="fr-FR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UNIX</a:t>
            </a:r>
            <a:r>
              <a:rPr lang="fr-FR" b="0" i="0" dirty="0">
                <a:effectLst/>
                <a:latin typeface="Arial" panose="020B0604020202020204" pitchFamily="34" charset="0"/>
              </a:rPr>
              <a:t> et Windows.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 il est le plus souvent associé aux applications Web et à la publication de contenus en ligne</a:t>
            </a:r>
            <a:r>
              <a:rPr lang="fr-FR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3760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EFF618-1D3B-41F4-BD98-9AA627C1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Principales fonctionnalités offertes par MySQL </a:t>
            </a:r>
            <a:endParaRPr lang="x-none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5151F78-3838-4B71-9E50-72869CDB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0" i="0" dirty="0">
                <a:effectLst/>
                <a:latin typeface="Arial" panose="020B0604020202020204" pitchFamily="34" charset="0"/>
              </a:rPr>
              <a:t>MySQL permet de stocker des données sur plusieurs moteurs de stockage notamment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InnoDB</a:t>
            </a:r>
            <a:r>
              <a:rPr lang="fr-FR" b="0" i="0" dirty="0">
                <a:effectLst/>
                <a:latin typeface="Arial" panose="020B0604020202020204" pitchFamily="34" charset="0"/>
              </a:rPr>
              <a:t>, CSV et NDB, et d'y accéder. </a:t>
            </a:r>
          </a:p>
          <a:p>
            <a:pPr algn="l"/>
            <a:r>
              <a:rPr lang="fr-FR" b="0" i="0" dirty="0">
                <a:effectLst/>
                <a:latin typeface="Arial" panose="020B0604020202020204" pitchFamily="34" charset="0"/>
              </a:rPr>
              <a:t>Il sait également répliquer les données et fractionner les tables pour améliorer les performances et la durabilité.</a:t>
            </a:r>
          </a:p>
          <a:p>
            <a:pPr algn="l"/>
            <a:r>
              <a:rPr lang="fr-FR" b="0" i="0" dirty="0">
                <a:effectLst/>
                <a:latin typeface="Arial" panose="020B0604020202020204" pitchFamily="34" charset="0"/>
              </a:rPr>
              <a:t> Les utilisateurs de MySQL n'ont aucune nouvelle commande à apprendre : les données sont accessibles par les commandes SQL standard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5422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D5F858-3F0D-46A6-90F0-7C57840E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5287"/>
            <a:ext cx="9603275" cy="834887"/>
          </a:xfrm>
        </p:spPr>
        <p:txBody>
          <a:bodyPr/>
          <a:lstStyle/>
          <a:p>
            <a:r>
              <a:rPr lang="fr-FR" b="0" i="0" dirty="0">
                <a:solidFill>
                  <a:srgbClr val="0070C0"/>
                </a:solidFill>
                <a:effectLst/>
                <a:latin typeface="OracleSansVF"/>
              </a:rPr>
              <a:t>PostgreSQL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635926-0A76-4AD7-B8B7-8DFE3D0E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64974"/>
            <a:ext cx="9603275" cy="4101371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b="0" i="0" dirty="0">
                <a:solidFill>
                  <a:srgbClr val="0070C0"/>
                </a:solidFill>
                <a:effectLst/>
                <a:latin typeface="OracleSansVF"/>
              </a:rPr>
              <a:t>PostgreSQL</a:t>
            </a:r>
            <a:r>
              <a:rPr lang="fr-FR" b="0" i="0" dirty="0">
                <a:solidFill>
                  <a:srgbClr val="FBF9F8"/>
                </a:solidFill>
                <a:effectLst/>
                <a:latin typeface="OracleSansVF"/>
              </a:rPr>
              <a:t> </a:t>
            </a:r>
          </a:p>
          <a:p>
            <a:r>
              <a:rPr lang="fr-F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un système de gestion de base de données relationnelle orienté objet puissant</a:t>
            </a:r>
          </a:p>
          <a:p>
            <a:r>
              <a:rPr lang="fr-F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source développé et supporté par Oracle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capable de prendre en charge en toute sécurité les charges de travail de données les plus complexes.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4E6AB8-6250-41D9-94AF-ED446C5C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270"/>
            <a:ext cx="9603275" cy="1033669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Principales fonctionnalités offertes par PostgreSQL </a:t>
            </a:r>
            <a:br>
              <a:rPr lang="fr-FR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</a:br>
            <a:endParaRPr lang="x-none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7028DCC-BCAA-433F-9500-76AE45DF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93913"/>
            <a:ext cx="9603275" cy="4916555"/>
          </a:xfrm>
        </p:spPr>
        <p:txBody>
          <a:bodyPr>
            <a:normAutofit fontScale="32500" lnSpcReduction="20000"/>
          </a:bodyPr>
          <a:lstStyle/>
          <a:p>
            <a:pPr marL="0" indent="0" algn="l" rtl="0">
              <a:buNone/>
            </a:pPr>
            <a:endParaRPr lang="fr-FR" sz="7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7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et Export de données très simple.</a:t>
            </a: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 de XML.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 partiels et indexes sur les fonctions.</a:t>
            </a: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Procédures stockées.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Jointures externes.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Requêtes imbriquées.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Transactions imbriquées.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Intégrité référentielle (</a:t>
            </a:r>
            <a:r>
              <a:rPr lang="fr-FR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keys).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pour les requêtes de type UNION, UNION ALL et EXCEPT.</a:t>
            </a:r>
          </a:p>
          <a:p>
            <a:pPr marL="0" indent="0" algn="l" rtl="0">
              <a:buNone/>
            </a:pPr>
            <a:r>
              <a:rPr lang="fr-FR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4592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332FD1-3117-4BB2-8DE6-E186D8F0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522"/>
            <a:ext cx="9603275" cy="768626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70C0"/>
                </a:solidFill>
                <a:effectLst/>
                <a:latin typeface="Poppins"/>
              </a:rPr>
              <a:t>SQL Server</a:t>
            </a:r>
            <a:br>
              <a:rPr lang="fr-FR" b="1" i="0" dirty="0">
                <a:solidFill>
                  <a:srgbClr val="0070C0"/>
                </a:solidFill>
                <a:effectLst/>
                <a:latin typeface="Poppins"/>
              </a:rPr>
            </a:br>
            <a:endParaRPr lang="x-none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FE1B31-E75A-4389-99FC-5E8D331C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01148"/>
            <a:ext cx="9603275" cy="4565197"/>
          </a:xfrm>
        </p:spPr>
        <p:txBody>
          <a:bodyPr/>
          <a:lstStyle/>
          <a:p>
            <a:pPr marL="0" indent="0">
              <a:buNone/>
            </a:pPr>
            <a:r>
              <a:rPr lang="fr-FR" i="0" dirty="0">
                <a:solidFill>
                  <a:srgbClr val="002060"/>
                </a:solidFill>
                <a:effectLst/>
                <a:latin typeface="Poppins"/>
              </a:rPr>
              <a:t> SQL Server (</a:t>
            </a:r>
            <a:r>
              <a:rPr lang="fr-FR" i="0" dirty="0" err="1">
                <a:solidFill>
                  <a:srgbClr val="002060"/>
                </a:solidFill>
                <a:effectLst/>
                <a:latin typeface="Poppins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Structured</a:t>
            </a:r>
            <a:r>
              <a:rPr lang="fr-FR" i="0" dirty="0">
                <a:solidFill>
                  <a:srgbClr val="002060"/>
                </a:solidFill>
                <a:effectLst/>
                <a:latin typeface="Poppins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fr-FR" i="0" dirty="0" err="1">
                <a:solidFill>
                  <a:srgbClr val="002060"/>
                </a:solidFill>
                <a:effectLst/>
                <a:latin typeface="Poppins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Query</a:t>
            </a:r>
            <a:r>
              <a:rPr lang="fr-FR" i="0" dirty="0">
                <a:solidFill>
                  <a:srgbClr val="002060"/>
                </a:solidFill>
                <a:effectLst/>
                <a:latin typeface="Poppins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fr-FR" i="0" dirty="0" err="1">
                <a:solidFill>
                  <a:srgbClr val="002060"/>
                </a:solidFill>
                <a:effectLst/>
                <a:latin typeface="Poppins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Language</a:t>
            </a:r>
            <a:r>
              <a:rPr lang="fr-FR" i="0" dirty="0">
                <a:solidFill>
                  <a:srgbClr val="002060"/>
                </a:solidFill>
                <a:effectLst/>
                <a:latin typeface="Poppins"/>
              </a:rPr>
              <a:t>)</a:t>
            </a:r>
          </a:p>
          <a:p>
            <a:endParaRPr lang="fr-FR" dirty="0"/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langage informatique permettant d'exploiter des bases de données.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 un outil qui possède toutes les caractéristiques pour pouvoir accompagner l'utilisateur dans la manipulation, le contrôle, le tri, la mise à jour, et bien d'autres actions encore, de bases de données grâce au langage SQL.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3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74EFBDE-FED4-4109-BDD8-9A401B4D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2035"/>
            <a:ext cx="9603275" cy="1179619"/>
          </a:xfrm>
        </p:spPr>
        <p:txBody>
          <a:bodyPr>
            <a:normAutofit fontScale="90000"/>
          </a:bodyPr>
          <a:lstStyle/>
          <a:p>
            <a:r>
              <a:rPr lang="fr-FR" i="0" dirty="0">
                <a:solidFill>
                  <a:srgbClr val="0070C0"/>
                </a:solidFill>
                <a:effectLst/>
                <a:latin typeface="Poppins"/>
              </a:rPr>
              <a:t> </a:t>
            </a:r>
            <a:r>
              <a:rPr lang="fr-FR" sz="310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Principales fonctionnalités offertes par SQL Server (</a:t>
            </a:r>
            <a:r>
              <a:rPr lang="fr-FR" sz="310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Structured</a:t>
            </a:r>
            <a:r>
              <a:rPr lang="fr-FR" sz="310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fr-FR" sz="310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Query</a:t>
            </a:r>
            <a:r>
              <a:rPr lang="fr-FR" sz="310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fr-FR" sz="310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SQ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Language</a:t>
            </a:r>
            <a:r>
              <a:rPr lang="fr-FR" sz="310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i="0" dirty="0">
                <a:solidFill>
                  <a:srgbClr val="0070C0"/>
                </a:solidFill>
                <a:effectLst/>
                <a:latin typeface="Poppins"/>
              </a:rPr>
              <a:t/>
            </a:r>
            <a:br>
              <a:rPr lang="fr-FR" i="0" dirty="0">
                <a:solidFill>
                  <a:srgbClr val="0070C0"/>
                </a:solidFill>
                <a:effectLst/>
                <a:latin typeface="Poppins"/>
              </a:rPr>
            </a:br>
            <a:endParaRPr lang="x-none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15427E-A388-4EAD-BD86-697D7208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85462"/>
            <a:ext cx="9603275" cy="418088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de données : Ajout de Python au moteur de prédiction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de données : Compatible Linux pour le moteur de Base de donnée et SSIS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de données : Solution de Big Data scalable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de données : Ouverture sur Java avec un SDK (Kit de Développement Logiciel)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Base de données : gestion des langages externes (Ex Java)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63AFE0-48A7-4419-A13E-F6942FD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"/>
            <a:ext cx="9603275" cy="583096"/>
          </a:xfrm>
        </p:spPr>
        <p:txBody>
          <a:bodyPr>
            <a:normAutofit fontScale="90000"/>
          </a:bodyPr>
          <a:lstStyle/>
          <a:p>
            <a:r>
              <a:rPr lang="fr-FR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déférence</a:t>
            </a:r>
            <a:r>
              <a:rPr lang="fr-FR" sz="2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2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fr-FR" sz="2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fr-FR" sz="2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fr-FR" sz="2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fr-FR" sz="2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x-none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xmlns="" id="{702D3AC6-288F-4538-9588-8EEF208C6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7106602"/>
              </p:ext>
            </p:extLst>
          </p:nvPr>
        </p:nvGraphicFramePr>
        <p:xfrm>
          <a:off x="457200" y="715618"/>
          <a:ext cx="11277600" cy="536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1043714686"/>
                    </a:ext>
                  </a:extLst>
                </a:gridCol>
                <a:gridCol w="2773017">
                  <a:extLst>
                    <a:ext uri="{9D8B030D-6E8A-4147-A177-3AD203B41FA5}">
                      <a16:colId xmlns:a16="http://schemas.microsoft.com/office/drawing/2014/main" xmlns="" val="2492731765"/>
                    </a:ext>
                  </a:extLst>
                </a:gridCol>
                <a:gridCol w="2865783">
                  <a:extLst>
                    <a:ext uri="{9D8B030D-6E8A-4147-A177-3AD203B41FA5}">
                      <a16:colId xmlns:a16="http://schemas.microsoft.com/office/drawing/2014/main" xmlns="" val="245827589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3639075571"/>
                    </a:ext>
                  </a:extLst>
                </a:gridCol>
              </a:tblGrid>
              <a:tr h="529723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rgbClr val="222222"/>
                          </a:solidFill>
                          <a:effectLst/>
                        </a:rPr>
                        <a:t>MySQL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>
                          <a:solidFill>
                            <a:srgbClr val="222222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rgbClr val="222222"/>
                          </a:solidFill>
                          <a:effectLst/>
                        </a:rPr>
                        <a:t>SQL Server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1523479799"/>
                  </a:ext>
                </a:extLst>
              </a:tr>
              <a:tr h="2182802">
                <a:tc>
                  <a:txBody>
                    <a:bodyPr/>
                    <a:lstStyle/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Initial release was in 1995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Initial release was in 1989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MSMS SQL Server for OS/2 was released in 1989 (together with Sybase)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/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SQL Server 6.0 was released in 1995 marking the end of collaboration with Sybase.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516360605"/>
                  </a:ext>
                </a:extLst>
              </a:tr>
              <a:tr h="978892">
                <a:tc>
                  <a:txBody>
                    <a:bodyPr/>
                    <a:lstStyle/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Written in C, has a few C++ modules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solidFill>
                            <a:srgbClr val="222222"/>
                          </a:solidFill>
                          <a:effectLst/>
                        </a:rPr>
                        <a:t>Written in 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Mostly C++ with a few exceptions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2524424109"/>
                  </a:ext>
                </a:extLst>
              </a:tr>
              <a:tr h="1582948">
                <a:tc>
                  <a:txBody>
                    <a:bodyPr/>
                    <a:lstStyle/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Open source / Owned by Oracle and has several paid editions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solidFill>
                            <a:srgbClr val="222222"/>
                          </a:solidFill>
                          <a:effectLst/>
                        </a:rPr>
                        <a:t>Completely free / Open source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SQL Server Express is a free edition, but it is limited to using 1 processor, 1 GB memory and 10 GB database files.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70509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264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394</Words>
  <Application>Microsoft Office PowerPoint</Application>
  <PresentationFormat>Personnalisé</PresentationFormat>
  <Paragraphs>64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Opulent</vt:lpstr>
      <vt:lpstr>MySQL, PostgreSQL and SQL SERVER </vt:lpstr>
      <vt:lpstr>mysql</vt:lpstr>
      <vt:lpstr>Principales fonctionnalités offertes par MySQL </vt:lpstr>
      <vt:lpstr>PostgreSQL</vt:lpstr>
      <vt:lpstr>Principales fonctionnalités offertes par PostgreSQL  </vt:lpstr>
      <vt:lpstr>SQL Server </vt:lpstr>
      <vt:lpstr> Principales fonctionnalités offertes par SQL Server (Structured Query Language) </vt:lpstr>
      <vt:lpstr> déférence between mysql ,postgresql and sql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Ideal-Info</dc:creator>
  <cp:lastModifiedBy>chin</cp:lastModifiedBy>
  <cp:revision>7</cp:revision>
  <dcterms:created xsi:type="dcterms:W3CDTF">2021-03-23T14:13:26Z</dcterms:created>
  <dcterms:modified xsi:type="dcterms:W3CDTF">2021-04-14T14:08:51Z</dcterms:modified>
</cp:coreProperties>
</file>