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58" r:id="rId4"/>
    <p:sldId id="259" r:id="rId5"/>
    <p:sldId id="263" r:id="rId6"/>
    <p:sldId id="268" r:id="rId7"/>
    <p:sldId id="261" r:id="rId8"/>
    <p:sldId id="260" r:id="rId9"/>
    <p:sldId id="265"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2B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53"/>
    <p:restoredTop sz="94679"/>
  </p:normalViewPr>
  <p:slideViewPr>
    <p:cSldViewPr snapToGrid="0">
      <p:cViewPr varScale="1">
        <p:scale>
          <a:sx n="68" d="100"/>
          <a:sy n="68" d="100"/>
        </p:scale>
        <p:origin x="9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CEA4B2A6-D190-C340-8CF1-ED4AD283AED6}" type="datetimeFigureOut">
              <a:rPr lang="fr-FR" smtClean="0"/>
              <a:t>26/05/2023</a:t>
            </a:fld>
            <a:endParaRPr lang="fr-FR"/>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fr-F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7718760F-9D47-B64D-A94B-A80C4BFC4EBE}" type="slidenum">
              <a:rPr lang="fr-FR" smtClean="0"/>
              <a:t>‹#›</a:t>
            </a:fld>
            <a:endParaRPr lang="fr-FR"/>
          </a:p>
        </p:txBody>
      </p:sp>
    </p:spTree>
    <p:extLst>
      <p:ext uri="{BB962C8B-B14F-4D97-AF65-F5344CB8AC3E}">
        <p14:creationId xmlns:p14="http://schemas.microsoft.com/office/powerpoint/2010/main" val="388912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EA4B2A6-D190-C340-8CF1-ED4AD283AED6}" type="datetimeFigureOut">
              <a:rPr lang="fr-FR" smtClean="0"/>
              <a:t>26/05/2023</a:t>
            </a:fld>
            <a:endParaRPr lang="fr-FR"/>
          </a:p>
        </p:txBody>
      </p:sp>
      <p:sp>
        <p:nvSpPr>
          <p:cNvPr id="6" name="Footer Placeholder 5"/>
          <p:cNvSpPr>
            <a:spLocks noGrp="1"/>
          </p:cNvSpPr>
          <p:nvPr>
            <p:ph type="ftr" sz="quarter" idx="11"/>
          </p:nvPr>
        </p:nvSpPr>
        <p:spPr/>
        <p:txBody>
          <a:bodyPr/>
          <a:lstStyle/>
          <a:p>
            <a:endParaRPr lang="fr-F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18760F-9D47-B64D-A94B-A80C4BFC4EBE}" type="slidenum">
              <a:rPr lang="fr-FR" smtClean="0"/>
              <a:t>‹#›</a:t>
            </a:fld>
            <a:endParaRPr lang="fr-FR"/>
          </a:p>
        </p:txBody>
      </p:sp>
    </p:spTree>
    <p:extLst>
      <p:ext uri="{BB962C8B-B14F-4D97-AF65-F5344CB8AC3E}">
        <p14:creationId xmlns:p14="http://schemas.microsoft.com/office/powerpoint/2010/main" val="125880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fr-FR"/>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EA4B2A6-D190-C340-8CF1-ED4AD283AED6}" type="datetimeFigureOut">
              <a:rPr lang="fr-FR" smtClean="0"/>
              <a:t>26/05/2023</a:t>
            </a:fld>
            <a:endParaRPr lang="fr-FR"/>
          </a:p>
        </p:txBody>
      </p:sp>
      <p:sp>
        <p:nvSpPr>
          <p:cNvPr id="5" name="Footer Placeholder 4"/>
          <p:cNvSpPr>
            <a:spLocks noGrp="1"/>
          </p:cNvSpPr>
          <p:nvPr>
            <p:ph type="ftr" sz="quarter" idx="11"/>
          </p:nvPr>
        </p:nvSpPr>
        <p:spPr/>
        <p:txBody>
          <a:bodyPr/>
          <a:lstStyle/>
          <a:p>
            <a:endParaRPr lang="fr-F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18760F-9D47-B64D-A94B-A80C4BFC4EBE}" type="slidenum">
              <a:rPr lang="fr-FR" smtClean="0"/>
              <a:t>‹#›</a:t>
            </a:fld>
            <a:endParaRPr lang="fr-FR"/>
          </a:p>
        </p:txBody>
      </p:sp>
    </p:spTree>
    <p:extLst>
      <p:ext uri="{BB962C8B-B14F-4D97-AF65-F5344CB8AC3E}">
        <p14:creationId xmlns:p14="http://schemas.microsoft.com/office/powerpoint/2010/main" val="4055354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fr-FR"/>
              <a:t>Modifiez le style du titre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EA4B2A6-D190-C340-8CF1-ED4AD283AED6}" type="datetimeFigureOut">
              <a:rPr lang="fr-FR" smtClean="0"/>
              <a:t>26/05/2023</a:t>
            </a:fld>
            <a:endParaRPr lang="fr-FR"/>
          </a:p>
        </p:txBody>
      </p:sp>
      <p:sp>
        <p:nvSpPr>
          <p:cNvPr id="5" name="Footer Placeholder 4"/>
          <p:cNvSpPr>
            <a:spLocks noGrp="1"/>
          </p:cNvSpPr>
          <p:nvPr>
            <p:ph type="ftr" sz="quarter" idx="11"/>
          </p:nvPr>
        </p:nvSpPr>
        <p:spPr/>
        <p:txBody>
          <a:bodyPr/>
          <a:lstStyle/>
          <a:p>
            <a:endParaRPr lang="fr-F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18760F-9D47-B64D-A94B-A80C4BFC4EBE}" type="slidenum">
              <a:rPr lang="fr-FR" smtClean="0"/>
              <a:t>‹#›</a:t>
            </a:fld>
            <a:endParaRPr lang="fr-FR"/>
          </a:p>
        </p:txBody>
      </p:sp>
    </p:spTree>
    <p:extLst>
      <p:ext uri="{BB962C8B-B14F-4D97-AF65-F5344CB8AC3E}">
        <p14:creationId xmlns:p14="http://schemas.microsoft.com/office/powerpoint/2010/main" val="1935338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EA4B2A6-D190-C340-8CF1-ED4AD283AED6}" type="datetimeFigureOut">
              <a:rPr lang="fr-FR" smtClean="0"/>
              <a:t>26/05/2023</a:t>
            </a:fld>
            <a:endParaRPr lang="fr-FR"/>
          </a:p>
        </p:txBody>
      </p:sp>
      <p:sp>
        <p:nvSpPr>
          <p:cNvPr id="5" name="Footer Placeholder 4"/>
          <p:cNvSpPr>
            <a:spLocks noGrp="1"/>
          </p:cNvSpPr>
          <p:nvPr>
            <p:ph type="ftr" sz="quarter" idx="11"/>
          </p:nvPr>
        </p:nvSpPr>
        <p:spPr/>
        <p:txBody>
          <a:bodyPr/>
          <a:lstStyle/>
          <a:p>
            <a:endParaRPr lang="fr-F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18760F-9D47-B64D-A94B-A80C4BFC4EBE}" type="slidenum">
              <a:rPr lang="fr-FR" smtClean="0"/>
              <a:t>‹#›</a:t>
            </a:fld>
            <a:endParaRPr lang="fr-FR"/>
          </a:p>
        </p:txBody>
      </p:sp>
    </p:spTree>
    <p:extLst>
      <p:ext uri="{BB962C8B-B14F-4D97-AF65-F5344CB8AC3E}">
        <p14:creationId xmlns:p14="http://schemas.microsoft.com/office/powerpoint/2010/main" val="3258463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EA4B2A6-D190-C340-8CF1-ED4AD283AED6}" type="datetimeFigureOut">
              <a:rPr lang="fr-FR" smtClean="0"/>
              <a:t>26/05/2023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718760F-9D47-B64D-A94B-A80C4BFC4EBE}" type="slidenum">
              <a:rPr lang="fr-FR" smtClean="0"/>
              <a:t>‹#›</a:t>
            </a:fld>
            <a:endParaRPr lang="fr-FR"/>
          </a:p>
        </p:txBody>
      </p:sp>
    </p:spTree>
    <p:extLst>
      <p:ext uri="{BB962C8B-B14F-4D97-AF65-F5344CB8AC3E}">
        <p14:creationId xmlns:p14="http://schemas.microsoft.com/office/powerpoint/2010/main" val="3878323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EA4B2A6-D190-C340-8CF1-ED4AD283AED6}" type="datetimeFigureOut">
              <a:rPr lang="fr-FR" smtClean="0"/>
              <a:t>26/05/2023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718760F-9D47-B64D-A94B-A80C4BFC4EBE}" type="slidenum">
              <a:rPr lang="fr-FR" smtClean="0"/>
              <a:t>‹#›</a:t>
            </a:fld>
            <a:endParaRPr lang="fr-FR"/>
          </a:p>
        </p:txBody>
      </p:sp>
    </p:spTree>
    <p:extLst>
      <p:ext uri="{BB962C8B-B14F-4D97-AF65-F5344CB8AC3E}">
        <p14:creationId xmlns:p14="http://schemas.microsoft.com/office/powerpoint/2010/main" val="884613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EA4B2A6-D190-C340-8CF1-ED4AD283AED6}" type="datetimeFigureOut">
              <a:rPr lang="fr-FR" smtClean="0"/>
              <a:t>26/05/2023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718760F-9D47-B64D-A94B-A80C4BFC4EBE}" type="slidenum">
              <a:rPr lang="fr-FR" smtClean="0"/>
              <a:t>‹#›</a:t>
            </a:fld>
            <a:endParaRPr lang="fr-FR"/>
          </a:p>
        </p:txBody>
      </p:sp>
    </p:spTree>
    <p:extLst>
      <p:ext uri="{BB962C8B-B14F-4D97-AF65-F5344CB8AC3E}">
        <p14:creationId xmlns:p14="http://schemas.microsoft.com/office/powerpoint/2010/main" val="1552035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EA4B2A6-D190-C340-8CF1-ED4AD283AED6}" type="datetimeFigureOut">
              <a:rPr lang="fr-FR" smtClean="0"/>
              <a:t>26/05/2023</a:t>
            </a:fld>
            <a:endParaRPr lang="fr-FR"/>
          </a:p>
        </p:txBody>
      </p:sp>
      <p:sp>
        <p:nvSpPr>
          <p:cNvPr id="5" name="Footer Placeholder 4"/>
          <p:cNvSpPr>
            <a:spLocks noGrp="1"/>
          </p:cNvSpPr>
          <p:nvPr>
            <p:ph type="ftr" sz="quarter" idx="11"/>
          </p:nvPr>
        </p:nvSpPr>
        <p:spPr/>
        <p:txBody>
          <a:bodyPr/>
          <a:lstStyle/>
          <a:p>
            <a:endParaRPr lang="fr-F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18760F-9D47-B64D-A94B-A80C4BFC4EBE}" type="slidenum">
              <a:rPr lang="fr-FR" smtClean="0"/>
              <a:t>‹#›</a:t>
            </a:fld>
            <a:endParaRPr lang="fr-FR"/>
          </a:p>
        </p:txBody>
      </p:sp>
    </p:spTree>
    <p:extLst>
      <p:ext uri="{BB962C8B-B14F-4D97-AF65-F5344CB8AC3E}">
        <p14:creationId xmlns:p14="http://schemas.microsoft.com/office/powerpoint/2010/main" val="208367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EA4B2A6-D190-C340-8CF1-ED4AD283AED6}" type="datetimeFigureOut">
              <a:rPr lang="fr-FR" smtClean="0"/>
              <a:t>26/05/2023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718760F-9D47-B64D-A94B-A80C4BFC4EBE}" type="slidenum">
              <a:rPr lang="fr-FR" smtClean="0"/>
              <a:t>‹#›</a:t>
            </a:fld>
            <a:endParaRPr lang="fr-FR"/>
          </a:p>
        </p:txBody>
      </p:sp>
    </p:spTree>
    <p:extLst>
      <p:ext uri="{BB962C8B-B14F-4D97-AF65-F5344CB8AC3E}">
        <p14:creationId xmlns:p14="http://schemas.microsoft.com/office/powerpoint/2010/main" val="2342008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EA4B2A6-D190-C340-8CF1-ED4AD283AED6}" type="datetimeFigureOut">
              <a:rPr lang="fr-FR" smtClean="0"/>
              <a:t>26/05/2023</a:t>
            </a:fld>
            <a:endParaRPr lang="fr-FR"/>
          </a:p>
        </p:txBody>
      </p:sp>
      <p:sp>
        <p:nvSpPr>
          <p:cNvPr id="5" name="Footer Placeholder 4"/>
          <p:cNvSpPr>
            <a:spLocks noGrp="1"/>
          </p:cNvSpPr>
          <p:nvPr>
            <p:ph type="ftr" sz="quarter" idx="11"/>
          </p:nvPr>
        </p:nvSpPr>
        <p:spPr/>
        <p:txBody>
          <a:bodyPr/>
          <a:lstStyle/>
          <a:p>
            <a:endParaRPr lang="fr-F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18760F-9D47-B64D-A94B-A80C4BFC4EBE}" type="slidenum">
              <a:rPr lang="fr-FR" smtClean="0"/>
              <a:t>‹#›</a:t>
            </a:fld>
            <a:endParaRPr lang="fr-FR"/>
          </a:p>
        </p:txBody>
      </p:sp>
    </p:spTree>
    <p:extLst>
      <p:ext uri="{BB962C8B-B14F-4D97-AF65-F5344CB8AC3E}">
        <p14:creationId xmlns:p14="http://schemas.microsoft.com/office/powerpoint/2010/main" val="865820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EA4B2A6-D190-C340-8CF1-ED4AD283AED6}" type="datetimeFigureOut">
              <a:rPr lang="fr-FR" smtClean="0"/>
              <a:t>26/05/2023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718760F-9D47-B64D-A94B-A80C4BFC4EBE}" type="slidenum">
              <a:rPr lang="fr-FR" smtClean="0"/>
              <a:t>‹#›</a:t>
            </a:fld>
            <a:endParaRPr lang="fr-FR"/>
          </a:p>
        </p:txBody>
      </p:sp>
    </p:spTree>
    <p:extLst>
      <p:ext uri="{BB962C8B-B14F-4D97-AF65-F5344CB8AC3E}">
        <p14:creationId xmlns:p14="http://schemas.microsoft.com/office/powerpoint/2010/main" val="283223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EA4B2A6-D190-C340-8CF1-ED4AD283AED6}" type="datetimeFigureOut">
              <a:rPr lang="fr-FR" smtClean="0"/>
              <a:t>26/05/2023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718760F-9D47-B64D-A94B-A80C4BFC4EBE}" type="slidenum">
              <a:rPr lang="fr-FR" smtClean="0"/>
              <a:t>‹#›</a:t>
            </a:fld>
            <a:endParaRPr lang="fr-FR"/>
          </a:p>
        </p:txBody>
      </p:sp>
    </p:spTree>
    <p:extLst>
      <p:ext uri="{BB962C8B-B14F-4D97-AF65-F5344CB8AC3E}">
        <p14:creationId xmlns:p14="http://schemas.microsoft.com/office/powerpoint/2010/main" val="2580880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EA4B2A6-D190-C340-8CF1-ED4AD283AED6}" type="datetimeFigureOut">
              <a:rPr lang="fr-FR" smtClean="0"/>
              <a:t>26/05/2023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718760F-9D47-B64D-A94B-A80C4BFC4EBE}" type="slidenum">
              <a:rPr lang="fr-FR" smtClean="0"/>
              <a:t>‹#›</a:t>
            </a:fld>
            <a:endParaRPr lang="fr-FR"/>
          </a:p>
        </p:txBody>
      </p:sp>
    </p:spTree>
    <p:extLst>
      <p:ext uri="{BB962C8B-B14F-4D97-AF65-F5344CB8AC3E}">
        <p14:creationId xmlns:p14="http://schemas.microsoft.com/office/powerpoint/2010/main" val="2219093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A4B2A6-D190-C340-8CF1-ED4AD283AED6}" type="datetimeFigureOut">
              <a:rPr lang="fr-FR" smtClean="0"/>
              <a:t>26/05/2023</a:t>
            </a:fld>
            <a:endParaRPr lang="fr-FR"/>
          </a:p>
        </p:txBody>
      </p:sp>
      <p:sp>
        <p:nvSpPr>
          <p:cNvPr id="3" name="Footer Placeholder 2"/>
          <p:cNvSpPr>
            <a:spLocks noGrp="1"/>
          </p:cNvSpPr>
          <p:nvPr>
            <p:ph type="ftr" sz="quarter" idx="11"/>
          </p:nvPr>
        </p:nvSpPr>
        <p:spPr/>
        <p:txBody>
          <a:bodyPr/>
          <a:lstStyle/>
          <a:p>
            <a:endParaRPr lang="fr-F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718760F-9D47-B64D-A94B-A80C4BFC4EBE}" type="slidenum">
              <a:rPr lang="fr-FR" smtClean="0"/>
              <a:t>‹#›</a:t>
            </a:fld>
            <a:endParaRPr lang="fr-FR"/>
          </a:p>
        </p:txBody>
      </p:sp>
    </p:spTree>
    <p:extLst>
      <p:ext uri="{BB962C8B-B14F-4D97-AF65-F5344CB8AC3E}">
        <p14:creationId xmlns:p14="http://schemas.microsoft.com/office/powerpoint/2010/main" val="808830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EA4B2A6-D190-C340-8CF1-ED4AD283AED6}" type="datetimeFigureOut">
              <a:rPr lang="fr-FR" smtClean="0"/>
              <a:t>26/05/2023</a:t>
            </a:fld>
            <a:endParaRPr lang="fr-FR"/>
          </a:p>
        </p:txBody>
      </p:sp>
      <p:sp>
        <p:nvSpPr>
          <p:cNvPr id="6" name="Footer Placeholder 5"/>
          <p:cNvSpPr>
            <a:spLocks noGrp="1"/>
          </p:cNvSpPr>
          <p:nvPr>
            <p:ph type="ftr" sz="quarter" idx="11"/>
          </p:nvPr>
        </p:nvSpPr>
        <p:spPr/>
        <p:txBody>
          <a:bodyPr/>
          <a:lstStyle/>
          <a:p>
            <a:endParaRPr lang="fr-F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18760F-9D47-B64D-A94B-A80C4BFC4EBE}" type="slidenum">
              <a:rPr lang="fr-FR" smtClean="0"/>
              <a:t>‹#›</a:t>
            </a:fld>
            <a:endParaRPr lang="fr-FR"/>
          </a:p>
        </p:txBody>
      </p:sp>
    </p:spTree>
    <p:extLst>
      <p:ext uri="{BB962C8B-B14F-4D97-AF65-F5344CB8AC3E}">
        <p14:creationId xmlns:p14="http://schemas.microsoft.com/office/powerpoint/2010/main" val="52281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EA4B2A6-D190-C340-8CF1-ED4AD283AED6}" type="datetimeFigureOut">
              <a:rPr lang="fr-FR" smtClean="0"/>
              <a:t>26/05/2023</a:t>
            </a:fld>
            <a:endParaRPr lang="fr-FR"/>
          </a:p>
        </p:txBody>
      </p:sp>
      <p:sp>
        <p:nvSpPr>
          <p:cNvPr id="6" name="Footer Placeholder 5"/>
          <p:cNvSpPr>
            <a:spLocks noGrp="1"/>
          </p:cNvSpPr>
          <p:nvPr>
            <p:ph type="ftr" sz="quarter" idx="11"/>
          </p:nvPr>
        </p:nvSpPr>
        <p:spPr/>
        <p:txBody>
          <a:bodyPr/>
          <a:lstStyle/>
          <a:p>
            <a:endParaRPr lang="fr-F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18760F-9D47-B64D-A94B-A80C4BFC4EBE}" type="slidenum">
              <a:rPr lang="fr-FR" smtClean="0"/>
              <a:t>‹#›</a:t>
            </a:fld>
            <a:endParaRPr lang="fr-FR"/>
          </a:p>
        </p:txBody>
      </p:sp>
    </p:spTree>
    <p:extLst>
      <p:ext uri="{BB962C8B-B14F-4D97-AF65-F5344CB8AC3E}">
        <p14:creationId xmlns:p14="http://schemas.microsoft.com/office/powerpoint/2010/main" val="318117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fr-F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EA4B2A6-D190-C340-8CF1-ED4AD283AED6}" type="datetimeFigureOut">
              <a:rPr lang="fr-FR" smtClean="0"/>
              <a:t>26/05/2023</a:t>
            </a:fld>
            <a:endParaRPr lang="fr-FR"/>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718760F-9D47-B64D-A94B-A80C4BFC4EBE}" type="slidenum">
              <a:rPr lang="fr-FR" smtClean="0"/>
              <a:t>‹#›</a:t>
            </a:fld>
            <a:endParaRPr lang="fr-FR"/>
          </a:p>
        </p:txBody>
      </p:sp>
    </p:spTree>
    <p:extLst>
      <p:ext uri="{BB962C8B-B14F-4D97-AF65-F5344CB8AC3E}">
        <p14:creationId xmlns:p14="http://schemas.microsoft.com/office/powerpoint/2010/main" val="5900411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avec coins arrondis en diagonale 3">
            <a:extLst>
              <a:ext uri="{FF2B5EF4-FFF2-40B4-BE49-F238E27FC236}">
                <a16:creationId xmlns:a16="http://schemas.microsoft.com/office/drawing/2014/main" id="{A272428D-1F12-6BF4-7EF0-49CEB0E6D6A9}"/>
              </a:ext>
            </a:extLst>
          </p:cNvPr>
          <p:cNvSpPr/>
          <p:nvPr/>
        </p:nvSpPr>
        <p:spPr>
          <a:xfrm>
            <a:off x="762000" y="4834972"/>
            <a:ext cx="3409950" cy="1235627"/>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fr-FR" sz="1600" dirty="0"/>
              <a:t>Réalisé par : </a:t>
            </a:r>
          </a:p>
          <a:p>
            <a:pPr marL="742950" lvl="1" indent="-285750">
              <a:lnSpc>
                <a:spcPct val="150000"/>
              </a:lnSpc>
              <a:buFont typeface="Arial" panose="020B0604020202020204" pitchFamily="34" charset="0"/>
              <a:buChar char="•"/>
            </a:pPr>
            <a:r>
              <a:rPr lang="fr-FR" sz="1400" dirty="0"/>
              <a:t>Oussama Belbachir</a:t>
            </a:r>
          </a:p>
          <a:p>
            <a:pPr marL="742950" lvl="1" indent="-285750">
              <a:lnSpc>
                <a:spcPct val="150000"/>
              </a:lnSpc>
              <a:buFont typeface="Arial" panose="020B0604020202020204" pitchFamily="34" charset="0"/>
              <a:buChar char="•"/>
            </a:pPr>
            <a:r>
              <a:rPr lang="fr-FR" sz="1400"/>
              <a:t>Yassir Merfouk</a:t>
            </a:r>
            <a:endParaRPr lang="fr-FR" sz="1400" dirty="0"/>
          </a:p>
        </p:txBody>
      </p:sp>
      <p:sp>
        <p:nvSpPr>
          <p:cNvPr id="5" name="Rectangle : avec coins arrondis en diagonale 4">
            <a:extLst>
              <a:ext uri="{FF2B5EF4-FFF2-40B4-BE49-F238E27FC236}">
                <a16:creationId xmlns:a16="http://schemas.microsoft.com/office/drawing/2014/main" id="{F635BF11-2DAF-38B6-3773-AE2318CE304D}"/>
              </a:ext>
            </a:extLst>
          </p:cNvPr>
          <p:cNvSpPr/>
          <p:nvPr/>
        </p:nvSpPr>
        <p:spPr>
          <a:xfrm>
            <a:off x="8693063" y="4834973"/>
            <a:ext cx="2888505" cy="106478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fr-FR" sz="1600" dirty="0"/>
              <a:t>Encadré par : </a:t>
            </a:r>
          </a:p>
          <a:p>
            <a:pPr marL="285750" indent="-285750">
              <a:lnSpc>
                <a:spcPct val="150000"/>
              </a:lnSpc>
              <a:buFont typeface="Arial" panose="020B0604020202020204" pitchFamily="34" charset="0"/>
              <a:buChar char="•"/>
            </a:pPr>
            <a:r>
              <a:rPr lang="fr-FR" sz="1400" dirty="0"/>
              <a:t>Mr </a:t>
            </a:r>
            <a:r>
              <a:rPr lang="fr-FR" sz="1400" dirty="0" err="1"/>
              <a:t>Massiri</a:t>
            </a:r>
            <a:endParaRPr lang="fr-FR" sz="1400" dirty="0"/>
          </a:p>
        </p:txBody>
      </p:sp>
      <p:sp>
        <p:nvSpPr>
          <p:cNvPr id="7" name="ZoneTexte 6">
            <a:extLst>
              <a:ext uri="{FF2B5EF4-FFF2-40B4-BE49-F238E27FC236}">
                <a16:creationId xmlns:a16="http://schemas.microsoft.com/office/drawing/2014/main" id="{F77D3225-9268-8F7E-2D2C-7796D273EAC9}"/>
              </a:ext>
            </a:extLst>
          </p:cNvPr>
          <p:cNvSpPr txBox="1"/>
          <p:nvPr/>
        </p:nvSpPr>
        <p:spPr>
          <a:xfrm>
            <a:off x="1712912" y="631964"/>
            <a:ext cx="8766175" cy="707886"/>
          </a:xfrm>
          <a:prstGeom prst="rect">
            <a:avLst/>
          </a:prstGeom>
          <a:noFill/>
        </p:spPr>
        <p:txBody>
          <a:bodyPr wrap="square" rtlCol="0">
            <a:spAutoFit/>
          </a:bodyPr>
          <a:lstStyle/>
          <a:p>
            <a:pPr algn="ctr"/>
            <a:r>
              <a:rPr lang="fr-FR" sz="4000" b="1" dirty="0">
                <a:solidFill>
                  <a:schemeClr val="bg1"/>
                </a:solidFill>
              </a:rPr>
              <a:t>Manager de communication</a:t>
            </a:r>
          </a:p>
        </p:txBody>
      </p:sp>
      <p:pic>
        <p:nvPicPr>
          <p:cNvPr id="1028" name="Picture 4" descr="Métier : le directeur communication au cœur du réacteur">
            <a:extLst>
              <a:ext uri="{FF2B5EF4-FFF2-40B4-BE49-F238E27FC236}">
                <a16:creationId xmlns:a16="http://schemas.microsoft.com/office/drawing/2014/main" id="{3015D35A-0958-B0B6-5058-A3C22787E0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1619" y="1520493"/>
            <a:ext cx="5488761" cy="28651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248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FDDEE6-9C2E-4852-C7A0-6678D44B11A0}"/>
              </a:ext>
            </a:extLst>
          </p:cNvPr>
          <p:cNvSpPr>
            <a:spLocks noGrp="1"/>
          </p:cNvSpPr>
          <p:nvPr>
            <p:ph type="title"/>
          </p:nvPr>
        </p:nvSpPr>
        <p:spPr>
          <a:xfrm>
            <a:off x="485775" y="947920"/>
            <a:ext cx="11229975" cy="728480"/>
          </a:xfrm>
        </p:spPr>
        <p:txBody>
          <a:bodyPr/>
          <a:lstStyle/>
          <a:p>
            <a:pPr algn="ctr"/>
            <a:r>
              <a:rPr lang="fr-FR" dirty="0"/>
              <a:t>Conclusion</a:t>
            </a:r>
          </a:p>
        </p:txBody>
      </p:sp>
      <p:pic>
        <p:nvPicPr>
          <p:cNvPr id="1028" name="Picture 4" descr="Les compétences et qualités indispensables du manager de demain">
            <a:extLst>
              <a:ext uri="{FF2B5EF4-FFF2-40B4-BE49-F238E27FC236}">
                <a16:creationId xmlns:a16="http://schemas.microsoft.com/office/drawing/2014/main" id="{C4283D2C-9F90-87FF-D8E9-AB0BBD5B3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2791" y="2584449"/>
            <a:ext cx="6586417" cy="36671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934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0925CB-C9F2-8846-5F5B-27E509F10581}"/>
              </a:ext>
            </a:extLst>
          </p:cNvPr>
          <p:cNvSpPr>
            <a:spLocks noGrp="1"/>
          </p:cNvSpPr>
          <p:nvPr>
            <p:ph type="title"/>
          </p:nvPr>
        </p:nvSpPr>
        <p:spPr>
          <a:xfrm>
            <a:off x="457200" y="947920"/>
            <a:ext cx="11244263" cy="728480"/>
          </a:xfrm>
        </p:spPr>
        <p:txBody>
          <a:bodyPr/>
          <a:lstStyle/>
          <a:p>
            <a:pPr algn="ctr"/>
            <a:r>
              <a:rPr lang="fr-FR" dirty="0"/>
              <a:t>Plan</a:t>
            </a:r>
          </a:p>
        </p:txBody>
      </p:sp>
      <p:sp>
        <p:nvSpPr>
          <p:cNvPr id="3" name="Espace réservé du contenu 2">
            <a:extLst>
              <a:ext uri="{FF2B5EF4-FFF2-40B4-BE49-F238E27FC236}">
                <a16:creationId xmlns:a16="http://schemas.microsoft.com/office/drawing/2014/main" id="{973B3263-AC61-B4E0-A6B5-ECB264D0F47E}"/>
              </a:ext>
            </a:extLst>
          </p:cNvPr>
          <p:cNvSpPr>
            <a:spLocks noGrp="1"/>
          </p:cNvSpPr>
          <p:nvPr>
            <p:ph idx="1"/>
          </p:nvPr>
        </p:nvSpPr>
        <p:spPr>
          <a:xfrm>
            <a:off x="1154954" y="2603500"/>
            <a:ext cx="10133610" cy="3416300"/>
          </a:xfrm>
        </p:spPr>
        <p:txBody>
          <a:bodyPr/>
          <a:lstStyle/>
          <a:p>
            <a:r>
              <a:rPr lang="fr-FR" dirty="0">
                <a:solidFill>
                  <a:schemeClr val="tx1"/>
                </a:solidFill>
              </a:rPr>
              <a:t>Introduction</a:t>
            </a:r>
          </a:p>
          <a:p>
            <a:r>
              <a:rPr lang="fr-FR" dirty="0">
                <a:solidFill>
                  <a:schemeClr val="tx1"/>
                </a:solidFill>
              </a:rPr>
              <a:t>Quel est le rôle du responsable communication ?</a:t>
            </a:r>
          </a:p>
          <a:p>
            <a:r>
              <a:rPr lang="fr-FR" dirty="0">
                <a:solidFill>
                  <a:schemeClr val="tx1"/>
                </a:solidFill>
              </a:rPr>
              <a:t>Les compétences requises pour exercer le métier du responsable communication </a:t>
            </a:r>
          </a:p>
          <a:p>
            <a:r>
              <a:rPr lang="fr-FR" dirty="0">
                <a:solidFill>
                  <a:schemeClr val="tx1"/>
                </a:solidFill>
              </a:rPr>
              <a:t>Responsabilités et tâches principales du responsable communication</a:t>
            </a:r>
          </a:p>
          <a:p>
            <a:r>
              <a:rPr lang="fr-FR" dirty="0">
                <a:solidFill>
                  <a:schemeClr val="tx1"/>
                </a:solidFill>
              </a:rPr>
              <a:t>Les supports de communication</a:t>
            </a:r>
          </a:p>
          <a:p>
            <a:r>
              <a:rPr lang="fr-FR" dirty="0">
                <a:solidFill>
                  <a:schemeClr val="tx1"/>
                </a:solidFill>
              </a:rPr>
              <a:t>Type de formation</a:t>
            </a:r>
          </a:p>
          <a:p>
            <a:r>
              <a:rPr lang="fr-FR" dirty="0">
                <a:solidFill>
                  <a:schemeClr val="tx1"/>
                </a:solidFill>
              </a:rPr>
              <a:t>Conclusion</a:t>
            </a:r>
          </a:p>
        </p:txBody>
      </p:sp>
    </p:spTree>
    <p:extLst>
      <p:ext uri="{BB962C8B-B14F-4D97-AF65-F5344CB8AC3E}">
        <p14:creationId xmlns:p14="http://schemas.microsoft.com/office/powerpoint/2010/main" val="124497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0615F-3654-A8C8-C8B6-D6575BF1F4F0}"/>
              </a:ext>
            </a:extLst>
          </p:cNvPr>
          <p:cNvSpPr>
            <a:spLocks noGrp="1"/>
          </p:cNvSpPr>
          <p:nvPr>
            <p:ph type="title"/>
          </p:nvPr>
        </p:nvSpPr>
        <p:spPr>
          <a:xfrm>
            <a:off x="471488" y="947920"/>
            <a:ext cx="11244262" cy="728480"/>
          </a:xfrm>
        </p:spPr>
        <p:txBody>
          <a:bodyPr/>
          <a:lstStyle/>
          <a:p>
            <a:pPr algn="ctr"/>
            <a:r>
              <a:rPr lang="fr-FR" dirty="0"/>
              <a:t>Introduction</a:t>
            </a:r>
          </a:p>
        </p:txBody>
      </p:sp>
      <p:pic>
        <p:nvPicPr>
          <p:cNvPr id="3074" name="Picture 2" descr="4 clés pour devenir un maître dans l'art de la communication">
            <a:extLst>
              <a:ext uri="{FF2B5EF4-FFF2-40B4-BE49-F238E27FC236}">
                <a16:creationId xmlns:a16="http://schemas.microsoft.com/office/drawing/2014/main" id="{D6F75B07-7DCE-2538-3B36-B5DCDF07C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486" y="2863849"/>
            <a:ext cx="6255028" cy="29972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564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82975F-1684-8770-8C4D-5AE23423A43E}"/>
              </a:ext>
            </a:extLst>
          </p:cNvPr>
          <p:cNvSpPr>
            <a:spLocks noGrp="1"/>
          </p:cNvSpPr>
          <p:nvPr>
            <p:ph type="title"/>
          </p:nvPr>
        </p:nvSpPr>
        <p:spPr>
          <a:xfrm>
            <a:off x="1358527" y="995363"/>
            <a:ext cx="9474946" cy="728480"/>
          </a:xfrm>
        </p:spPr>
        <p:txBody>
          <a:bodyPr/>
          <a:lstStyle/>
          <a:p>
            <a:pPr algn="ctr"/>
            <a:r>
              <a:rPr lang="fr-FR" dirty="0"/>
              <a:t>Quel est le rôle du responsable communication ?</a:t>
            </a:r>
            <a:r>
              <a:rPr lang="fr-FR" b="1" i="0" dirty="0">
                <a:solidFill>
                  <a:srgbClr val="354B60"/>
                </a:solidFill>
                <a:effectLst/>
                <a:latin typeface="Montserrat" pitchFamily="2" charset="77"/>
              </a:rPr>
              <a:t> </a:t>
            </a:r>
            <a:endParaRPr lang="fr-FR" dirty="0"/>
          </a:p>
        </p:txBody>
      </p:sp>
      <p:sp>
        <p:nvSpPr>
          <p:cNvPr id="6" name="ZoneTexte 5">
            <a:extLst>
              <a:ext uri="{FF2B5EF4-FFF2-40B4-BE49-F238E27FC236}">
                <a16:creationId xmlns:a16="http://schemas.microsoft.com/office/drawing/2014/main" id="{2929FAC8-B359-7291-9EDB-FC6084104AE3}"/>
              </a:ext>
            </a:extLst>
          </p:cNvPr>
          <p:cNvSpPr txBox="1"/>
          <p:nvPr/>
        </p:nvSpPr>
        <p:spPr>
          <a:xfrm>
            <a:off x="774700" y="3191639"/>
            <a:ext cx="11131550" cy="2537554"/>
          </a:xfrm>
          <a:prstGeom prst="rect">
            <a:avLst/>
          </a:prstGeom>
          <a:noFill/>
        </p:spPr>
        <p:txBody>
          <a:bodyPr wrap="square">
            <a:spAutoFit/>
          </a:bodyPr>
          <a:lstStyle/>
          <a:p>
            <a:pPr>
              <a:lnSpc>
                <a:spcPct val="150000"/>
              </a:lnSpc>
            </a:pPr>
            <a:r>
              <a:rPr lang="fr-FR" b="1" i="0" dirty="0">
                <a:solidFill>
                  <a:srgbClr val="FF0000"/>
                </a:solidFill>
                <a:effectLst/>
                <a:latin typeface="Work Sans" pitchFamily="2" charset="77"/>
              </a:rPr>
              <a:t>Le rôle du responsable communication </a:t>
            </a:r>
            <a:r>
              <a:rPr lang="fr-FR" b="0" i="0" dirty="0">
                <a:effectLst/>
                <a:latin typeface="Work Sans" pitchFamily="2" charset="77"/>
              </a:rPr>
              <a:t>est de définir et mettre en place la stratégie de communication de l’entreprise ou de l’organisation pour laquelle il travaille. Il s’agit notamment de définir les cibles de communication, les messages à diffuser et les canaux à utiliser pour atteindre ces cibles. Il doit également gérer les relations avec les médias, les partenaires et les clients, et veiller à ce que la communication de l’entreprise soit cohérente et conforme à sa politique globale.</a:t>
            </a:r>
            <a:endParaRPr lang="fr-FR" dirty="0"/>
          </a:p>
        </p:txBody>
      </p:sp>
    </p:spTree>
    <p:extLst>
      <p:ext uri="{BB962C8B-B14F-4D97-AF65-F5344CB8AC3E}">
        <p14:creationId xmlns:p14="http://schemas.microsoft.com/office/powerpoint/2010/main" val="3838578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330A36-86DB-FD03-1A95-607FC30CCBEC}"/>
              </a:ext>
            </a:extLst>
          </p:cNvPr>
          <p:cNvSpPr>
            <a:spLocks noGrp="1"/>
          </p:cNvSpPr>
          <p:nvPr>
            <p:ph type="title"/>
          </p:nvPr>
        </p:nvSpPr>
        <p:spPr>
          <a:xfrm>
            <a:off x="1154954" y="400050"/>
            <a:ext cx="8761413" cy="1861955"/>
          </a:xfrm>
        </p:spPr>
        <p:txBody>
          <a:bodyPr/>
          <a:lstStyle/>
          <a:p>
            <a:pPr algn="ctr" fontAlgn="base"/>
            <a:r>
              <a:rPr lang="fr-FR" dirty="0"/>
              <a:t>Quelles sont les compétences requises pour exercer le métier de responsable communication ? </a:t>
            </a:r>
          </a:p>
        </p:txBody>
      </p:sp>
      <p:sp>
        <p:nvSpPr>
          <p:cNvPr id="3" name="Espace réservé du contenu 2">
            <a:extLst>
              <a:ext uri="{FF2B5EF4-FFF2-40B4-BE49-F238E27FC236}">
                <a16:creationId xmlns:a16="http://schemas.microsoft.com/office/drawing/2014/main" id="{1803357B-38ED-325D-1FF6-EF87B555BD10}"/>
              </a:ext>
            </a:extLst>
          </p:cNvPr>
          <p:cNvSpPr>
            <a:spLocks noGrp="1"/>
          </p:cNvSpPr>
          <p:nvPr>
            <p:ph idx="1"/>
          </p:nvPr>
        </p:nvSpPr>
        <p:spPr>
          <a:xfrm>
            <a:off x="1154954" y="2971891"/>
            <a:ext cx="9456033" cy="2751332"/>
          </a:xfrm>
        </p:spPr>
        <p:txBody>
          <a:bodyPr>
            <a:normAutofit/>
          </a:bodyPr>
          <a:lstStyle/>
          <a:p>
            <a:pPr>
              <a:lnSpc>
                <a:spcPct val="150000"/>
              </a:lnSpc>
            </a:pPr>
            <a:r>
              <a:rPr lang="fr-FR" sz="1600" dirty="0">
                <a:solidFill>
                  <a:schemeClr val="tx1"/>
                </a:solidFill>
                <a:latin typeface="Work Sans" pitchFamily="2" charset="77"/>
              </a:rPr>
              <a:t>U</a:t>
            </a:r>
            <a:r>
              <a:rPr lang="fr-FR" sz="1600" b="0" i="0" dirty="0">
                <a:solidFill>
                  <a:schemeClr val="tx1"/>
                </a:solidFill>
                <a:effectLst/>
                <a:latin typeface="Work Sans" pitchFamily="2" charset="77"/>
              </a:rPr>
              <a:t>ne bonne connaissance des différents canaux de communication (</a:t>
            </a:r>
            <a:r>
              <a:rPr lang="fr-FR" sz="1600" b="1" i="0" dirty="0">
                <a:solidFill>
                  <a:schemeClr val="tx1"/>
                </a:solidFill>
                <a:effectLst/>
                <a:latin typeface="Work Sans" pitchFamily="2" charset="77"/>
              </a:rPr>
              <a:t>médias sociaux, relations presse, publicité, etc</a:t>
            </a:r>
            <a:r>
              <a:rPr lang="fr-FR" sz="1600" b="0" i="0" dirty="0">
                <a:solidFill>
                  <a:schemeClr val="tx1"/>
                </a:solidFill>
                <a:effectLst/>
                <a:latin typeface="Work Sans" pitchFamily="2" charset="77"/>
              </a:rPr>
              <a:t>.) et de leur utilisation en fonction des cibles visées ;</a:t>
            </a:r>
          </a:p>
          <a:p>
            <a:pPr>
              <a:lnSpc>
                <a:spcPct val="150000"/>
              </a:lnSpc>
            </a:pPr>
            <a:r>
              <a:rPr lang="fr-FR" sz="1600" dirty="0">
                <a:solidFill>
                  <a:schemeClr val="tx1"/>
                </a:solidFill>
                <a:latin typeface="Work Sans" pitchFamily="2" charset="77"/>
              </a:rPr>
              <a:t>Une capacité à rédiger des contenus de qualité (communiqués de presse, articles de blog, etc.) ;</a:t>
            </a:r>
          </a:p>
          <a:p>
            <a:pPr>
              <a:lnSpc>
                <a:spcPct val="150000"/>
              </a:lnSpc>
            </a:pPr>
            <a:r>
              <a:rPr lang="fr-FR" sz="1600" dirty="0">
                <a:solidFill>
                  <a:schemeClr val="tx1"/>
                </a:solidFill>
                <a:latin typeface="Work Sans" pitchFamily="2" charset="77"/>
              </a:rPr>
              <a:t>Une forte capacité à communiquer efficacement avec les différents interlocuteurs de l’entreprise (dirigeants, employés, clients, etc.).</a:t>
            </a:r>
          </a:p>
          <a:p>
            <a:pPr>
              <a:lnSpc>
                <a:spcPct val="150000"/>
              </a:lnSpc>
            </a:pPr>
            <a:endParaRPr lang="fr-FR" sz="1600" dirty="0">
              <a:solidFill>
                <a:schemeClr val="tx1"/>
              </a:solidFill>
              <a:latin typeface="Work Sans" pitchFamily="2" charset="77"/>
            </a:endParaRPr>
          </a:p>
        </p:txBody>
      </p:sp>
      <p:sp>
        <p:nvSpPr>
          <p:cNvPr id="7" name="ZoneTexte 6">
            <a:extLst>
              <a:ext uri="{FF2B5EF4-FFF2-40B4-BE49-F238E27FC236}">
                <a16:creationId xmlns:a16="http://schemas.microsoft.com/office/drawing/2014/main" id="{C7799C85-23F2-446A-537C-1999C89FF3DB}"/>
              </a:ext>
            </a:extLst>
          </p:cNvPr>
          <p:cNvSpPr txBox="1"/>
          <p:nvPr/>
        </p:nvSpPr>
        <p:spPr>
          <a:xfrm>
            <a:off x="1154954" y="2373725"/>
            <a:ext cx="6098192" cy="400110"/>
          </a:xfrm>
          <a:prstGeom prst="rect">
            <a:avLst/>
          </a:prstGeom>
          <a:noFill/>
        </p:spPr>
        <p:txBody>
          <a:bodyPr wrap="square">
            <a:spAutoFit/>
          </a:bodyPr>
          <a:lstStyle/>
          <a:p>
            <a:pPr algn="just"/>
            <a:r>
              <a:rPr lang="fr-FR" sz="2000" b="1" u="sng" dirty="0">
                <a:solidFill>
                  <a:srgbClr val="FF0000"/>
                </a:solidFill>
                <a:latin typeface="+mj-lt"/>
                <a:ea typeface="+mj-ea"/>
                <a:cs typeface="+mj-cs"/>
              </a:rPr>
              <a:t>Compétences techniques</a:t>
            </a:r>
          </a:p>
        </p:txBody>
      </p:sp>
    </p:spTree>
    <p:extLst>
      <p:ext uri="{BB962C8B-B14F-4D97-AF65-F5344CB8AC3E}">
        <p14:creationId xmlns:p14="http://schemas.microsoft.com/office/powerpoint/2010/main" val="2718548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 coins arrondis 9">
            <a:extLst>
              <a:ext uri="{FF2B5EF4-FFF2-40B4-BE49-F238E27FC236}">
                <a16:creationId xmlns:a16="http://schemas.microsoft.com/office/drawing/2014/main" id="{FA90B0A1-A7CB-F87C-4D25-55D1F608F99A}"/>
              </a:ext>
            </a:extLst>
          </p:cNvPr>
          <p:cNvSpPr/>
          <p:nvPr/>
        </p:nvSpPr>
        <p:spPr>
          <a:xfrm>
            <a:off x="244474" y="3941702"/>
            <a:ext cx="3330576" cy="6636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Intelligence émotionnelle et empathie</a:t>
            </a:r>
          </a:p>
        </p:txBody>
      </p:sp>
      <p:sp>
        <p:nvSpPr>
          <p:cNvPr id="11" name="Rectangle : coins arrondis 10">
            <a:extLst>
              <a:ext uri="{FF2B5EF4-FFF2-40B4-BE49-F238E27FC236}">
                <a16:creationId xmlns:a16="http://schemas.microsoft.com/office/drawing/2014/main" id="{29C1B382-9487-A0BB-240D-03545FEB1519}"/>
              </a:ext>
            </a:extLst>
          </p:cNvPr>
          <p:cNvSpPr/>
          <p:nvPr/>
        </p:nvSpPr>
        <p:spPr>
          <a:xfrm>
            <a:off x="244474" y="2857440"/>
            <a:ext cx="3330576" cy="6636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Capacité à communiquer avec autrui</a:t>
            </a:r>
          </a:p>
        </p:txBody>
      </p:sp>
      <p:sp>
        <p:nvSpPr>
          <p:cNvPr id="12" name="Rectangle : coins arrondis 11">
            <a:extLst>
              <a:ext uri="{FF2B5EF4-FFF2-40B4-BE49-F238E27FC236}">
                <a16:creationId xmlns:a16="http://schemas.microsoft.com/office/drawing/2014/main" id="{F1043A55-A4A9-221E-EEE0-97A2021486C3}"/>
              </a:ext>
            </a:extLst>
          </p:cNvPr>
          <p:cNvSpPr/>
          <p:nvPr/>
        </p:nvSpPr>
        <p:spPr>
          <a:xfrm>
            <a:off x="244474" y="1796991"/>
            <a:ext cx="3330576" cy="6318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Écoute Active</a:t>
            </a:r>
          </a:p>
        </p:txBody>
      </p:sp>
      <p:sp>
        <p:nvSpPr>
          <p:cNvPr id="13" name="Rectangle : coins arrondis 12">
            <a:extLst>
              <a:ext uri="{FF2B5EF4-FFF2-40B4-BE49-F238E27FC236}">
                <a16:creationId xmlns:a16="http://schemas.microsoft.com/office/drawing/2014/main" id="{79571C96-48C1-1966-5C48-3860EA4C64EF}"/>
              </a:ext>
            </a:extLst>
          </p:cNvPr>
          <p:cNvSpPr/>
          <p:nvPr/>
        </p:nvSpPr>
        <p:spPr>
          <a:xfrm>
            <a:off x="244474" y="5025965"/>
            <a:ext cx="3330576" cy="6636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Charisme et assertivité</a:t>
            </a:r>
          </a:p>
        </p:txBody>
      </p:sp>
      <p:sp>
        <p:nvSpPr>
          <p:cNvPr id="15" name="ZoneTexte 14">
            <a:extLst>
              <a:ext uri="{FF2B5EF4-FFF2-40B4-BE49-F238E27FC236}">
                <a16:creationId xmlns:a16="http://schemas.microsoft.com/office/drawing/2014/main" id="{AB4852BF-CE41-7992-A7ED-3BA0B221F596}"/>
              </a:ext>
            </a:extLst>
          </p:cNvPr>
          <p:cNvSpPr txBox="1"/>
          <p:nvPr/>
        </p:nvSpPr>
        <p:spPr>
          <a:xfrm>
            <a:off x="3854624" y="1785728"/>
            <a:ext cx="7215188" cy="612155"/>
          </a:xfrm>
          <a:prstGeom prst="rect">
            <a:avLst/>
          </a:prstGeom>
          <a:noFill/>
        </p:spPr>
        <p:txBody>
          <a:bodyPr wrap="square">
            <a:spAutoFit/>
          </a:bodyPr>
          <a:lstStyle/>
          <a:p>
            <a:pPr>
              <a:lnSpc>
                <a:spcPct val="150000"/>
              </a:lnSpc>
            </a:pPr>
            <a:r>
              <a:rPr lang="fr-FR" sz="1200" b="0" i="0" dirty="0">
                <a:effectLst/>
                <a:latin typeface=""/>
              </a:rPr>
              <a:t>Pour être écouté et entendu, il faut avant tout savoir écouter l'autre attentivement et de façon non directive afin que ce dernier s'exprime en toute liberté</a:t>
            </a:r>
            <a:r>
              <a:rPr lang="fr-FR" sz="1200" dirty="0">
                <a:latin typeface=""/>
              </a:rPr>
              <a:t>. </a:t>
            </a:r>
          </a:p>
        </p:txBody>
      </p:sp>
      <p:sp>
        <p:nvSpPr>
          <p:cNvPr id="17" name="ZoneTexte 16">
            <a:extLst>
              <a:ext uri="{FF2B5EF4-FFF2-40B4-BE49-F238E27FC236}">
                <a16:creationId xmlns:a16="http://schemas.microsoft.com/office/drawing/2014/main" id="{E110452B-283D-5B81-65C6-E1E654FCA277}"/>
              </a:ext>
            </a:extLst>
          </p:cNvPr>
          <p:cNvSpPr txBox="1"/>
          <p:nvPr/>
        </p:nvSpPr>
        <p:spPr>
          <a:xfrm>
            <a:off x="3878262" y="2708297"/>
            <a:ext cx="8069264" cy="889090"/>
          </a:xfrm>
          <a:prstGeom prst="rect">
            <a:avLst/>
          </a:prstGeom>
          <a:noFill/>
        </p:spPr>
        <p:txBody>
          <a:bodyPr wrap="square">
            <a:spAutoFit/>
          </a:bodyPr>
          <a:lstStyle/>
          <a:p>
            <a:pPr>
              <a:lnSpc>
                <a:spcPct val="150000"/>
              </a:lnSpc>
            </a:pPr>
            <a:r>
              <a:rPr lang="fr-FR" sz="1200" dirty="0">
                <a:latin typeface=""/>
              </a:rPr>
              <a:t>Être à l'aise avec autrui ou en public, oser prendre la parole, savoir dire non, connaitre les différents types de personnalités et savoir les identifier pour adapter sa communication, trouver les mots adéquats et le bon moment pour exprimer ce que l'on a à transmettre...</a:t>
            </a:r>
          </a:p>
        </p:txBody>
      </p:sp>
      <p:sp>
        <p:nvSpPr>
          <p:cNvPr id="19" name="ZoneTexte 18">
            <a:extLst>
              <a:ext uri="{FF2B5EF4-FFF2-40B4-BE49-F238E27FC236}">
                <a16:creationId xmlns:a16="http://schemas.microsoft.com/office/drawing/2014/main" id="{4C603C52-8B53-544A-5939-7CA859EB9E64}"/>
              </a:ext>
            </a:extLst>
          </p:cNvPr>
          <p:cNvSpPr txBox="1"/>
          <p:nvPr/>
        </p:nvSpPr>
        <p:spPr>
          <a:xfrm>
            <a:off x="3878262" y="3828974"/>
            <a:ext cx="7888288" cy="889090"/>
          </a:xfrm>
          <a:prstGeom prst="rect">
            <a:avLst/>
          </a:prstGeom>
          <a:noFill/>
        </p:spPr>
        <p:txBody>
          <a:bodyPr wrap="square">
            <a:spAutoFit/>
          </a:bodyPr>
          <a:lstStyle/>
          <a:p>
            <a:pPr>
              <a:lnSpc>
                <a:spcPct val="150000"/>
              </a:lnSpc>
            </a:pPr>
            <a:r>
              <a:rPr lang="fr-FR" sz="1200" dirty="0">
                <a:latin typeface=""/>
              </a:rPr>
              <a:t>Avoir pleinement conscience de ce que l'autre peut ressentir permet au manager de s'adapter en toute situation. L'empathie, quant à elle, permet d'instaurer un réel climat de confiance et d'authenticité indispensable à un management humain.</a:t>
            </a:r>
          </a:p>
        </p:txBody>
      </p:sp>
      <p:sp>
        <p:nvSpPr>
          <p:cNvPr id="21" name="ZoneTexte 20">
            <a:extLst>
              <a:ext uri="{FF2B5EF4-FFF2-40B4-BE49-F238E27FC236}">
                <a16:creationId xmlns:a16="http://schemas.microsoft.com/office/drawing/2014/main" id="{BC911965-ED26-F8DD-04E7-58219B97EB9C}"/>
              </a:ext>
            </a:extLst>
          </p:cNvPr>
          <p:cNvSpPr txBox="1"/>
          <p:nvPr/>
        </p:nvSpPr>
        <p:spPr>
          <a:xfrm>
            <a:off x="3878262" y="5219282"/>
            <a:ext cx="7945438" cy="276999"/>
          </a:xfrm>
          <a:prstGeom prst="rect">
            <a:avLst/>
          </a:prstGeom>
          <a:noFill/>
        </p:spPr>
        <p:txBody>
          <a:bodyPr wrap="square">
            <a:spAutoFit/>
          </a:bodyPr>
          <a:lstStyle/>
          <a:p>
            <a:r>
              <a:rPr lang="fr-FR" sz="1200" dirty="0">
                <a:latin typeface=""/>
              </a:rPr>
              <a:t>Pour inspirer, motiver, être entendu et respecté, Le manager doit avoir du charisme et du leadership.</a:t>
            </a:r>
          </a:p>
        </p:txBody>
      </p:sp>
      <p:sp>
        <p:nvSpPr>
          <p:cNvPr id="22" name="ZoneTexte 21">
            <a:extLst>
              <a:ext uri="{FF2B5EF4-FFF2-40B4-BE49-F238E27FC236}">
                <a16:creationId xmlns:a16="http://schemas.microsoft.com/office/drawing/2014/main" id="{A3CE59B6-1427-135B-BC58-4FAD7F5B8864}"/>
              </a:ext>
            </a:extLst>
          </p:cNvPr>
          <p:cNvSpPr txBox="1"/>
          <p:nvPr/>
        </p:nvSpPr>
        <p:spPr>
          <a:xfrm>
            <a:off x="3854624" y="375878"/>
            <a:ext cx="4482751" cy="400110"/>
          </a:xfrm>
          <a:prstGeom prst="rect">
            <a:avLst/>
          </a:prstGeom>
          <a:noFill/>
        </p:spPr>
        <p:txBody>
          <a:bodyPr wrap="square">
            <a:spAutoFit/>
          </a:bodyPr>
          <a:lstStyle/>
          <a:p>
            <a:pPr algn="just"/>
            <a:r>
              <a:rPr lang="fr-FR" sz="2000" b="1" u="sng" dirty="0">
                <a:solidFill>
                  <a:srgbClr val="FF0000"/>
                </a:solidFill>
                <a:latin typeface="+mj-lt"/>
                <a:ea typeface="+mj-ea"/>
                <a:cs typeface="+mj-cs"/>
              </a:rPr>
              <a:t>Compétences en communication</a:t>
            </a:r>
          </a:p>
        </p:txBody>
      </p:sp>
    </p:spTree>
    <p:extLst>
      <p:ext uri="{BB962C8B-B14F-4D97-AF65-F5344CB8AC3E}">
        <p14:creationId xmlns:p14="http://schemas.microsoft.com/office/powerpoint/2010/main" val="3262206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D5C621-D394-05E7-C048-36E279223012}"/>
              </a:ext>
            </a:extLst>
          </p:cNvPr>
          <p:cNvSpPr>
            <a:spLocks noGrp="1"/>
          </p:cNvSpPr>
          <p:nvPr>
            <p:ph type="title"/>
          </p:nvPr>
        </p:nvSpPr>
        <p:spPr>
          <a:xfrm>
            <a:off x="1715293" y="676458"/>
            <a:ext cx="8761413" cy="1352368"/>
          </a:xfrm>
        </p:spPr>
        <p:txBody>
          <a:bodyPr/>
          <a:lstStyle/>
          <a:p>
            <a:pPr algn="ctr" fontAlgn="base"/>
            <a:r>
              <a:rPr lang="fr-FR" dirty="0"/>
              <a:t>Responsabilités et tâches principales du responsable communication</a:t>
            </a:r>
          </a:p>
        </p:txBody>
      </p:sp>
      <p:sp>
        <p:nvSpPr>
          <p:cNvPr id="5" name="Espace réservé du contenu 2">
            <a:extLst>
              <a:ext uri="{FF2B5EF4-FFF2-40B4-BE49-F238E27FC236}">
                <a16:creationId xmlns:a16="http://schemas.microsoft.com/office/drawing/2014/main" id="{B81A5538-0BCC-9298-B6BA-3124BB6BA01C}"/>
              </a:ext>
            </a:extLst>
          </p:cNvPr>
          <p:cNvSpPr>
            <a:spLocks noGrp="1"/>
          </p:cNvSpPr>
          <p:nvPr>
            <p:ph idx="1"/>
          </p:nvPr>
        </p:nvSpPr>
        <p:spPr>
          <a:xfrm>
            <a:off x="326071" y="2262975"/>
            <a:ext cx="11929519" cy="4595025"/>
          </a:xfrm>
        </p:spPr>
        <p:txBody>
          <a:bodyPr>
            <a:normAutofit fontScale="92500"/>
          </a:bodyPr>
          <a:lstStyle/>
          <a:p>
            <a:pPr>
              <a:lnSpc>
                <a:spcPct val="200000"/>
              </a:lnSpc>
            </a:pPr>
            <a:r>
              <a:rPr lang="fr-FR" sz="1400" dirty="0">
                <a:solidFill>
                  <a:schemeClr val="tx1"/>
                </a:solidFill>
                <a:latin typeface="Work Sans" pitchFamily="2" charset="77"/>
              </a:rPr>
              <a:t>La</a:t>
            </a:r>
            <a:r>
              <a:rPr lang="fr-FR" sz="1400" i="0" dirty="0">
                <a:solidFill>
                  <a:schemeClr val="tx1"/>
                </a:solidFill>
                <a:effectLst/>
                <a:cs typeface="Times New Roman" panose="02020603050405020304" pitchFamily="18" charset="0"/>
              </a:rPr>
              <a:t> </a:t>
            </a:r>
            <a:r>
              <a:rPr lang="fr-FR" sz="1400" b="0" i="0" dirty="0">
                <a:solidFill>
                  <a:schemeClr val="tx1"/>
                </a:solidFill>
                <a:effectLst/>
                <a:latin typeface="Work Sans" pitchFamily="2" charset="77"/>
              </a:rPr>
              <a:t>planification stratégique de la communication de l’entreprise, en veillant à ce que les messages soient clairs, cohérents et alignés sur les objectifs de l’entreprise.</a:t>
            </a:r>
            <a:endParaRPr lang="fr-FR" sz="1400" i="0" dirty="0">
              <a:solidFill>
                <a:schemeClr val="tx1"/>
              </a:solidFill>
              <a:effectLst/>
              <a:cs typeface="Times New Roman" panose="02020603050405020304" pitchFamily="18" charset="0"/>
            </a:endParaRPr>
          </a:p>
          <a:p>
            <a:pPr>
              <a:lnSpc>
                <a:spcPct val="200000"/>
              </a:lnSpc>
            </a:pPr>
            <a:r>
              <a:rPr lang="fr-FR" sz="1400" dirty="0">
                <a:solidFill>
                  <a:schemeClr val="tx1"/>
                </a:solidFill>
                <a:latin typeface="Work Sans" pitchFamily="2" charset="77"/>
              </a:rPr>
              <a:t>G</a:t>
            </a:r>
            <a:r>
              <a:rPr lang="fr-FR" sz="1400" b="0" i="0" dirty="0">
                <a:solidFill>
                  <a:schemeClr val="tx1"/>
                </a:solidFill>
                <a:effectLst/>
                <a:latin typeface="Work Sans" pitchFamily="2" charset="77"/>
              </a:rPr>
              <a:t>érer les relations avec les médias, en veillant à ce que l’entreprise soit représentée de manière positive dans les médias et en organisant des conférences de presse et des interviews pour les journalistes.</a:t>
            </a:r>
          </a:p>
          <a:p>
            <a:pPr>
              <a:lnSpc>
                <a:spcPct val="200000"/>
              </a:lnSpc>
            </a:pPr>
            <a:r>
              <a:rPr lang="fr-FR" sz="1400" dirty="0">
                <a:solidFill>
                  <a:schemeClr val="tx1"/>
                </a:solidFill>
                <a:latin typeface="Work Sans" pitchFamily="2" charset="77"/>
              </a:rPr>
              <a:t>C</a:t>
            </a:r>
            <a:r>
              <a:rPr lang="fr-FR" sz="1400" b="0" i="0" dirty="0">
                <a:solidFill>
                  <a:schemeClr val="tx1"/>
                </a:solidFill>
                <a:effectLst/>
                <a:latin typeface="Work Sans" pitchFamily="2" charset="77"/>
              </a:rPr>
              <a:t>réer du contenu pour différents canaux de communication, tels que le site web de l’entreprise, les réseaux sociaux, les newsletters et les campagnes publicitaires.</a:t>
            </a:r>
          </a:p>
          <a:p>
            <a:pPr>
              <a:lnSpc>
                <a:spcPct val="200000"/>
              </a:lnSpc>
            </a:pPr>
            <a:r>
              <a:rPr lang="fr-FR" sz="1400" b="0" i="0" dirty="0">
                <a:solidFill>
                  <a:schemeClr val="tx1"/>
                </a:solidFill>
                <a:effectLst/>
                <a:latin typeface="Work Sans" pitchFamily="2" charset="77"/>
              </a:rPr>
              <a:t>Planifier et organiser des événements pour promouvoir les produits ou services de l’entreprise et renforcer les relations avec les clients et les partenaires.</a:t>
            </a:r>
          </a:p>
          <a:p>
            <a:pPr>
              <a:lnSpc>
                <a:spcPct val="200000"/>
              </a:lnSpc>
            </a:pPr>
            <a:r>
              <a:rPr lang="fr-FR" sz="1400" dirty="0">
                <a:solidFill>
                  <a:schemeClr val="tx1"/>
                </a:solidFill>
                <a:latin typeface="Work Sans" pitchFamily="2" charset="77"/>
              </a:rPr>
              <a:t>G</a:t>
            </a:r>
            <a:r>
              <a:rPr lang="fr-FR" sz="1400" b="0" i="0" dirty="0">
                <a:solidFill>
                  <a:schemeClr val="tx1"/>
                </a:solidFill>
                <a:effectLst/>
                <a:latin typeface="Work Sans" pitchFamily="2" charset="77"/>
              </a:rPr>
              <a:t>estion de l’équipe de communication, en veillant à ce que les membres de l’équipe soient efficacement formés et motivés pour atteindre les objectifs de l’entreprise.</a:t>
            </a:r>
          </a:p>
          <a:p>
            <a:pPr>
              <a:lnSpc>
                <a:spcPct val="200000"/>
              </a:lnSpc>
            </a:pPr>
            <a:endParaRPr lang="fr-FR" sz="1400" b="0" i="0" dirty="0">
              <a:solidFill>
                <a:schemeClr val="tx1"/>
              </a:solidFill>
              <a:effectLst/>
              <a:latin typeface="Work Sans" pitchFamily="2" charset="77"/>
            </a:endParaRPr>
          </a:p>
          <a:p>
            <a:pPr>
              <a:lnSpc>
                <a:spcPct val="200000"/>
              </a:lnSpc>
            </a:pPr>
            <a:endParaRPr lang="fr-FR" sz="1400" b="0" i="0" dirty="0">
              <a:solidFill>
                <a:schemeClr val="tx1"/>
              </a:solidFill>
              <a:effectLst/>
              <a:latin typeface="Work Sans" pitchFamily="2" charset="77"/>
            </a:endParaRPr>
          </a:p>
        </p:txBody>
      </p:sp>
    </p:spTree>
    <p:extLst>
      <p:ext uri="{BB962C8B-B14F-4D97-AF65-F5344CB8AC3E}">
        <p14:creationId xmlns:p14="http://schemas.microsoft.com/office/powerpoint/2010/main" val="336248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E7DDD2-8C37-71A1-3F07-D674BCBB20A3}"/>
              </a:ext>
            </a:extLst>
          </p:cNvPr>
          <p:cNvSpPr>
            <a:spLocks noGrp="1"/>
          </p:cNvSpPr>
          <p:nvPr>
            <p:ph type="title"/>
          </p:nvPr>
        </p:nvSpPr>
        <p:spPr>
          <a:xfrm>
            <a:off x="1763798" y="434176"/>
            <a:ext cx="8664404" cy="1637436"/>
          </a:xfrm>
        </p:spPr>
        <p:txBody>
          <a:bodyPr/>
          <a:lstStyle/>
          <a:p>
            <a:pPr algn="ctr"/>
            <a:r>
              <a:rPr lang="fr-FR" dirty="0"/>
              <a:t>Les supports de communication</a:t>
            </a:r>
          </a:p>
        </p:txBody>
      </p:sp>
      <p:sp>
        <p:nvSpPr>
          <p:cNvPr id="10" name="Rectangle : coins arrondis 9">
            <a:extLst>
              <a:ext uri="{FF2B5EF4-FFF2-40B4-BE49-F238E27FC236}">
                <a16:creationId xmlns:a16="http://schemas.microsoft.com/office/drawing/2014/main" id="{176BBB50-BD19-FAF5-96E6-0F79F869F094}"/>
              </a:ext>
            </a:extLst>
          </p:cNvPr>
          <p:cNvSpPr/>
          <p:nvPr/>
        </p:nvSpPr>
        <p:spPr>
          <a:xfrm>
            <a:off x="84244" y="2475868"/>
            <a:ext cx="1365250" cy="6032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Mails</a:t>
            </a:r>
          </a:p>
        </p:txBody>
      </p:sp>
      <p:pic>
        <p:nvPicPr>
          <p:cNvPr id="11" name="Picture 2" descr="جي ميل - ويكيبيديا">
            <a:extLst>
              <a:ext uri="{FF2B5EF4-FFF2-40B4-BE49-F238E27FC236}">
                <a16:creationId xmlns:a16="http://schemas.microsoft.com/office/drawing/2014/main" id="{B841FC26-9E8B-D3D0-A3ED-DBAE58A18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2652" y="2489282"/>
            <a:ext cx="804333" cy="603250"/>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4C0D1F9A-AD12-516E-7568-202C3909F60D}"/>
              </a:ext>
            </a:extLst>
          </p:cNvPr>
          <p:cNvSpPr txBox="1"/>
          <p:nvPr/>
        </p:nvSpPr>
        <p:spPr>
          <a:xfrm>
            <a:off x="2773586" y="2362351"/>
            <a:ext cx="3706156" cy="830997"/>
          </a:xfrm>
          <a:prstGeom prst="rect">
            <a:avLst/>
          </a:prstGeom>
          <a:noFill/>
        </p:spPr>
        <p:txBody>
          <a:bodyPr wrap="square">
            <a:spAutoFit/>
          </a:bodyPr>
          <a:lstStyle/>
          <a:p>
            <a:pPr algn="just"/>
            <a:r>
              <a:rPr lang="fr-FR" sz="1200" dirty="0">
                <a:latin typeface="Open Sans" panose="020B0606030504020204" pitchFamily="34" charset="0"/>
              </a:rPr>
              <a:t>P</a:t>
            </a:r>
            <a:r>
              <a:rPr lang="fr-FR" sz="1200" b="0" i="0" dirty="0">
                <a:effectLst/>
                <a:latin typeface="Open Sans" panose="020B0606030504020204" pitchFamily="34" charset="0"/>
              </a:rPr>
              <a:t>our transmettre des informations nécessaires à la bonne réalisation des tâches (convocation à un brief, partage de l'ordre du jour d'une réunion quelconque, chiffres et données, etc.). </a:t>
            </a:r>
            <a:endParaRPr lang="fr-FR" sz="1200" dirty="0"/>
          </a:p>
        </p:txBody>
      </p:sp>
      <p:sp>
        <p:nvSpPr>
          <p:cNvPr id="13" name="ZoneTexte 12">
            <a:extLst>
              <a:ext uri="{FF2B5EF4-FFF2-40B4-BE49-F238E27FC236}">
                <a16:creationId xmlns:a16="http://schemas.microsoft.com/office/drawing/2014/main" id="{803CF851-1364-42A5-3C61-3C169C463C31}"/>
              </a:ext>
            </a:extLst>
          </p:cNvPr>
          <p:cNvSpPr txBox="1"/>
          <p:nvPr/>
        </p:nvSpPr>
        <p:spPr>
          <a:xfrm>
            <a:off x="2773585" y="3309270"/>
            <a:ext cx="3620637" cy="830997"/>
          </a:xfrm>
          <a:prstGeom prst="rect">
            <a:avLst/>
          </a:prstGeom>
          <a:noFill/>
        </p:spPr>
        <p:txBody>
          <a:bodyPr wrap="square">
            <a:spAutoFit/>
          </a:bodyPr>
          <a:lstStyle/>
          <a:p>
            <a:pPr algn="just"/>
            <a:r>
              <a:rPr lang="fr-FR" sz="1200" dirty="0">
                <a:latin typeface="Open Sans" panose="020B0606030504020204" pitchFamily="34" charset="0"/>
              </a:rPr>
              <a:t>Réservés principalement à des fins très cadrées légalement (réorganisation, mutation, augmentation, ruptures conventionnelles, rappel à l'ordre et autres sanctions...).</a:t>
            </a:r>
          </a:p>
        </p:txBody>
      </p:sp>
      <p:sp>
        <p:nvSpPr>
          <p:cNvPr id="14" name="Rectangle : coins arrondis 13">
            <a:extLst>
              <a:ext uri="{FF2B5EF4-FFF2-40B4-BE49-F238E27FC236}">
                <a16:creationId xmlns:a16="http://schemas.microsoft.com/office/drawing/2014/main" id="{95EBEC04-2DBE-FE46-C36D-201BE85AAAFA}"/>
              </a:ext>
            </a:extLst>
          </p:cNvPr>
          <p:cNvSpPr/>
          <p:nvPr/>
        </p:nvSpPr>
        <p:spPr>
          <a:xfrm>
            <a:off x="51436" y="3377570"/>
            <a:ext cx="1430866" cy="6032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Courriers</a:t>
            </a:r>
          </a:p>
        </p:txBody>
      </p:sp>
      <p:pic>
        <p:nvPicPr>
          <p:cNvPr id="15" name="Picture 4" descr="Le courrier adressé scénarisé - 3ma group">
            <a:extLst>
              <a:ext uri="{FF2B5EF4-FFF2-40B4-BE49-F238E27FC236}">
                <a16:creationId xmlns:a16="http://schemas.microsoft.com/office/drawing/2014/main" id="{A25FFD8E-0C26-9FCC-2C2F-C88FFBF779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379" t="11812" b="24632"/>
          <a:stretch/>
        </p:blipFill>
        <p:spPr bwMode="auto">
          <a:xfrm>
            <a:off x="1675014" y="3429000"/>
            <a:ext cx="939609" cy="47580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 coins arrondis 15">
            <a:extLst>
              <a:ext uri="{FF2B5EF4-FFF2-40B4-BE49-F238E27FC236}">
                <a16:creationId xmlns:a16="http://schemas.microsoft.com/office/drawing/2014/main" id="{EEA27093-FDC7-7D76-B235-C8E183069FD4}"/>
              </a:ext>
            </a:extLst>
          </p:cNvPr>
          <p:cNvSpPr/>
          <p:nvPr/>
        </p:nvSpPr>
        <p:spPr>
          <a:xfrm>
            <a:off x="74939" y="4398549"/>
            <a:ext cx="1430866" cy="6032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Téléphone</a:t>
            </a:r>
          </a:p>
        </p:txBody>
      </p:sp>
      <p:pic>
        <p:nvPicPr>
          <p:cNvPr id="17" name="Picture 6" descr="Téléphone - Icônes la technologie gratuites">
            <a:extLst>
              <a:ext uri="{FF2B5EF4-FFF2-40B4-BE49-F238E27FC236}">
                <a16:creationId xmlns:a16="http://schemas.microsoft.com/office/drawing/2014/main" id="{C8F2C84F-6C44-60DA-4A9E-7A5FAD0F7C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2652" y="4382674"/>
            <a:ext cx="635000" cy="635000"/>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776C3C92-B1FA-5D8F-7735-EDFD945BDCFB}"/>
              </a:ext>
            </a:extLst>
          </p:cNvPr>
          <p:cNvSpPr txBox="1"/>
          <p:nvPr/>
        </p:nvSpPr>
        <p:spPr>
          <a:xfrm>
            <a:off x="2773585" y="4377008"/>
            <a:ext cx="3620637" cy="646331"/>
          </a:xfrm>
          <a:prstGeom prst="rect">
            <a:avLst/>
          </a:prstGeom>
          <a:noFill/>
        </p:spPr>
        <p:txBody>
          <a:bodyPr wrap="square">
            <a:spAutoFit/>
          </a:bodyPr>
          <a:lstStyle/>
          <a:p>
            <a:pPr algn="just"/>
            <a:r>
              <a:rPr lang="fr-FR" sz="1200" dirty="0">
                <a:latin typeface="Open Sans" panose="020B0606030504020204" pitchFamily="34" charset="0"/>
              </a:rPr>
              <a:t>Pour obtenir des informations plus rapidement que par mail, transmettre une donnée importante et urgente...</a:t>
            </a:r>
          </a:p>
        </p:txBody>
      </p:sp>
      <p:sp>
        <p:nvSpPr>
          <p:cNvPr id="19" name="Rectangle : coins arrondis 18">
            <a:extLst>
              <a:ext uri="{FF2B5EF4-FFF2-40B4-BE49-F238E27FC236}">
                <a16:creationId xmlns:a16="http://schemas.microsoft.com/office/drawing/2014/main" id="{11ED18D7-D9BF-2A35-6561-0FC7E89EEC17}"/>
              </a:ext>
            </a:extLst>
          </p:cNvPr>
          <p:cNvSpPr/>
          <p:nvPr/>
        </p:nvSpPr>
        <p:spPr>
          <a:xfrm>
            <a:off x="6706343" y="3362415"/>
            <a:ext cx="1430866" cy="6032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Réunions collectives</a:t>
            </a:r>
          </a:p>
        </p:txBody>
      </p:sp>
      <p:pic>
        <p:nvPicPr>
          <p:cNvPr id="20" name="Picture 8" descr="Réunion d'information collective sur les « aides au recrutement » – Mission  Locale Jeunes">
            <a:extLst>
              <a:ext uri="{FF2B5EF4-FFF2-40B4-BE49-F238E27FC236}">
                <a16:creationId xmlns:a16="http://schemas.microsoft.com/office/drawing/2014/main" id="{7675742B-6BCD-A8C3-3D63-9C5406590F4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3981" b="17223"/>
          <a:stretch/>
        </p:blipFill>
        <p:spPr bwMode="auto">
          <a:xfrm>
            <a:off x="8193745" y="3361881"/>
            <a:ext cx="1027816" cy="604318"/>
          </a:xfrm>
          <a:prstGeom prst="rect">
            <a:avLst/>
          </a:prstGeom>
          <a:noFill/>
          <a:extLst>
            <a:ext uri="{909E8E84-426E-40DD-AFC4-6F175D3DCCD1}">
              <a14:hiddenFill xmlns:a14="http://schemas.microsoft.com/office/drawing/2010/main">
                <a:solidFill>
                  <a:srgbClr val="FFFFFF"/>
                </a:solidFill>
              </a14:hiddenFill>
            </a:ext>
          </a:extLst>
        </p:spPr>
      </p:pic>
      <p:sp>
        <p:nvSpPr>
          <p:cNvPr id="21" name="ZoneTexte 20">
            <a:extLst>
              <a:ext uri="{FF2B5EF4-FFF2-40B4-BE49-F238E27FC236}">
                <a16:creationId xmlns:a16="http://schemas.microsoft.com/office/drawing/2014/main" id="{81FC386C-1221-C658-25E2-50247BADDC1E}"/>
              </a:ext>
            </a:extLst>
          </p:cNvPr>
          <p:cNvSpPr txBox="1"/>
          <p:nvPr/>
        </p:nvSpPr>
        <p:spPr>
          <a:xfrm>
            <a:off x="9189708" y="3369844"/>
            <a:ext cx="2918048" cy="646331"/>
          </a:xfrm>
          <a:prstGeom prst="rect">
            <a:avLst/>
          </a:prstGeom>
          <a:noFill/>
        </p:spPr>
        <p:txBody>
          <a:bodyPr wrap="square">
            <a:spAutoFit/>
          </a:bodyPr>
          <a:lstStyle/>
          <a:p>
            <a:r>
              <a:rPr lang="fr-FR" sz="1200" dirty="0">
                <a:latin typeface="Open Sans" panose="020B0606030504020204" pitchFamily="34" charset="0"/>
              </a:rPr>
              <a:t>Séances pour réfléchir, avancer, faire le point sur les projets à venir ou en cours, séminaires, etc.</a:t>
            </a:r>
          </a:p>
        </p:txBody>
      </p:sp>
      <p:sp>
        <p:nvSpPr>
          <p:cNvPr id="22" name="Rectangle : coins arrondis 21">
            <a:extLst>
              <a:ext uri="{FF2B5EF4-FFF2-40B4-BE49-F238E27FC236}">
                <a16:creationId xmlns:a16="http://schemas.microsoft.com/office/drawing/2014/main" id="{13B6CACF-B88F-6FF2-30D0-C6305127F796}"/>
              </a:ext>
            </a:extLst>
          </p:cNvPr>
          <p:cNvSpPr/>
          <p:nvPr/>
        </p:nvSpPr>
        <p:spPr>
          <a:xfrm>
            <a:off x="6706343" y="4401115"/>
            <a:ext cx="1430866" cy="6032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700" dirty="0"/>
              <a:t>Rencontres</a:t>
            </a:r>
          </a:p>
          <a:p>
            <a:pPr algn="ctr"/>
            <a:r>
              <a:rPr lang="fr-FR" sz="1700" dirty="0"/>
              <a:t>informelles</a:t>
            </a:r>
          </a:p>
        </p:txBody>
      </p:sp>
      <p:pic>
        <p:nvPicPr>
          <p:cNvPr id="23" name="Picture 10" descr="Sherpany | Une introduction douce aux réunions informelles">
            <a:extLst>
              <a:ext uri="{FF2B5EF4-FFF2-40B4-BE49-F238E27FC236}">
                <a16:creationId xmlns:a16="http://schemas.microsoft.com/office/drawing/2014/main" id="{C312D8AC-E86D-50AF-8095-2D305B6D9C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2054" y="4371725"/>
            <a:ext cx="871197" cy="632640"/>
          </a:xfrm>
          <a:prstGeom prst="rect">
            <a:avLst/>
          </a:prstGeom>
          <a:noFill/>
          <a:extLst>
            <a:ext uri="{909E8E84-426E-40DD-AFC4-6F175D3DCCD1}">
              <a14:hiddenFill xmlns:a14="http://schemas.microsoft.com/office/drawing/2010/main">
                <a:solidFill>
                  <a:srgbClr val="FFFFFF"/>
                </a:solidFill>
              </a14:hiddenFill>
            </a:ext>
          </a:extLst>
        </p:spPr>
      </p:pic>
      <p:sp>
        <p:nvSpPr>
          <p:cNvPr id="24" name="ZoneTexte 23">
            <a:extLst>
              <a:ext uri="{FF2B5EF4-FFF2-40B4-BE49-F238E27FC236}">
                <a16:creationId xmlns:a16="http://schemas.microsoft.com/office/drawing/2014/main" id="{382EA76C-D7C4-2393-C213-B3FE66486240}"/>
              </a:ext>
            </a:extLst>
          </p:cNvPr>
          <p:cNvSpPr txBox="1"/>
          <p:nvPr/>
        </p:nvSpPr>
        <p:spPr>
          <a:xfrm>
            <a:off x="9230819" y="4358034"/>
            <a:ext cx="2835825" cy="646331"/>
          </a:xfrm>
          <a:prstGeom prst="rect">
            <a:avLst/>
          </a:prstGeom>
          <a:noFill/>
        </p:spPr>
        <p:txBody>
          <a:bodyPr wrap="square">
            <a:spAutoFit/>
          </a:bodyPr>
          <a:lstStyle/>
          <a:p>
            <a:r>
              <a:rPr lang="fr-FR" sz="1200" dirty="0">
                <a:latin typeface="Open Sans" panose="020B0606030504020204" pitchFamily="34" charset="0"/>
              </a:rPr>
              <a:t>Pour souder le groupe, apprendre à mieux connaitre ses collaborateurs et collègues...</a:t>
            </a:r>
          </a:p>
        </p:txBody>
      </p:sp>
      <p:sp>
        <p:nvSpPr>
          <p:cNvPr id="25" name="Rectangle : coins arrondis 24">
            <a:extLst>
              <a:ext uri="{FF2B5EF4-FFF2-40B4-BE49-F238E27FC236}">
                <a16:creationId xmlns:a16="http://schemas.microsoft.com/office/drawing/2014/main" id="{E960E9D9-8B7A-21C1-9612-330925CFFE13}"/>
              </a:ext>
            </a:extLst>
          </p:cNvPr>
          <p:cNvSpPr/>
          <p:nvPr/>
        </p:nvSpPr>
        <p:spPr>
          <a:xfrm>
            <a:off x="74939" y="5343440"/>
            <a:ext cx="1430866" cy="6032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réseaux sociaux</a:t>
            </a:r>
          </a:p>
        </p:txBody>
      </p:sp>
      <p:pic>
        <p:nvPicPr>
          <p:cNvPr id="26" name="Picture 12" descr="Les nouveaux réseaux sociaux et les médias à suivre - Noiise">
            <a:extLst>
              <a:ext uri="{FF2B5EF4-FFF2-40B4-BE49-F238E27FC236}">
                <a16:creationId xmlns:a16="http://schemas.microsoft.com/office/drawing/2014/main" id="{F224F68C-D820-F931-2026-79E3C206FAD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2652" y="5386670"/>
            <a:ext cx="774468" cy="516790"/>
          </a:xfrm>
          <a:prstGeom prst="rect">
            <a:avLst/>
          </a:prstGeom>
          <a:noFill/>
          <a:extLst>
            <a:ext uri="{909E8E84-426E-40DD-AFC4-6F175D3DCCD1}">
              <a14:hiddenFill xmlns:a14="http://schemas.microsoft.com/office/drawing/2010/main">
                <a:solidFill>
                  <a:srgbClr val="FFFFFF"/>
                </a:solidFill>
              </a14:hiddenFill>
            </a:ext>
          </a:extLst>
        </p:spPr>
      </p:pic>
      <p:sp>
        <p:nvSpPr>
          <p:cNvPr id="27" name="ZoneTexte 26">
            <a:extLst>
              <a:ext uri="{FF2B5EF4-FFF2-40B4-BE49-F238E27FC236}">
                <a16:creationId xmlns:a16="http://schemas.microsoft.com/office/drawing/2014/main" id="{170FCD80-0E95-9896-EC8C-3BFBDDFF97B0}"/>
              </a:ext>
            </a:extLst>
          </p:cNvPr>
          <p:cNvSpPr txBox="1"/>
          <p:nvPr/>
        </p:nvSpPr>
        <p:spPr>
          <a:xfrm>
            <a:off x="2777907" y="5386670"/>
            <a:ext cx="3616315" cy="461665"/>
          </a:xfrm>
          <a:prstGeom prst="rect">
            <a:avLst/>
          </a:prstGeom>
          <a:noFill/>
        </p:spPr>
        <p:txBody>
          <a:bodyPr wrap="square">
            <a:spAutoFit/>
          </a:bodyPr>
          <a:lstStyle/>
          <a:p>
            <a:pPr algn="just"/>
            <a:r>
              <a:rPr lang="fr-FR" sz="1200" dirty="0">
                <a:latin typeface="Open Sans" panose="020B0606030504020204" pitchFamily="34" charset="0"/>
              </a:rPr>
              <a:t>Pour échanger des documents, informations, supports de formation, etc. </a:t>
            </a:r>
          </a:p>
        </p:txBody>
      </p:sp>
    </p:spTree>
    <p:extLst>
      <p:ext uri="{BB962C8B-B14F-4D97-AF65-F5344CB8AC3E}">
        <p14:creationId xmlns:p14="http://schemas.microsoft.com/office/powerpoint/2010/main" val="2523623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7C162C-355F-BAC9-0501-5A258D1BA00D}"/>
              </a:ext>
            </a:extLst>
          </p:cNvPr>
          <p:cNvSpPr>
            <a:spLocks noGrp="1"/>
          </p:cNvSpPr>
          <p:nvPr>
            <p:ph type="title"/>
          </p:nvPr>
        </p:nvSpPr>
        <p:spPr>
          <a:xfrm>
            <a:off x="471488" y="947920"/>
            <a:ext cx="11272837" cy="728480"/>
          </a:xfrm>
        </p:spPr>
        <p:txBody>
          <a:bodyPr/>
          <a:lstStyle/>
          <a:p>
            <a:pPr algn="ctr"/>
            <a:r>
              <a:rPr lang="fr-FR" dirty="0"/>
              <a:t>Type de formation</a:t>
            </a:r>
          </a:p>
        </p:txBody>
      </p:sp>
      <p:sp>
        <p:nvSpPr>
          <p:cNvPr id="4" name="ZoneTexte 3">
            <a:extLst>
              <a:ext uri="{FF2B5EF4-FFF2-40B4-BE49-F238E27FC236}">
                <a16:creationId xmlns:a16="http://schemas.microsoft.com/office/drawing/2014/main" id="{6D3DAC6C-F25A-3DD0-4088-60662865DDE2}"/>
              </a:ext>
            </a:extLst>
          </p:cNvPr>
          <p:cNvSpPr txBox="1"/>
          <p:nvPr/>
        </p:nvSpPr>
        <p:spPr>
          <a:xfrm>
            <a:off x="471076" y="2380402"/>
            <a:ext cx="11453024" cy="1286121"/>
          </a:xfrm>
          <a:prstGeom prst="rect">
            <a:avLst/>
          </a:prstGeom>
          <a:noFill/>
        </p:spPr>
        <p:txBody>
          <a:bodyPr wrap="square">
            <a:spAutoFit/>
          </a:bodyPr>
          <a:lstStyle/>
          <a:p>
            <a:pPr algn="just">
              <a:lnSpc>
                <a:spcPct val="150000"/>
              </a:lnSpc>
            </a:pPr>
            <a:r>
              <a:rPr lang="fr-FR" dirty="0"/>
              <a:t>Pour accéder à ce poste, un diplôme de niveau licence ou master en communication est requis. Que ce diplôme soit obtenu en Ecoles d’ingénieurs ou école de commerce, avec spécialisation en communication ou en encore en Université  à titre d’exemples :</a:t>
            </a:r>
          </a:p>
        </p:txBody>
      </p:sp>
      <p:sp>
        <p:nvSpPr>
          <p:cNvPr id="5" name="Espace réservé du contenu 2">
            <a:extLst>
              <a:ext uri="{FF2B5EF4-FFF2-40B4-BE49-F238E27FC236}">
                <a16:creationId xmlns:a16="http://schemas.microsoft.com/office/drawing/2014/main" id="{2C6F7C05-EF2A-6D4A-A632-88DF8D3226BF}"/>
              </a:ext>
            </a:extLst>
          </p:cNvPr>
          <p:cNvSpPr>
            <a:spLocks noGrp="1"/>
          </p:cNvSpPr>
          <p:nvPr>
            <p:ph idx="1"/>
          </p:nvPr>
        </p:nvSpPr>
        <p:spPr>
          <a:xfrm>
            <a:off x="471076" y="3940472"/>
            <a:ext cx="10931618" cy="2173704"/>
          </a:xfrm>
        </p:spPr>
        <p:txBody>
          <a:bodyPr>
            <a:normAutofit/>
          </a:bodyPr>
          <a:lstStyle/>
          <a:p>
            <a:pPr algn="just">
              <a:lnSpc>
                <a:spcPct val="150000"/>
              </a:lnSpc>
            </a:pPr>
            <a:r>
              <a:rPr lang="fr-FR" dirty="0">
                <a:solidFill>
                  <a:schemeClr val="tx1"/>
                </a:solidFill>
              </a:rPr>
              <a:t>Master en sciences de l’information, de la communication, les sciences économiques, droit…</a:t>
            </a:r>
          </a:p>
          <a:p>
            <a:pPr algn="just">
              <a:lnSpc>
                <a:spcPct val="150000"/>
              </a:lnSpc>
            </a:pPr>
            <a:r>
              <a:rPr lang="fr-FR" dirty="0">
                <a:solidFill>
                  <a:schemeClr val="tx1"/>
                </a:solidFill>
              </a:rPr>
              <a:t>Diplôme de Sciences politiques</a:t>
            </a:r>
          </a:p>
          <a:p>
            <a:pPr algn="just">
              <a:lnSpc>
                <a:spcPct val="150000"/>
              </a:lnSpc>
            </a:pPr>
            <a:r>
              <a:rPr lang="fr-FR" dirty="0">
                <a:solidFill>
                  <a:schemeClr val="tx1"/>
                </a:solidFill>
              </a:rPr>
              <a:t>Masters professionnels en communication (Communication d’entreprise / Communication des entreprises et des institutions / Communication des organisations …)</a:t>
            </a:r>
          </a:p>
        </p:txBody>
      </p:sp>
    </p:spTree>
    <p:extLst>
      <p:ext uri="{BB962C8B-B14F-4D97-AF65-F5344CB8AC3E}">
        <p14:creationId xmlns:p14="http://schemas.microsoft.com/office/powerpoint/2010/main" val="36910231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Salle d’ions">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Salle d’ions">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le d’ions">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{B4281805-0590-8F44-B069-5B859FB41E7E}tf10001076</Template>
  <TotalTime>2223</TotalTime>
  <Words>754</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Century Gothic</vt:lpstr>
      <vt:lpstr>Montserrat</vt:lpstr>
      <vt:lpstr>Open Sans</vt:lpstr>
      <vt:lpstr>Wingdings 3</vt:lpstr>
      <vt:lpstr>Work Sans</vt:lpstr>
      <vt:lpstr>Salle d’ions</vt:lpstr>
      <vt:lpstr>PowerPoint Presentation</vt:lpstr>
      <vt:lpstr>Plan</vt:lpstr>
      <vt:lpstr>Introduction</vt:lpstr>
      <vt:lpstr>Quel est le rôle du responsable communication ? </vt:lpstr>
      <vt:lpstr>Quelles sont les compétences requises pour exercer le métier de responsable communication ? </vt:lpstr>
      <vt:lpstr>PowerPoint Presentation</vt:lpstr>
      <vt:lpstr>Responsabilités et tâches principales du responsable communication</vt:lpstr>
      <vt:lpstr>Les supports de communication</vt:lpstr>
      <vt:lpstr>Type de formation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Microsoft Office User</dc:creator>
  <cp:lastModifiedBy>ASUS VIVOBOOK</cp:lastModifiedBy>
  <cp:revision>10</cp:revision>
  <dcterms:created xsi:type="dcterms:W3CDTF">2023-05-22T15:21:08Z</dcterms:created>
  <dcterms:modified xsi:type="dcterms:W3CDTF">2023-05-26T08:29:56Z</dcterms:modified>
</cp:coreProperties>
</file>