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Merriweather-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Merriweather-italic.fntdata"/><Relationship Id="rId23" Type="http://schemas.openxmlformats.org/officeDocument/2006/relationships/slide" Target="slides/slide18.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erriweather-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381e719b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381e719b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381e719b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381e719b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381e719b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381e719b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381e719b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381e719b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381e719b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381e719b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381e719b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381e719b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381e719b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381e719b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381e719b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381e719b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81e719b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381e719b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381e719b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381e719b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381e719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381e719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81e719b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81e719b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81e719b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81e719b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381e719b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381e719b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381e719b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381e719b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381e719b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381e719b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381e719b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381e719b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381e719b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381e719b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381e719b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381e719b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381e719b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381e719b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381e719b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381e719b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381e719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381e719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381e719b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381e719b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381e719b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381e719b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381e719b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381e719b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381e719b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381e719b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381e719b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381e719b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381e719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381e719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381e719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381e719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81e719b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81e719b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381e719b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381e719b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381e719b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381e719b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381e719b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381e719b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rikdifos/eda-vintage-analys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4766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Card Approval Prediction </a:t>
            </a:r>
            <a:endParaRPr/>
          </a:p>
        </p:txBody>
      </p:sp>
      <p:sp>
        <p:nvSpPr>
          <p:cNvPr id="65" name="Google Shape;65;p13"/>
          <p:cNvSpPr txBox="1"/>
          <p:nvPr>
            <p:ph idx="1" type="subTitle"/>
          </p:nvPr>
        </p:nvSpPr>
        <p:spPr>
          <a:xfrm>
            <a:off x="311700" y="2253835"/>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Oussama Errabia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Sr. Data Scientist | MLOps GCP Developer</a:t>
            </a:r>
            <a:endParaRPr/>
          </a:p>
        </p:txBody>
      </p:sp>
      <p:pic>
        <p:nvPicPr>
          <p:cNvPr id="66" name="Google Shape;66;p13"/>
          <p:cNvPicPr preferRelativeResize="0"/>
          <p:nvPr/>
        </p:nvPicPr>
        <p:blipFill>
          <a:blip r:embed="rId3">
            <a:alphaModFix/>
          </a:blip>
          <a:stretch>
            <a:fillRect/>
          </a:stretch>
        </p:blipFill>
        <p:spPr>
          <a:xfrm>
            <a:off x="6335550" y="58875"/>
            <a:ext cx="2675999" cy="141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t>
            </a:r>
            <a:r>
              <a:rPr lang="en-GB"/>
              <a:t>ivariate Analysis</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4710900" y="1917150"/>
            <a:ext cx="41664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 more infos on the other Interactions, please check the pdf report.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Duplicated Records</a:t>
            </a:r>
            <a:endParaRPr/>
          </a:p>
        </p:txBody>
      </p:sp>
      <p:sp>
        <p:nvSpPr>
          <p:cNvPr id="132" name="Google Shape;132;p23"/>
          <p:cNvSpPr txBox="1"/>
          <p:nvPr>
            <p:ph idx="1" type="body"/>
          </p:nvPr>
        </p:nvSpPr>
        <p:spPr>
          <a:xfrm>
            <a:off x="4652050" y="3204875"/>
            <a:ext cx="4166400" cy="1309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By removing the ID from the Application dataset, we can clearly see that there are a lot of duplicated records, like the top one above is duplicated 115 times.</a:t>
            </a:r>
            <a:endParaRPr/>
          </a:p>
          <a:p>
            <a:pPr indent="-304958" lvl="0" marL="457200" rtl="0" algn="l">
              <a:spcBef>
                <a:spcPts val="0"/>
              </a:spcBef>
              <a:spcAft>
                <a:spcPts val="0"/>
              </a:spcAft>
              <a:buSzPct val="100000"/>
              <a:buChar char="●"/>
            </a:pPr>
            <a:r>
              <a:rPr lang="en-GB"/>
              <a:t>There are only ~90k unique records (from an original ~440k which is 20%)</a:t>
            </a:r>
            <a:endParaRPr/>
          </a:p>
        </p:txBody>
      </p:sp>
      <p:pic>
        <p:nvPicPr>
          <p:cNvPr id="133" name="Google Shape;133;p23"/>
          <p:cNvPicPr preferRelativeResize="0"/>
          <p:nvPr/>
        </p:nvPicPr>
        <p:blipFill>
          <a:blip r:embed="rId3">
            <a:alphaModFix/>
          </a:blip>
          <a:stretch>
            <a:fillRect/>
          </a:stretch>
        </p:blipFill>
        <p:spPr>
          <a:xfrm>
            <a:off x="4363525" y="51500"/>
            <a:ext cx="4780476" cy="2715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Missing Values</a:t>
            </a:r>
            <a:endParaRPr sz="2000"/>
          </a:p>
        </p:txBody>
      </p:sp>
      <p:sp>
        <p:nvSpPr>
          <p:cNvPr id="139" name="Google Shape;139;p24"/>
          <p:cNvSpPr txBox="1"/>
          <p:nvPr>
            <p:ph idx="1" type="body"/>
          </p:nvPr>
        </p:nvSpPr>
        <p:spPr>
          <a:xfrm>
            <a:off x="4541675" y="1372625"/>
            <a:ext cx="4166400" cy="130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only feature that had missing values was the Occupation Type feature (you can notice this from the pdf report)</a:t>
            </a:r>
            <a:endParaRPr/>
          </a:p>
          <a:p>
            <a:pPr indent="-311150" lvl="0" marL="457200" rtl="0" algn="l">
              <a:spcBef>
                <a:spcPts val="0"/>
              </a:spcBef>
              <a:spcAft>
                <a:spcPts val="0"/>
              </a:spcAft>
              <a:buSzPts val="1300"/>
              <a:buChar char="●"/>
            </a:pPr>
            <a:r>
              <a:rPr lang="en-GB"/>
              <a:t>It was </a:t>
            </a:r>
            <a:r>
              <a:rPr lang="en-GB"/>
              <a:t>handled</a:t>
            </a:r>
            <a:r>
              <a:rPr lang="en-GB"/>
              <a:t> by replacing the missing value by NotDefined.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Removing Duplicate</a:t>
            </a:r>
            <a:endParaRPr sz="2000"/>
          </a:p>
        </p:txBody>
      </p:sp>
      <p:sp>
        <p:nvSpPr>
          <p:cNvPr id="145" name="Google Shape;145;p25"/>
          <p:cNvSpPr txBox="1"/>
          <p:nvPr>
            <p:ph idx="1" type="body"/>
          </p:nvPr>
        </p:nvSpPr>
        <p:spPr>
          <a:xfrm>
            <a:off x="4541675" y="1372625"/>
            <a:ext cx="4166400" cy="1309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Since all the </a:t>
            </a:r>
            <a:r>
              <a:rPr lang="en-GB"/>
              <a:t>training</a:t>
            </a:r>
            <a:r>
              <a:rPr lang="en-GB"/>
              <a:t> features (the X) will be generated from the application data, then it is a must to drop the duplicated values, and so we did.</a:t>
            </a:r>
            <a:endParaRPr/>
          </a:p>
          <a:p>
            <a:pPr indent="-304958" lvl="0" marL="457200" rtl="0" algn="l">
              <a:spcBef>
                <a:spcPts val="0"/>
              </a:spcBef>
              <a:spcAft>
                <a:spcPts val="0"/>
              </a:spcAft>
              <a:buSzPct val="100000"/>
              <a:buChar char="●"/>
            </a:pPr>
            <a:r>
              <a:rPr lang="en-GB"/>
              <a:t>The credit_record dataset was used to generate the target (the Y) only, so not to introduce any data leakage.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Target Definition</a:t>
            </a:r>
            <a:endParaRPr sz="2000"/>
          </a:p>
        </p:txBody>
      </p:sp>
      <p:sp>
        <p:nvSpPr>
          <p:cNvPr id="151" name="Google Shape;151;p26"/>
          <p:cNvSpPr txBox="1"/>
          <p:nvPr>
            <p:ph idx="1" type="body"/>
          </p:nvPr>
        </p:nvSpPr>
        <p:spPr>
          <a:xfrm>
            <a:off x="4541675" y="1372625"/>
            <a:ext cx="4166400" cy="1309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latin typeface="Arial"/>
                <a:ea typeface="Arial"/>
                <a:cs typeface="Arial"/>
                <a:sym typeface="Arial"/>
              </a:rPr>
              <a:t>Based on the </a:t>
            </a:r>
            <a:r>
              <a:rPr lang="en-GB" sz="1100">
                <a:highlight>
                  <a:srgbClr val="FFFFFF"/>
                </a:highlight>
                <a:latin typeface="Arial"/>
                <a:ea typeface="Arial"/>
                <a:cs typeface="Arial"/>
                <a:sym typeface="Arial"/>
              </a:rPr>
              <a:t>V</a:t>
            </a:r>
            <a:r>
              <a:rPr lang="en-GB" sz="110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intage Analysis</a:t>
            </a:r>
            <a:r>
              <a:rPr lang="en-GB" sz="1100">
                <a:solidFill>
                  <a:srgbClr val="3C4043"/>
                </a:solidFill>
                <a:highlight>
                  <a:srgbClr val="FFFFFF"/>
                </a:highlight>
                <a:latin typeface="Arial"/>
                <a:ea typeface="Arial"/>
                <a:cs typeface="Arial"/>
                <a:sym typeface="Arial"/>
              </a:rPr>
              <a:t> provided with the description of the dataset,  we defined Bad Customers as customers with </a:t>
            </a:r>
            <a:r>
              <a:rPr lang="en-GB" sz="1100">
                <a:solidFill>
                  <a:srgbClr val="000000"/>
                </a:solidFill>
                <a:highlight>
                  <a:srgbClr val="FFFFFF"/>
                </a:highlight>
                <a:latin typeface="Arial"/>
                <a:ea typeface="Arial"/>
                <a:cs typeface="Arial"/>
                <a:sym typeface="Arial"/>
              </a:rPr>
              <a:t>past due more than 60 days as it has the most adequate </a:t>
            </a:r>
            <a:r>
              <a:rPr lang="en-GB" sz="1100">
                <a:solidFill>
                  <a:srgbClr val="000000"/>
                </a:solidFill>
                <a:highlight>
                  <a:srgbClr val="FFFFFF"/>
                </a:highlight>
                <a:latin typeface="Arial"/>
                <a:ea typeface="Arial"/>
                <a:cs typeface="Arial"/>
                <a:sym typeface="Arial"/>
              </a:rPr>
              <a:t>percentage</a:t>
            </a:r>
            <a:r>
              <a:rPr lang="en-GB" sz="1100">
                <a:solidFill>
                  <a:srgbClr val="000000"/>
                </a:solidFill>
                <a:highlight>
                  <a:srgbClr val="FFFFFF"/>
                </a:highlight>
                <a:latin typeface="Arial"/>
                <a:ea typeface="Arial"/>
                <a:cs typeface="Arial"/>
                <a:sym typeface="Arial"/>
              </a:rPr>
              <a:t> (1.4%).</a:t>
            </a:r>
            <a:endParaRPr sz="110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Features Transformations</a:t>
            </a:r>
            <a:endParaRPr sz="2000"/>
          </a:p>
        </p:txBody>
      </p:sp>
      <p:sp>
        <p:nvSpPr>
          <p:cNvPr id="157" name="Google Shape;157;p27"/>
          <p:cNvSpPr txBox="1"/>
          <p:nvPr>
            <p:ph idx="1" type="body"/>
          </p:nvPr>
        </p:nvSpPr>
        <p:spPr>
          <a:xfrm>
            <a:off x="4541675" y="1372625"/>
            <a:ext cx="4166400" cy="18945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rPr lang="en-GB" sz="1100">
                <a:latin typeface="Arial"/>
                <a:ea typeface="Arial"/>
                <a:cs typeface="Arial"/>
                <a:sym typeface="Arial"/>
              </a:rPr>
              <a:t>In ML, features should be numeric and with </a:t>
            </a:r>
            <a:r>
              <a:rPr lang="en-GB" sz="1100">
                <a:latin typeface="Arial"/>
                <a:ea typeface="Arial"/>
                <a:cs typeface="Arial"/>
                <a:sym typeface="Arial"/>
              </a:rPr>
              <a:t>meaningful</a:t>
            </a:r>
            <a:r>
              <a:rPr lang="en-GB" sz="1100">
                <a:latin typeface="Arial"/>
                <a:ea typeface="Arial"/>
                <a:cs typeface="Arial"/>
                <a:sym typeface="Arial"/>
              </a:rPr>
              <a:t> magnitude, so :  </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3211" lvl="0" marL="457200" rtl="0" algn="l">
              <a:spcBef>
                <a:spcPts val="1200"/>
              </a:spcBef>
              <a:spcAft>
                <a:spcPts val="0"/>
              </a:spcAft>
              <a:buSzPct val="100000"/>
              <a:buChar char="●"/>
            </a:pPr>
            <a:r>
              <a:rPr lang="en-GB" sz="1100">
                <a:latin typeface="Arial"/>
                <a:ea typeface="Arial"/>
                <a:cs typeface="Arial"/>
                <a:sym typeface="Arial"/>
              </a:rPr>
              <a:t>For Binary features : we coded them into 0 and 1s</a:t>
            </a:r>
            <a:endParaRPr sz="1100">
              <a:latin typeface="Arial"/>
              <a:ea typeface="Arial"/>
              <a:cs typeface="Arial"/>
              <a:sym typeface="Arial"/>
            </a:endParaRPr>
          </a:p>
          <a:p>
            <a:pPr indent="-293211" lvl="0" marL="457200" rtl="0" algn="l">
              <a:spcBef>
                <a:spcPts val="0"/>
              </a:spcBef>
              <a:spcAft>
                <a:spcPts val="0"/>
              </a:spcAft>
              <a:buSzPct val="100000"/>
              <a:buFont typeface="Arial"/>
              <a:buChar char="●"/>
            </a:pPr>
            <a:r>
              <a:rPr lang="en-GB" sz="1100">
                <a:latin typeface="Arial"/>
                <a:ea typeface="Arial"/>
                <a:cs typeface="Arial"/>
                <a:sym typeface="Arial"/>
              </a:rPr>
              <a:t>For multi-category features : we applied one hot encoding.</a:t>
            </a:r>
            <a:endParaRPr sz="1100">
              <a:latin typeface="Arial"/>
              <a:ea typeface="Arial"/>
              <a:cs typeface="Arial"/>
              <a:sym typeface="Arial"/>
            </a:endParaRPr>
          </a:p>
          <a:p>
            <a:pPr indent="-293211" lvl="0" marL="457200" rtl="0" algn="l">
              <a:spcBef>
                <a:spcPts val="0"/>
              </a:spcBef>
              <a:spcAft>
                <a:spcPts val="0"/>
              </a:spcAft>
              <a:buSzPct val="100000"/>
              <a:buFont typeface="Arial"/>
              <a:buChar char="●"/>
            </a:pPr>
            <a:r>
              <a:rPr lang="en-GB" sz="1100">
                <a:latin typeface="Arial"/>
                <a:ea typeface="Arial"/>
                <a:cs typeface="Arial"/>
                <a:sym typeface="Arial"/>
              </a:rPr>
              <a:t>We scaled the Continuous features (For Logistic Regression)</a:t>
            </a:r>
            <a:endParaRPr sz="1100">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Train/Val/Test Split</a:t>
            </a:r>
            <a:endParaRPr sz="2000"/>
          </a:p>
        </p:txBody>
      </p:sp>
      <p:sp>
        <p:nvSpPr>
          <p:cNvPr id="163" name="Google Shape;163;p28"/>
          <p:cNvSpPr txBox="1"/>
          <p:nvPr>
            <p:ph idx="1" type="body"/>
          </p:nvPr>
        </p:nvSpPr>
        <p:spPr>
          <a:xfrm>
            <a:off x="4541675" y="1372625"/>
            <a:ext cx="4166400" cy="2402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100">
                <a:latin typeface="Arial"/>
                <a:ea typeface="Arial"/>
                <a:cs typeface="Arial"/>
                <a:sym typeface="Arial"/>
              </a:rPr>
              <a:t>We Split the data into 3 :</a:t>
            </a:r>
            <a:endParaRPr sz="1100">
              <a:latin typeface="Arial"/>
              <a:ea typeface="Arial"/>
              <a:cs typeface="Arial"/>
              <a:sym typeface="Arial"/>
            </a:endParaRPr>
          </a:p>
          <a:p>
            <a:pPr indent="0" lvl="0" marL="457200" rtl="0" algn="l">
              <a:spcBef>
                <a:spcPts val="1200"/>
              </a:spcBef>
              <a:spcAft>
                <a:spcPts val="0"/>
              </a:spcAft>
              <a:buNone/>
            </a:pPr>
            <a:r>
              <a:rPr lang="en-GB" sz="1100">
                <a:latin typeface="Arial"/>
                <a:ea typeface="Arial"/>
                <a:cs typeface="Arial"/>
                <a:sym typeface="Arial"/>
              </a:rPr>
              <a:t>Train : it will be used to train the model</a:t>
            </a:r>
            <a:endParaRPr sz="1100">
              <a:latin typeface="Arial"/>
              <a:ea typeface="Arial"/>
              <a:cs typeface="Arial"/>
              <a:sym typeface="Arial"/>
            </a:endParaRPr>
          </a:p>
          <a:p>
            <a:pPr indent="0" lvl="0" marL="457200" rtl="0" algn="l">
              <a:spcBef>
                <a:spcPts val="1200"/>
              </a:spcBef>
              <a:spcAft>
                <a:spcPts val="0"/>
              </a:spcAft>
              <a:buNone/>
            </a:pPr>
            <a:r>
              <a:rPr lang="en-GB" sz="1100">
                <a:latin typeface="Arial"/>
                <a:ea typeface="Arial"/>
                <a:cs typeface="Arial"/>
                <a:sym typeface="Arial"/>
              </a:rPr>
              <a:t>Val : it will be used for hyperparameters tuning</a:t>
            </a:r>
            <a:endParaRPr sz="1100">
              <a:latin typeface="Arial"/>
              <a:ea typeface="Arial"/>
              <a:cs typeface="Arial"/>
              <a:sym typeface="Arial"/>
            </a:endParaRPr>
          </a:p>
          <a:p>
            <a:pPr indent="0" lvl="0" marL="457200" rtl="0" algn="l">
              <a:spcBef>
                <a:spcPts val="1200"/>
              </a:spcBef>
              <a:spcAft>
                <a:spcPts val="0"/>
              </a:spcAft>
              <a:buNone/>
            </a:pPr>
            <a:r>
              <a:rPr lang="en-GB" sz="1100">
                <a:latin typeface="Arial"/>
                <a:ea typeface="Arial"/>
                <a:cs typeface="Arial"/>
                <a:sym typeface="Arial"/>
              </a:rPr>
              <a:t>Test : it will be used to test and validate the the find model.</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Handling Imbalanced Data</a:t>
            </a:r>
            <a:endParaRPr sz="2000"/>
          </a:p>
        </p:txBody>
      </p:sp>
      <p:sp>
        <p:nvSpPr>
          <p:cNvPr id="169" name="Google Shape;169;p29"/>
          <p:cNvSpPr txBox="1"/>
          <p:nvPr>
            <p:ph idx="1" type="body"/>
          </p:nvPr>
        </p:nvSpPr>
        <p:spPr>
          <a:xfrm>
            <a:off x="4541675" y="1066975"/>
            <a:ext cx="4166400" cy="351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100">
                <a:latin typeface="Arial"/>
                <a:ea typeface="Arial"/>
                <a:cs typeface="Arial"/>
                <a:sym typeface="Arial"/>
              </a:rPr>
              <a:t>We managed to handle the extreme </a:t>
            </a:r>
            <a:r>
              <a:rPr lang="en-GB" sz="1100">
                <a:latin typeface="Arial"/>
                <a:ea typeface="Arial"/>
                <a:cs typeface="Arial"/>
                <a:sym typeface="Arial"/>
              </a:rPr>
              <a:t>imbalance</a:t>
            </a:r>
            <a:r>
              <a:rPr lang="en-GB" sz="1100">
                <a:latin typeface="Arial"/>
                <a:ea typeface="Arial"/>
                <a:cs typeface="Arial"/>
                <a:sym typeface="Arial"/>
              </a:rPr>
              <a:t> data using models parameters for both the logistic_regression and the lightgbm :</a:t>
            </a:r>
            <a:endParaRPr sz="1100">
              <a:latin typeface="Arial"/>
              <a:ea typeface="Arial"/>
              <a:cs typeface="Arial"/>
              <a:sym typeface="Arial"/>
            </a:endParaRPr>
          </a:p>
          <a:p>
            <a:pPr indent="0" lvl="0" marL="457200" rtl="0" algn="l">
              <a:spcBef>
                <a:spcPts val="1200"/>
              </a:spcBef>
              <a:spcAft>
                <a:spcPts val="0"/>
              </a:spcAft>
              <a:buNone/>
            </a:pPr>
            <a:r>
              <a:rPr lang="en-GB" sz="1100">
                <a:latin typeface="Arial"/>
                <a:ea typeface="Arial"/>
                <a:cs typeface="Arial"/>
                <a:sym typeface="Arial"/>
              </a:rPr>
              <a:t>Logistic_regression : </a:t>
            </a:r>
            <a:r>
              <a:rPr lang="en-GB" sz="1050">
                <a:solidFill>
                  <a:srgbClr val="000000"/>
                </a:solidFill>
                <a:highlight>
                  <a:srgbClr val="F0F8FF"/>
                </a:highlight>
                <a:latin typeface="Arial"/>
                <a:ea typeface="Arial"/>
                <a:cs typeface="Arial"/>
                <a:sym typeface="Arial"/>
              </a:rPr>
              <a:t>class_weight='balanced'</a:t>
            </a:r>
            <a:endParaRPr sz="1050">
              <a:solidFill>
                <a:srgbClr val="000000"/>
              </a:solidFill>
              <a:highlight>
                <a:srgbClr val="F0F8FF"/>
              </a:highlight>
              <a:latin typeface="Arial"/>
              <a:ea typeface="Arial"/>
              <a:cs typeface="Arial"/>
              <a:sym typeface="Arial"/>
            </a:endParaRPr>
          </a:p>
          <a:p>
            <a:pPr indent="0" lvl="0" marL="457200" rtl="0" algn="l">
              <a:spcBef>
                <a:spcPts val="1200"/>
              </a:spcBef>
              <a:spcAft>
                <a:spcPts val="0"/>
              </a:spcAft>
              <a:buNone/>
            </a:pPr>
            <a:r>
              <a:rPr lang="en-GB" sz="1100">
                <a:latin typeface="Arial"/>
                <a:ea typeface="Arial"/>
                <a:cs typeface="Arial"/>
                <a:sym typeface="Arial"/>
              </a:rPr>
              <a:t>Lightgbm : scale_pos_weight. </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	A</a:t>
            </a:r>
            <a:r>
              <a:rPr lang="en-GB" sz="1100">
                <a:latin typeface="Arial"/>
                <a:ea typeface="Arial"/>
                <a:cs typeface="Arial"/>
                <a:sym typeface="Arial"/>
              </a:rPr>
              <a:t>lthough google recommend downsampling and scale the positive weight in order to keep the models calibrated,however, given the size of the data, i chose to balance the classes using model params and then calibrate the output model</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Tensorflow Data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Motivation</a:t>
            </a:r>
            <a:endParaRPr sz="1600"/>
          </a:p>
        </p:txBody>
      </p:sp>
      <p:sp>
        <p:nvSpPr>
          <p:cNvPr id="175" name="Google Shape;175;p30"/>
          <p:cNvSpPr txBox="1"/>
          <p:nvPr>
            <p:ph idx="1" type="body"/>
          </p:nvPr>
        </p:nvSpPr>
        <p:spPr>
          <a:xfrm>
            <a:off x="4541675" y="1066975"/>
            <a:ext cx="4166400" cy="35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latin typeface="Arial"/>
                <a:ea typeface="Arial"/>
                <a:cs typeface="Arial"/>
                <a:sym typeface="Arial"/>
              </a:rPr>
              <a:t>Why Data validation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1 - We want to make sure the train/test/val have the same </a:t>
            </a:r>
            <a:r>
              <a:rPr lang="en-GB" sz="1100">
                <a:latin typeface="Arial"/>
                <a:ea typeface="Arial"/>
                <a:cs typeface="Arial"/>
                <a:sym typeface="Arial"/>
              </a:rPr>
              <a:t>distribution</a:t>
            </a:r>
            <a:r>
              <a:rPr lang="en-GB" sz="1100">
                <a:latin typeface="Arial"/>
                <a:ea typeface="Arial"/>
                <a:cs typeface="Arial"/>
                <a:sym typeface="Arial"/>
              </a:rPr>
              <a:t> across all features</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2 - we want to detect if there is any outliers</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3 - we want to generate train schema to be used in production in our pipelines.</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Tensorflow Data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train stats</a:t>
            </a:r>
            <a:endParaRPr sz="1600"/>
          </a:p>
        </p:txBody>
      </p:sp>
      <p:sp>
        <p:nvSpPr>
          <p:cNvPr id="181" name="Google Shape;181;p31"/>
          <p:cNvSpPr txBox="1"/>
          <p:nvPr>
            <p:ph idx="1" type="body"/>
          </p:nvPr>
        </p:nvSpPr>
        <p:spPr>
          <a:xfrm>
            <a:off x="4650313" y="3348050"/>
            <a:ext cx="4166400" cy="14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latin typeface="Arial"/>
                <a:ea typeface="Arial"/>
                <a:cs typeface="Arial"/>
                <a:sym typeface="Arial"/>
              </a:rPr>
              <a:t>For more information, please check the data validation notebook</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pic>
        <p:nvPicPr>
          <p:cNvPr id="182" name="Google Shape;182;p31"/>
          <p:cNvPicPr preferRelativeResize="0"/>
          <p:nvPr/>
        </p:nvPicPr>
        <p:blipFill>
          <a:blip r:embed="rId3">
            <a:alphaModFix/>
          </a:blip>
          <a:stretch>
            <a:fillRect/>
          </a:stretch>
        </p:blipFill>
        <p:spPr>
          <a:xfrm>
            <a:off x="4323025" y="67525"/>
            <a:ext cx="4820974" cy="2504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To Expect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GB"/>
              <a:t>Data Presentation</a:t>
            </a:r>
            <a:endParaRPr/>
          </a:p>
          <a:p>
            <a:pPr indent="-287972" lvl="1" marL="914400" rtl="0" algn="l">
              <a:spcBef>
                <a:spcPts val="0"/>
              </a:spcBef>
              <a:spcAft>
                <a:spcPts val="0"/>
              </a:spcAft>
              <a:buSzPct val="100000"/>
              <a:buChar char="○"/>
            </a:pPr>
            <a:r>
              <a:rPr lang="en-GB"/>
              <a:t>U</a:t>
            </a:r>
            <a:r>
              <a:rPr lang="en-GB"/>
              <a:t>nivariate analysis</a:t>
            </a:r>
            <a:endParaRPr/>
          </a:p>
          <a:p>
            <a:pPr indent="-287972" lvl="1" marL="914400" rtl="0" algn="l">
              <a:spcBef>
                <a:spcPts val="0"/>
              </a:spcBef>
              <a:spcAft>
                <a:spcPts val="0"/>
              </a:spcAft>
              <a:buSzPct val="100000"/>
              <a:buChar char="○"/>
            </a:pPr>
            <a:r>
              <a:rPr lang="en-GB"/>
              <a:t>Bivariate analysis</a:t>
            </a:r>
            <a:endParaRPr/>
          </a:p>
          <a:p>
            <a:pPr indent="-287972" lvl="1" marL="914400" rtl="0" algn="l">
              <a:spcBef>
                <a:spcPts val="0"/>
              </a:spcBef>
              <a:spcAft>
                <a:spcPts val="0"/>
              </a:spcAft>
              <a:buSzPct val="100000"/>
              <a:buChar char="○"/>
            </a:pPr>
            <a:r>
              <a:rPr lang="en-GB"/>
              <a:t>Duplicated records</a:t>
            </a:r>
            <a:endParaRPr/>
          </a:p>
          <a:p>
            <a:pPr indent="-298767" lvl="0" marL="457200" rtl="0" algn="l">
              <a:spcBef>
                <a:spcPts val="0"/>
              </a:spcBef>
              <a:spcAft>
                <a:spcPts val="0"/>
              </a:spcAft>
              <a:buSzPct val="100000"/>
              <a:buChar char="●"/>
            </a:pPr>
            <a:r>
              <a:rPr lang="en-GB"/>
              <a:t>Data Cleaning</a:t>
            </a:r>
            <a:endParaRPr/>
          </a:p>
          <a:p>
            <a:pPr indent="-287972" lvl="1" marL="914400" rtl="0" algn="l">
              <a:spcBef>
                <a:spcPts val="0"/>
              </a:spcBef>
              <a:spcAft>
                <a:spcPts val="0"/>
              </a:spcAft>
              <a:buSzPct val="100000"/>
              <a:buChar char="○"/>
            </a:pPr>
            <a:r>
              <a:rPr lang="en-GB"/>
              <a:t>Missing Values</a:t>
            </a:r>
            <a:endParaRPr/>
          </a:p>
          <a:p>
            <a:pPr indent="-287972" lvl="1" marL="914400" rtl="0" algn="l">
              <a:spcBef>
                <a:spcPts val="0"/>
              </a:spcBef>
              <a:spcAft>
                <a:spcPts val="0"/>
              </a:spcAft>
              <a:buSzPct val="100000"/>
              <a:buChar char="○"/>
            </a:pPr>
            <a:r>
              <a:rPr lang="en-GB"/>
              <a:t>Removing Duplication</a:t>
            </a:r>
            <a:endParaRPr/>
          </a:p>
          <a:p>
            <a:pPr indent="-298767" lvl="0" marL="457200" rtl="0" algn="l">
              <a:spcBef>
                <a:spcPts val="0"/>
              </a:spcBef>
              <a:spcAft>
                <a:spcPts val="0"/>
              </a:spcAft>
              <a:buSzPct val="100000"/>
              <a:buChar char="●"/>
            </a:pPr>
            <a:r>
              <a:rPr lang="en-GB"/>
              <a:t>Data Preparation</a:t>
            </a:r>
            <a:endParaRPr/>
          </a:p>
          <a:p>
            <a:pPr indent="-287972" lvl="1" marL="914400" rtl="0" algn="l">
              <a:spcBef>
                <a:spcPts val="0"/>
              </a:spcBef>
              <a:spcAft>
                <a:spcPts val="0"/>
              </a:spcAft>
              <a:buSzPct val="100000"/>
              <a:buChar char="○"/>
            </a:pPr>
            <a:r>
              <a:rPr lang="en-GB"/>
              <a:t>Target definition</a:t>
            </a:r>
            <a:endParaRPr/>
          </a:p>
          <a:p>
            <a:pPr indent="-287972" lvl="1" marL="914400" rtl="0" algn="l">
              <a:spcBef>
                <a:spcPts val="0"/>
              </a:spcBef>
              <a:spcAft>
                <a:spcPts val="0"/>
              </a:spcAft>
              <a:buSzPct val="100000"/>
              <a:buChar char="○"/>
            </a:pPr>
            <a:r>
              <a:rPr lang="en-GB"/>
              <a:t>Features transformation (encoding)</a:t>
            </a:r>
            <a:endParaRPr/>
          </a:p>
          <a:p>
            <a:pPr indent="-287972" lvl="1" marL="914400" rtl="0" algn="l">
              <a:spcBef>
                <a:spcPts val="0"/>
              </a:spcBef>
              <a:spcAft>
                <a:spcPts val="0"/>
              </a:spcAft>
              <a:buSzPct val="100000"/>
              <a:buChar char="○"/>
            </a:pPr>
            <a:r>
              <a:rPr lang="en-GB"/>
              <a:t>Train/Val/Test split</a:t>
            </a:r>
            <a:endParaRPr/>
          </a:p>
          <a:p>
            <a:pPr indent="-287972" lvl="1" marL="914400" rtl="0" algn="l">
              <a:spcBef>
                <a:spcPts val="0"/>
              </a:spcBef>
              <a:spcAft>
                <a:spcPts val="0"/>
              </a:spcAft>
              <a:buSzPct val="100000"/>
              <a:buChar char="○"/>
            </a:pPr>
            <a:r>
              <a:rPr lang="en-GB"/>
              <a:t>Handling Imbalanced Data</a:t>
            </a:r>
            <a:endParaRPr/>
          </a:p>
          <a:p>
            <a:pPr indent="-298767" lvl="0" marL="457200" rtl="0" algn="l">
              <a:spcBef>
                <a:spcPts val="0"/>
              </a:spcBef>
              <a:spcAft>
                <a:spcPts val="0"/>
              </a:spcAft>
              <a:buSzPct val="100000"/>
              <a:buChar char="●"/>
            </a:pPr>
            <a:r>
              <a:rPr lang="en-GB"/>
              <a:t>Data Validation - (Tensorflow Data Validation)</a:t>
            </a:r>
            <a:endParaRPr/>
          </a:p>
          <a:p>
            <a:pPr indent="-287972" lvl="1" marL="914400" rtl="0" algn="l">
              <a:spcBef>
                <a:spcPts val="0"/>
              </a:spcBef>
              <a:spcAft>
                <a:spcPts val="0"/>
              </a:spcAft>
              <a:buSzPct val="100000"/>
              <a:buChar char="○"/>
            </a:pPr>
            <a:r>
              <a:rPr lang="en-GB"/>
              <a:t>Train schema </a:t>
            </a:r>
            <a:endParaRPr/>
          </a:p>
          <a:p>
            <a:pPr indent="-287972" lvl="1" marL="914400" rtl="0" algn="l">
              <a:spcBef>
                <a:spcPts val="0"/>
              </a:spcBef>
              <a:spcAft>
                <a:spcPts val="0"/>
              </a:spcAft>
              <a:buSzPct val="100000"/>
              <a:buChar char="○"/>
            </a:pPr>
            <a:r>
              <a:rPr lang="en-GB"/>
              <a:t>Compare train/test/val distributions</a:t>
            </a:r>
            <a:endParaRPr/>
          </a:p>
          <a:p>
            <a:pPr indent="-298767" lvl="0" marL="457200" rtl="0" algn="l">
              <a:spcBef>
                <a:spcPts val="0"/>
              </a:spcBef>
              <a:spcAft>
                <a:spcPts val="0"/>
              </a:spcAft>
              <a:buSzPct val="100000"/>
              <a:buChar char="●"/>
            </a:pPr>
            <a:r>
              <a:rPr lang="en-GB"/>
              <a:t>ML - logistic regression :</a:t>
            </a:r>
            <a:endParaRPr/>
          </a:p>
          <a:p>
            <a:pPr indent="-287972" lvl="1" marL="914400" rtl="0" algn="l">
              <a:spcBef>
                <a:spcPts val="0"/>
              </a:spcBef>
              <a:spcAft>
                <a:spcPts val="0"/>
              </a:spcAft>
              <a:buSzPct val="100000"/>
              <a:buChar char="○"/>
            </a:pPr>
            <a:r>
              <a:rPr lang="en-GB"/>
              <a:t>Training</a:t>
            </a:r>
            <a:endParaRPr/>
          </a:p>
          <a:p>
            <a:pPr indent="-287972" lvl="1" marL="914400" rtl="0" algn="l">
              <a:spcBef>
                <a:spcPts val="0"/>
              </a:spcBef>
              <a:spcAft>
                <a:spcPts val="0"/>
              </a:spcAft>
              <a:buSzPct val="100000"/>
              <a:buChar char="○"/>
            </a:pPr>
            <a:r>
              <a:rPr lang="en-GB"/>
              <a:t>Testing</a:t>
            </a:r>
            <a:endParaRPr/>
          </a:p>
          <a:p>
            <a:pPr indent="-287972" lvl="1" marL="914400" rtl="0" algn="l">
              <a:spcBef>
                <a:spcPts val="0"/>
              </a:spcBef>
              <a:spcAft>
                <a:spcPts val="0"/>
              </a:spcAft>
              <a:buSzPct val="100000"/>
              <a:buChar char="○"/>
            </a:pPr>
            <a:r>
              <a:rPr lang="en-GB"/>
              <a:t>Metrics - Precision/Recall/F1-Score/AUC</a:t>
            </a:r>
            <a:endParaRPr/>
          </a:p>
          <a:p>
            <a:pPr indent="-298767" lvl="0" marL="457200" rtl="0" algn="l">
              <a:spcBef>
                <a:spcPts val="0"/>
              </a:spcBef>
              <a:spcAft>
                <a:spcPts val="0"/>
              </a:spcAft>
              <a:buSzPct val="100000"/>
              <a:buChar char="●"/>
            </a:pPr>
            <a:r>
              <a:rPr lang="en-GB"/>
              <a:t>LightGbm :</a:t>
            </a:r>
            <a:endParaRPr/>
          </a:p>
          <a:p>
            <a:pPr indent="-287972" lvl="1" marL="914400" rtl="0" algn="l">
              <a:spcBef>
                <a:spcPts val="0"/>
              </a:spcBef>
              <a:spcAft>
                <a:spcPts val="0"/>
              </a:spcAft>
              <a:buSzPct val="100000"/>
              <a:buChar char="○"/>
            </a:pPr>
            <a:r>
              <a:rPr lang="en-GB"/>
              <a:t>Training</a:t>
            </a:r>
            <a:endParaRPr/>
          </a:p>
          <a:p>
            <a:pPr indent="-287972" lvl="1" marL="914400" rtl="0" algn="l">
              <a:spcBef>
                <a:spcPts val="0"/>
              </a:spcBef>
              <a:spcAft>
                <a:spcPts val="0"/>
              </a:spcAft>
              <a:buSzPct val="100000"/>
              <a:buChar char="○"/>
            </a:pPr>
            <a:r>
              <a:rPr lang="en-GB"/>
              <a:t>Testing</a:t>
            </a:r>
            <a:endParaRPr/>
          </a:p>
          <a:p>
            <a:pPr indent="-287972" lvl="1" marL="914400" rtl="0" algn="l">
              <a:spcBef>
                <a:spcPts val="0"/>
              </a:spcBef>
              <a:spcAft>
                <a:spcPts val="0"/>
              </a:spcAft>
              <a:buSzPct val="100000"/>
              <a:buChar char="○"/>
            </a:pPr>
            <a:r>
              <a:rPr lang="en-GB"/>
              <a:t>Metrics - Precision/Recall/F1-Score/AUC</a:t>
            </a:r>
            <a:endParaRPr/>
          </a:p>
          <a:p>
            <a:pPr indent="-287972" lvl="1" marL="914400" rtl="0" algn="l">
              <a:spcBef>
                <a:spcPts val="0"/>
              </a:spcBef>
              <a:spcAft>
                <a:spcPts val="0"/>
              </a:spcAft>
              <a:buSzPct val="100000"/>
              <a:buChar char="○"/>
            </a:pPr>
            <a:r>
              <a:rPr lang="en-GB"/>
              <a:t>Model Interpretation (Using SHAP)</a:t>
            </a:r>
            <a:endParaRPr/>
          </a:p>
          <a:p>
            <a:pPr indent="-287972" lvl="1" marL="914400" rtl="0" algn="l">
              <a:spcBef>
                <a:spcPts val="0"/>
              </a:spcBef>
              <a:spcAft>
                <a:spcPts val="0"/>
              </a:spcAft>
              <a:buSzPct val="100000"/>
              <a:buChar char="○"/>
            </a:pPr>
            <a:r>
              <a:rPr lang="en-GB"/>
              <a:t>Model Calibration</a:t>
            </a:r>
            <a:endParaRPr/>
          </a:p>
          <a:p>
            <a:pPr indent="-287972" lvl="1" marL="914400" rtl="0" algn="l">
              <a:spcBef>
                <a:spcPts val="0"/>
              </a:spcBef>
              <a:spcAft>
                <a:spcPts val="0"/>
              </a:spcAft>
              <a:buSzPct val="100000"/>
              <a:buChar char="○"/>
            </a:pPr>
            <a:r>
              <a:rPr lang="en-GB"/>
              <a:t>Responsible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Tensorflow Data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train/ val distribution</a:t>
            </a:r>
            <a:endParaRPr sz="1600"/>
          </a:p>
        </p:txBody>
      </p:sp>
      <p:sp>
        <p:nvSpPr>
          <p:cNvPr id="188" name="Google Shape;188;p32"/>
          <p:cNvSpPr txBox="1"/>
          <p:nvPr>
            <p:ph idx="1" type="body"/>
          </p:nvPr>
        </p:nvSpPr>
        <p:spPr>
          <a:xfrm>
            <a:off x="4541675" y="3009825"/>
            <a:ext cx="4166400" cy="156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We visualize that the train and val data have identical distribution across all features.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For more information, please visit the notebook</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pic>
        <p:nvPicPr>
          <p:cNvPr id="189" name="Google Shape;189;p32"/>
          <p:cNvPicPr preferRelativeResize="0"/>
          <p:nvPr/>
        </p:nvPicPr>
        <p:blipFill>
          <a:blip r:embed="rId3">
            <a:alphaModFix/>
          </a:blip>
          <a:stretch>
            <a:fillRect/>
          </a:stretch>
        </p:blipFill>
        <p:spPr>
          <a:xfrm>
            <a:off x="4323025" y="159775"/>
            <a:ext cx="4820975" cy="24862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Tensorflow Data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train/ test distribution</a:t>
            </a:r>
            <a:endParaRPr sz="1600"/>
          </a:p>
        </p:txBody>
      </p:sp>
      <p:sp>
        <p:nvSpPr>
          <p:cNvPr id="195" name="Google Shape;195;p33"/>
          <p:cNvSpPr txBox="1"/>
          <p:nvPr>
            <p:ph idx="1" type="body"/>
          </p:nvPr>
        </p:nvSpPr>
        <p:spPr>
          <a:xfrm>
            <a:off x="4541675" y="3009825"/>
            <a:ext cx="4166400" cy="156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We visualize that the train and test data have identical distribution across all features.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For more information, please visit the notebook</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pic>
        <p:nvPicPr>
          <p:cNvPr id="196" name="Google Shape;196;p33"/>
          <p:cNvPicPr preferRelativeResize="0"/>
          <p:nvPr/>
        </p:nvPicPr>
        <p:blipFill>
          <a:blip r:embed="rId3">
            <a:alphaModFix/>
          </a:blip>
          <a:stretch>
            <a:fillRect/>
          </a:stretch>
        </p:blipFill>
        <p:spPr>
          <a:xfrm>
            <a:off x="4319375" y="49375"/>
            <a:ext cx="4824624" cy="2705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sz="2000"/>
              <a:t>Tensorflow Data Validation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Outliers Detection</a:t>
            </a:r>
            <a:endParaRPr sz="1600"/>
          </a:p>
        </p:txBody>
      </p:sp>
      <p:sp>
        <p:nvSpPr>
          <p:cNvPr id="202" name="Google Shape;202;p34"/>
          <p:cNvSpPr txBox="1"/>
          <p:nvPr>
            <p:ph idx="1" type="body"/>
          </p:nvPr>
        </p:nvSpPr>
        <p:spPr>
          <a:xfrm>
            <a:off x="4370875" y="2251900"/>
            <a:ext cx="4166400" cy="156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GB" sz="1100">
                <a:latin typeface="Arial"/>
                <a:ea typeface="Arial"/>
                <a:cs typeface="Arial"/>
                <a:sym typeface="Arial"/>
              </a:rPr>
              <a:t>We also used the TFDV to detect outliers, </a:t>
            </a:r>
            <a:r>
              <a:rPr lang="en-GB" sz="1100">
                <a:latin typeface="Arial"/>
                <a:ea typeface="Arial"/>
                <a:cs typeface="Arial"/>
                <a:sym typeface="Arial"/>
              </a:rPr>
              <a:t>which</a:t>
            </a:r>
            <a:r>
              <a:rPr lang="en-GB" sz="1100">
                <a:latin typeface="Arial"/>
                <a:ea typeface="Arial"/>
                <a:cs typeface="Arial"/>
                <a:sym typeface="Arial"/>
              </a:rPr>
              <a:t> None are detected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For more information, please visit the notebook</a:t>
            </a:r>
            <a:endParaRPr sz="1100">
              <a:latin typeface="Arial"/>
              <a:ea typeface="Arial"/>
              <a:cs typeface="Arial"/>
              <a:sym typeface="Arial"/>
            </a:endParaRPr>
          </a:p>
          <a:p>
            <a:pPr indent="0" lvl="0" marL="457200" rtl="0" algn="l">
              <a:spcBef>
                <a:spcPts val="1200"/>
              </a:spcBef>
              <a:spcAft>
                <a:spcPts val="1200"/>
              </a:spcAft>
              <a:buNone/>
            </a:pPr>
            <a:r>
              <a:t/>
            </a:r>
            <a:endParaRPr sz="1100">
              <a:latin typeface="Arial"/>
              <a:ea typeface="Arial"/>
              <a:cs typeface="Arial"/>
              <a:sym typeface="Arial"/>
            </a:endParaRPr>
          </a:p>
        </p:txBody>
      </p:sp>
      <p:pic>
        <p:nvPicPr>
          <p:cNvPr id="203" name="Google Shape;203;p34"/>
          <p:cNvPicPr preferRelativeResize="0"/>
          <p:nvPr/>
        </p:nvPicPr>
        <p:blipFill>
          <a:blip r:embed="rId3">
            <a:alphaModFix/>
          </a:blip>
          <a:stretch>
            <a:fillRect/>
          </a:stretch>
        </p:blipFill>
        <p:spPr>
          <a:xfrm>
            <a:off x="4370875" y="217925"/>
            <a:ext cx="4773124" cy="148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Train </a:t>
            </a:r>
            <a:endParaRPr sz="2000"/>
          </a:p>
        </p:txBody>
      </p:sp>
      <p:sp>
        <p:nvSpPr>
          <p:cNvPr id="209" name="Google Shape;209;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Trained 3 Logistic Regression Models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1 - </a:t>
            </a:r>
            <a:r>
              <a:rPr lang="en-GB"/>
              <a:t>trained</a:t>
            </a:r>
            <a:r>
              <a:rPr lang="en-GB"/>
              <a:t> on all the transformed features </a:t>
            </a:r>
            <a:r>
              <a:rPr lang="en-GB"/>
              <a:t>generated</a:t>
            </a:r>
            <a:r>
              <a:rPr lang="en-GB"/>
              <a:t> from the application data.</a:t>
            </a:r>
            <a:endParaRPr/>
          </a:p>
          <a:p>
            <a:pPr indent="0" lvl="0" marL="0" rtl="0" algn="l">
              <a:spcBef>
                <a:spcPts val="1200"/>
              </a:spcBef>
              <a:spcAft>
                <a:spcPts val="0"/>
              </a:spcAft>
              <a:buNone/>
            </a:pPr>
            <a:r>
              <a:rPr lang="en-GB"/>
              <a:t>2 - we used L1 regularization to detect non-useful features (which will have a coef of 0 ) and then we </a:t>
            </a:r>
            <a:r>
              <a:rPr lang="en-GB"/>
              <a:t>dropped</a:t>
            </a:r>
            <a:r>
              <a:rPr lang="en-GB"/>
              <a:t> those features to train the second model</a:t>
            </a:r>
            <a:endParaRPr/>
          </a:p>
          <a:p>
            <a:pPr indent="0" lvl="0" marL="0" rtl="0" algn="l">
              <a:spcBef>
                <a:spcPts val="1200"/>
              </a:spcBef>
              <a:spcAft>
                <a:spcPts val="0"/>
              </a:spcAft>
              <a:buNone/>
            </a:pPr>
            <a:r>
              <a:rPr lang="en-GB"/>
              <a:t>3 - we used Correlation analysis to detect </a:t>
            </a:r>
            <a:r>
              <a:rPr lang="en-GB"/>
              <a:t>collinearity</a:t>
            </a:r>
            <a:r>
              <a:rPr lang="en-GB"/>
              <a:t>, as it hurts logistic regression model, so we removed highly correlated feature and we used the </a:t>
            </a:r>
            <a:r>
              <a:rPr lang="en-GB"/>
              <a:t>remaining</a:t>
            </a:r>
            <a:r>
              <a:rPr lang="en-GB"/>
              <a:t> ones to train the third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also noticed a slight increase in the metrics we observe as we move from a model to the other.</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Testing &amp; Metrics</a:t>
            </a:r>
            <a:endParaRPr sz="2000"/>
          </a:p>
        </p:txBody>
      </p:sp>
      <p:sp>
        <p:nvSpPr>
          <p:cNvPr id="215" name="Google Shape;215;p36"/>
          <p:cNvSpPr txBox="1"/>
          <p:nvPr>
            <p:ph idx="1" type="body"/>
          </p:nvPr>
        </p:nvSpPr>
        <p:spPr>
          <a:xfrm>
            <a:off x="4644675" y="3090525"/>
            <a:ext cx="4166400" cy="195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above 3 tables shows the metrics of the 3 models from 1 to 3 respectively.</a:t>
            </a:r>
            <a:endParaRPr/>
          </a:p>
          <a:p>
            <a:pPr indent="-311150" lvl="0" marL="457200" rtl="0" algn="l">
              <a:spcBef>
                <a:spcPts val="0"/>
              </a:spcBef>
              <a:spcAft>
                <a:spcPts val="0"/>
              </a:spcAft>
              <a:buSzPts val="1300"/>
              <a:buChar char="●"/>
            </a:pPr>
            <a:r>
              <a:rPr lang="en-GB"/>
              <a:t>All 3 models have a recall in the range of 0.5x and a precision of 0.0x, which </a:t>
            </a:r>
            <a:r>
              <a:rPr lang="en-GB"/>
              <a:t>definitely</a:t>
            </a:r>
            <a:r>
              <a:rPr lang="en-GB"/>
              <a:t> a clear indicator that the models are not doing great which can be explained by many reasons the obvious on is the data is too noisy.</a:t>
            </a:r>
            <a:endParaRPr/>
          </a:p>
        </p:txBody>
      </p:sp>
      <p:pic>
        <p:nvPicPr>
          <p:cNvPr id="216" name="Google Shape;216;p36"/>
          <p:cNvPicPr preferRelativeResize="0"/>
          <p:nvPr/>
        </p:nvPicPr>
        <p:blipFill>
          <a:blip r:embed="rId3">
            <a:alphaModFix/>
          </a:blip>
          <a:stretch>
            <a:fillRect/>
          </a:stretch>
        </p:blipFill>
        <p:spPr>
          <a:xfrm>
            <a:off x="4389525" y="88850"/>
            <a:ext cx="4706900" cy="720575"/>
          </a:xfrm>
          <a:prstGeom prst="rect">
            <a:avLst/>
          </a:prstGeom>
          <a:noFill/>
          <a:ln>
            <a:noFill/>
          </a:ln>
        </p:spPr>
      </p:pic>
      <p:pic>
        <p:nvPicPr>
          <p:cNvPr id="217" name="Google Shape;217;p36"/>
          <p:cNvPicPr preferRelativeResize="0"/>
          <p:nvPr/>
        </p:nvPicPr>
        <p:blipFill>
          <a:blip r:embed="rId4">
            <a:alphaModFix/>
          </a:blip>
          <a:stretch>
            <a:fillRect/>
          </a:stretch>
        </p:blipFill>
        <p:spPr>
          <a:xfrm>
            <a:off x="4389525" y="1030000"/>
            <a:ext cx="4706900" cy="846400"/>
          </a:xfrm>
          <a:prstGeom prst="rect">
            <a:avLst/>
          </a:prstGeom>
          <a:noFill/>
          <a:ln>
            <a:noFill/>
          </a:ln>
        </p:spPr>
      </p:pic>
      <p:pic>
        <p:nvPicPr>
          <p:cNvPr id="218" name="Google Shape;218;p36"/>
          <p:cNvPicPr preferRelativeResize="0"/>
          <p:nvPr/>
        </p:nvPicPr>
        <p:blipFill>
          <a:blip r:embed="rId5">
            <a:alphaModFix/>
          </a:blip>
          <a:stretch>
            <a:fillRect/>
          </a:stretch>
        </p:blipFill>
        <p:spPr>
          <a:xfrm>
            <a:off x="4389525" y="1977625"/>
            <a:ext cx="4754475" cy="84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Train</a:t>
            </a:r>
            <a:endParaRPr sz="2000"/>
          </a:p>
        </p:txBody>
      </p:sp>
      <p:sp>
        <p:nvSpPr>
          <p:cNvPr id="224" name="Google Shape;224;p37"/>
          <p:cNvSpPr txBox="1"/>
          <p:nvPr>
            <p:ph idx="1" type="body"/>
          </p:nvPr>
        </p:nvSpPr>
        <p:spPr>
          <a:xfrm>
            <a:off x="4644675" y="500925"/>
            <a:ext cx="4166400" cy="36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trained light gbm model on the same data used to train the logistic regression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model also suffered from the noise in the data which can be noticed from how easy the model can overfit with almost perfect train score with very bad test scores.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Testing &amp; Metrics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a:t>
            </a:r>
            <a:r>
              <a:rPr lang="en-GB" sz="1600"/>
              <a:t>Confusion Matrix</a:t>
            </a:r>
            <a:endParaRPr sz="1600"/>
          </a:p>
          <a:p>
            <a:pPr indent="0" lvl="0" marL="0" rtl="0" algn="l">
              <a:spcBef>
                <a:spcPts val="0"/>
              </a:spcBef>
              <a:spcAft>
                <a:spcPts val="0"/>
              </a:spcAft>
              <a:buNone/>
            </a:pPr>
            <a:r>
              <a:t/>
            </a:r>
            <a:endParaRPr sz="2000"/>
          </a:p>
        </p:txBody>
      </p:sp>
      <p:sp>
        <p:nvSpPr>
          <p:cNvPr id="230" name="Google Shape;230;p38"/>
          <p:cNvSpPr txBox="1"/>
          <p:nvPr>
            <p:ph idx="1" type="body"/>
          </p:nvPr>
        </p:nvSpPr>
        <p:spPr>
          <a:xfrm>
            <a:off x="4688825" y="3222950"/>
            <a:ext cx="4166400" cy="1530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As we </a:t>
            </a:r>
            <a:r>
              <a:rPr lang="en-GB"/>
              <a:t>mentioned</a:t>
            </a:r>
            <a:r>
              <a:rPr lang="en-GB"/>
              <a:t> earlier, the model is doing no so great on the test data,  even low in performance compared to logistic regression, this due to the high amount of noise in the data that the model easily learns from.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All of this is confirmed by the above confusion matrix.</a:t>
            </a:r>
            <a:endParaRPr/>
          </a:p>
          <a:p>
            <a:pPr indent="0" lvl="0" marL="0" rtl="0" algn="l">
              <a:spcBef>
                <a:spcPts val="1200"/>
              </a:spcBef>
              <a:spcAft>
                <a:spcPts val="1200"/>
              </a:spcAft>
              <a:buNone/>
            </a:pPr>
            <a:r>
              <a:t/>
            </a:r>
            <a:endParaRPr/>
          </a:p>
        </p:txBody>
      </p:sp>
      <p:pic>
        <p:nvPicPr>
          <p:cNvPr id="231" name="Google Shape;231;p38"/>
          <p:cNvPicPr preferRelativeResize="0"/>
          <p:nvPr/>
        </p:nvPicPr>
        <p:blipFill>
          <a:blip r:embed="rId3">
            <a:alphaModFix/>
          </a:blip>
          <a:stretch>
            <a:fillRect/>
          </a:stretch>
        </p:blipFill>
        <p:spPr>
          <a:xfrm>
            <a:off x="4319375" y="0"/>
            <a:ext cx="4824624" cy="279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Testing &amp; Metrics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Precision-Recall Curve</a:t>
            </a:r>
            <a:endParaRPr sz="1600"/>
          </a:p>
          <a:p>
            <a:pPr indent="0" lvl="0" marL="0" rtl="0" algn="l">
              <a:spcBef>
                <a:spcPts val="0"/>
              </a:spcBef>
              <a:spcAft>
                <a:spcPts val="0"/>
              </a:spcAft>
              <a:buNone/>
            </a:pPr>
            <a:r>
              <a:t/>
            </a:r>
            <a:endParaRPr sz="2000"/>
          </a:p>
        </p:txBody>
      </p:sp>
      <p:sp>
        <p:nvSpPr>
          <p:cNvPr id="237" name="Google Shape;237;p39"/>
          <p:cNvSpPr txBox="1"/>
          <p:nvPr>
            <p:ph idx="1" type="body"/>
          </p:nvPr>
        </p:nvSpPr>
        <p:spPr>
          <a:xfrm>
            <a:off x="4688825" y="3222950"/>
            <a:ext cx="4166400" cy="1530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We usually use the precision-recall cruve to find the best tradeoff between the precision and recall.</a:t>
            </a:r>
            <a:endParaRPr/>
          </a:p>
          <a:p>
            <a:pPr indent="-311150" lvl="0" marL="457200" rtl="0" algn="l">
              <a:spcBef>
                <a:spcPts val="0"/>
              </a:spcBef>
              <a:spcAft>
                <a:spcPts val="0"/>
              </a:spcAft>
              <a:buSzPts val="1300"/>
              <a:buChar char="●"/>
            </a:pPr>
            <a:r>
              <a:rPr lang="en-GB"/>
              <a:t>We observe from the above curve that the model is not doing so great on the test data.</a:t>
            </a:r>
            <a:endParaRPr/>
          </a:p>
          <a:p>
            <a:pPr indent="0" lvl="0" marL="457200" rtl="0" algn="l">
              <a:spcBef>
                <a:spcPts val="1200"/>
              </a:spcBef>
              <a:spcAft>
                <a:spcPts val="1200"/>
              </a:spcAft>
              <a:buNone/>
            </a:pPr>
            <a:r>
              <a:t/>
            </a:r>
            <a:endParaRPr/>
          </a:p>
        </p:txBody>
      </p:sp>
      <p:pic>
        <p:nvPicPr>
          <p:cNvPr id="238" name="Google Shape;238;p39"/>
          <p:cNvPicPr preferRelativeResize="0"/>
          <p:nvPr/>
        </p:nvPicPr>
        <p:blipFill>
          <a:blip r:embed="rId3">
            <a:alphaModFix/>
          </a:blip>
          <a:stretch>
            <a:fillRect/>
          </a:stretch>
        </p:blipFill>
        <p:spPr>
          <a:xfrm>
            <a:off x="4323025" y="56750"/>
            <a:ext cx="4820974" cy="24584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Testing &amp; Metrics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Precision / Recall / AUC</a:t>
            </a:r>
            <a:endParaRPr sz="1600"/>
          </a:p>
          <a:p>
            <a:pPr indent="0" lvl="0" marL="0" rtl="0" algn="l">
              <a:spcBef>
                <a:spcPts val="0"/>
              </a:spcBef>
              <a:spcAft>
                <a:spcPts val="0"/>
              </a:spcAft>
              <a:buNone/>
            </a:pPr>
            <a:r>
              <a:t/>
            </a:r>
            <a:endParaRPr sz="2000"/>
          </a:p>
        </p:txBody>
      </p:sp>
      <p:sp>
        <p:nvSpPr>
          <p:cNvPr id="244" name="Google Shape;244;p40"/>
          <p:cNvSpPr txBox="1"/>
          <p:nvPr>
            <p:ph idx="1" type="body"/>
          </p:nvPr>
        </p:nvSpPr>
        <p:spPr>
          <a:xfrm>
            <a:off x="4653450" y="2428250"/>
            <a:ext cx="4166400" cy="153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o</a:t>
            </a:r>
            <a:r>
              <a:rPr lang="en-GB"/>
              <a:t>bserve an auc of 0.64, which mean the model is ok in ranking from good customers to bad customers, however, in our case, we care more about recall and precision</a:t>
            </a:r>
            <a:endParaRPr/>
          </a:p>
          <a:p>
            <a:pPr indent="-311150" lvl="0" marL="457200" rtl="0" algn="l">
              <a:spcBef>
                <a:spcPts val="0"/>
              </a:spcBef>
              <a:spcAft>
                <a:spcPts val="0"/>
              </a:spcAft>
              <a:buSzPts val="1300"/>
              <a:buChar char="●"/>
            </a:pPr>
            <a:r>
              <a:rPr lang="en-GB"/>
              <a:t>The model is performing not so great on both the recall and precision</a:t>
            </a:r>
            <a:endParaRPr/>
          </a:p>
        </p:txBody>
      </p:sp>
      <p:pic>
        <p:nvPicPr>
          <p:cNvPr id="245" name="Google Shape;245;p40"/>
          <p:cNvPicPr preferRelativeResize="0"/>
          <p:nvPr/>
        </p:nvPicPr>
        <p:blipFill>
          <a:blip r:embed="rId3">
            <a:alphaModFix/>
          </a:blip>
          <a:stretch>
            <a:fillRect/>
          </a:stretch>
        </p:blipFill>
        <p:spPr>
          <a:xfrm>
            <a:off x="4329300" y="161875"/>
            <a:ext cx="4814700" cy="1479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Model Interpretation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1 - Feature Importance using SHAP</a:t>
            </a:r>
            <a:endParaRPr sz="1600"/>
          </a:p>
          <a:p>
            <a:pPr indent="0" lvl="0" marL="0" rtl="0" algn="l">
              <a:spcBef>
                <a:spcPts val="0"/>
              </a:spcBef>
              <a:spcAft>
                <a:spcPts val="0"/>
              </a:spcAft>
              <a:buNone/>
            </a:pPr>
            <a:r>
              <a:t/>
            </a:r>
            <a:endParaRPr sz="2000"/>
          </a:p>
        </p:txBody>
      </p:sp>
      <p:sp>
        <p:nvSpPr>
          <p:cNvPr id="251" name="Google Shape;251;p41"/>
          <p:cNvSpPr txBox="1"/>
          <p:nvPr>
            <p:ph idx="1" type="body"/>
          </p:nvPr>
        </p:nvSpPr>
        <p:spPr>
          <a:xfrm>
            <a:off x="4648488" y="3222975"/>
            <a:ext cx="4166400" cy="153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used the shap package to observe the features importance given our </a:t>
            </a:r>
            <a:r>
              <a:rPr lang="en-GB"/>
              <a:t>lightgbm</a:t>
            </a:r>
            <a:r>
              <a:rPr lang="en-GB"/>
              <a:t> model.</a:t>
            </a:r>
            <a:endParaRPr/>
          </a:p>
          <a:p>
            <a:pPr indent="-311150" lvl="0" marL="457200" rtl="0" algn="l">
              <a:spcBef>
                <a:spcPts val="0"/>
              </a:spcBef>
              <a:spcAft>
                <a:spcPts val="0"/>
              </a:spcAft>
              <a:buSzPts val="1300"/>
              <a:buChar char="●"/>
            </a:pPr>
            <a:r>
              <a:rPr lang="en-GB"/>
              <a:t>The above graph shows the top important features.</a:t>
            </a:r>
            <a:endParaRPr/>
          </a:p>
          <a:p>
            <a:pPr indent="0" lvl="0" marL="0" rtl="0" algn="l">
              <a:spcBef>
                <a:spcPts val="1200"/>
              </a:spcBef>
              <a:spcAft>
                <a:spcPts val="1200"/>
              </a:spcAft>
              <a:buNone/>
            </a:pPr>
            <a:r>
              <a:t/>
            </a:r>
            <a:endParaRPr/>
          </a:p>
        </p:txBody>
      </p:sp>
      <p:pic>
        <p:nvPicPr>
          <p:cNvPr id="252" name="Google Shape;252;p41"/>
          <p:cNvPicPr preferRelativeResize="0"/>
          <p:nvPr/>
        </p:nvPicPr>
        <p:blipFill>
          <a:blip r:embed="rId3">
            <a:alphaModFix/>
          </a:blip>
          <a:stretch>
            <a:fillRect/>
          </a:stretch>
        </p:blipFill>
        <p:spPr>
          <a:xfrm>
            <a:off x="4319375" y="0"/>
            <a:ext cx="4824624" cy="2877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a:t>
            </a:r>
            <a:endParaRPr/>
          </a:p>
        </p:txBody>
      </p:sp>
      <p:sp>
        <p:nvSpPr>
          <p:cNvPr id="78" name="Google Shape;78;p15"/>
          <p:cNvSpPr txBox="1"/>
          <p:nvPr>
            <p:ph idx="1" type="body"/>
          </p:nvPr>
        </p:nvSpPr>
        <p:spPr>
          <a:xfrm>
            <a:off x="4644675" y="3274475"/>
            <a:ext cx="4166400" cy="83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GB"/>
              <a:t>we visualise the dominating status to be the C,0 and the X</a:t>
            </a:r>
            <a:endParaRPr/>
          </a:p>
          <a:p>
            <a:pPr indent="0" lvl="0" marL="91440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4572000" y="0"/>
            <a:ext cx="4572002" cy="2774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Model Interpretation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1600"/>
              <a:t>2</a:t>
            </a:r>
            <a:r>
              <a:rPr lang="en-GB" sz="1600"/>
              <a:t> - Feature Contribution By Value</a:t>
            </a:r>
            <a:endParaRPr sz="1600"/>
          </a:p>
          <a:p>
            <a:pPr indent="0" lvl="0" marL="0" rtl="0" algn="l">
              <a:spcBef>
                <a:spcPts val="0"/>
              </a:spcBef>
              <a:spcAft>
                <a:spcPts val="0"/>
              </a:spcAft>
              <a:buNone/>
            </a:pPr>
            <a:r>
              <a:t/>
            </a:r>
            <a:endParaRPr sz="2000"/>
          </a:p>
        </p:txBody>
      </p:sp>
      <p:sp>
        <p:nvSpPr>
          <p:cNvPr id="258" name="Google Shape;258;p42"/>
          <p:cNvSpPr txBox="1"/>
          <p:nvPr>
            <p:ph idx="1" type="body"/>
          </p:nvPr>
        </p:nvSpPr>
        <p:spPr>
          <a:xfrm>
            <a:off x="4646100" y="3296550"/>
            <a:ext cx="4166400" cy="169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There is a lot to say for analyzing the above graph, and just to mention a few :</a:t>
            </a:r>
            <a:endParaRPr/>
          </a:p>
          <a:p>
            <a:pPr indent="-311150" lvl="0" marL="457200" rtl="0" algn="l">
              <a:spcBef>
                <a:spcPts val="1200"/>
              </a:spcBef>
              <a:spcAft>
                <a:spcPts val="0"/>
              </a:spcAft>
              <a:buSzPts val="1300"/>
              <a:buChar char="●"/>
            </a:pPr>
            <a:r>
              <a:rPr lang="en-GB"/>
              <a:t>Low values for Days Employed seems to push the customers to the bad side, which is expected, however, what is not expected is to see some low values push the customer to the good side</a:t>
            </a:r>
            <a:endParaRPr/>
          </a:p>
        </p:txBody>
      </p:sp>
      <p:pic>
        <p:nvPicPr>
          <p:cNvPr id="259" name="Google Shape;259;p42"/>
          <p:cNvPicPr preferRelativeResize="0"/>
          <p:nvPr/>
        </p:nvPicPr>
        <p:blipFill>
          <a:blip r:embed="rId3">
            <a:alphaModFix/>
          </a:blip>
          <a:stretch>
            <a:fillRect/>
          </a:stretch>
        </p:blipFill>
        <p:spPr>
          <a:xfrm>
            <a:off x="4311995" y="0"/>
            <a:ext cx="4831999" cy="30157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000"/>
              <a:t>Model Calibration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265" name="Google Shape;265;p43"/>
          <p:cNvSpPr txBox="1"/>
          <p:nvPr>
            <p:ph idx="1" type="body"/>
          </p:nvPr>
        </p:nvSpPr>
        <p:spPr>
          <a:xfrm>
            <a:off x="4644800" y="3532000"/>
            <a:ext cx="4166400" cy="1530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GB"/>
              <a:t>We </a:t>
            </a:r>
            <a:r>
              <a:rPr lang="en-GB"/>
              <a:t>usually</a:t>
            </a:r>
            <a:r>
              <a:rPr lang="en-GB"/>
              <a:t> care about Calibration in order to </a:t>
            </a:r>
            <a:r>
              <a:rPr lang="en-GB"/>
              <a:t>interpret</a:t>
            </a:r>
            <a:r>
              <a:rPr lang="en-GB"/>
              <a:t> the output of our model as </a:t>
            </a:r>
            <a:r>
              <a:rPr lang="en-GB"/>
              <a:t>probabilities.</a:t>
            </a:r>
            <a:endParaRPr/>
          </a:p>
          <a:p>
            <a:pPr indent="-304958" lvl="0" marL="457200" rtl="0" algn="l">
              <a:spcBef>
                <a:spcPts val="0"/>
              </a:spcBef>
              <a:spcAft>
                <a:spcPts val="0"/>
              </a:spcAft>
              <a:buSzPct val="100000"/>
              <a:buChar char="●"/>
            </a:pPr>
            <a:r>
              <a:rPr lang="en-GB"/>
              <a:t>The above graph is the calibration curve of our lightgbm model, it needs extra post processing for calibration, like Istonic Calibration.</a:t>
            </a:r>
            <a:endParaRPr/>
          </a:p>
          <a:p>
            <a:pPr indent="0" lvl="0" marL="0" rtl="0" algn="l">
              <a:spcBef>
                <a:spcPts val="1200"/>
              </a:spcBef>
              <a:spcAft>
                <a:spcPts val="1200"/>
              </a:spcAft>
              <a:buNone/>
            </a:pPr>
            <a:r>
              <a:t/>
            </a:r>
            <a:endParaRPr/>
          </a:p>
        </p:txBody>
      </p:sp>
      <p:pic>
        <p:nvPicPr>
          <p:cNvPr id="266" name="Google Shape;266;p43"/>
          <p:cNvPicPr preferRelativeResize="0"/>
          <p:nvPr/>
        </p:nvPicPr>
        <p:blipFill>
          <a:blip r:embed="rId3">
            <a:alphaModFix/>
          </a:blip>
          <a:stretch>
            <a:fillRect/>
          </a:stretch>
        </p:blipFill>
        <p:spPr>
          <a:xfrm>
            <a:off x="4312000" y="49400"/>
            <a:ext cx="4832000" cy="28203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LightGbm</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GB" sz="2000"/>
              <a:t>Responsible AI</a:t>
            </a:r>
            <a:endParaRPr sz="2000"/>
          </a:p>
        </p:txBody>
      </p:sp>
      <p:sp>
        <p:nvSpPr>
          <p:cNvPr id="272" name="Google Shape;272;p44"/>
          <p:cNvSpPr txBox="1"/>
          <p:nvPr>
            <p:ph idx="1" type="body"/>
          </p:nvPr>
        </p:nvSpPr>
        <p:spPr>
          <a:xfrm>
            <a:off x="4644800" y="4216350"/>
            <a:ext cx="4166400" cy="8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Given we are using Gender as a feature, it is important to check for </a:t>
            </a:r>
            <a:r>
              <a:rPr lang="en-GB"/>
              <a:t>bias</a:t>
            </a:r>
            <a:r>
              <a:rPr lang="en-GB"/>
              <a:t> by computing the models performance by Gender.</a:t>
            </a:r>
            <a:endParaRPr/>
          </a:p>
        </p:txBody>
      </p:sp>
      <p:pic>
        <p:nvPicPr>
          <p:cNvPr id="273" name="Google Shape;273;p44"/>
          <p:cNvPicPr preferRelativeResize="0"/>
          <p:nvPr/>
        </p:nvPicPr>
        <p:blipFill>
          <a:blip r:embed="rId3">
            <a:alphaModFix/>
          </a:blip>
          <a:stretch>
            <a:fillRect/>
          </a:stretch>
        </p:blipFill>
        <p:spPr>
          <a:xfrm>
            <a:off x="4317513" y="2190925"/>
            <a:ext cx="4820975" cy="1828876"/>
          </a:xfrm>
          <a:prstGeom prst="rect">
            <a:avLst/>
          </a:prstGeom>
          <a:noFill/>
          <a:ln>
            <a:noFill/>
          </a:ln>
        </p:spPr>
      </p:pic>
      <p:pic>
        <p:nvPicPr>
          <p:cNvPr id="274" name="Google Shape;274;p44"/>
          <p:cNvPicPr preferRelativeResize="0"/>
          <p:nvPr/>
        </p:nvPicPr>
        <p:blipFill>
          <a:blip r:embed="rId4">
            <a:alphaModFix/>
          </a:blip>
          <a:stretch>
            <a:fillRect/>
          </a:stretch>
        </p:blipFill>
        <p:spPr>
          <a:xfrm>
            <a:off x="4317513" y="0"/>
            <a:ext cx="4820975" cy="21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 Notes</a:t>
            </a:r>
            <a:endParaRPr/>
          </a:p>
        </p:txBody>
      </p:sp>
      <p:sp>
        <p:nvSpPr>
          <p:cNvPr id="280" name="Google Shape;280;p45"/>
          <p:cNvSpPr txBox="1"/>
          <p:nvPr>
            <p:ph idx="1" type="body"/>
          </p:nvPr>
        </p:nvSpPr>
        <p:spPr>
          <a:xfrm>
            <a:off x="4644675" y="1184700"/>
            <a:ext cx="4166400" cy="34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GB" sz="1100">
                <a:latin typeface="Arial"/>
                <a:ea typeface="Arial"/>
                <a:cs typeface="Arial"/>
                <a:sym typeface="Arial"/>
              </a:rPr>
              <a:t>The PDF report was generated using Looker Studio, the data was imported into BigQuery first.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The trained models seems to report an OK AUC even though they are optimized for F1-score (recall and precision), given that, it can be </a:t>
            </a:r>
            <a:r>
              <a:rPr lang="en-GB" sz="1100">
                <a:latin typeface="Arial"/>
                <a:ea typeface="Arial"/>
                <a:cs typeface="Arial"/>
                <a:sym typeface="Arial"/>
              </a:rPr>
              <a:t>useful to have a good ranking of customers.</a:t>
            </a:r>
            <a:endParaRPr sz="1100">
              <a:latin typeface="Arial"/>
              <a:ea typeface="Arial"/>
              <a:cs typeface="Arial"/>
              <a:sym typeface="Arial"/>
            </a:endParaRPr>
          </a:p>
          <a:p>
            <a:pPr indent="-298450" lvl="0" marL="457200" rtl="0" algn="l">
              <a:spcBef>
                <a:spcPts val="0"/>
              </a:spcBef>
              <a:spcAft>
                <a:spcPts val="0"/>
              </a:spcAft>
              <a:buSzPts val="1100"/>
              <a:buChar char="●"/>
            </a:pPr>
            <a:r>
              <a:rPr lang="en-GB" sz="1100">
                <a:latin typeface="Arial"/>
                <a:ea typeface="Arial"/>
                <a:cs typeface="Arial"/>
                <a:sym typeface="Arial"/>
              </a:rPr>
              <a:t>I did not redo the </a:t>
            </a:r>
            <a:r>
              <a:rPr lang="en-GB" sz="1100">
                <a:highlight>
                  <a:srgbClr val="FFFFFF"/>
                </a:highlight>
                <a:latin typeface="Arial"/>
                <a:ea typeface="Arial"/>
                <a:cs typeface="Arial"/>
                <a:sym typeface="Arial"/>
              </a:rPr>
              <a:t>Vintage Analysis given the fact it is already done and reported in the description of the dataset</a:t>
            </a:r>
            <a:endParaRPr sz="1100">
              <a:latin typeface="Arial"/>
              <a:ea typeface="Arial"/>
              <a:cs typeface="Arial"/>
              <a:sym typeface="Arial"/>
            </a:endParaRPr>
          </a:p>
          <a:p>
            <a:pPr indent="0" lvl="0" marL="0" rtl="0" algn="l">
              <a:spcBef>
                <a:spcPts val="1200"/>
              </a:spcBef>
              <a:spcAft>
                <a:spcPts val="1200"/>
              </a:spcAft>
              <a:buNone/>
            </a:pPr>
            <a:r>
              <a:rPr lang="en-GB" sz="1100">
                <a:latin typeface="Arial"/>
                <a:ea typeface="Arial"/>
                <a:cs typeface="Arial"/>
                <a:sym typeface="Arial"/>
              </a:rPr>
              <a:t>	</a:t>
            </a:r>
            <a:endParaRPr sz="11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a:t>
            </a:r>
            <a:endParaRPr/>
          </a:p>
        </p:txBody>
      </p:sp>
      <p:sp>
        <p:nvSpPr>
          <p:cNvPr id="85" name="Google Shape;85;p16"/>
          <p:cNvSpPr txBox="1"/>
          <p:nvPr>
            <p:ph idx="1" type="body"/>
          </p:nvPr>
        </p:nvSpPr>
        <p:spPr>
          <a:xfrm>
            <a:off x="4644675" y="3274475"/>
            <a:ext cx="4166400" cy="11700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GB"/>
              <a:t>we visualise a steady cumulative Month to Month.</a:t>
            </a:r>
            <a:endParaRPr/>
          </a:p>
          <a:p>
            <a:pPr indent="-304958" lvl="0" marL="457200" rtl="0" algn="l">
              <a:spcBef>
                <a:spcPts val="0"/>
              </a:spcBef>
              <a:spcAft>
                <a:spcPts val="0"/>
              </a:spcAft>
              <a:buSzPct val="100000"/>
              <a:buChar char="●"/>
            </a:pPr>
            <a:r>
              <a:rPr lang="en-GB"/>
              <a:t>It seems the </a:t>
            </a:r>
            <a:r>
              <a:rPr lang="en-GB"/>
              <a:t>distribution</a:t>
            </a:r>
            <a:r>
              <a:rPr lang="en-GB"/>
              <a:t> across status almost remains the same from Month to Month.</a:t>
            </a:r>
            <a:endParaRPr/>
          </a:p>
          <a:p>
            <a:pPr indent="0" lvl="0" marL="91440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390450" y="146325"/>
            <a:ext cx="4753550" cy="251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a:t>
            </a:r>
            <a:endParaRPr/>
          </a:p>
        </p:txBody>
      </p:sp>
      <p:sp>
        <p:nvSpPr>
          <p:cNvPr id="92" name="Google Shape;92;p17"/>
          <p:cNvSpPr txBox="1"/>
          <p:nvPr>
            <p:ph idx="1" type="body"/>
          </p:nvPr>
        </p:nvSpPr>
        <p:spPr>
          <a:xfrm>
            <a:off x="4644675" y="3274475"/>
            <a:ext cx="4166400" cy="83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visualise most customers are Married.</a:t>
            </a:r>
            <a:endParaRPr/>
          </a:p>
          <a:p>
            <a:pPr indent="0" lvl="0" marL="914400" rtl="0" algn="l">
              <a:spcBef>
                <a:spcPts val="120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4315563" y="325550"/>
            <a:ext cx="4824625" cy="224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a:t>
            </a:r>
            <a:endParaRPr/>
          </a:p>
        </p:txBody>
      </p:sp>
      <p:sp>
        <p:nvSpPr>
          <p:cNvPr id="99" name="Google Shape;99;p18"/>
          <p:cNvSpPr txBox="1"/>
          <p:nvPr>
            <p:ph idx="1" type="body"/>
          </p:nvPr>
        </p:nvSpPr>
        <p:spPr>
          <a:xfrm>
            <a:off x="4644675" y="3274475"/>
            <a:ext cx="4166400" cy="83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visualise most Customers have no Children</a:t>
            </a:r>
            <a:endParaRPr/>
          </a:p>
        </p:txBody>
      </p:sp>
      <p:pic>
        <p:nvPicPr>
          <p:cNvPr id="100" name="Google Shape;100;p18"/>
          <p:cNvPicPr preferRelativeResize="0"/>
          <p:nvPr/>
        </p:nvPicPr>
        <p:blipFill>
          <a:blip r:embed="rId3">
            <a:alphaModFix/>
          </a:blip>
          <a:stretch>
            <a:fillRect/>
          </a:stretch>
        </p:blipFill>
        <p:spPr>
          <a:xfrm>
            <a:off x="4363525" y="358700"/>
            <a:ext cx="4772975" cy="233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4710900" y="1917150"/>
            <a:ext cx="41664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 more infos on the other features, please check the pdf report.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t>
            </a:r>
            <a:r>
              <a:rPr lang="en-GB"/>
              <a:t>ivariate Analysis</a:t>
            </a:r>
            <a:endParaRPr/>
          </a:p>
        </p:txBody>
      </p:sp>
      <p:sp>
        <p:nvSpPr>
          <p:cNvPr id="112" name="Google Shape;112;p20"/>
          <p:cNvSpPr txBox="1"/>
          <p:nvPr>
            <p:ph idx="1" type="body"/>
          </p:nvPr>
        </p:nvSpPr>
        <p:spPr>
          <a:xfrm>
            <a:off x="4644675" y="3274475"/>
            <a:ext cx="4166400" cy="83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GB"/>
              <a:t>we visualise that Sales Staff occupation is dominated by womens</a:t>
            </a:r>
            <a:endParaRPr/>
          </a:p>
          <a:p>
            <a:pPr indent="-298767" lvl="0" marL="457200" rtl="0" algn="l">
              <a:spcBef>
                <a:spcPts val="0"/>
              </a:spcBef>
              <a:spcAft>
                <a:spcPts val="0"/>
              </a:spcAft>
              <a:buSzPct val="100000"/>
              <a:buChar char="●"/>
            </a:pPr>
            <a:r>
              <a:rPr lang="en-GB"/>
              <a:t>We visualise that Labores occupation is dominated by Men</a:t>
            </a:r>
            <a:endParaRPr/>
          </a:p>
        </p:txBody>
      </p:sp>
      <p:pic>
        <p:nvPicPr>
          <p:cNvPr id="113" name="Google Shape;113;p20"/>
          <p:cNvPicPr preferRelativeResize="0"/>
          <p:nvPr/>
        </p:nvPicPr>
        <p:blipFill>
          <a:blip r:embed="rId3">
            <a:alphaModFix/>
          </a:blip>
          <a:stretch>
            <a:fillRect/>
          </a:stretch>
        </p:blipFill>
        <p:spPr>
          <a:xfrm>
            <a:off x="4363526" y="442600"/>
            <a:ext cx="4757176" cy="21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Bivariate Analysis</a:t>
            </a:r>
            <a:endParaRPr/>
          </a:p>
        </p:txBody>
      </p:sp>
      <p:sp>
        <p:nvSpPr>
          <p:cNvPr id="119" name="Google Shape;119;p21"/>
          <p:cNvSpPr txBox="1"/>
          <p:nvPr>
            <p:ph idx="1" type="body"/>
          </p:nvPr>
        </p:nvSpPr>
        <p:spPr>
          <a:xfrm>
            <a:off x="4644675" y="3274475"/>
            <a:ext cx="4166400" cy="83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The </a:t>
            </a:r>
            <a:r>
              <a:rPr lang="en-GB"/>
              <a:t>interesting thing about this graph is that almost all Pensioner have No Children, which a bit surprising.</a:t>
            </a:r>
            <a:endParaRPr/>
          </a:p>
        </p:txBody>
      </p:sp>
      <p:pic>
        <p:nvPicPr>
          <p:cNvPr id="120" name="Google Shape;120;p21"/>
          <p:cNvPicPr preferRelativeResize="0"/>
          <p:nvPr/>
        </p:nvPicPr>
        <p:blipFill>
          <a:blip r:embed="rId3">
            <a:alphaModFix/>
          </a:blip>
          <a:stretch>
            <a:fillRect/>
          </a:stretch>
        </p:blipFill>
        <p:spPr>
          <a:xfrm>
            <a:off x="4341450" y="435875"/>
            <a:ext cx="4802551" cy="209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