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Retropix" panose="020B0604020202020204" charset="0"/>
      <p:regular r:id="rId16"/>
    </p:embeddedFont>
    <p:embeddedFont>
      <p:font typeface="Clear Sans Bold" panose="020B0604020202020204" charset="0"/>
      <p:regular r:id="rId17"/>
    </p:embeddedFont>
    <p:embeddedFont>
      <p:font typeface="Aileron Bold" panose="020B0604020202020204" charset="0"/>
      <p:regular r:id="rId18"/>
    </p:embeddedFont>
    <p:embeddedFont>
      <p:font typeface="Arcade Gamer" panose="020B0604020202020204" charset="0"/>
      <p:regular r:id="rId19"/>
    </p:embeddedFont>
    <p:embeddedFont>
      <p:font typeface="Roboto Mono" panose="020B0604020202020204" charset="0"/>
      <p:regular r:id="rId20"/>
    </p:embeddedFont>
    <p:embeddedFont>
      <p:font typeface="Aileron Ultra-Bold" panose="020B0604020202020204" charset="0"/>
      <p:regular r:id="rId21"/>
    </p:embeddedFont>
    <p:embeddedFont>
      <p:font typeface="Minnie Play" panose="020B0604020202020204" charset="0"/>
      <p:regular r:id="rId22"/>
    </p:embeddedFont>
    <p:embeddedFont>
      <p:font typeface="Open Sans" panose="020B0604020202020204" charset="0"/>
      <p:regular r:id="rId23"/>
    </p:embeddedFont>
    <p:embeddedFont>
      <p:font typeface="Roboto" panose="020B0604020202020204" charset="0"/>
      <p:regular r:id="rId24"/>
    </p:embeddedFont>
    <p:embeddedFont>
      <p:font typeface="Roboto Bold" panose="020B0604020202020204" charset="0"/>
      <p:regular r:id="rId25"/>
    </p:embeddedFont>
    <p:embeddedFont>
      <p:font typeface="Aileron" panose="020B0604020202020204" charset="0"/>
      <p:regular r:id="rId26"/>
    </p:embeddedFont>
    <p:embeddedFont>
      <p:font typeface="Loubag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8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svg"/><Relationship Id="rId3" Type="http://schemas.openxmlformats.org/officeDocument/2006/relationships/hyperlink" Target="https://maghreb.simplonline.co/briefs/ed0f20cc-eaf5-4ed8-8533-32487dcff237" TargetMode="External"/><Relationship Id="rId7" Type="http://schemas.openxmlformats.org/officeDocument/2006/relationships/image" Target="../media/image5.svg"/><Relationship Id="rId12" Type="http://schemas.openxmlformats.org/officeDocument/2006/relationships/image" Target="../media/image7.png"/><Relationship Id="rId17" Type="http://schemas.openxmlformats.org/officeDocument/2006/relationships/image" Target="../media/image15.svg"/><Relationship Id="rId2" Type="http://schemas.openxmlformats.org/officeDocument/2006/relationships/image" Target="../media/image1.png"/><Relationship Id="rId16"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image" Target="../media/image3.svg"/><Relationship Id="rId15" Type="http://schemas.openxmlformats.org/officeDocument/2006/relationships/image" Target="../media/image13.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20.png"/><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s://maghreb.simplonline.co/briefs/ed0f20cc-eaf5-4ed8-8533-32487dcff237" TargetMode="External"/><Relationship Id="rId2" Type="http://schemas.openxmlformats.org/officeDocument/2006/relationships/image" Target="../media/image1.png"/><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7.sv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10.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s://maghreb.simplonline.co/briefs/ed0f20cc-eaf5-4ed8-8533-32487dcff237" TargetMode="External"/><Relationship Id="rId2" Type="http://schemas.openxmlformats.org/officeDocument/2006/relationships/image" Target="../media/image1.png"/><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7.sv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10.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24.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1.png"/><Relationship Id="rId17"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22.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hyperlink" Target="https://maghreb.simplonline.co/briefs/ed0f20cc-eaf5-4ed8-8533-32487dcff237" TargetMode="External"/><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hyperlink" Target="https://maghreb.simplonline.co/briefs/ed0f20cc-eaf5-4ed8-8533-32487dcff237" TargetMode="External"/><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26.sv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hyperlink" Target="https://maghreb.simplonline.co/briefs/ed0f20cc-eaf5-4ed8-8533-32487dcff237" TargetMode="External"/><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28.sv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hyperlink" Target="https://maghreb.simplonline.co/briefs/ed0f20cc-eaf5-4ed8-8533-32487dcff237" TargetMode="External"/><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28.sv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30.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17.png"/><Relationship Id="rId10" Type="http://schemas.openxmlformats.org/officeDocument/2006/relationships/hyperlink" Target="https://maghreb.simplonline.co/briefs/ed0f20cc-eaf5-4ed8-8533-32487dcff237" TargetMode="External"/><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20.svg"/></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s://maghreb.simplonline.co/briefs/ed0f20cc-eaf5-4ed8-8533-32487dcff237" TargetMode="External"/><Relationship Id="rId2" Type="http://schemas.openxmlformats.org/officeDocument/2006/relationships/image" Target="../media/image1.png"/><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7.sv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10.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0909"/>
        </a:solidFill>
        <a:effectLst/>
      </p:bgPr>
    </p:bg>
    <p:spTree>
      <p:nvGrpSpPr>
        <p:cNvPr id="1" name=""/>
        <p:cNvGrpSpPr/>
        <p:nvPr/>
      </p:nvGrpSpPr>
      <p:grpSpPr>
        <a:xfrm>
          <a:off x="0" y="0"/>
          <a:ext cx="0" cy="0"/>
          <a:chOff x="0" y="0"/>
          <a:chExt cx="0" cy="0"/>
        </a:xfrm>
      </p:grpSpPr>
      <p:sp>
        <p:nvSpPr>
          <p:cNvPr id="2" name="Freeform 2"/>
          <p:cNvSpPr/>
          <p:nvPr/>
        </p:nvSpPr>
        <p:spPr>
          <a:xfrm>
            <a:off x="1772900" y="582632"/>
            <a:ext cx="14742199" cy="9121736"/>
          </a:xfrm>
          <a:custGeom>
            <a:avLst/>
            <a:gdLst/>
            <a:ahLst/>
            <a:cxnLst/>
            <a:rect l="l" t="t" r="r" b="b"/>
            <a:pathLst>
              <a:path w="14742199" h="9121736">
                <a:moveTo>
                  <a:pt x="0" y="0"/>
                </a:moveTo>
                <a:lnTo>
                  <a:pt x="14742200" y="0"/>
                </a:lnTo>
                <a:lnTo>
                  <a:pt x="14742200" y="9121736"/>
                </a:lnTo>
                <a:lnTo>
                  <a:pt x="0" y="9121736"/>
                </a:lnTo>
                <a:lnTo>
                  <a:pt x="0" y="0"/>
                </a:lnTo>
                <a:close/>
              </a:path>
            </a:pathLst>
          </a:custGeom>
          <a:blipFill>
            <a:blip r:embed="rId2"/>
            <a:stretch>
              <a:fillRect/>
            </a:stretch>
          </a:blipFill>
        </p:spPr>
      </p:sp>
      <p:sp>
        <p:nvSpPr>
          <p:cNvPr id="3" name="TextBox 3"/>
          <p:cNvSpPr txBox="1"/>
          <p:nvPr/>
        </p:nvSpPr>
        <p:spPr>
          <a:xfrm>
            <a:off x="12495094" y="1321051"/>
            <a:ext cx="3801504" cy="268695"/>
          </a:xfrm>
          <a:prstGeom prst="rect">
            <a:avLst/>
          </a:prstGeom>
        </p:spPr>
        <p:txBody>
          <a:bodyPr lIns="0" tIns="0" rIns="0" bIns="0" rtlCol="0" anchor="t">
            <a:spAutoFit/>
          </a:bodyPr>
          <a:lstStyle/>
          <a:p>
            <a:pPr algn="ctr">
              <a:lnSpc>
                <a:spcPts val="2076"/>
              </a:lnSpc>
            </a:pPr>
            <a:r>
              <a:rPr lang="en-US" sz="2056">
                <a:solidFill>
                  <a:srgbClr val="55B9EB"/>
                </a:solidFill>
                <a:latin typeface="Loubag Bold"/>
                <a:hlinkClick r:id="rId3" tooltip="https://maghreb.simplonline.co/briefs/ed0f20cc-eaf5-4ed8-8533-32487dcff237"/>
              </a:rPr>
              <a:t>PoupéesRusses</a:t>
            </a:r>
          </a:p>
        </p:txBody>
      </p:sp>
      <p:sp>
        <p:nvSpPr>
          <p:cNvPr id="4" name="Freeform 4"/>
          <p:cNvSpPr/>
          <p:nvPr/>
        </p:nvSpPr>
        <p:spPr>
          <a:xfrm>
            <a:off x="2767263" y="7548568"/>
            <a:ext cx="1542448" cy="559138"/>
          </a:xfrm>
          <a:custGeom>
            <a:avLst/>
            <a:gdLst/>
            <a:ahLst/>
            <a:cxnLst/>
            <a:rect l="l" t="t" r="r" b="b"/>
            <a:pathLst>
              <a:path w="1542448" h="559138">
                <a:moveTo>
                  <a:pt x="0" y="0"/>
                </a:moveTo>
                <a:lnTo>
                  <a:pt x="1542448" y="0"/>
                </a:lnTo>
                <a:lnTo>
                  <a:pt x="1542448" y="559138"/>
                </a:lnTo>
                <a:lnTo>
                  <a:pt x="0" y="55913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3022584" y="7655930"/>
            <a:ext cx="219352" cy="297931"/>
          </a:xfrm>
          <a:custGeom>
            <a:avLst/>
            <a:gdLst/>
            <a:ahLst/>
            <a:cxnLst/>
            <a:rect l="l" t="t" r="r" b="b"/>
            <a:pathLst>
              <a:path w="219352" h="297931">
                <a:moveTo>
                  <a:pt x="0" y="0"/>
                </a:moveTo>
                <a:lnTo>
                  <a:pt x="219352" y="0"/>
                </a:lnTo>
                <a:lnTo>
                  <a:pt x="219352" y="297931"/>
                </a:lnTo>
                <a:lnTo>
                  <a:pt x="0" y="297931"/>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a:off x="3785981" y="7682209"/>
            <a:ext cx="291856" cy="291856"/>
          </a:xfrm>
          <a:custGeom>
            <a:avLst/>
            <a:gdLst/>
            <a:ahLst/>
            <a:cxnLst/>
            <a:rect l="l" t="t" r="r" b="b"/>
            <a:pathLst>
              <a:path w="291856" h="291856">
                <a:moveTo>
                  <a:pt x="0" y="0"/>
                </a:moveTo>
                <a:lnTo>
                  <a:pt x="291857" y="0"/>
                </a:lnTo>
                <a:lnTo>
                  <a:pt x="291857" y="291856"/>
                </a:lnTo>
                <a:lnTo>
                  <a:pt x="0" y="29185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AutoShape 7"/>
          <p:cNvSpPr/>
          <p:nvPr/>
        </p:nvSpPr>
        <p:spPr>
          <a:xfrm>
            <a:off x="3073653" y="8170684"/>
            <a:ext cx="929668" cy="0"/>
          </a:xfrm>
          <a:prstGeom prst="line">
            <a:avLst/>
          </a:prstGeom>
          <a:ln w="19050" cap="flat">
            <a:solidFill>
              <a:srgbClr val="E5CA2D"/>
            </a:solidFill>
            <a:prstDash val="solid"/>
            <a:headEnd type="none" w="sm" len="sm"/>
            <a:tailEnd type="none" w="sm" len="sm"/>
          </a:ln>
        </p:spPr>
      </p:sp>
      <p:sp>
        <p:nvSpPr>
          <p:cNvPr id="8" name="Freeform 8"/>
          <p:cNvSpPr/>
          <p:nvPr/>
        </p:nvSpPr>
        <p:spPr>
          <a:xfrm>
            <a:off x="2737970" y="7974065"/>
            <a:ext cx="151552" cy="356593"/>
          </a:xfrm>
          <a:custGeom>
            <a:avLst/>
            <a:gdLst/>
            <a:ahLst/>
            <a:cxnLst/>
            <a:rect l="l" t="t" r="r" b="b"/>
            <a:pathLst>
              <a:path w="151552" h="356593">
                <a:moveTo>
                  <a:pt x="0" y="0"/>
                </a:moveTo>
                <a:lnTo>
                  <a:pt x="151552" y="0"/>
                </a:lnTo>
                <a:lnTo>
                  <a:pt x="151552" y="356593"/>
                </a:lnTo>
                <a:lnTo>
                  <a:pt x="0" y="356593"/>
                </a:lnTo>
                <a:lnTo>
                  <a:pt x="0" y="0"/>
                </a:lnTo>
                <a:close/>
              </a:path>
            </a:pathLst>
          </a:custGeom>
          <a:blipFill>
            <a:blip r:embed="rId10"/>
            <a:stretch>
              <a:fillRect/>
            </a:stretch>
          </a:blipFill>
        </p:spPr>
      </p:sp>
      <p:sp>
        <p:nvSpPr>
          <p:cNvPr id="9" name="Freeform 9"/>
          <p:cNvSpPr/>
          <p:nvPr/>
        </p:nvSpPr>
        <p:spPr>
          <a:xfrm>
            <a:off x="12265936" y="836723"/>
            <a:ext cx="1006755" cy="1006755"/>
          </a:xfrm>
          <a:custGeom>
            <a:avLst/>
            <a:gdLst/>
            <a:ahLst/>
            <a:cxnLst/>
            <a:rect l="l" t="t" r="r" b="b"/>
            <a:pathLst>
              <a:path w="1006755" h="1006755">
                <a:moveTo>
                  <a:pt x="0" y="0"/>
                </a:moveTo>
                <a:lnTo>
                  <a:pt x="1006755" y="0"/>
                </a:lnTo>
                <a:lnTo>
                  <a:pt x="1006755" y="1006755"/>
                </a:lnTo>
                <a:lnTo>
                  <a:pt x="0" y="1006755"/>
                </a:lnTo>
                <a:lnTo>
                  <a:pt x="0" y="0"/>
                </a:lnTo>
                <a:close/>
              </a:path>
            </a:pathLst>
          </a:custGeom>
          <a:blipFill>
            <a:blip r:embed="rId11"/>
            <a:stretch>
              <a:fillRect/>
            </a:stretch>
          </a:blipFill>
        </p:spPr>
      </p:sp>
      <p:sp>
        <p:nvSpPr>
          <p:cNvPr id="10" name="Freeform 10"/>
          <p:cNvSpPr/>
          <p:nvPr/>
        </p:nvSpPr>
        <p:spPr>
          <a:xfrm>
            <a:off x="6641104" y="1946373"/>
            <a:ext cx="5005792" cy="2139976"/>
          </a:xfrm>
          <a:custGeom>
            <a:avLst/>
            <a:gdLst/>
            <a:ahLst/>
            <a:cxnLst/>
            <a:rect l="l" t="t" r="r" b="b"/>
            <a:pathLst>
              <a:path w="5005792" h="2139976">
                <a:moveTo>
                  <a:pt x="0" y="0"/>
                </a:moveTo>
                <a:lnTo>
                  <a:pt x="5005792" y="0"/>
                </a:lnTo>
                <a:lnTo>
                  <a:pt x="5005792" y="2139976"/>
                </a:lnTo>
                <a:lnTo>
                  <a:pt x="0" y="2139976"/>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1" name="Freeform 11"/>
          <p:cNvSpPr/>
          <p:nvPr/>
        </p:nvSpPr>
        <p:spPr>
          <a:xfrm>
            <a:off x="8322375" y="4146294"/>
            <a:ext cx="1359160" cy="2051563"/>
          </a:xfrm>
          <a:custGeom>
            <a:avLst/>
            <a:gdLst/>
            <a:ahLst/>
            <a:cxnLst/>
            <a:rect l="l" t="t" r="r" b="b"/>
            <a:pathLst>
              <a:path w="1359160" h="2051563">
                <a:moveTo>
                  <a:pt x="0" y="0"/>
                </a:moveTo>
                <a:lnTo>
                  <a:pt x="1359160" y="0"/>
                </a:lnTo>
                <a:lnTo>
                  <a:pt x="1359160" y="2051562"/>
                </a:lnTo>
                <a:lnTo>
                  <a:pt x="0" y="2051562"/>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12" name="TextBox 12"/>
          <p:cNvSpPr txBox="1"/>
          <p:nvPr/>
        </p:nvSpPr>
        <p:spPr>
          <a:xfrm>
            <a:off x="983168" y="1121026"/>
            <a:ext cx="5515834" cy="798301"/>
          </a:xfrm>
          <a:prstGeom prst="rect">
            <a:avLst/>
          </a:prstGeom>
        </p:spPr>
        <p:txBody>
          <a:bodyPr lIns="0" tIns="0" rIns="0" bIns="0" rtlCol="0" anchor="t">
            <a:spAutoFit/>
          </a:bodyPr>
          <a:lstStyle/>
          <a:p>
            <a:pPr algn="ctr">
              <a:lnSpc>
                <a:spcPts val="5874"/>
              </a:lnSpc>
              <a:spcBef>
                <a:spcPct val="0"/>
              </a:spcBef>
            </a:pPr>
            <a:r>
              <a:rPr lang="en-US" sz="4195" spc="167">
                <a:solidFill>
                  <a:srgbClr val="19CE13"/>
                </a:solidFill>
                <a:latin typeface="Retropix"/>
              </a:rPr>
              <a:t>ENAA . . . </a:t>
            </a:r>
          </a:p>
        </p:txBody>
      </p:sp>
      <p:sp>
        <p:nvSpPr>
          <p:cNvPr id="13" name="TextBox 13"/>
          <p:cNvSpPr txBox="1"/>
          <p:nvPr/>
        </p:nvSpPr>
        <p:spPr>
          <a:xfrm>
            <a:off x="2566620" y="8163255"/>
            <a:ext cx="2025081" cy="193034"/>
          </a:xfrm>
          <a:prstGeom prst="rect">
            <a:avLst/>
          </a:prstGeom>
        </p:spPr>
        <p:txBody>
          <a:bodyPr lIns="0" tIns="0" rIns="0" bIns="0" rtlCol="0" anchor="t">
            <a:spAutoFit/>
          </a:bodyPr>
          <a:lstStyle/>
          <a:p>
            <a:pPr algn="ctr">
              <a:lnSpc>
                <a:spcPts val="1619"/>
              </a:lnSpc>
            </a:pPr>
            <a:r>
              <a:rPr lang="en-US" sz="1156">
                <a:solidFill>
                  <a:srgbClr val="FFFFFF"/>
                </a:solidFill>
                <a:latin typeface="Clear Sans Bold"/>
              </a:rPr>
              <a:t>CHARAFI OUSSAMA</a:t>
            </a:r>
          </a:p>
        </p:txBody>
      </p:sp>
      <p:sp>
        <p:nvSpPr>
          <p:cNvPr id="14" name="Freeform 14"/>
          <p:cNvSpPr/>
          <p:nvPr/>
        </p:nvSpPr>
        <p:spPr>
          <a:xfrm>
            <a:off x="7093757" y="6438371"/>
            <a:ext cx="4100486" cy="1399291"/>
          </a:xfrm>
          <a:custGeom>
            <a:avLst/>
            <a:gdLst/>
            <a:ahLst/>
            <a:cxnLst/>
            <a:rect l="l" t="t" r="r" b="b"/>
            <a:pathLst>
              <a:path w="4100486" h="1399291">
                <a:moveTo>
                  <a:pt x="0" y="0"/>
                </a:moveTo>
                <a:lnTo>
                  <a:pt x="4100486" y="0"/>
                </a:lnTo>
                <a:lnTo>
                  <a:pt x="4100486" y="1399291"/>
                </a:lnTo>
                <a:lnTo>
                  <a:pt x="0" y="1399291"/>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15" name="TextBox 15"/>
          <p:cNvSpPr txBox="1"/>
          <p:nvPr/>
        </p:nvSpPr>
        <p:spPr>
          <a:xfrm>
            <a:off x="8517135" y="6870450"/>
            <a:ext cx="1164401" cy="490927"/>
          </a:xfrm>
          <a:prstGeom prst="rect">
            <a:avLst/>
          </a:prstGeom>
        </p:spPr>
        <p:txBody>
          <a:bodyPr lIns="0" tIns="0" rIns="0" bIns="0" rtlCol="0" anchor="t">
            <a:spAutoFit/>
          </a:bodyPr>
          <a:lstStyle/>
          <a:p>
            <a:pPr>
              <a:lnSpc>
                <a:spcPts val="3746"/>
              </a:lnSpc>
            </a:pPr>
            <a:r>
              <a:rPr lang="en-US" sz="3405">
                <a:solidFill>
                  <a:srgbClr val="55B9EB"/>
                </a:solidFill>
                <a:latin typeface="Minnie Play"/>
              </a:rPr>
              <a:t>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4855162" y="3213449"/>
            <a:ext cx="8577676" cy="5013881"/>
            <a:chOff x="0" y="0"/>
            <a:chExt cx="369301" cy="215866"/>
          </a:xfrm>
        </p:grpSpPr>
        <p:sp>
          <p:nvSpPr>
            <p:cNvPr id="3" name="Freeform 3"/>
            <p:cNvSpPr/>
            <p:nvPr/>
          </p:nvSpPr>
          <p:spPr>
            <a:xfrm>
              <a:off x="0" y="0"/>
              <a:ext cx="369301" cy="215866"/>
            </a:xfrm>
            <a:custGeom>
              <a:avLst/>
              <a:gdLst/>
              <a:ahLst/>
              <a:cxnLst/>
              <a:rect l="l" t="t" r="r" b="b"/>
              <a:pathLst>
                <a:path w="369301" h="215866">
                  <a:moveTo>
                    <a:pt x="0" y="0"/>
                  </a:moveTo>
                  <a:lnTo>
                    <a:pt x="369301" y="0"/>
                  </a:lnTo>
                  <a:lnTo>
                    <a:pt x="369301" y="215866"/>
                  </a:lnTo>
                  <a:lnTo>
                    <a:pt x="0" y="215866"/>
                  </a:lnTo>
                  <a:close/>
                </a:path>
              </a:pathLst>
            </a:custGeom>
            <a:solidFill>
              <a:srgbClr val="000000">
                <a:alpha val="0"/>
              </a:srgbClr>
            </a:solidFill>
            <a:ln w="66675" cap="sq">
              <a:solidFill>
                <a:srgbClr val="F9FF00"/>
              </a:solidFill>
              <a:prstDash val="solid"/>
              <a:miter/>
            </a:ln>
          </p:spPr>
        </p:sp>
        <p:sp>
          <p:nvSpPr>
            <p:cNvPr id="4" name="TextBox 4"/>
            <p:cNvSpPr txBox="1"/>
            <p:nvPr/>
          </p:nvSpPr>
          <p:spPr>
            <a:xfrm>
              <a:off x="0" y="-38100"/>
              <a:ext cx="369301" cy="25396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4974954" y="4023691"/>
            <a:ext cx="8338093" cy="2906925"/>
          </a:xfrm>
          <a:prstGeom prst="rect">
            <a:avLst/>
          </a:prstGeom>
        </p:spPr>
        <p:txBody>
          <a:bodyPr lIns="0" tIns="0" rIns="0" bIns="0" rtlCol="0" anchor="t">
            <a:spAutoFit/>
          </a:bodyPr>
          <a:lstStyle/>
          <a:p>
            <a:pPr algn="ctr">
              <a:lnSpc>
                <a:spcPts val="10813"/>
              </a:lnSpc>
            </a:pPr>
            <a:r>
              <a:rPr lang="en-US" sz="11264">
                <a:solidFill>
                  <a:srgbClr val="19CE13"/>
                </a:solidFill>
                <a:latin typeface="Arcade Gamer"/>
              </a:rPr>
              <a:t>THANK YOU</a:t>
            </a:r>
          </a:p>
        </p:txBody>
      </p:sp>
      <p:grpSp>
        <p:nvGrpSpPr>
          <p:cNvPr id="6" name="Group 6"/>
          <p:cNvGrpSpPr/>
          <p:nvPr/>
        </p:nvGrpSpPr>
        <p:grpSpPr>
          <a:xfrm>
            <a:off x="7828521" y="6930615"/>
            <a:ext cx="2661247" cy="648398"/>
            <a:chOff x="0" y="0"/>
            <a:chExt cx="573162" cy="139648"/>
          </a:xfrm>
        </p:grpSpPr>
        <p:sp>
          <p:nvSpPr>
            <p:cNvPr id="7" name="Freeform 7"/>
            <p:cNvSpPr/>
            <p:nvPr/>
          </p:nvSpPr>
          <p:spPr>
            <a:xfrm>
              <a:off x="0" y="0"/>
              <a:ext cx="573162" cy="139648"/>
            </a:xfrm>
            <a:custGeom>
              <a:avLst/>
              <a:gdLst/>
              <a:ahLst/>
              <a:cxnLst/>
              <a:rect l="l" t="t" r="r" b="b"/>
              <a:pathLst>
                <a:path w="573162" h="139648">
                  <a:moveTo>
                    <a:pt x="0" y="0"/>
                  </a:moveTo>
                  <a:lnTo>
                    <a:pt x="573162" y="0"/>
                  </a:lnTo>
                  <a:lnTo>
                    <a:pt x="573162" y="139648"/>
                  </a:lnTo>
                  <a:lnTo>
                    <a:pt x="0" y="139648"/>
                  </a:lnTo>
                  <a:close/>
                </a:path>
              </a:pathLst>
            </a:custGeom>
            <a:solidFill>
              <a:srgbClr val="19CE13"/>
            </a:solidFill>
          </p:spPr>
        </p:sp>
        <p:sp>
          <p:nvSpPr>
            <p:cNvPr id="8" name="TextBox 8"/>
            <p:cNvSpPr txBox="1"/>
            <p:nvPr/>
          </p:nvSpPr>
          <p:spPr>
            <a:xfrm>
              <a:off x="0" y="-66675"/>
              <a:ext cx="573162" cy="206323"/>
            </a:xfrm>
            <a:prstGeom prst="rect">
              <a:avLst/>
            </a:prstGeom>
          </p:spPr>
          <p:txBody>
            <a:bodyPr lIns="50800" tIns="50800" rIns="50800" bIns="50800" rtlCol="0" anchor="ctr"/>
            <a:lstStyle/>
            <a:p>
              <a:pPr algn="ctr">
                <a:lnSpc>
                  <a:spcPts val="2659"/>
                </a:lnSpc>
              </a:pPr>
              <a:r>
                <a:rPr lang="en-US" sz="1899">
                  <a:solidFill>
                    <a:srgbClr val="F9FF00"/>
                  </a:solidFill>
                  <a:latin typeface="Arcade Gamer"/>
                </a:rPr>
                <a:t>END</a:t>
              </a:r>
            </a:p>
          </p:txBody>
        </p:sp>
      </p:grpSp>
      <p:pic>
        <p:nvPicPr>
          <p:cNvPr id="9" name="Picture 9"/>
          <p:cNvPicPr>
            <a:picLocks noChangeAspect="1"/>
          </p:cNvPicPr>
          <p:nvPr/>
        </p:nvPicPr>
        <p:blipFill>
          <a:blip r:embed="rId2"/>
          <a:srcRect/>
          <a:stretch>
            <a:fillRect/>
          </a:stretch>
        </p:blipFill>
        <p:spPr>
          <a:xfrm>
            <a:off x="7171070" y="2059727"/>
            <a:ext cx="3945860" cy="887819"/>
          </a:xfrm>
          <a:prstGeom prst="rect">
            <a:avLst/>
          </a:prstGeom>
          <a:ln cap="sq">
            <a:noFill/>
            <a:prstDash val="solid"/>
          </a:ln>
        </p:spPr>
      </p:pic>
      <p:grpSp>
        <p:nvGrpSpPr>
          <p:cNvPr id="10" name="Group 10"/>
          <p:cNvGrpSpPr/>
          <p:nvPr/>
        </p:nvGrpSpPr>
        <p:grpSpPr>
          <a:xfrm>
            <a:off x="4855162" y="2059670"/>
            <a:ext cx="1457330" cy="887875"/>
            <a:chOff x="0" y="0"/>
            <a:chExt cx="55867" cy="34037"/>
          </a:xfrm>
        </p:grpSpPr>
        <p:sp>
          <p:nvSpPr>
            <p:cNvPr id="11" name="Freeform 11"/>
            <p:cNvSpPr/>
            <p:nvPr/>
          </p:nvSpPr>
          <p:spPr>
            <a:xfrm>
              <a:off x="0" y="0"/>
              <a:ext cx="55867" cy="34037"/>
            </a:xfrm>
            <a:custGeom>
              <a:avLst/>
              <a:gdLst/>
              <a:ahLst/>
              <a:cxnLst/>
              <a:rect l="l" t="t" r="r" b="b"/>
              <a:pathLst>
                <a:path w="55867" h="34037">
                  <a:moveTo>
                    <a:pt x="0" y="0"/>
                  </a:moveTo>
                  <a:lnTo>
                    <a:pt x="55867" y="0"/>
                  </a:lnTo>
                  <a:lnTo>
                    <a:pt x="55867" y="34037"/>
                  </a:lnTo>
                  <a:lnTo>
                    <a:pt x="0" y="34037"/>
                  </a:lnTo>
                  <a:close/>
                </a:path>
              </a:pathLst>
            </a:custGeom>
            <a:solidFill>
              <a:srgbClr val="000000">
                <a:alpha val="0"/>
              </a:srgbClr>
            </a:solidFill>
            <a:ln w="66675" cap="sq">
              <a:solidFill>
                <a:srgbClr val="F9FF00"/>
              </a:solidFill>
              <a:prstDash val="solid"/>
              <a:miter/>
            </a:ln>
          </p:spPr>
        </p:sp>
        <p:sp>
          <p:nvSpPr>
            <p:cNvPr id="12" name="TextBox 12"/>
            <p:cNvSpPr txBox="1"/>
            <p:nvPr/>
          </p:nvSpPr>
          <p:spPr>
            <a:xfrm>
              <a:off x="0" y="-38100"/>
              <a:ext cx="55867" cy="72137"/>
            </a:xfrm>
            <a:prstGeom prst="rect">
              <a:avLst/>
            </a:prstGeom>
          </p:spPr>
          <p:txBody>
            <a:bodyPr lIns="50800" tIns="50800" rIns="50800" bIns="50800" rtlCol="0" anchor="ctr"/>
            <a:lstStyle/>
            <a:p>
              <a:pPr algn="ctr">
                <a:lnSpc>
                  <a:spcPts val="2659"/>
                </a:lnSpc>
              </a:pPr>
              <a:endParaRPr/>
            </a:p>
          </p:txBody>
        </p:sp>
      </p:grpSp>
      <p:sp>
        <p:nvSpPr>
          <p:cNvPr id="13" name="Freeform 13"/>
          <p:cNvSpPr/>
          <p:nvPr/>
        </p:nvSpPr>
        <p:spPr>
          <a:xfrm>
            <a:off x="5392221" y="2323638"/>
            <a:ext cx="402166" cy="359939"/>
          </a:xfrm>
          <a:custGeom>
            <a:avLst/>
            <a:gdLst/>
            <a:ahLst/>
            <a:cxnLst/>
            <a:rect l="l" t="t" r="r" b="b"/>
            <a:pathLst>
              <a:path w="402166" h="359939">
                <a:moveTo>
                  <a:pt x="0" y="0"/>
                </a:moveTo>
                <a:lnTo>
                  <a:pt x="402166" y="0"/>
                </a:lnTo>
                <a:lnTo>
                  <a:pt x="402166" y="359939"/>
                </a:lnTo>
                <a:lnTo>
                  <a:pt x="0" y="359939"/>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4" name="AutoShape 14"/>
          <p:cNvSpPr/>
          <p:nvPr/>
        </p:nvSpPr>
        <p:spPr>
          <a:xfrm>
            <a:off x="6740655" y="2126498"/>
            <a:ext cx="0" cy="821048"/>
          </a:xfrm>
          <a:prstGeom prst="line">
            <a:avLst/>
          </a:prstGeom>
          <a:ln w="104775" cap="flat">
            <a:solidFill>
              <a:srgbClr val="F9FF00"/>
            </a:solidFill>
            <a:prstDash val="sysDot"/>
            <a:headEnd type="none" w="sm" len="sm"/>
            <a:tailEnd type="none" w="sm" len="sm"/>
          </a:ln>
        </p:spPr>
      </p:sp>
      <p:grpSp>
        <p:nvGrpSpPr>
          <p:cNvPr id="15" name="Group 15"/>
          <p:cNvGrpSpPr/>
          <p:nvPr/>
        </p:nvGrpSpPr>
        <p:grpSpPr>
          <a:xfrm>
            <a:off x="11975508" y="2093084"/>
            <a:ext cx="1457330" cy="887875"/>
            <a:chOff x="0" y="0"/>
            <a:chExt cx="55867" cy="34037"/>
          </a:xfrm>
        </p:grpSpPr>
        <p:sp>
          <p:nvSpPr>
            <p:cNvPr id="16" name="Freeform 16"/>
            <p:cNvSpPr/>
            <p:nvPr/>
          </p:nvSpPr>
          <p:spPr>
            <a:xfrm>
              <a:off x="0" y="0"/>
              <a:ext cx="55867" cy="34037"/>
            </a:xfrm>
            <a:custGeom>
              <a:avLst/>
              <a:gdLst/>
              <a:ahLst/>
              <a:cxnLst/>
              <a:rect l="l" t="t" r="r" b="b"/>
              <a:pathLst>
                <a:path w="55867" h="34037">
                  <a:moveTo>
                    <a:pt x="0" y="0"/>
                  </a:moveTo>
                  <a:lnTo>
                    <a:pt x="55867" y="0"/>
                  </a:lnTo>
                  <a:lnTo>
                    <a:pt x="55867" y="34037"/>
                  </a:lnTo>
                  <a:lnTo>
                    <a:pt x="0" y="34037"/>
                  </a:lnTo>
                  <a:close/>
                </a:path>
              </a:pathLst>
            </a:custGeom>
            <a:solidFill>
              <a:srgbClr val="000000">
                <a:alpha val="0"/>
              </a:srgbClr>
            </a:solidFill>
            <a:ln w="66675" cap="sq">
              <a:solidFill>
                <a:srgbClr val="F9FF00"/>
              </a:solidFill>
              <a:prstDash val="solid"/>
              <a:miter/>
            </a:ln>
          </p:spPr>
        </p:sp>
        <p:sp>
          <p:nvSpPr>
            <p:cNvPr id="17" name="TextBox 17"/>
            <p:cNvSpPr txBox="1"/>
            <p:nvPr/>
          </p:nvSpPr>
          <p:spPr>
            <a:xfrm>
              <a:off x="0" y="-38100"/>
              <a:ext cx="55867" cy="72137"/>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a:off x="12512567" y="2357052"/>
            <a:ext cx="402166" cy="359939"/>
          </a:xfrm>
          <a:custGeom>
            <a:avLst/>
            <a:gdLst/>
            <a:ahLst/>
            <a:cxnLst/>
            <a:rect l="l" t="t" r="r" b="b"/>
            <a:pathLst>
              <a:path w="402166" h="359939">
                <a:moveTo>
                  <a:pt x="0" y="0"/>
                </a:moveTo>
                <a:lnTo>
                  <a:pt x="402166" y="0"/>
                </a:lnTo>
                <a:lnTo>
                  <a:pt x="402166" y="359939"/>
                </a:lnTo>
                <a:lnTo>
                  <a:pt x="0" y="35993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9" name="AutoShape 19"/>
          <p:cNvSpPr/>
          <p:nvPr/>
        </p:nvSpPr>
        <p:spPr>
          <a:xfrm>
            <a:off x="11506723" y="2126498"/>
            <a:ext cx="0" cy="821048"/>
          </a:xfrm>
          <a:prstGeom prst="line">
            <a:avLst/>
          </a:prstGeom>
          <a:ln w="104775" cap="flat">
            <a:solidFill>
              <a:srgbClr val="F9FF00"/>
            </a:solidFill>
            <a:prstDash val="sysDot"/>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0909"/>
        </a:solidFill>
        <a:effectLst/>
      </p:bgPr>
    </p:bg>
    <p:spTree>
      <p:nvGrpSpPr>
        <p:cNvPr id="1" name=""/>
        <p:cNvGrpSpPr/>
        <p:nvPr/>
      </p:nvGrpSpPr>
      <p:grpSpPr>
        <a:xfrm>
          <a:off x="0" y="0"/>
          <a:ext cx="0" cy="0"/>
          <a:chOff x="0" y="0"/>
          <a:chExt cx="0" cy="0"/>
        </a:xfrm>
      </p:grpSpPr>
      <p:sp>
        <p:nvSpPr>
          <p:cNvPr id="2" name="Freeform 2"/>
          <p:cNvSpPr/>
          <p:nvPr/>
        </p:nvSpPr>
        <p:spPr>
          <a:xfrm>
            <a:off x="1787931" y="441364"/>
            <a:ext cx="14742199" cy="9121736"/>
          </a:xfrm>
          <a:custGeom>
            <a:avLst/>
            <a:gdLst/>
            <a:ahLst/>
            <a:cxnLst/>
            <a:rect l="l" t="t" r="r" b="b"/>
            <a:pathLst>
              <a:path w="14742199" h="9121736">
                <a:moveTo>
                  <a:pt x="0" y="0"/>
                </a:moveTo>
                <a:lnTo>
                  <a:pt x="14742200" y="0"/>
                </a:lnTo>
                <a:lnTo>
                  <a:pt x="14742200" y="9121736"/>
                </a:lnTo>
                <a:lnTo>
                  <a:pt x="0" y="9121736"/>
                </a:lnTo>
                <a:lnTo>
                  <a:pt x="0" y="0"/>
                </a:lnTo>
                <a:close/>
              </a:path>
            </a:pathLst>
          </a:custGeom>
          <a:blipFill>
            <a:blip r:embed="rId2"/>
            <a:stretch>
              <a:fillRect/>
            </a:stretch>
          </a:blipFill>
        </p:spPr>
      </p:sp>
      <p:sp>
        <p:nvSpPr>
          <p:cNvPr id="3" name="Freeform 3"/>
          <p:cNvSpPr/>
          <p:nvPr/>
        </p:nvSpPr>
        <p:spPr>
          <a:xfrm>
            <a:off x="2767263" y="7548568"/>
            <a:ext cx="1542448" cy="559138"/>
          </a:xfrm>
          <a:custGeom>
            <a:avLst/>
            <a:gdLst/>
            <a:ahLst/>
            <a:cxnLst/>
            <a:rect l="l" t="t" r="r" b="b"/>
            <a:pathLst>
              <a:path w="1542448" h="559138">
                <a:moveTo>
                  <a:pt x="0" y="0"/>
                </a:moveTo>
                <a:lnTo>
                  <a:pt x="1542448" y="0"/>
                </a:lnTo>
                <a:lnTo>
                  <a:pt x="1542448" y="559138"/>
                </a:lnTo>
                <a:lnTo>
                  <a:pt x="0" y="55913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022584" y="7655930"/>
            <a:ext cx="219352" cy="297931"/>
          </a:xfrm>
          <a:custGeom>
            <a:avLst/>
            <a:gdLst/>
            <a:ahLst/>
            <a:cxnLst/>
            <a:rect l="l" t="t" r="r" b="b"/>
            <a:pathLst>
              <a:path w="219352" h="297931">
                <a:moveTo>
                  <a:pt x="0" y="0"/>
                </a:moveTo>
                <a:lnTo>
                  <a:pt x="219352" y="0"/>
                </a:lnTo>
                <a:lnTo>
                  <a:pt x="219352" y="297931"/>
                </a:lnTo>
                <a:lnTo>
                  <a:pt x="0" y="29793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3785981" y="7682209"/>
            <a:ext cx="291856" cy="291856"/>
          </a:xfrm>
          <a:custGeom>
            <a:avLst/>
            <a:gdLst/>
            <a:ahLst/>
            <a:cxnLst/>
            <a:rect l="l" t="t" r="r" b="b"/>
            <a:pathLst>
              <a:path w="291856" h="291856">
                <a:moveTo>
                  <a:pt x="0" y="0"/>
                </a:moveTo>
                <a:lnTo>
                  <a:pt x="291857" y="0"/>
                </a:lnTo>
                <a:lnTo>
                  <a:pt x="291857" y="291856"/>
                </a:lnTo>
                <a:lnTo>
                  <a:pt x="0" y="29185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AutoShape 6"/>
          <p:cNvSpPr/>
          <p:nvPr/>
        </p:nvSpPr>
        <p:spPr>
          <a:xfrm>
            <a:off x="3073653" y="8170684"/>
            <a:ext cx="929668" cy="0"/>
          </a:xfrm>
          <a:prstGeom prst="line">
            <a:avLst/>
          </a:prstGeom>
          <a:ln w="19050" cap="flat">
            <a:solidFill>
              <a:srgbClr val="E5CA2D"/>
            </a:solidFill>
            <a:prstDash val="solid"/>
            <a:headEnd type="none" w="sm" len="sm"/>
            <a:tailEnd type="none" w="sm" len="sm"/>
          </a:ln>
        </p:spPr>
      </p:sp>
      <p:sp>
        <p:nvSpPr>
          <p:cNvPr id="7" name="Freeform 7"/>
          <p:cNvSpPr/>
          <p:nvPr/>
        </p:nvSpPr>
        <p:spPr>
          <a:xfrm>
            <a:off x="2737970" y="7974065"/>
            <a:ext cx="151552" cy="356593"/>
          </a:xfrm>
          <a:custGeom>
            <a:avLst/>
            <a:gdLst/>
            <a:ahLst/>
            <a:cxnLst/>
            <a:rect l="l" t="t" r="r" b="b"/>
            <a:pathLst>
              <a:path w="151552" h="356593">
                <a:moveTo>
                  <a:pt x="0" y="0"/>
                </a:moveTo>
                <a:lnTo>
                  <a:pt x="151552" y="0"/>
                </a:lnTo>
                <a:lnTo>
                  <a:pt x="151552" y="356593"/>
                </a:lnTo>
                <a:lnTo>
                  <a:pt x="0" y="356593"/>
                </a:lnTo>
                <a:lnTo>
                  <a:pt x="0" y="0"/>
                </a:lnTo>
                <a:close/>
              </a:path>
            </a:pathLst>
          </a:custGeom>
          <a:blipFill>
            <a:blip r:embed="rId9"/>
            <a:stretch>
              <a:fillRect/>
            </a:stretch>
          </a:blipFill>
        </p:spPr>
      </p:sp>
      <p:sp>
        <p:nvSpPr>
          <p:cNvPr id="8" name="Freeform 8"/>
          <p:cNvSpPr/>
          <p:nvPr/>
        </p:nvSpPr>
        <p:spPr>
          <a:xfrm>
            <a:off x="3658020" y="4464284"/>
            <a:ext cx="547780" cy="619915"/>
          </a:xfrm>
          <a:custGeom>
            <a:avLst/>
            <a:gdLst/>
            <a:ahLst/>
            <a:cxnLst/>
            <a:rect l="l" t="t" r="r" b="b"/>
            <a:pathLst>
              <a:path w="547780" h="619915">
                <a:moveTo>
                  <a:pt x="0" y="0"/>
                </a:moveTo>
                <a:lnTo>
                  <a:pt x="547779" y="0"/>
                </a:lnTo>
                <a:lnTo>
                  <a:pt x="547779" y="619915"/>
                </a:lnTo>
                <a:lnTo>
                  <a:pt x="0" y="61991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9" name="Freeform 9"/>
          <p:cNvSpPr/>
          <p:nvPr/>
        </p:nvSpPr>
        <p:spPr>
          <a:xfrm>
            <a:off x="3658020" y="5427099"/>
            <a:ext cx="547780" cy="619915"/>
          </a:xfrm>
          <a:custGeom>
            <a:avLst/>
            <a:gdLst/>
            <a:ahLst/>
            <a:cxnLst/>
            <a:rect l="l" t="t" r="r" b="b"/>
            <a:pathLst>
              <a:path w="547780" h="619915">
                <a:moveTo>
                  <a:pt x="0" y="0"/>
                </a:moveTo>
                <a:lnTo>
                  <a:pt x="547779" y="0"/>
                </a:lnTo>
                <a:lnTo>
                  <a:pt x="547779" y="619915"/>
                </a:lnTo>
                <a:lnTo>
                  <a:pt x="0" y="61991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0" name="Freeform 10"/>
          <p:cNvSpPr/>
          <p:nvPr/>
        </p:nvSpPr>
        <p:spPr>
          <a:xfrm>
            <a:off x="3658020" y="6380623"/>
            <a:ext cx="547780" cy="619915"/>
          </a:xfrm>
          <a:custGeom>
            <a:avLst/>
            <a:gdLst/>
            <a:ahLst/>
            <a:cxnLst/>
            <a:rect l="l" t="t" r="r" b="b"/>
            <a:pathLst>
              <a:path w="547780" h="619915">
                <a:moveTo>
                  <a:pt x="0" y="0"/>
                </a:moveTo>
                <a:lnTo>
                  <a:pt x="547779" y="0"/>
                </a:lnTo>
                <a:lnTo>
                  <a:pt x="547779" y="619915"/>
                </a:lnTo>
                <a:lnTo>
                  <a:pt x="0" y="61991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1" name="Freeform 11"/>
          <p:cNvSpPr/>
          <p:nvPr/>
        </p:nvSpPr>
        <p:spPr>
          <a:xfrm>
            <a:off x="9088576" y="5312948"/>
            <a:ext cx="547780" cy="619915"/>
          </a:xfrm>
          <a:custGeom>
            <a:avLst/>
            <a:gdLst/>
            <a:ahLst/>
            <a:cxnLst/>
            <a:rect l="l" t="t" r="r" b="b"/>
            <a:pathLst>
              <a:path w="547780" h="619915">
                <a:moveTo>
                  <a:pt x="0" y="0"/>
                </a:moveTo>
                <a:lnTo>
                  <a:pt x="547780" y="0"/>
                </a:lnTo>
                <a:lnTo>
                  <a:pt x="547780" y="619915"/>
                </a:lnTo>
                <a:lnTo>
                  <a:pt x="0" y="61991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2" name="TextBox 12"/>
          <p:cNvSpPr txBox="1"/>
          <p:nvPr/>
        </p:nvSpPr>
        <p:spPr>
          <a:xfrm>
            <a:off x="12122412" y="1485842"/>
            <a:ext cx="3801504" cy="268695"/>
          </a:xfrm>
          <a:prstGeom prst="rect">
            <a:avLst/>
          </a:prstGeom>
        </p:spPr>
        <p:txBody>
          <a:bodyPr lIns="0" tIns="0" rIns="0" bIns="0" rtlCol="0" anchor="t">
            <a:spAutoFit/>
          </a:bodyPr>
          <a:lstStyle/>
          <a:p>
            <a:pPr algn="ctr">
              <a:lnSpc>
                <a:spcPts val="2076"/>
              </a:lnSpc>
            </a:pPr>
            <a:r>
              <a:rPr lang="en-US" sz="2056">
                <a:solidFill>
                  <a:srgbClr val="94D3F2"/>
                </a:solidFill>
                <a:latin typeface="Loubag Bold"/>
                <a:hlinkClick r:id="rId12" tooltip="https://maghreb.simplonline.co/briefs/ed0f20cc-eaf5-4ed8-8533-32487dcff237"/>
              </a:rPr>
              <a:t>PoupéesRusses</a:t>
            </a:r>
          </a:p>
        </p:txBody>
      </p:sp>
      <p:sp>
        <p:nvSpPr>
          <p:cNvPr id="13" name="Freeform 13"/>
          <p:cNvSpPr/>
          <p:nvPr/>
        </p:nvSpPr>
        <p:spPr>
          <a:xfrm>
            <a:off x="11819060" y="990600"/>
            <a:ext cx="1006755" cy="1006755"/>
          </a:xfrm>
          <a:custGeom>
            <a:avLst/>
            <a:gdLst/>
            <a:ahLst/>
            <a:cxnLst/>
            <a:rect l="l" t="t" r="r" b="b"/>
            <a:pathLst>
              <a:path w="1006755" h="1006755">
                <a:moveTo>
                  <a:pt x="0" y="0"/>
                </a:moveTo>
                <a:lnTo>
                  <a:pt x="1006755" y="0"/>
                </a:lnTo>
                <a:lnTo>
                  <a:pt x="1006755" y="1006755"/>
                </a:lnTo>
                <a:lnTo>
                  <a:pt x="0" y="1006755"/>
                </a:lnTo>
                <a:lnTo>
                  <a:pt x="0" y="0"/>
                </a:lnTo>
                <a:close/>
              </a:path>
            </a:pathLst>
          </a:custGeom>
          <a:blipFill>
            <a:blip r:embed="rId13"/>
            <a:stretch>
              <a:fillRect/>
            </a:stretch>
          </a:blipFill>
        </p:spPr>
      </p:sp>
      <p:sp>
        <p:nvSpPr>
          <p:cNvPr id="14" name="Freeform 14"/>
          <p:cNvSpPr/>
          <p:nvPr/>
        </p:nvSpPr>
        <p:spPr>
          <a:xfrm>
            <a:off x="5702503" y="2255711"/>
            <a:ext cx="1521762" cy="1318226"/>
          </a:xfrm>
          <a:custGeom>
            <a:avLst/>
            <a:gdLst/>
            <a:ahLst/>
            <a:cxnLst/>
            <a:rect l="l" t="t" r="r" b="b"/>
            <a:pathLst>
              <a:path w="1521762" h="1318226">
                <a:moveTo>
                  <a:pt x="0" y="0"/>
                </a:moveTo>
                <a:lnTo>
                  <a:pt x="1521762" y="0"/>
                </a:lnTo>
                <a:lnTo>
                  <a:pt x="1521762" y="1318226"/>
                </a:lnTo>
                <a:lnTo>
                  <a:pt x="0" y="1318226"/>
                </a:lnTo>
                <a:lnTo>
                  <a:pt x="0" y="0"/>
                </a:lnTo>
                <a:close/>
              </a:path>
            </a:pathLst>
          </a:custGeom>
          <a:blipFill>
            <a:blip r:embed="rId14"/>
            <a:stretch>
              <a:fillRect/>
            </a:stretch>
          </a:blipFill>
        </p:spPr>
      </p:sp>
      <p:sp>
        <p:nvSpPr>
          <p:cNvPr id="15" name="TextBox 15"/>
          <p:cNvSpPr txBox="1"/>
          <p:nvPr/>
        </p:nvSpPr>
        <p:spPr>
          <a:xfrm>
            <a:off x="983168" y="1121026"/>
            <a:ext cx="5515834" cy="798301"/>
          </a:xfrm>
          <a:prstGeom prst="rect">
            <a:avLst/>
          </a:prstGeom>
        </p:spPr>
        <p:txBody>
          <a:bodyPr lIns="0" tIns="0" rIns="0" bIns="0" rtlCol="0" anchor="t">
            <a:spAutoFit/>
          </a:bodyPr>
          <a:lstStyle/>
          <a:p>
            <a:pPr algn="ctr">
              <a:lnSpc>
                <a:spcPts val="5874"/>
              </a:lnSpc>
              <a:spcBef>
                <a:spcPct val="0"/>
              </a:spcBef>
            </a:pPr>
            <a:r>
              <a:rPr lang="en-US" sz="4195" spc="167">
                <a:solidFill>
                  <a:srgbClr val="19CE13"/>
                </a:solidFill>
                <a:latin typeface="Retropix"/>
              </a:rPr>
              <a:t>ENAA . . . </a:t>
            </a:r>
          </a:p>
        </p:txBody>
      </p:sp>
      <p:sp>
        <p:nvSpPr>
          <p:cNvPr id="16" name="TextBox 16"/>
          <p:cNvSpPr txBox="1"/>
          <p:nvPr/>
        </p:nvSpPr>
        <p:spPr>
          <a:xfrm>
            <a:off x="2566620" y="8163255"/>
            <a:ext cx="2025081" cy="193034"/>
          </a:xfrm>
          <a:prstGeom prst="rect">
            <a:avLst/>
          </a:prstGeom>
        </p:spPr>
        <p:txBody>
          <a:bodyPr lIns="0" tIns="0" rIns="0" bIns="0" rtlCol="0" anchor="t">
            <a:spAutoFit/>
          </a:bodyPr>
          <a:lstStyle/>
          <a:p>
            <a:pPr algn="ctr">
              <a:lnSpc>
                <a:spcPts val="1619"/>
              </a:lnSpc>
            </a:pPr>
            <a:r>
              <a:rPr lang="en-US" sz="1156">
                <a:solidFill>
                  <a:srgbClr val="FFFFFF"/>
                </a:solidFill>
                <a:latin typeface="Clear Sans Bold"/>
              </a:rPr>
              <a:t>CHARAFI OUSSAMA</a:t>
            </a:r>
          </a:p>
        </p:txBody>
      </p:sp>
      <p:sp>
        <p:nvSpPr>
          <p:cNvPr id="17" name="TextBox 17"/>
          <p:cNvSpPr txBox="1"/>
          <p:nvPr/>
        </p:nvSpPr>
        <p:spPr>
          <a:xfrm>
            <a:off x="4444994" y="4526655"/>
            <a:ext cx="5208077" cy="355672"/>
          </a:xfrm>
          <a:prstGeom prst="rect">
            <a:avLst/>
          </a:prstGeom>
        </p:spPr>
        <p:txBody>
          <a:bodyPr lIns="0" tIns="0" rIns="0" bIns="0" rtlCol="0" anchor="t">
            <a:spAutoFit/>
          </a:bodyPr>
          <a:lstStyle/>
          <a:p>
            <a:pPr>
              <a:lnSpc>
                <a:spcPts val="2756"/>
              </a:lnSpc>
            </a:pPr>
            <a:r>
              <a:rPr lang="en-US" sz="2505">
                <a:solidFill>
                  <a:srgbClr val="FFFFFF"/>
                </a:solidFill>
                <a:latin typeface="Minnie Play"/>
              </a:rPr>
              <a:t>CADRAGE DU PROJET</a:t>
            </a:r>
          </a:p>
        </p:txBody>
      </p:sp>
      <p:sp>
        <p:nvSpPr>
          <p:cNvPr id="18" name="TextBox 18"/>
          <p:cNvSpPr txBox="1"/>
          <p:nvPr/>
        </p:nvSpPr>
        <p:spPr>
          <a:xfrm>
            <a:off x="4444994" y="6540428"/>
            <a:ext cx="1358578" cy="355672"/>
          </a:xfrm>
          <a:prstGeom prst="rect">
            <a:avLst/>
          </a:prstGeom>
        </p:spPr>
        <p:txBody>
          <a:bodyPr lIns="0" tIns="0" rIns="0" bIns="0" rtlCol="0" anchor="t">
            <a:spAutoFit/>
          </a:bodyPr>
          <a:lstStyle/>
          <a:p>
            <a:pPr>
              <a:lnSpc>
                <a:spcPts val="2756"/>
              </a:lnSpc>
            </a:pPr>
            <a:r>
              <a:rPr lang="en-US" sz="2505" dirty="0">
                <a:solidFill>
                  <a:srgbClr val="FFFFFF"/>
                </a:solidFill>
                <a:latin typeface="Minnie Play"/>
              </a:rPr>
              <a:t>UML</a:t>
            </a:r>
          </a:p>
        </p:txBody>
      </p:sp>
      <p:sp>
        <p:nvSpPr>
          <p:cNvPr id="19" name="TextBox 19"/>
          <p:cNvSpPr txBox="1"/>
          <p:nvPr/>
        </p:nvSpPr>
        <p:spPr>
          <a:xfrm>
            <a:off x="10005015" y="4385627"/>
            <a:ext cx="5208077" cy="698572"/>
          </a:xfrm>
          <a:prstGeom prst="rect">
            <a:avLst/>
          </a:prstGeom>
        </p:spPr>
        <p:txBody>
          <a:bodyPr lIns="0" tIns="0" rIns="0" bIns="0" rtlCol="0" anchor="t">
            <a:spAutoFit/>
          </a:bodyPr>
          <a:lstStyle/>
          <a:p>
            <a:pPr>
              <a:lnSpc>
                <a:spcPts val="2756"/>
              </a:lnSpc>
            </a:pPr>
            <a:r>
              <a:rPr lang="en-US" sz="2505">
                <a:solidFill>
                  <a:srgbClr val="FFFFFF"/>
                </a:solidFill>
                <a:latin typeface="Minnie Play"/>
              </a:rPr>
              <a:t>COMMENT LE PROGRAMME FONCTIONE T-IL?</a:t>
            </a:r>
          </a:p>
        </p:txBody>
      </p:sp>
      <p:sp>
        <p:nvSpPr>
          <p:cNvPr id="20" name="TextBox 20"/>
          <p:cNvSpPr txBox="1"/>
          <p:nvPr/>
        </p:nvSpPr>
        <p:spPr>
          <a:xfrm>
            <a:off x="10005015" y="5448300"/>
            <a:ext cx="5208077" cy="355672"/>
          </a:xfrm>
          <a:prstGeom prst="rect">
            <a:avLst/>
          </a:prstGeom>
        </p:spPr>
        <p:txBody>
          <a:bodyPr lIns="0" tIns="0" rIns="0" bIns="0" rtlCol="0" anchor="t">
            <a:spAutoFit/>
          </a:bodyPr>
          <a:lstStyle/>
          <a:p>
            <a:pPr>
              <a:lnSpc>
                <a:spcPts val="2756"/>
              </a:lnSpc>
            </a:pPr>
            <a:r>
              <a:rPr lang="en-US" sz="2505" dirty="0">
                <a:solidFill>
                  <a:srgbClr val="FFFFFF"/>
                </a:solidFill>
                <a:latin typeface="Minnie Play"/>
              </a:rPr>
              <a:t>CONCLUSION</a:t>
            </a:r>
          </a:p>
        </p:txBody>
      </p:sp>
      <p:sp>
        <p:nvSpPr>
          <p:cNvPr id="21" name="Freeform 21"/>
          <p:cNvSpPr/>
          <p:nvPr/>
        </p:nvSpPr>
        <p:spPr>
          <a:xfrm>
            <a:off x="9079051" y="4353977"/>
            <a:ext cx="547780" cy="619915"/>
          </a:xfrm>
          <a:custGeom>
            <a:avLst/>
            <a:gdLst/>
            <a:ahLst/>
            <a:cxnLst/>
            <a:rect l="l" t="t" r="r" b="b"/>
            <a:pathLst>
              <a:path w="547780" h="619915">
                <a:moveTo>
                  <a:pt x="0" y="0"/>
                </a:moveTo>
                <a:lnTo>
                  <a:pt x="547780" y="0"/>
                </a:lnTo>
                <a:lnTo>
                  <a:pt x="547780" y="619915"/>
                </a:lnTo>
                <a:lnTo>
                  <a:pt x="0" y="61991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22" name="TextBox 22"/>
          <p:cNvSpPr txBox="1"/>
          <p:nvPr/>
        </p:nvSpPr>
        <p:spPr>
          <a:xfrm>
            <a:off x="4444994" y="5549828"/>
            <a:ext cx="3895558" cy="355672"/>
          </a:xfrm>
          <a:prstGeom prst="rect">
            <a:avLst/>
          </a:prstGeom>
        </p:spPr>
        <p:txBody>
          <a:bodyPr lIns="0" tIns="0" rIns="0" bIns="0" rtlCol="0" anchor="t">
            <a:spAutoFit/>
          </a:bodyPr>
          <a:lstStyle/>
          <a:p>
            <a:pPr>
              <a:lnSpc>
                <a:spcPts val="2756"/>
              </a:lnSpc>
            </a:pPr>
            <a:r>
              <a:rPr lang="en-US" sz="2505" dirty="0">
                <a:solidFill>
                  <a:srgbClr val="FFFFFF"/>
                </a:solidFill>
                <a:latin typeface="Minnie Play"/>
              </a:rPr>
              <a:t>PROCESSU DE TRAVAIL</a:t>
            </a:r>
          </a:p>
        </p:txBody>
      </p:sp>
      <p:sp>
        <p:nvSpPr>
          <p:cNvPr id="23" name="Freeform 23"/>
          <p:cNvSpPr/>
          <p:nvPr/>
        </p:nvSpPr>
        <p:spPr>
          <a:xfrm>
            <a:off x="7038334" y="2149755"/>
            <a:ext cx="4100486" cy="1399291"/>
          </a:xfrm>
          <a:custGeom>
            <a:avLst/>
            <a:gdLst/>
            <a:ahLst/>
            <a:cxnLst/>
            <a:rect l="l" t="t" r="r" b="b"/>
            <a:pathLst>
              <a:path w="4100486" h="1399291">
                <a:moveTo>
                  <a:pt x="0" y="0"/>
                </a:moveTo>
                <a:lnTo>
                  <a:pt x="4100485" y="0"/>
                </a:lnTo>
                <a:lnTo>
                  <a:pt x="4100485" y="1399291"/>
                </a:lnTo>
                <a:lnTo>
                  <a:pt x="0" y="1399291"/>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sp>
        <p:nvSpPr>
          <p:cNvPr id="24" name="TextBox 24"/>
          <p:cNvSpPr txBox="1"/>
          <p:nvPr/>
        </p:nvSpPr>
        <p:spPr>
          <a:xfrm>
            <a:off x="8188152" y="2607131"/>
            <a:ext cx="5208077" cy="605862"/>
          </a:xfrm>
          <a:prstGeom prst="rect">
            <a:avLst/>
          </a:prstGeom>
        </p:spPr>
        <p:txBody>
          <a:bodyPr lIns="0" tIns="0" rIns="0" bIns="0" rtlCol="0" anchor="t">
            <a:spAutoFit/>
          </a:bodyPr>
          <a:lstStyle/>
          <a:p>
            <a:pPr>
              <a:lnSpc>
                <a:spcPts val="4626"/>
              </a:lnSpc>
            </a:pPr>
            <a:r>
              <a:rPr lang="en-US" sz="4205">
                <a:solidFill>
                  <a:srgbClr val="000000"/>
                </a:solidFill>
                <a:latin typeface="Minnie Play"/>
              </a:rPr>
              <a:t>PLANE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0909"/>
        </a:solidFill>
        <a:effectLst/>
      </p:bgPr>
    </p:bg>
    <p:spTree>
      <p:nvGrpSpPr>
        <p:cNvPr id="1" name=""/>
        <p:cNvGrpSpPr/>
        <p:nvPr/>
      </p:nvGrpSpPr>
      <p:grpSpPr>
        <a:xfrm>
          <a:off x="0" y="0"/>
          <a:ext cx="0" cy="0"/>
          <a:chOff x="0" y="0"/>
          <a:chExt cx="0" cy="0"/>
        </a:xfrm>
      </p:grpSpPr>
      <p:sp>
        <p:nvSpPr>
          <p:cNvPr id="2" name="Freeform 2"/>
          <p:cNvSpPr/>
          <p:nvPr/>
        </p:nvSpPr>
        <p:spPr>
          <a:xfrm>
            <a:off x="1787931" y="752080"/>
            <a:ext cx="14742199" cy="9121736"/>
          </a:xfrm>
          <a:custGeom>
            <a:avLst/>
            <a:gdLst/>
            <a:ahLst/>
            <a:cxnLst/>
            <a:rect l="l" t="t" r="r" b="b"/>
            <a:pathLst>
              <a:path w="14742199" h="9121736">
                <a:moveTo>
                  <a:pt x="0" y="0"/>
                </a:moveTo>
                <a:lnTo>
                  <a:pt x="14742200" y="0"/>
                </a:lnTo>
                <a:lnTo>
                  <a:pt x="14742200" y="9121736"/>
                </a:lnTo>
                <a:lnTo>
                  <a:pt x="0" y="9121736"/>
                </a:lnTo>
                <a:lnTo>
                  <a:pt x="0" y="0"/>
                </a:lnTo>
                <a:close/>
              </a:path>
            </a:pathLst>
          </a:custGeom>
          <a:blipFill>
            <a:blip r:embed="rId2"/>
            <a:stretch>
              <a:fillRect/>
            </a:stretch>
          </a:blipFill>
        </p:spPr>
      </p:sp>
      <p:sp>
        <p:nvSpPr>
          <p:cNvPr id="3" name="Freeform 3"/>
          <p:cNvSpPr/>
          <p:nvPr/>
        </p:nvSpPr>
        <p:spPr>
          <a:xfrm>
            <a:off x="2767263" y="7548568"/>
            <a:ext cx="1542448" cy="559138"/>
          </a:xfrm>
          <a:custGeom>
            <a:avLst/>
            <a:gdLst/>
            <a:ahLst/>
            <a:cxnLst/>
            <a:rect l="l" t="t" r="r" b="b"/>
            <a:pathLst>
              <a:path w="1542448" h="559138">
                <a:moveTo>
                  <a:pt x="0" y="0"/>
                </a:moveTo>
                <a:lnTo>
                  <a:pt x="1542448" y="0"/>
                </a:lnTo>
                <a:lnTo>
                  <a:pt x="1542448" y="559138"/>
                </a:lnTo>
                <a:lnTo>
                  <a:pt x="0" y="55913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022584" y="7655930"/>
            <a:ext cx="219352" cy="297931"/>
          </a:xfrm>
          <a:custGeom>
            <a:avLst/>
            <a:gdLst/>
            <a:ahLst/>
            <a:cxnLst/>
            <a:rect l="l" t="t" r="r" b="b"/>
            <a:pathLst>
              <a:path w="219352" h="297931">
                <a:moveTo>
                  <a:pt x="0" y="0"/>
                </a:moveTo>
                <a:lnTo>
                  <a:pt x="219352" y="0"/>
                </a:lnTo>
                <a:lnTo>
                  <a:pt x="219352" y="297931"/>
                </a:lnTo>
                <a:lnTo>
                  <a:pt x="0" y="29793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3785981" y="7682209"/>
            <a:ext cx="291856" cy="291856"/>
          </a:xfrm>
          <a:custGeom>
            <a:avLst/>
            <a:gdLst/>
            <a:ahLst/>
            <a:cxnLst/>
            <a:rect l="l" t="t" r="r" b="b"/>
            <a:pathLst>
              <a:path w="291856" h="291856">
                <a:moveTo>
                  <a:pt x="0" y="0"/>
                </a:moveTo>
                <a:lnTo>
                  <a:pt x="291857" y="0"/>
                </a:lnTo>
                <a:lnTo>
                  <a:pt x="291857" y="291856"/>
                </a:lnTo>
                <a:lnTo>
                  <a:pt x="0" y="29185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AutoShape 6"/>
          <p:cNvSpPr/>
          <p:nvPr/>
        </p:nvSpPr>
        <p:spPr>
          <a:xfrm>
            <a:off x="3073653" y="8170684"/>
            <a:ext cx="929668" cy="0"/>
          </a:xfrm>
          <a:prstGeom prst="line">
            <a:avLst/>
          </a:prstGeom>
          <a:ln w="19050" cap="flat">
            <a:solidFill>
              <a:srgbClr val="E5CA2D"/>
            </a:solidFill>
            <a:prstDash val="solid"/>
            <a:headEnd type="none" w="sm" len="sm"/>
            <a:tailEnd type="none" w="sm" len="sm"/>
          </a:ln>
        </p:spPr>
      </p:sp>
      <p:sp>
        <p:nvSpPr>
          <p:cNvPr id="7" name="Freeform 7"/>
          <p:cNvSpPr/>
          <p:nvPr/>
        </p:nvSpPr>
        <p:spPr>
          <a:xfrm>
            <a:off x="2737970" y="7974065"/>
            <a:ext cx="151552" cy="356593"/>
          </a:xfrm>
          <a:custGeom>
            <a:avLst/>
            <a:gdLst/>
            <a:ahLst/>
            <a:cxnLst/>
            <a:rect l="l" t="t" r="r" b="b"/>
            <a:pathLst>
              <a:path w="151552" h="356593">
                <a:moveTo>
                  <a:pt x="0" y="0"/>
                </a:moveTo>
                <a:lnTo>
                  <a:pt x="151552" y="0"/>
                </a:lnTo>
                <a:lnTo>
                  <a:pt x="151552" y="356593"/>
                </a:lnTo>
                <a:lnTo>
                  <a:pt x="0" y="356593"/>
                </a:lnTo>
                <a:lnTo>
                  <a:pt x="0" y="0"/>
                </a:lnTo>
                <a:close/>
              </a:path>
            </a:pathLst>
          </a:custGeom>
          <a:blipFill>
            <a:blip r:embed="rId9"/>
            <a:stretch>
              <a:fillRect/>
            </a:stretch>
          </a:blipFill>
        </p:spPr>
      </p:sp>
      <p:sp>
        <p:nvSpPr>
          <p:cNvPr id="8" name="Freeform 8"/>
          <p:cNvSpPr/>
          <p:nvPr/>
        </p:nvSpPr>
        <p:spPr>
          <a:xfrm>
            <a:off x="4317811" y="3693165"/>
            <a:ext cx="547780" cy="619915"/>
          </a:xfrm>
          <a:custGeom>
            <a:avLst/>
            <a:gdLst/>
            <a:ahLst/>
            <a:cxnLst/>
            <a:rect l="l" t="t" r="r" b="b"/>
            <a:pathLst>
              <a:path w="547780" h="619915">
                <a:moveTo>
                  <a:pt x="0" y="0"/>
                </a:moveTo>
                <a:lnTo>
                  <a:pt x="547779" y="0"/>
                </a:lnTo>
                <a:lnTo>
                  <a:pt x="547779" y="619915"/>
                </a:lnTo>
                <a:lnTo>
                  <a:pt x="0" y="61991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9" name="TextBox 9"/>
          <p:cNvSpPr txBox="1"/>
          <p:nvPr/>
        </p:nvSpPr>
        <p:spPr>
          <a:xfrm>
            <a:off x="12122412" y="1485842"/>
            <a:ext cx="3801504" cy="268695"/>
          </a:xfrm>
          <a:prstGeom prst="rect">
            <a:avLst/>
          </a:prstGeom>
        </p:spPr>
        <p:txBody>
          <a:bodyPr lIns="0" tIns="0" rIns="0" bIns="0" rtlCol="0" anchor="t">
            <a:spAutoFit/>
          </a:bodyPr>
          <a:lstStyle/>
          <a:p>
            <a:pPr algn="ctr">
              <a:lnSpc>
                <a:spcPts val="2076"/>
              </a:lnSpc>
            </a:pPr>
            <a:r>
              <a:rPr lang="en-US" sz="2056">
                <a:solidFill>
                  <a:srgbClr val="94D3F2"/>
                </a:solidFill>
                <a:latin typeface="Loubag Bold"/>
                <a:hlinkClick r:id="rId12" tooltip="https://maghreb.simplonline.co/briefs/ed0f20cc-eaf5-4ed8-8533-32487dcff237"/>
              </a:rPr>
              <a:t>PoupéesRusses</a:t>
            </a:r>
          </a:p>
        </p:txBody>
      </p:sp>
      <p:sp>
        <p:nvSpPr>
          <p:cNvPr id="10" name="Freeform 10"/>
          <p:cNvSpPr/>
          <p:nvPr/>
        </p:nvSpPr>
        <p:spPr>
          <a:xfrm>
            <a:off x="11819060" y="990600"/>
            <a:ext cx="1006755" cy="1006755"/>
          </a:xfrm>
          <a:custGeom>
            <a:avLst/>
            <a:gdLst/>
            <a:ahLst/>
            <a:cxnLst/>
            <a:rect l="l" t="t" r="r" b="b"/>
            <a:pathLst>
              <a:path w="1006755" h="1006755">
                <a:moveTo>
                  <a:pt x="0" y="0"/>
                </a:moveTo>
                <a:lnTo>
                  <a:pt x="1006755" y="0"/>
                </a:lnTo>
                <a:lnTo>
                  <a:pt x="1006755" y="1006755"/>
                </a:lnTo>
                <a:lnTo>
                  <a:pt x="0" y="1006755"/>
                </a:lnTo>
                <a:lnTo>
                  <a:pt x="0" y="0"/>
                </a:lnTo>
                <a:close/>
              </a:path>
            </a:pathLst>
          </a:custGeom>
          <a:blipFill>
            <a:blip r:embed="rId13"/>
            <a:stretch>
              <a:fillRect/>
            </a:stretch>
          </a:blipFill>
        </p:spPr>
      </p:sp>
      <p:sp>
        <p:nvSpPr>
          <p:cNvPr id="11" name="Freeform 11"/>
          <p:cNvSpPr/>
          <p:nvPr/>
        </p:nvSpPr>
        <p:spPr>
          <a:xfrm>
            <a:off x="4875115" y="1970521"/>
            <a:ext cx="1521762" cy="1318226"/>
          </a:xfrm>
          <a:custGeom>
            <a:avLst/>
            <a:gdLst/>
            <a:ahLst/>
            <a:cxnLst/>
            <a:rect l="l" t="t" r="r" b="b"/>
            <a:pathLst>
              <a:path w="1521762" h="1318226">
                <a:moveTo>
                  <a:pt x="0" y="0"/>
                </a:moveTo>
                <a:lnTo>
                  <a:pt x="1521762" y="0"/>
                </a:lnTo>
                <a:lnTo>
                  <a:pt x="1521762" y="1318226"/>
                </a:lnTo>
                <a:lnTo>
                  <a:pt x="0" y="1318226"/>
                </a:lnTo>
                <a:lnTo>
                  <a:pt x="0" y="0"/>
                </a:lnTo>
                <a:close/>
              </a:path>
            </a:pathLst>
          </a:custGeom>
          <a:blipFill>
            <a:blip r:embed="rId14"/>
            <a:stretch>
              <a:fillRect/>
            </a:stretch>
          </a:blipFill>
        </p:spPr>
      </p:sp>
      <p:sp>
        <p:nvSpPr>
          <p:cNvPr id="12" name="TextBox 12"/>
          <p:cNvSpPr txBox="1"/>
          <p:nvPr/>
        </p:nvSpPr>
        <p:spPr>
          <a:xfrm>
            <a:off x="983168" y="1121026"/>
            <a:ext cx="5515834" cy="798301"/>
          </a:xfrm>
          <a:prstGeom prst="rect">
            <a:avLst/>
          </a:prstGeom>
        </p:spPr>
        <p:txBody>
          <a:bodyPr lIns="0" tIns="0" rIns="0" bIns="0" rtlCol="0" anchor="t">
            <a:spAutoFit/>
          </a:bodyPr>
          <a:lstStyle/>
          <a:p>
            <a:pPr algn="ctr">
              <a:lnSpc>
                <a:spcPts val="5874"/>
              </a:lnSpc>
              <a:spcBef>
                <a:spcPct val="0"/>
              </a:spcBef>
            </a:pPr>
            <a:r>
              <a:rPr lang="en-US" sz="4195" spc="167">
                <a:solidFill>
                  <a:srgbClr val="19CE13"/>
                </a:solidFill>
                <a:latin typeface="Retropix"/>
              </a:rPr>
              <a:t>ENAA . . . </a:t>
            </a:r>
          </a:p>
        </p:txBody>
      </p:sp>
      <p:sp>
        <p:nvSpPr>
          <p:cNvPr id="13" name="TextBox 13"/>
          <p:cNvSpPr txBox="1"/>
          <p:nvPr/>
        </p:nvSpPr>
        <p:spPr>
          <a:xfrm>
            <a:off x="2566620" y="8163255"/>
            <a:ext cx="2025081" cy="193034"/>
          </a:xfrm>
          <a:prstGeom prst="rect">
            <a:avLst/>
          </a:prstGeom>
        </p:spPr>
        <p:txBody>
          <a:bodyPr lIns="0" tIns="0" rIns="0" bIns="0" rtlCol="0" anchor="t">
            <a:spAutoFit/>
          </a:bodyPr>
          <a:lstStyle/>
          <a:p>
            <a:pPr algn="ctr">
              <a:lnSpc>
                <a:spcPts val="1619"/>
              </a:lnSpc>
            </a:pPr>
            <a:r>
              <a:rPr lang="en-US" sz="1156">
                <a:solidFill>
                  <a:srgbClr val="FFFFFF"/>
                </a:solidFill>
                <a:latin typeface="Clear Sans Bold"/>
              </a:rPr>
              <a:t>CHARAFI OUSSAMA</a:t>
            </a:r>
          </a:p>
        </p:txBody>
      </p:sp>
      <p:sp>
        <p:nvSpPr>
          <p:cNvPr id="14" name="TextBox 14"/>
          <p:cNvSpPr txBox="1"/>
          <p:nvPr/>
        </p:nvSpPr>
        <p:spPr>
          <a:xfrm>
            <a:off x="5356041" y="3968521"/>
            <a:ext cx="8961509" cy="3131257"/>
          </a:xfrm>
          <a:prstGeom prst="rect">
            <a:avLst/>
          </a:prstGeom>
        </p:spPr>
        <p:txBody>
          <a:bodyPr lIns="0" tIns="0" rIns="0" bIns="0" rtlCol="0" anchor="t">
            <a:spAutoFit/>
          </a:bodyPr>
          <a:lstStyle/>
          <a:p>
            <a:pPr algn="just">
              <a:lnSpc>
                <a:spcPts val="3086"/>
              </a:lnSpc>
            </a:pPr>
            <a:r>
              <a:rPr lang="en-US" sz="2805">
                <a:solidFill>
                  <a:srgbClr val="FFFFFF"/>
                </a:solidFill>
                <a:latin typeface="Minnie Play"/>
              </a:rPr>
              <a:t>     J’AI TRAVAILLE SUR UNE APPLICATION DE GESTION DES POUPÉE RUSSE POUR CONSOLES. LES JOUEURS POURRONT OUVRIR, FERMER, PLACER ET RETIRER DES POUPÉES À DIFFÉRENTS NIVEAUX. CE CADRE EXPOSE MES OBJECTIFS, FONCTIONNALITÉS, PARTIES PRENANTES, CONTRAINTES ET RESSOURCES DU PROJET, AVEC POUR OBJECTIF FINAL DE FOURNIR UNE EXPÉRIENCE DE JEU CAPTIVANTE SUR CONSOLES.</a:t>
            </a:r>
          </a:p>
        </p:txBody>
      </p:sp>
      <p:sp>
        <p:nvSpPr>
          <p:cNvPr id="15" name="Freeform 15"/>
          <p:cNvSpPr/>
          <p:nvPr/>
        </p:nvSpPr>
        <p:spPr>
          <a:xfrm>
            <a:off x="6286794" y="1739389"/>
            <a:ext cx="4913355" cy="1676682"/>
          </a:xfrm>
          <a:custGeom>
            <a:avLst/>
            <a:gdLst/>
            <a:ahLst/>
            <a:cxnLst/>
            <a:rect l="l" t="t" r="r" b="b"/>
            <a:pathLst>
              <a:path w="4913355" h="1676682">
                <a:moveTo>
                  <a:pt x="0" y="0"/>
                </a:moveTo>
                <a:lnTo>
                  <a:pt x="4913355" y="0"/>
                </a:lnTo>
                <a:lnTo>
                  <a:pt x="4913355" y="1676682"/>
                </a:lnTo>
                <a:lnTo>
                  <a:pt x="0" y="1676682"/>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sp>
        <p:nvSpPr>
          <p:cNvPr id="16" name="TextBox 16"/>
          <p:cNvSpPr txBox="1"/>
          <p:nvPr/>
        </p:nvSpPr>
        <p:spPr>
          <a:xfrm>
            <a:off x="6610983" y="2341791"/>
            <a:ext cx="5208077" cy="490927"/>
          </a:xfrm>
          <a:prstGeom prst="rect">
            <a:avLst/>
          </a:prstGeom>
        </p:spPr>
        <p:txBody>
          <a:bodyPr lIns="0" tIns="0" rIns="0" bIns="0" rtlCol="0" anchor="t">
            <a:spAutoFit/>
          </a:bodyPr>
          <a:lstStyle/>
          <a:p>
            <a:pPr>
              <a:lnSpc>
                <a:spcPts val="3746"/>
              </a:lnSpc>
            </a:pPr>
            <a:r>
              <a:rPr lang="en-US" sz="3405">
                <a:solidFill>
                  <a:srgbClr val="000000"/>
                </a:solidFill>
                <a:latin typeface="Minnie Play"/>
              </a:rPr>
              <a:t>CADRAGE DU PROJET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0909"/>
        </a:solidFill>
        <a:effectLst/>
      </p:bgPr>
    </p:bg>
    <p:spTree>
      <p:nvGrpSpPr>
        <p:cNvPr id="1" name=""/>
        <p:cNvGrpSpPr/>
        <p:nvPr/>
      </p:nvGrpSpPr>
      <p:grpSpPr>
        <a:xfrm>
          <a:off x="0" y="0"/>
          <a:ext cx="0" cy="0"/>
          <a:chOff x="0" y="0"/>
          <a:chExt cx="0" cy="0"/>
        </a:xfrm>
      </p:grpSpPr>
      <p:sp>
        <p:nvSpPr>
          <p:cNvPr id="2" name="Freeform 2"/>
          <p:cNvSpPr/>
          <p:nvPr/>
        </p:nvSpPr>
        <p:spPr>
          <a:xfrm>
            <a:off x="1530080" y="725434"/>
            <a:ext cx="14742199" cy="9121736"/>
          </a:xfrm>
          <a:custGeom>
            <a:avLst/>
            <a:gdLst/>
            <a:ahLst/>
            <a:cxnLst/>
            <a:rect l="l" t="t" r="r" b="b"/>
            <a:pathLst>
              <a:path w="14742199" h="9121736">
                <a:moveTo>
                  <a:pt x="0" y="0"/>
                </a:moveTo>
                <a:lnTo>
                  <a:pt x="14742199" y="0"/>
                </a:lnTo>
                <a:lnTo>
                  <a:pt x="14742199" y="9121736"/>
                </a:lnTo>
                <a:lnTo>
                  <a:pt x="0" y="9121736"/>
                </a:lnTo>
                <a:lnTo>
                  <a:pt x="0" y="0"/>
                </a:lnTo>
                <a:close/>
              </a:path>
            </a:pathLst>
          </a:custGeom>
          <a:blipFill>
            <a:blip r:embed="rId2"/>
            <a:stretch>
              <a:fillRect/>
            </a:stretch>
          </a:blipFill>
        </p:spPr>
      </p:sp>
      <p:sp>
        <p:nvSpPr>
          <p:cNvPr id="3" name="Freeform 3"/>
          <p:cNvSpPr/>
          <p:nvPr/>
        </p:nvSpPr>
        <p:spPr>
          <a:xfrm>
            <a:off x="2767263" y="7548568"/>
            <a:ext cx="1542448" cy="559138"/>
          </a:xfrm>
          <a:custGeom>
            <a:avLst/>
            <a:gdLst/>
            <a:ahLst/>
            <a:cxnLst/>
            <a:rect l="l" t="t" r="r" b="b"/>
            <a:pathLst>
              <a:path w="1542448" h="559138">
                <a:moveTo>
                  <a:pt x="0" y="0"/>
                </a:moveTo>
                <a:lnTo>
                  <a:pt x="1542448" y="0"/>
                </a:lnTo>
                <a:lnTo>
                  <a:pt x="1542448" y="559138"/>
                </a:lnTo>
                <a:lnTo>
                  <a:pt x="0" y="55913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022584" y="7655930"/>
            <a:ext cx="219352" cy="297931"/>
          </a:xfrm>
          <a:custGeom>
            <a:avLst/>
            <a:gdLst/>
            <a:ahLst/>
            <a:cxnLst/>
            <a:rect l="l" t="t" r="r" b="b"/>
            <a:pathLst>
              <a:path w="219352" h="297931">
                <a:moveTo>
                  <a:pt x="0" y="0"/>
                </a:moveTo>
                <a:lnTo>
                  <a:pt x="219352" y="0"/>
                </a:lnTo>
                <a:lnTo>
                  <a:pt x="219352" y="297931"/>
                </a:lnTo>
                <a:lnTo>
                  <a:pt x="0" y="29793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3785981" y="7682209"/>
            <a:ext cx="291856" cy="291856"/>
          </a:xfrm>
          <a:custGeom>
            <a:avLst/>
            <a:gdLst/>
            <a:ahLst/>
            <a:cxnLst/>
            <a:rect l="l" t="t" r="r" b="b"/>
            <a:pathLst>
              <a:path w="291856" h="291856">
                <a:moveTo>
                  <a:pt x="0" y="0"/>
                </a:moveTo>
                <a:lnTo>
                  <a:pt x="291857" y="0"/>
                </a:lnTo>
                <a:lnTo>
                  <a:pt x="291857" y="291856"/>
                </a:lnTo>
                <a:lnTo>
                  <a:pt x="0" y="29185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AutoShape 6"/>
          <p:cNvSpPr/>
          <p:nvPr/>
        </p:nvSpPr>
        <p:spPr>
          <a:xfrm>
            <a:off x="3073653" y="8170684"/>
            <a:ext cx="929668" cy="0"/>
          </a:xfrm>
          <a:prstGeom prst="line">
            <a:avLst/>
          </a:prstGeom>
          <a:ln w="19050" cap="flat">
            <a:solidFill>
              <a:srgbClr val="E5CA2D"/>
            </a:solidFill>
            <a:prstDash val="solid"/>
            <a:headEnd type="none" w="sm" len="sm"/>
            <a:tailEnd type="none" w="sm" len="sm"/>
          </a:ln>
        </p:spPr>
      </p:sp>
      <p:sp>
        <p:nvSpPr>
          <p:cNvPr id="7" name="Freeform 7"/>
          <p:cNvSpPr/>
          <p:nvPr/>
        </p:nvSpPr>
        <p:spPr>
          <a:xfrm>
            <a:off x="2737970" y="7974065"/>
            <a:ext cx="151552" cy="356593"/>
          </a:xfrm>
          <a:custGeom>
            <a:avLst/>
            <a:gdLst/>
            <a:ahLst/>
            <a:cxnLst/>
            <a:rect l="l" t="t" r="r" b="b"/>
            <a:pathLst>
              <a:path w="151552" h="356593">
                <a:moveTo>
                  <a:pt x="0" y="0"/>
                </a:moveTo>
                <a:lnTo>
                  <a:pt x="151552" y="0"/>
                </a:lnTo>
                <a:lnTo>
                  <a:pt x="151552" y="356593"/>
                </a:lnTo>
                <a:lnTo>
                  <a:pt x="0" y="356593"/>
                </a:lnTo>
                <a:lnTo>
                  <a:pt x="0" y="0"/>
                </a:lnTo>
                <a:close/>
              </a:path>
            </a:pathLst>
          </a:custGeom>
          <a:blipFill>
            <a:blip r:embed="rId9"/>
            <a:stretch>
              <a:fillRect/>
            </a:stretch>
          </a:blipFill>
        </p:spPr>
      </p:sp>
      <p:sp>
        <p:nvSpPr>
          <p:cNvPr id="8" name="TextBox 8"/>
          <p:cNvSpPr txBox="1"/>
          <p:nvPr/>
        </p:nvSpPr>
        <p:spPr>
          <a:xfrm>
            <a:off x="12122412" y="1485842"/>
            <a:ext cx="3801504" cy="268695"/>
          </a:xfrm>
          <a:prstGeom prst="rect">
            <a:avLst/>
          </a:prstGeom>
        </p:spPr>
        <p:txBody>
          <a:bodyPr lIns="0" tIns="0" rIns="0" bIns="0" rtlCol="0" anchor="t">
            <a:spAutoFit/>
          </a:bodyPr>
          <a:lstStyle/>
          <a:p>
            <a:pPr algn="ctr">
              <a:lnSpc>
                <a:spcPts val="2076"/>
              </a:lnSpc>
            </a:pPr>
            <a:r>
              <a:rPr lang="en-US" sz="2056">
                <a:solidFill>
                  <a:srgbClr val="94D3F2"/>
                </a:solidFill>
                <a:latin typeface="Loubag Bold"/>
                <a:hlinkClick r:id="rId10" tooltip="https://maghreb.simplonline.co/briefs/ed0f20cc-eaf5-4ed8-8533-32487dcff237"/>
              </a:rPr>
              <a:t>PoupéesRusses</a:t>
            </a:r>
          </a:p>
        </p:txBody>
      </p:sp>
      <p:sp>
        <p:nvSpPr>
          <p:cNvPr id="9" name="Freeform 9"/>
          <p:cNvSpPr/>
          <p:nvPr/>
        </p:nvSpPr>
        <p:spPr>
          <a:xfrm>
            <a:off x="11819060" y="990600"/>
            <a:ext cx="1006755" cy="1006755"/>
          </a:xfrm>
          <a:custGeom>
            <a:avLst/>
            <a:gdLst/>
            <a:ahLst/>
            <a:cxnLst/>
            <a:rect l="l" t="t" r="r" b="b"/>
            <a:pathLst>
              <a:path w="1006755" h="1006755">
                <a:moveTo>
                  <a:pt x="0" y="0"/>
                </a:moveTo>
                <a:lnTo>
                  <a:pt x="1006755" y="0"/>
                </a:lnTo>
                <a:lnTo>
                  <a:pt x="1006755" y="1006755"/>
                </a:lnTo>
                <a:lnTo>
                  <a:pt x="0" y="1006755"/>
                </a:lnTo>
                <a:lnTo>
                  <a:pt x="0" y="0"/>
                </a:lnTo>
                <a:close/>
              </a:path>
            </a:pathLst>
          </a:custGeom>
          <a:blipFill>
            <a:blip r:embed="rId11"/>
            <a:stretch>
              <a:fillRect/>
            </a:stretch>
          </a:blipFill>
        </p:spPr>
      </p:sp>
      <p:sp>
        <p:nvSpPr>
          <p:cNvPr id="10" name="Freeform 10"/>
          <p:cNvSpPr/>
          <p:nvPr/>
        </p:nvSpPr>
        <p:spPr>
          <a:xfrm>
            <a:off x="4798915" y="1493977"/>
            <a:ext cx="1521762" cy="1318226"/>
          </a:xfrm>
          <a:custGeom>
            <a:avLst/>
            <a:gdLst/>
            <a:ahLst/>
            <a:cxnLst/>
            <a:rect l="l" t="t" r="r" b="b"/>
            <a:pathLst>
              <a:path w="1521762" h="1318226">
                <a:moveTo>
                  <a:pt x="0" y="0"/>
                </a:moveTo>
                <a:lnTo>
                  <a:pt x="1521762" y="0"/>
                </a:lnTo>
                <a:lnTo>
                  <a:pt x="1521762" y="1318227"/>
                </a:lnTo>
                <a:lnTo>
                  <a:pt x="0" y="1318227"/>
                </a:lnTo>
                <a:lnTo>
                  <a:pt x="0" y="0"/>
                </a:lnTo>
                <a:close/>
              </a:path>
            </a:pathLst>
          </a:custGeom>
          <a:blipFill>
            <a:blip r:embed="rId12"/>
            <a:stretch>
              <a:fillRect/>
            </a:stretch>
          </a:blipFill>
        </p:spPr>
      </p:sp>
      <p:sp>
        <p:nvSpPr>
          <p:cNvPr id="11" name="Freeform 11"/>
          <p:cNvSpPr/>
          <p:nvPr/>
        </p:nvSpPr>
        <p:spPr>
          <a:xfrm>
            <a:off x="6320677" y="1282951"/>
            <a:ext cx="4913355" cy="1676682"/>
          </a:xfrm>
          <a:custGeom>
            <a:avLst/>
            <a:gdLst/>
            <a:ahLst/>
            <a:cxnLst/>
            <a:rect l="l" t="t" r="r" b="b"/>
            <a:pathLst>
              <a:path w="4913355" h="1676682">
                <a:moveTo>
                  <a:pt x="0" y="0"/>
                </a:moveTo>
                <a:lnTo>
                  <a:pt x="4913356" y="0"/>
                </a:lnTo>
                <a:lnTo>
                  <a:pt x="4913356" y="1676682"/>
                </a:lnTo>
                <a:lnTo>
                  <a:pt x="0" y="1676682"/>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12" name="TextBox 12"/>
          <p:cNvSpPr txBox="1"/>
          <p:nvPr/>
        </p:nvSpPr>
        <p:spPr>
          <a:xfrm>
            <a:off x="878393" y="1101976"/>
            <a:ext cx="5515834" cy="798301"/>
          </a:xfrm>
          <a:prstGeom prst="rect">
            <a:avLst/>
          </a:prstGeom>
        </p:spPr>
        <p:txBody>
          <a:bodyPr lIns="0" tIns="0" rIns="0" bIns="0" rtlCol="0" anchor="t">
            <a:spAutoFit/>
          </a:bodyPr>
          <a:lstStyle/>
          <a:p>
            <a:pPr algn="ctr">
              <a:lnSpc>
                <a:spcPts val="5874"/>
              </a:lnSpc>
              <a:spcBef>
                <a:spcPct val="0"/>
              </a:spcBef>
            </a:pPr>
            <a:r>
              <a:rPr lang="en-US" sz="4195" spc="167">
                <a:solidFill>
                  <a:srgbClr val="19CE13"/>
                </a:solidFill>
                <a:latin typeface="Retropix"/>
              </a:rPr>
              <a:t>ENAA . . . </a:t>
            </a:r>
          </a:p>
        </p:txBody>
      </p:sp>
      <p:sp>
        <p:nvSpPr>
          <p:cNvPr id="13" name="TextBox 13"/>
          <p:cNvSpPr txBox="1"/>
          <p:nvPr/>
        </p:nvSpPr>
        <p:spPr>
          <a:xfrm>
            <a:off x="2566620" y="8163255"/>
            <a:ext cx="2025081" cy="193034"/>
          </a:xfrm>
          <a:prstGeom prst="rect">
            <a:avLst/>
          </a:prstGeom>
        </p:spPr>
        <p:txBody>
          <a:bodyPr lIns="0" tIns="0" rIns="0" bIns="0" rtlCol="0" anchor="t">
            <a:spAutoFit/>
          </a:bodyPr>
          <a:lstStyle/>
          <a:p>
            <a:pPr algn="ctr">
              <a:lnSpc>
                <a:spcPts val="1619"/>
              </a:lnSpc>
            </a:pPr>
            <a:r>
              <a:rPr lang="en-US" sz="1156">
                <a:solidFill>
                  <a:srgbClr val="FFFFFF"/>
                </a:solidFill>
                <a:latin typeface="Clear Sans Bold"/>
              </a:rPr>
              <a:t>CHARAFI OUSSAMA</a:t>
            </a:r>
          </a:p>
        </p:txBody>
      </p:sp>
      <p:sp>
        <p:nvSpPr>
          <p:cNvPr id="14" name="TextBox 14"/>
          <p:cNvSpPr txBox="1"/>
          <p:nvPr/>
        </p:nvSpPr>
        <p:spPr>
          <a:xfrm>
            <a:off x="6610983" y="1911706"/>
            <a:ext cx="5208077" cy="438222"/>
          </a:xfrm>
          <a:prstGeom prst="rect">
            <a:avLst/>
          </a:prstGeom>
        </p:spPr>
        <p:txBody>
          <a:bodyPr lIns="0" tIns="0" rIns="0" bIns="0" rtlCol="0" anchor="t">
            <a:spAutoFit/>
          </a:bodyPr>
          <a:lstStyle/>
          <a:p>
            <a:pPr>
              <a:lnSpc>
                <a:spcPts val="3306"/>
              </a:lnSpc>
            </a:pPr>
            <a:r>
              <a:rPr lang="en-US" sz="3005">
                <a:solidFill>
                  <a:srgbClr val="000000"/>
                </a:solidFill>
                <a:latin typeface="Minnie Play"/>
              </a:rPr>
              <a:t>PROCESSUS DE TRAVAIL</a:t>
            </a:r>
          </a:p>
        </p:txBody>
      </p:sp>
      <p:sp>
        <p:nvSpPr>
          <p:cNvPr id="15" name="Freeform 15"/>
          <p:cNvSpPr/>
          <p:nvPr/>
        </p:nvSpPr>
        <p:spPr>
          <a:xfrm>
            <a:off x="4130242" y="4507770"/>
            <a:ext cx="2223636" cy="1234118"/>
          </a:xfrm>
          <a:custGeom>
            <a:avLst/>
            <a:gdLst/>
            <a:ahLst/>
            <a:cxnLst/>
            <a:rect l="l" t="t" r="r" b="b"/>
            <a:pathLst>
              <a:path w="2223636" h="1234118">
                <a:moveTo>
                  <a:pt x="0" y="0"/>
                </a:moveTo>
                <a:lnTo>
                  <a:pt x="2223636" y="0"/>
                </a:lnTo>
                <a:lnTo>
                  <a:pt x="2223636" y="1234118"/>
                </a:lnTo>
                <a:lnTo>
                  <a:pt x="0" y="1234118"/>
                </a:lnTo>
                <a:lnTo>
                  <a:pt x="0" y="0"/>
                </a:lnTo>
                <a:close/>
              </a:path>
            </a:pathLst>
          </a:custGeom>
          <a:blipFill>
            <a:blip r:embed="rId15">
              <a:alphaModFix amt="30000"/>
              <a:extLst>
                <a:ext uri="{96DAC541-7B7A-43D3-8B79-37D633B846F1}">
                  <asvg:svgBlip xmlns:asvg="http://schemas.microsoft.com/office/drawing/2016/SVG/main" xmlns="" r:embed="rId16"/>
                </a:ext>
              </a:extLst>
            </a:blip>
            <a:stretch>
              <a:fillRect/>
            </a:stretch>
          </a:blipFill>
        </p:spPr>
      </p:sp>
      <p:sp>
        <p:nvSpPr>
          <p:cNvPr id="16" name="Freeform 16"/>
          <p:cNvSpPr/>
          <p:nvPr/>
        </p:nvSpPr>
        <p:spPr>
          <a:xfrm rot="-10800000" flipH="1">
            <a:off x="6119641" y="5741888"/>
            <a:ext cx="2223636" cy="1234118"/>
          </a:xfrm>
          <a:custGeom>
            <a:avLst/>
            <a:gdLst/>
            <a:ahLst/>
            <a:cxnLst/>
            <a:rect l="l" t="t" r="r" b="b"/>
            <a:pathLst>
              <a:path w="2223636" h="1234118">
                <a:moveTo>
                  <a:pt x="2223636" y="0"/>
                </a:moveTo>
                <a:lnTo>
                  <a:pt x="0" y="0"/>
                </a:lnTo>
                <a:lnTo>
                  <a:pt x="0" y="1234118"/>
                </a:lnTo>
                <a:lnTo>
                  <a:pt x="2223636" y="1234118"/>
                </a:lnTo>
                <a:lnTo>
                  <a:pt x="2223636" y="0"/>
                </a:lnTo>
                <a:close/>
              </a:path>
            </a:pathLst>
          </a:custGeom>
          <a:blipFill>
            <a:blip r:embed="rId15">
              <a:alphaModFix amt="30000"/>
              <a:extLst>
                <a:ext uri="{96DAC541-7B7A-43D3-8B79-37D633B846F1}">
                  <asvg:svgBlip xmlns:asvg="http://schemas.microsoft.com/office/drawing/2016/SVG/main" xmlns="" r:embed="rId16"/>
                </a:ext>
              </a:extLst>
            </a:blip>
            <a:stretch>
              <a:fillRect/>
            </a:stretch>
          </a:blipFill>
        </p:spPr>
      </p:sp>
      <p:sp>
        <p:nvSpPr>
          <p:cNvPr id="17" name="Freeform 17"/>
          <p:cNvSpPr/>
          <p:nvPr/>
        </p:nvSpPr>
        <p:spPr>
          <a:xfrm>
            <a:off x="8116340" y="4507770"/>
            <a:ext cx="2223636" cy="1234118"/>
          </a:xfrm>
          <a:custGeom>
            <a:avLst/>
            <a:gdLst/>
            <a:ahLst/>
            <a:cxnLst/>
            <a:rect l="l" t="t" r="r" b="b"/>
            <a:pathLst>
              <a:path w="2223636" h="1234118">
                <a:moveTo>
                  <a:pt x="0" y="0"/>
                </a:moveTo>
                <a:lnTo>
                  <a:pt x="2223635" y="0"/>
                </a:lnTo>
                <a:lnTo>
                  <a:pt x="2223635" y="1234118"/>
                </a:lnTo>
                <a:lnTo>
                  <a:pt x="0" y="1234118"/>
                </a:lnTo>
                <a:lnTo>
                  <a:pt x="0" y="0"/>
                </a:lnTo>
                <a:close/>
              </a:path>
            </a:pathLst>
          </a:custGeom>
          <a:blipFill>
            <a:blip r:embed="rId15">
              <a:alphaModFix amt="30000"/>
              <a:extLst>
                <a:ext uri="{96DAC541-7B7A-43D3-8B79-37D633B846F1}">
                  <asvg:svgBlip xmlns:asvg="http://schemas.microsoft.com/office/drawing/2016/SVG/main" xmlns="" r:embed="rId16"/>
                </a:ext>
              </a:extLst>
            </a:blip>
            <a:stretch>
              <a:fillRect/>
            </a:stretch>
          </a:blipFill>
        </p:spPr>
      </p:sp>
      <p:sp>
        <p:nvSpPr>
          <p:cNvPr id="18" name="Freeform 18"/>
          <p:cNvSpPr/>
          <p:nvPr/>
        </p:nvSpPr>
        <p:spPr>
          <a:xfrm rot="-10800000" flipH="1">
            <a:off x="10105739" y="5741888"/>
            <a:ext cx="2223636" cy="1234118"/>
          </a:xfrm>
          <a:custGeom>
            <a:avLst/>
            <a:gdLst/>
            <a:ahLst/>
            <a:cxnLst/>
            <a:rect l="l" t="t" r="r" b="b"/>
            <a:pathLst>
              <a:path w="2223636" h="1234118">
                <a:moveTo>
                  <a:pt x="2223636" y="0"/>
                </a:moveTo>
                <a:lnTo>
                  <a:pt x="0" y="0"/>
                </a:lnTo>
                <a:lnTo>
                  <a:pt x="0" y="1234118"/>
                </a:lnTo>
                <a:lnTo>
                  <a:pt x="2223636" y="1234118"/>
                </a:lnTo>
                <a:lnTo>
                  <a:pt x="2223636" y="0"/>
                </a:lnTo>
                <a:close/>
              </a:path>
            </a:pathLst>
          </a:custGeom>
          <a:blipFill>
            <a:blip r:embed="rId15">
              <a:alphaModFix amt="30000"/>
              <a:extLst>
                <a:ext uri="{96DAC541-7B7A-43D3-8B79-37D633B846F1}">
                  <asvg:svgBlip xmlns:asvg="http://schemas.microsoft.com/office/drawing/2016/SVG/main" xmlns="" r:embed="rId16"/>
                </a:ext>
              </a:extLst>
            </a:blip>
            <a:stretch>
              <a:fillRect/>
            </a:stretch>
          </a:blipFill>
        </p:spPr>
      </p:sp>
      <p:sp>
        <p:nvSpPr>
          <p:cNvPr id="19" name="Freeform 19"/>
          <p:cNvSpPr/>
          <p:nvPr/>
        </p:nvSpPr>
        <p:spPr>
          <a:xfrm>
            <a:off x="12076165" y="4507770"/>
            <a:ext cx="2223636" cy="1234118"/>
          </a:xfrm>
          <a:custGeom>
            <a:avLst/>
            <a:gdLst/>
            <a:ahLst/>
            <a:cxnLst/>
            <a:rect l="l" t="t" r="r" b="b"/>
            <a:pathLst>
              <a:path w="2223636" h="1234118">
                <a:moveTo>
                  <a:pt x="0" y="0"/>
                </a:moveTo>
                <a:lnTo>
                  <a:pt x="2223636" y="0"/>
                </a:lnTo>
                <a:lnTo>
                  <a:pt x="2223636" y="1234118"/>
                </a:lnTo>
                <a:lnTo>
                  <a:pt x="0" y="1234118"/>
                </a:lnTo>
                <a:lnTo>
                  <a:pt x="0" y="0"/>
                </a:lnTo>
                <a:close/>
              </a:path>
            </a:pathLst>
          </a:custGeom>
          <a:blipFill>
            <a:blip r:embed="rId15">
              <a:alphaModFix amt="30000"/>
              <a:extLst>
                <a:ext uri="{96DAC541-7B7A-43D3-8B79-37D633B846F1}">
                  <asvg:svgBlip xmlns:asvg="http://schemas.microsoft.com/office/drawing/2016/SVG/main" xmlns="" r:embed="rId16"/>
                </a:ext>
              </a:extLst>
            </a:blip>
            <a:stretch>
              <a:fillRect/>
            </a:stretch>
          </a:blipFill>
        </p:spPr>
      </p:sp>
      <p:grpSp>
        <p:nvGrpSpPr>
          <p:cNvPr id="20" name="Group 20"/>
          <p:cNvGrpSpPr/>
          <p:nvPr/>
        </p:nvGrpSpPr>
        <p:grpSpPr>
          <a:xfrm>
            <a:off x="4486728" y="4760201"/>
            <a:ext cx="1510663" cy="1455419"/>
            <a:chOff x="0" y="0"/>
            <a:chExt cx="635000" cy="611779"/>
          </a:xfrm>
        </p:grpSpPr>
        <p:sp>
          <p:nvSpPr>
            <p:cNvPr id="21" name="Freeform 21"/>
            <p:cNvSpPr/>
            <p:nvPr/>
          </p:nvSpPr>
          <p:spPr>
            <a:xfrm>
              <a:off x="0" y="8574"/>
              <a:ext cx="635000" cy="594631"/>
            </a:xfrm>
            <a:custGeom>
              <a:avLst/>
              <a:gdLst/>
              <a:ahLst/>
              <a:cxnLst/>
              <a:rect l="l" t="t" r="r" b="b"/>
              <a:pathLst>
                <a:path w="635000" h="594631">
                  <a:moveTo>
                    <a:pt x="158750" y="16826"/>
                  </a:moveTo>
                  <a:lnTo>
                    <a:pt x="158750" y="16826"/>
                  </a:lnTo>
                  <a:cubicBezTo>
                    <a:pt x="263915" y="0"/>
                    <a:pt x="371085" y="0"/>
                    <a:pt x="476250" y="16826"/>
                  </a:cubicBezTo>
                  <a:lnTo>
                    <a:pt x="476250" y="16826"/>
                  </a:lnTo>
                  <a:cubicBezTo>
                    <a:pt x="567714" y="31460"/>
                    <a:pt x="635000" y="110368"/>
                    <a:pt x="635000" y="202995"/>
                  </a:cubicBezTo>
                  <a:lnTo>
                    <a:pt x="635000" y="391635"/>
                  </a:lnTo>
                  <a:cubicBezTo>
                    <a:pt x="635000" y="484263"/>
                    <a:pt x="567714" y="563170"/>
                    <a:pt x="476250" y="577805"/>
                  </a:cubicBezTo>
                  <a:lnTo>
                    <a:pt x="476250" y="577805"/>
                  </a:lnTo>
                  <a:cubicBezTo>
                    <a:pt x="371085" y="594631"/>
                    <a:pt x="263915" y="594631"/>
                    <a:pt x="158750" y="577805"/>
                  </a:cubicBezTo>
                  <a:lnTo>
                    <a:pt x="158750" y="577805"/>
                  </a:lnTo>
                  <a:cubicBezTo>
                    <a:pt x="67286" y="563170"/>
                    <a:pt x="0" y="484263"/>
                    <a:pt x="0" y="391635"/>
                  </a:cubicBezTo>
                  <a:lnTo>
                    <a:pt x="0" y="202995"/>
                  </a:lnTo>
                  <a:cubicBezTo>
                    <a:pt x="0" y="110368"/>
                    <a:pt x="67286" y="31460"/>
                    <a:pt x="158750" y="16826"/>
                  </a:cubicBezTo>
                  <a:close/>
                </a:path>
              </a:pathLst>
            </a:custGeom>
            <a:solidFill>
              <a:srgbClr val="19CE13"/>
            </a:solidFill>
          </p:spPr>
        </p:sp>
        <p:sp>
          <p:nvSpPr>
            <p:cNvPr id="22" name="TextBox 22"/>
            <p:cNvSpPr txBox="1"/>
            <p:nvPr/>
          </p:nvSpPr>
          <p:spPr>
            <a:xfrm>
              <a:off x="0" y="-50800"/>
              <a:ext cx="635000" cy="637179"/>
            </a:xfrm>
            <a:prstGeom prst="rect">
              <a:avLst/>
            </a:prstGeom>
          </p:spPr>
          <p:txBody>
            <a:bodyPr lIns="50800" tIns="50800" rIns="50800" bIns="50800" rtlCol="0" anchor="ctr"/>
            <a:lstStyle/>
            <a:p>
              <a:pPr algn="ctr">
                <a:lnSpc>
                  <a:spcPts val="5599"/>
                </a:lnSpc>
              </a:pPr>
              <a:r>
                <a:rPr lang="en-US" sz="3999" spc="119">
                  <a:solidFill>
                    <a:srgbClr val="FFFFFF"/>
                  </a:solidFill>
                  <a:latin typeface="Aileron Ultra-Bold"/>
                </a:rPr>
                <a:t>1</a:t>
              </a:r>
            </a:p>
          </p:txBody>
        </p:sp>
      </p:grpSp>
      <p:grpSp>
        <p:nvGrpSpPr>
          <p:cNvPr id="23" name="Group 23"/>
          <p:cNvGrpSpPr/>
          <p:nvPr/>
        </p:nvGrpSpPr>
        <p:grpSpPr>
          <a:xfrm>
            <a:off x="8462638" y="4760201"/>
            <a:ext cx="1510663" cy="1455419"/>
            <a:chOff x="0" y="0"/>
            <a:chExt cx="635000" cy="611779"/>
          </a:xfrm>
        </p:grpSpPr>
        <p:sp>
          <p:nvSpPr>
            <p:cNvPr id="24" name="Freeform 24"/>
            <p:cNvSpPr/>
            <p:nvPr/>
          </p:nvSpPr>
          <p:spPr>
            <a:xfrm>
              <a:off x="0" y="8574"/>
              <a:ext cx="635000" cy="594631"/>
            </a:xfrm>
            <a:custGeom>
              <a:avLst/>
              <a:gdLst/>
              <a:ahLst/>
              <a:cxnLst/>
              <a:rect l="l" t="t" r="r" b="b"/>
              <a:pathLst>
                <a:path w="635000" h="594631">
                  <a:moveTo>
                    <a:pt x="158750" y="16826"/>
                  </a:moveTo>
                  <a:lnTo>
                    <a:pt x="158750" y="16826"/>
                  </a:lnTo>
                  <a:cubicBezTo>
                    <a:pt x="263915" y="0"/>
                    <a:pt x="371085" y="0"/>
                    <a:pt x="476250" y="16826"/>
                  </a:cubicBezTo>
                  <a:lnTo>
                    <a:pt x="476250" y="16826"/>
                  </a:lnTo>
                  <a:cubicBezTo>
                    <a:pt x="567714" y="31460"/>
                    <a:pt x="635000" y="110368"/>
                    <a:pt x="635000" y="202995"/>
                  </a:cubicBezTo>
                  <a:lnTo>
                    <a:pt x="635000" y="391635"/>
                  </a:lnTo>
                  <a:cubicBezTo>
                    <a:pt x="635000" y="484263"/>
                    <a:pt x="567714" y="563170"/>
                    <a:pt x="476250" y="577805"/>
                  </a:cubicBezTo>
                  <a:lnTo>
                    <a:pt x="476250" y="577805"/>
                  </a:lnTo>
                  <a:cubicBezTo>
                    <a:pt x="371085" y="594631"/>
                    <a:pt x="263915" y="594631"/>
                    <a:pt x="158750" y="577805"/>
                  </a:cubicBezTo>
                  <a:lnTo>
                    <a:pt x="158750" y="577805"/>
                  </a:lnTo>
                  <a:cubicBezTo>
                    <a:pt x="67286" y="563170"/>
                    <a:pt x="0" y="484263"/>
                    <a:pt x="0" y="391635"/>
                  </a:cubicBezTo>
                  <a:lnTo>
                    <a:pt x="0" y="202995"/>
                  </a:lnTo>
                  <a:cubicBezTo>
                    <a:pt x="0" y="110368"/>
                    <a:pt x="67286" y="31460"/>
                    <a:pt x="158750" y="16826"/>
                  </a:cubicBezTo>
                  <a:close/>
                </a:path>
              </a:pathLst>
            </a:custGeom>
            <a:solidFill>
              <a:srgbClr val="E5CA2D"/>
            </a:solidFill>
          </p:spPr>
        </p:sp>
        <p:sp>
          <p:nvSpPr>
            <p:cNvPr id="25" name="TextBox 25"/>
            <p:cNvSpPr txBox="1"/>
            <p:nvPr/>
          </p:nvSpPr>
          <p:spPr>
            <a:xfrm>
              <a:off x="0" y="-50800"/>
              <a:ext cx="635000" cy="637179"/>
            </a:xfrm>
            <a:prstGeom prst="rect">
              <a:avLst/>
            </a:prstGeom>
          </p:spPr>
          <p:txBody>
            <a:bodyPr lIns="50800" tIns="50800" rIns="50800" bIns="50800" rtlCol="0" anchor="ctr"/>
            <a:lstStyle/>
            <a:p>
              <a:pPr algn="ctr">
                <a:lnSpc>
                  <a:spcPts val="5599"/>
                </a:lnSpc>
              </a:pPr>
              <a:r>
                <a:rPr lang="en-US" sz="3999" spc="119">
                  <a:solidFill>
                    <a:srgbClr val="FFFFFF"/>
                  </a:solidFill>
                  <a:latin typeface="Aileron Ultra-Bold"/>
                </a:rPr>
                <a:t>3</a:t>
              </a:r>
            </a:p>
          </p:txBody>
        </p:sp>
      </p:grpSp>
      <p:grpSp>
        <p:nvGrpSpPr>
          <p:cNvPr id="26" name="Group 26"/>
          <p:cNvGrpSpPr/>
          <p:nvPr/>
        </p:nvGrpSpPr>
        <p:grpSpPr>
          <a:xfrm>
            <a:off x="12432651" y="4760201"/>
            <a:ext cx="1510663" cy="1455419"/>
            <a:chOff x="0" y="0"/>
            <a:chExt cx="635000" cy="611779"/>
          </a:xfrm>
        </p:grpSpPr>
        <p:sp>
          <p:nvSpPr>
            <p:cNvPr id="27" name="Freeform 27"/>
            <p:cNvSpPr/>
            <p:nvPr/>
          </p:nvSpPr>
          <p:spPr>
            <a:xfrm>
              <a:off x="0" y="8574"/>
              <a:ext cx="635000" cy="594631"/>
            </a:xfrm>
            <a:custGeom>
              <a:avLst/>
              <a:gdLst/>
              <a:ahLst/>
              <a:cxnLst/>
              <a:rect l="l" t="t" r="r" b="b"/>
              <a:pathLst>
                <a:path w="635000" h="594631">
                  <a:moveTo>
                    <a:pt x="158750" y="16826"/>
                  </a:moveTo>
                  <a:lnTo>
                    <a:pt x="158750" y="16826"/>
                  </a:lnTo>
                  <a:cubicBezTo>
                    <a:pt x="263915" y="0"/>
                    <a:pt x="371085" y="0"/>
                    <a:pt x="476250" y="16826"/>
                  </a:cubicBezTo>
                  <a:lnTo>
                    <a:pt x="476250" y="16826"/>
                  </a:lnTo>
                  <a:cubicBezTo>
                    <a:pt x="567714" y="31460"/>
                    <a:pt x="635000" y="110368"/>
                    <a:pt x="635000" y="202995"/>
                  </a:cubicBezTo>
                  <a:lnTo>
                    <a:pt x="635000" y="391635"/>
                  </a:lnTo>
                  <a:cubicBezTo>
                    <a:pt x="635000" y="484263"/>
                    <a:pt x="567714" y="563170"/>
                    <a:pt x="476250" y="577805"/>
                  </a:cubicBezTo>
                  <a:lnTo>
                    <a:pt x="476250" y="577805"/>
                  </a:lnTo>
                  <a:cubicBezTo>
                    <a:pt x="371085" y="594631"/>
                    <a:pt x="263915" y="594631"/>
                    <a:pt x="158750" y="577805"/>
                  </a:cubicBezTo>
                  <a:lnTo>
                    <a:pt x="158750" y="577805"/>
                  </a:lnTo>
                  <a:cubicBezTo>
                    <a:pt x="67286" y="563170"/>
                    <a:pt x="0" y="484263"/>
                    <a:pt x="0" y="391635"/>
                  </a:cubicBezTo>
                  <a:lnTo>
                    <a:pt x="0" y="202995"/>
                  </a:lnTo>
                  <a:cubicBezTo>
                    <a:pt x="0" y="110368"/>
                    <a:pt x="67286" y="31460"/>
                    <a:pt x="158750" y="16826"/>
                  </a:cubicBezTo>
                  <a:close/>
                </a:path>
              </a:pathLst>
            </a:custGeom>
            <a:solidFill>
              <a:srgbClr val="19CE13"/>
            </a:solidFill>
          </p:spPr>
        </p:sp>
        <p:sp>
          <p:nvSpPr>
            <p:cNvPr id="28" name="TextBox 28"/>
            <p:cNvSpPr txBox="1"/>
            <p:nvPr/>
          </p:nvSpPr>
          <p:spPr>
            <a:xfrm>
              <a:off x="0" y="-50800"/>
              <a:ext cx="635000" cy="637179"/>
            </a:xfrm>
            <a:prstGeom prst="rect">
              <a:avLst/>
            </a:prstGeom>
          </p:spPr>
          <p:txBody>
            <a:bodyPr lIns="50800" tIns="50800" rIns="50800" bIns="50800" rtlCol="0" anchor="ctr"/>
            <a:lstStyle/>
            <a:p>
              <a:pPr algn="ctr">
                <a:lnSpc>
                  <a:spcPts val="5599"/>
                </a:lnSpc>
              </a:pPr>
              <a:r>
                <a:rPr lang="en-US" sz="3999" spc="119">
                  <a:solidFill>
                    <a:srgbClr val="FFFFFF"/>
                  </a:solidFill>
                  <a:latin typeface="Aileron Ultra-Bold"/>
                </a:rPr>
                <a:t>5</a:t>
              </a:r>
            </a:p>
          </p:txBody>
        </p:sp>
      </p:grpSp>
      <p:grpSp>
        <p:nvGrpSpPr>
          <p:cNvPr id="29" name="Group 29"/>
          <p:cNvGrpSpPr/>
          <p:nvPr/>
        </p:nvGrpSpPr>
        <p:grpSpPr>
          <a:xfrm>
            <a:off x="6476127" y="5286302"/>
            <a:ext cx="1510663" cy="1455419"/>
            <a:chOff x="0" y="0"/>
            <a:chExt cx="635000" cy="611779"/>
          </a:xfrm>
        </p:grpSpPr>
        <p:sp>
          <p:nvSpPr>
            <p:cNvPr id="30" name="Freeform 30"/>
            <p:cNvSpPr/>
            <p:nvPr/>
          </p:nvSpPr>
          <p:spPr>
            <a:xfrm>
              <a:off x="0" y="8574"/>
              <a:ext cx="635000" cy="594631"/>
            </a:xfrm>
            <a:custGeom>
              <a:avLst/>
              <a:gdLst/>
              <a:ahLst/>
              <a:cxnLst/>
              <a:rect l="l" t="t" r="r" b="b"/>
              <a:pathLst>
                <a:path w="635000" h="594631">
                  <a:moveTo>
                    <a:pt x="158750" y="16826"/>
                  </a:moveTo>
                  <a:lnTo>
                    <a:pt x="158750" y="16826"/>
                  </a:lnTo>
                  <a:cubicBezTo>
                    <a:pt x="263915" y="0"/>
                    <a:pt x="371085" y="0"/>
                    <a:pt x="476250" y="16826"/>
                  </a:cubicBezTo>
                  <a:lnTo>
                    <a:pt x="476250" y="16826"/>
                  </a:lnTo>
                  <a:cubicBezTo>
                    <a:pt x="567714" y="31460"/>
                    <a:pt x="635000" y="110368"/>
                    <a:pt x="635000" y="202995"/>
                  </a:cubicBezTo>
                  <a:lnTo>
                    <a:pt x="635000" y="391635"/>
                  </a:lnTo>
                  <a:cubicBezTo>
                    <a:pt x="635000" y="484263"/>
                    <a:pt x="567714" y="563170"/>
                    <a:pt x="476250" y="577805"/>
                  </a:cubicBezTo>
                  <a:lnTo>
                    <a:pt x="476250" y="577805"/>
                  </a:lnTo>
                  <a:cubicBezTo>
                    <a:pt x="371085" y="594631"/>
                    <a:pt x="263915" y="594631"/>
                    <a:pt x="158750" y="577805"/>
                  </a:cubicBezTo>
                  <a:lnTo>
                    <a:pt x="158750" y="577805"/>
                  </a:lnTo>
                  <a:cubicBezTo>
                    <a:pt x="67286" y="563170"/>
                    <a:pt x="0" y="484263"/>
                    <a:pt x="0" y="391635"/>
                  </a:cubicBezTo>
                  <a:lnTo>
                    <a:pt x="0" y="202995"/>
                  </a:lnTo>
                  <a:cubicBezTo>
                    <a:pt x="0" y="110368"/>
                    <a:pt x="67286" y="31460"/>
                    <a:pt x="158750" y="16826"/>
                  </a:cubicBezTo>
                  <a:close/>
                </a:path>
              </a:pathLst>
            </a:custGeom>
            <a:solidFill>
              <a:srgbClr val="8C52FF"/>
            </a:solidFill>
          </p:spPr>
        </p:sp>
        <p:sp>
          <p:nvSpPr>
            <p:cNvPr id="31" name="TextBox 31"/>
            <p:cNvSpPr txBox="1"/>
            <p:nvPr/>
          </p:nvSpPr>
          <p:spPr>
            <a:xfrm>
              <a:off x="0" y="-50800"/>
              <a:ext cx="635000" cy="637179"/>
            </a:xfrm>
            <a:prstGeom prst="rect">
              <a:avLst/>
            </a:prstGeom>
          </p:spPr>
          <p:txBody>
            <a:bodyPr lIns="50800" tIns="50800" rIns="50800" bIns="50800" rtlCol="0" anchor="ctr"/>
            <a:lstStyle/>
            <a:p>
              <a:pPr algn="ctr">
                <a:lnSpc>
                  <a:spcPts val="5599"/>
                </a:lnSpc>
              </a:pPr>
              <a:r>
                <a:rPr lang="en-US" sz="3999" spc="119">
                  <a:solidFill>
                    <a:srgbClr val="FFFFFF"/>
                  </a:solidFill>
                  <a:latin typeface="Aileron Ultra-Bold"/>
                </a:rPr>
                <a:t>2</a:t>
              </a:r>
            </a:p>
          </p:txBody>
        </p:sp>
      </p:grpSp>
      <p:grpSp>
        <p:nvGrpSpPr>
          <p:cNvPr id="32" name="Group 32"/>
          <p:cNvGrpSpPr/>
          <p:nvPr/>
        </p:nvGrpSpPr>
        <p:grpSpPr>
          <a:xfrm>
            <a:off x="10452037" y="5286302"/>
            <a:ext cx="1510663" cy="1455419"/>
            <a:chOff x="0" y="0"/>
            <a:chExt cx="635000" cy="611779"/>
          </a:xfrm>
        </p:grpSpPr>
        <p:sp>
          <p:nvSpPr>
            <p:cNvPr id="33" name="Freeform 33"/>
            <p:cNvSpPr/>
            <p:nvPr/>
          </p:nvSpPr>
          <p:spPr>
            <a:xfrm>
              <a:off x="0" y="8574"/>
              <a:ext cx="635000" cy="594631"/>
            </a:xfrm>
            <a:custGeom>
              <a:avLst/>
              <a:gdLst/>
              <a:ahLst/>
              <a:cxnLst/>
              <a:rect l="l" t="t" r="r" b="b"/>
              <a:pathLst>
                <a:path w="635000" h="594631">
                  <a:moveTo>
                    <a:pt x="158750" y="16826"/>
                  </a:moveTo>
                  <a:lnTo>
                    <a:pt x="158750" y="16826"/>
                  </a:lnTo>
                  <a:cubicBezTo>
                    <a:pt x="263915" y="0"/>
                    <a:pt x="371085" y="0"/>
                    <a:pt x="476250" y="16826"/>
                  </a:cubicBezTo>
                  <a:lnTo>
                    <a:pt x="476250" y="16826"/>
                  </a:lnTo>
                  <a:cubicBezTo>
                    <a:pt x="567714" y="31460"/>
                    <a:pt x="635000" y="110368"/>
                    <a:pt x="635000" y="202995"/>
                  </a:cubicBezTo>
                  <a:lnTo>
                    <a:pt x="635000" y="391635"/>
                  </a:lnTo>
                  <a:cubicBezTo>
                    <a:pt x="635000" y="484263"/>
                    <a:pt x="567714" y="563170"/>
                    <a:pt x="476250" y="577805"/>
                  </a:cubicBezTo>
                  <a:lnTo>
                    <a:pt x="476250" y="577805"/>
                  </a:lnTo>
                  <a:cubicBezTo>
                    <a:pt x="371085" y="594631"/>
                    <a:pt x="263915" y="594631"/>
                    <a:pt x="158750" y="577805"/>
                  </a:cubicBezTo>
                  <a:lnTo>
                    <a:pt x="158750" y="577805"/>
                  </a:lnTo>
                  <a:cubicBezTo>
                    <a:pt x="67286" y="563170"/>
                    <a:pt x="0" y="484263"/>
                    <a:pt x="0" y="391635"/>
                  </a:cubicBezTo>
                  <a:lnTo>
                    <a:pt x="0" y="202995"/>
                  </a:lnTo>
                  <a:cubicBezTo>
                    <a:pt x="0" y="110368"/>
                    <a:pt x="67286" y="31460"/>
                    <a:pt x="158750" y="16826"/>
                  </a:cubicBezTo>
                  <a:close/>
                </a:path>
              </a:pathLst>
            </a:custGeom>
            <a:solidFill>
              <a:srgbClr val="FF5500"/>
            </a:solidFill>
          </p:spPr>
        </p:sp>
        <p:sp>
          <p:nvSpPr>
            <p:cNvPr id="34" name="TextBox 34"/>
            <p:cNvSpPr txBox="1"/>
            <p:nvPr/>
          </p:nvSpPr>
          <p:spPr>
            <a:xfrm>
              <a:off x="0" y="-50800"/>
              <a:ext cx="635000" cy="637179"/>
            </a:xfrm>
            <a:prstGeom prst="rect">
              <a:avLst/>
            </a:prstGeom>
          </p:spPr>
          <p:txBody>
            <a:bodyPr lIns="50800" tIns="50800" rIns="50800" bIns="50800" rtlCol="0" anchor="ctr"/>
            <a:lstStyle/>
            <a:p>
              <a:pPr algn="ctr">
                <a:lnSpc>
                  <a:spcPts val="5599"/>
                </a:lnSpc>
              </a:pPr>
              <a:r>
                <a:rPr lang="en-US" sz="3999" spc="119">
                  <a:solidFill>
                    <a:srgbClr val="FFFFFF"/>
                  </a:solidFill>
                  <a:latin typeface="Aileron Ultra-Bold"/>
                </a:rPr>
                <a:t>4</a:t>
              </a:r>
            </a:p>
          </p:txBody>
        </p:sp>
      </p:grpSp>
      <p:sp>
        <p:nvSpPr>
          <p:cNvPr id="35" name="TextBox 35"/>
          <p:cNvSpPr txBox="1"/>
          <p:nvPr/>
        </p:nvSpPr>
        <p:spPr>
          <a:xfrm>
            <a:off x="4612364" y="6395657"/>
            <a:ext cx="1259392" cy="568625"/>
          </a:xfrm>
          <a:prstGeom prst="rect">
            <a:avLst/>
          </a:prstGeom>
        </p:spPr>
        <p:txBody>
          <a:bodyPr lIns="0" tIns="0" rIns="0" bIns="0" rtlCol="0" anchor="t">
            <a:spAutoFit/>
          </a:bodyPr>
          <a:lstStyle/>
          <a:p>
            <a:pPr marL="0" lvl="0" indent="0" algn="ctr">
              <a:lnSpc>
                <a:spcPts val="2280"/>
              </a:lnSpc>
            </a:pPr>
            <a:r>
              <a:rPr lang="en-US" sz="1629" spc="48">
                <a:solidFill>
                  <a:srgbClr val="FFFFFF"/>
                </a:solidFill>
                <a:latin typeface="Aileron"/>
              </a:rPr>
              <a:t>l'analyse de projet</a:t>
            </a:r>
          </a:p>
        </p:txBody>
      </p:sp>
      <p:sp>
        <p:nvSpPr>
          <p:cNvPr id="36" name="TextBox 36"/>
          <p:cNvSpPr txBox="1"/>
          <p:nvPr/>
        </p:nvSpPr>
        <p:spPr>
          <a:xfrm>
            <a:off x="8509126" y="6395657"/>
            <a:ext cx="1520413" cy="282673"/>
          </a:xfrm>
          <a:prstGeom prst="rect">
            <a:avLst/>
          </a:prstGeom>
        </p:spPr>
        <p:txBody>
          <a:bodyPr lIns="0" tIns="0" rIns="0" bIns="0" rtlCol="0" anchor="t">
            <a:spAutoFit/>
          </a:bodyPr>
          <a:lstStyle/>
          <a:p>
            <a:pPr marL="0" lvl="0" indent="0" algn="ctr">
              <a:lnSpc>
                <a:spcPts val="2280"/>
              </a:lnSpc>
            </a:pPr>
            <a:r>
              <a:rPr lang="en-US" sz="1629" spc="48">
                <a:solidFill>
                  <a:srgbClr val="FFFFFF"/>
                </a:solidFill>
                <a:latin typeface="Aileron"/>
              </a:rPr>
              <a:t>autoformation</a:t>
            </a:r>
          </a:p>
        </p:txBody>
      </p:sp>
      <p:sp>
        <p:nvSpPr>
          <p:cNvPr id="37" name="TextBox 37"/>
          <p:cNvSpPr txBox="1"/>
          <p:nvPr/>
        </p:nvSpPr>
        <p:spPr>
          <a:xfrm>
            <a:off x="12558287" y="6395657"/>
            <a:ext cx="1259392" cy="854577"/>
          </a:xfrm>
          <a:prstGeom prst="rect">
            <a:avLst/>
          </a:prstGeom>
        </p:spPr>
        <p:txBody>
          <a:bodyPr lIns="0" tIns="0" rIns="0" bIns="0" rtlCol="0" anchor="t">
            <a:spAutoFit/>
          </a:bodyPr>
          <a:lstStyle/>
          <a:p>
            <a:pPr marL="0" lvl="0" indent="0" algn="ctr">
              <a:lnSpc>
                <a:spcPts val="2280"/>
              </a:lnSpc>
            </a:pPr>
            <a:r>
              <a:rPr lang="en-US" sz="1629" spc="48">
                <a:solidFill>
                  <a:srgbClr val="FFFFFF"/>
                </a:solidFill>
                <a:latin typeface="Aileron"/>
              </a:rPr>
              <a:t>GitHub et Trello et Canva</a:t>
            </a:r>
          </a:p>
        </p:txBody>
      </p:sp>
      <p:sp>
        <p:nvSpPr>
          <p:cNvPr id="38" name="TextBox 38"/>
          <p:cNvSpPr txBox="1"/>
          <p:nvPr/>
        </p:nvSpPr>
        <p:spPr>
          <a:xfrm>
            <a:off x="6601763" y="4772974"/>
            <a:ext cx="1259392" cy="282673"/>
          </a:xfrm>
          <a:prstGeom prst="rect">
            <a:avLst/>
          </a:prstGeom>
        </p:spPr>
        <p:txBody>
          <a:bodyPr lIns="0" tIns="0" rIns="0" bIns="0" rtlCol="0" anchor="t">
            <a:spAutoFit/>
          </a:bodyPr>
          <a:lstStyle/>
          <a:p>
            <a:pPr marL="0" lvl="0" indent="0" algn="ctr">
              <a:lnSpc>
                <a:spcPts val="2280"/>
              </a:lnSpc>
            </a:pPr>
            <a:r>
              <a:rPr lang="en-US" sz="1629" spc="48">
                <a:solidFill>
                  <a:srgbClr val="FFFFFF"/>
                </a:solidFill>
                <a:latin typeface="Aileron"/>
              </a:rPr>
              <a:t>UML</a:t>
            </a:r>
          </a:p>
        </p:txBody>
      </p:sp>
      <p:sp>
        <p:nvSpPr>
          <p:cNvPr id="39" name="TextBox 39"/>
          <p:cNvSpPr txBox="1"/>
          <p:nvPr/>
        </p:nvSpPr>
        <p:spPr>
          <a:xfrm>
            <a:off x="10587861" y="4487426"/>
            <a:ext cx="1259392" cy="568221"/>
          </a:xfrm>
          <a:prstGeom prst="rect">
            <a:avLst/>
          </a:prstGeom>
        </p:spPr>
        <p:txBody>
          <a:bodyPr lIns="0" tIns="0" rIns="0" bIns="0" rtlCol="0" anchor="t">
            <a:spAutoFit/>
          </a:bodyPr>
          <a:lstStyle/>
          <a:p>
            <a:pPr marL="0" lvl="0" indent="0" algn="ctr">
              <a:lnSpc>
                <a:spcPts val="2280"/>
              </a:lnSpc>
            </a:pPr>
            <a:r>
              <a:rPr lang="en-US" sz="1629" spc="48">
                <a:solidFill>
                  <a:srgbClr val="FFFFFF"/>
                </a:solidFill>
                <a:latin typeface="Aileron"/>
              </a:rPr>
              <a:t>Travailler sur le projet</a:t>
            </a:r>
          </a:p>
        </p:txBody>
      </p:sp>
      <p:sp>
        <p:nvSpPr>
          <p:cNvPr id="40" name="Freeform 40"/>
          <p:cNvSpPr/>
          <p:nvPr/>
        </p:nvSpPr>
        <p:spPr>
          <a:xfrm>
            <a:off x="4170591" y="4507770"/>
            <a:ext cx="2223636" cy="1234118"/>
          </a:xfrm>
          <a:custGeom>
            <a:avLst/>
            <a:gdLst/>
            <a:ahLst/>
            <a:cxnLst/>
            <a:rect l="l" t="t" r="r" b="b"/>
            <a:pathLst>
              <a:path w="2223636" h="1234118">
                <a:moveTo>
                  <a:pt x="0" y="0"/>
                </a:moveTo>
                <a:lnTo>
                  <a:pt x="2223636" y="0"/>
                </a:lnTo>
                <a:lnTo>
                  <a:pt x="2223636" y="1234118"/>
                </a:lnTo>
                <a:lnTo>
                  <a:pt x="0" y="1234118"/>
                </a:lnTo>
                <a:lnTo>
                  <a:pt x="0" y="0"/>
                </a:lnTo>
                <a:close/>
              </a:path>
            </a:pathLst>
          </a:custGeom>
          <a:blipFill>
            <a:blip r:embed="rId17">
              <a:alphaModFix amt="82000"/>
              <a:extLst>
                <a:ext uri="{96DAC541-7B7A-43D3-8B79-37D633B846F1}">
                  <asvg:svgBlip xmlns:asvg="http://schemas.microsoft.com/office/drawing/2016/SVG/main" xmlns="" r:embed="rId18"/>
                </a:ext>
              </a:extLst>
            </a:blip>
            <a:stretch>
              <a:fillRect/>
            </a:stretch>
          </a:blipFill>
        </p:spPr>
      </p:sp>
      <p:sp>
        <p:nvSpPr>
          <p:cNvPr id="41" name="Freeform 41"/>
          <p:cNvSpPr/>
          <p:nvPr/>
        </p:nvSpPr>
        <p:spPr>
          <a:xfrm rot="-10800000" flipH="1">
            <a:off x="6143752" y="5741888"/>
            <a:ext cx="2223636" cy="1234118"/>
          </a:xfrm>
          <a:custGeom>
            <a:avLst/>
            <a:gdLst/>
            <a:ahLst/>
            <a:cxnLst/>
            <a:rect l="l" t="t" r="r" b="b"/>
            <a:pathLst>
              <a:path w="2223636" h="1234118">
                <a:moveTo>
                  <a:pt x="2223636" y="0"/>
                </a:moveTo>
                <a:lnTo>
                  <a:pt x="0" y="0"/>
                </a:lnTo>
                <a:lnTo>
                  <a:pt x="0" y="1234118"/>
                </a:lnTo>
                <a:lnTo>
                  <a:pt x="2223636" y="1234118"/>
                </a:lnTo>
                <a:lnTo>
                  <a:pt x="2223636" y="0"/>
                </a:lnTo>
                <a:close/>
              </a:path>
            </a:pathLst>
          </a:custGeom>
          <a:blipFill>
            <a:blip r:embed="rId17">
              <a:alphaModFix amt="80000"/>
              <a:extLst>
                <a:ext uri="{96DAC541-7B7A-43D3-8B79-37D633B846F1}">
                  <asvg:svgBlip xmlns:asvg="http://schemas.microsoft.com/office/drawing/2016/SVG/main" xmlns="" r:embed="rId18"/>
                </a:ext>
              </a:extLst>
            </a:blip>
            <a:stretch>
              <a:fillRect/>
            </a:stretch>
          </a:blipFill>
        </p:spPr>
      </p:sp>
      <p:sp>
        <p:nvSpPr>
          <p:cNvPr id="42" name="Freeform 42"/>
          <p:cNvSpPr/>
          <p:nvPr/>
        </p:nvSpPr>
        <p:spPr>
          <a:xfrm>
            <a:off x="8106151" y="4472418"/>
            <a:ext cx="2223636" cy="1234118"/>
          </a:xfrm>
          <a:custGeom>
            <a:avLst/>
            <a:gdLst/>
            <a:ahLst/>
            <a:cxnLst/>
            <a:rect l="l" t="t" r="r" b="b"/>
            <a:pathLst>
              <a:path w="2223636" h="1234118">
                <a:moveTo>
                  <a:pt x="0" y="0"/>
                </a:moveTo>
                <a:lnTo>
                  <a:pt x="2223636" y="0"/>
                </a:lnTo>
                <a:lnTo>
                  <a:pt x="2223636" y="1234118"/>
                </a:lnTo>
                <a:lnTo>
                  <a:pt x="0" y="1234118"/>
                </a:lnTo>
                <a:lnTo>
                  <a:pt x="0" y="0"/>
                </a:lnTo>
                <a:close/>
              </a:path>
            </a:pathLst>
          </a:custGeom>
          <a:blipFill>
            <a:blip r:embed="rId17">
              <a:alphaModFix amt="82000"/>
              <a:extLst>
                <a:ext uri="{96DAC541-7B7A-43D3-8B79-37D633B846F1}">
                  <asvg:svgBlip xmlns:asvg="http://schemas.microsoft.com/office/drawing/2016/SVG/main" xmlns="" r:embed="rId18"/>
                </a:ext>
              </a:extLst>
            </a:blip>
            <a:stretch>
              <a:fillRect/>
            </a:stretch>
          </a:blipFill>
        </p:spPr>
      </p:sp>
      <p:sp>
        <p:nvSpPr>
          <p:cNvPr id="43" name="Freeform 43"/>
          <p:cNvSpPr/>
          <p:nvPr/>
        </p:nvSpPr>
        <p:spPr>
          <a:xfrm rot="-10800000" flipH="1">
            <a:off x="10105739" y="5697011"/>
            <a:ext cx="2223636" cy="1234118"/>
          </a:xfrm>
          <a:custGeom>
            <a:avLst/>
            <a:gdLst/>
            <a:ahLst/>
            <a:cxnLst/>
            <a:rect l="l" t="t" r="r" b="b"/>
            <a:pathLst>
              <a:path w="2223636" h="1234118">
                <a:moveTo>
                  <a:pt x="2223636" y="0"/>
                </a:moveTo>
                <a:lnTo>
                  <a:pt x="0" y="0"/>
                </a:lnTo>
                <a:lnTo>
                  <a:pt x="0" y="1234118"/>
                </a:lnTo>
                <a:lnTo>
                  <a:pt x="2223636" y="1234118"/>
                </a:lnTo>
                <a:lnTo>
                  <a:pt x="2223636" y="0"/>
                </a:lnTo>
                <a:close/>
              </a:path>
            </a:pathLst>
          </a:custGeom>
          <a:blipFill>
            <a:blip r:embed="rId17">
              <a:alphaModFix amt="80000"/>
              <a:extLst>
                <a:ext uri="{96DAC541-7B7A-43D3-8B79-37D633B846F1}">
                  <asvg:svgBlip xmlns:asvg="http://schemas.microsoft.com/office/drawing/2016/SVG/main" xmlns="" r:embed="rId18"/>
                </a:ext>
              </a:extLst>
            </a:blip>
            <a:stretch>
              <a:fillRect/>
            </a:stretch>
          </a:blipFill>
        </p:spPr>
      </p:sp>
      <p:sp>
        <p:nvSpPr>
          <p:cNvPr id="44" name="Freeform 44"/>
          <p:cNvSpPr/>
          <p:nvPr/>
        </p:nvSpPr>
        <p:spPr>
          <a:xfrm>
            <a:off x="12057950" y="4500993"/>
            <a:ext cx="2223636" cy="1234118"/>
          </a:xfrm>
          <a:custGeom>
            <a:avLst/>
            <a:gdLst/>
            <a:ahLst/>
            <a:cxnLst/>
            <a:rect l="l" t="t" r="r" b="b"/>
            <a:pathLst>
              <a:path w="2223636" h="1234118">
                <a:moveTo>
                  <a:pt x="0" y="0"/>
                </a:moveTo>
                <a:lnTo>
                  <a:pt x="2223636" y="0"/>
                </a:lnTo>
                <a:lnTo>
                  <a:pt x="2223636" y="1234118"/>
                </a:lnTo>
                <a:lnTo>
                  <a:pt x="0" y="1234118"/>
                </a:lnTo>
                <a:lnTo>
                  <a:pt x="0" y="0"/>
                </a:lnTo>
                <a:close/>
              </a:path>
            </a:pathLst>
          </a:custGeom>
          <a:blipFill>
            <a:blip r:embed="rId17">
              <a:alphaModFix amt="82000"/>
              <a:extLst>
                <a:ext uri="{96DAC541-7B7A-43D3-8B79-37D633B846F1}">
                  <asvg:svgBlip xmlns:asvg="http://schemas.microsoft.com/office/drawing/2016/SVG/main" xmlns="" r:embed="rId18"/>
                </a:ext>
              </a:extLst>
            </a:blip>
            <a:stretch>
              <a:fillRect/>
            </a:stretch>
          </a:blipFill>
        </p:spPr>
      </p:sp>
      <p:sp>
        <p:nvSpPr>
          <p:cNvPr id="45" name="TextBox 45"/>
          <p:cNvSpPr txBox="1"/>
          <p:nvPr/>
        </p:nvSpPr>
        <p:spPr>
          <a:xfrm>
            <a:off x="4524820" y="3900781"/>
            <a:ext cx="1075879" cy="387914"/>
          </a:xfrm>
          <a:prstGeom prst="rect">
            <a:avLst/>
          </a:prstGeom>
        </p:spPr>
        <p:txBody>
          <a:bodyPr lIns="0" tIns="0" rIns="0" bIns="0" rtlCol="0" anchor="t">
            <a:spAutoFit/>
          </a:bodyPr>
          <a:lstStyle/>
          <a:p>
            <a:pPr algn="ctr">
              <a:lnSpc>
                <a:spcPts val="3293"/>
              </a:lnSpc>
            </a:pPr>
            <a:r>
              <a:rPr lang="en-US" sz="2352">
                <a:solidFill>
                  <a:srgbClr val="00BF63"/>
                </a:solidFill>
                <a:latin typeface="Roboto Mono"/>
              </a:rPr>
              <a:t>Jour 1</a:t>
            </a:r>
          </a:p>
        </p:txBody>
      </p:sp>
      <p:sp>
        <p:nvSpPr>
          <p:cNvPr id="46" name="TextBox 46"/>
          <p:cNvSpPr txBox="1"/>
          <p:nvPr/>
        </p:nvSpPr>
        <p:spPr>
          <a:xfrm>
            <a:off x="6693520" y="7014106"/>
            <a:ext cx="1075879" cy="387914"/>
          </a:xfrm>
          <a:prstGeom prst="rect">
            <a:avLst/>
          </a:prstGeom>
        </p:spPr>
        <p:txBody>
          <a:bodyPr lIns="0" tIns="0" rIns="0" bIns="0" rtlCol="0" anchor="t">
            <a:spAutoFit/>
          </a:bodyPr>
          <a:lstStyle/>
          <a:p>
            <a:pPr algn="ctr">
              <a:lnSpc>
                <a:spcPts val="3293"/>
              </a:lnSpc>
            </a:pPr>
            <a:r>
              <a:rPr lang="en-US" sz="2352">
                <a:solidFill>
                  <a:srgbClr val="8C52FF"/>
                </a:solidFill>
                <a:latin typeface="Roboto Mono"/>
              </a:rPr>
              <a:t>Jour 2</a:t>
            </a:r>
          </a:p>
        </p:txBody>
      </p:sp>
      <p:sp>
        <p:nvSpPr>
          <p:cNvPr id="47" name="TextBox 47"/>
          <p:cNvSpPr txBox="1"/>
          <p:nvPr/>
        </p:nvSpPr>
        <p:spPr>
          <a:xfrm>
            <a:off x="8677082" y="3900781"/>
            <a:ext cx="1075879" cy="387914"/>
          </a:xfrm>
          <a:prstGeom prst="rect">
            <a:avLst/>
          </a:prstGeom>
        </p:spPr>
        <p:txBody>
          <a:bodyPr lIns="0" tIns="0" rIns="0" bIns="0" rtlCol="0" anchor="t">
            <a:spAutoFit/>
          </a:bodyPr>
          <a:lstStyle/>
          <a:p>
            <a:pPr algn="ctr">
              <a:lnSpc>
                <a:spcPts val="3293"/>
              </a:lnSpc>
            </a:pPr>
            <a:r>
              <a:rPr lang="en-US" sz="2352">
                <a:solidFill>
                  <a:srgbClr val="E5CA2D"/>
                </a:solidFill>
                <a:latin typeface="Roboto Mono"/>
              </a:rPr>
              <a:t>Jour 3</a:t>
            </a:r>
          </a:p>
        </p:txBody>
      </p:sp>
      <p:sp>
        <p:nvSpPr>
          <p:cNvPr id="48" name="TextBox 48"/>
          <p:cNvSpPr txBox="1"/>
          <p:nvPr/>
        </p:nvSpPr>
        <p:spPr>
          <a:xfrm>
            <a:off x="10669429" y="6966481"/>
            <a:ext cx="1075879" cy="387914"/>
          </a:xfrm>
          <a:prstGeom prst="rect">
            <a:avLst/>
          </a:prstGeom>
        </p:spPr>
        <p:txBody>
          <a:bodyPr lIns="0" tIns="0" rIns="0" bIns="0" rtlCol="0" anchor="t">
            <a:spAutoFit/>
          </a:bodyPr>
          <a:lstStyle/>
          <a:p>
            <a:pPr algn="ctr">
              <a:lnSpc>
                <a:spcPts val="3293"/>
              </a:lnSpc>
            </a:pPr>
            <a:r>
              <a:rPr lang="en-US" sz="2352">
                <a:solidFill>
                  <a:srgbClr val="FF5500"/>
                </a:solidFill>
                <a:latin typeface="Roboto Mono"/>
              </a:rPr>
              <a:t>Jour 4</a:t>
            </a:r>
          </a:p>
        </p:txBody>
      </p:sp>
      <p:sp>
        <p:nvSpPr>
          <p:cNvPr id="49" name="TextBox 49"/>
          <p:cNvSpPr txBox="1"/>
          <p:nvPr/>
        </p:nvSpPr>
        <p:spPr>
          <a:xfrm>
            <a:off x="12615437" y="3954924"/>
            <a:ext cx="1075879" cy="387914"/>
          </a:xfrm>
          <a:prstGeom prst="rect">
            <a:avLst/>
          </a:prstGeom>
        </p:spPr>
        <p:txBody>
          <a:bodyPr lIns="0" tIns="0" rIns="0" bIns="0" rtlCol="0" anchor="t">
            <a:spAutoFit/>
          </a:bodyPr>
          <a:lstStyle/>
          <a:p>
            <a:pPr algn="ctr">
              <a:lnSpc>
                <a:spcPts val="3293"/>
              </a:lnSpc>
            </a:pPr>
            <a:r>
              <a:rPr lang="en-US" sz="2352">
                <a:solidFill>
                  <a:srgbClr val="19CE13"/>
                </a:solidFill>
                <a:latin typeface="Roboto Mono"/>
              </a:rPr>
              <a:t>Jour 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0909"/>
        </a:solidFill>
        <a:effectLst/>
      </p:bgPr>
    </p:bg>
    <p:spTree>
      <p:nvGrpSpPr>
        <p:cNvPr id="1" name=""/>
        <p:cNvGrpSpPr/>
        <p:nvPr/>
      </p:nvGrpSpPr>
      <p:grpSpPr>
        <a:xfrm>
          <a:off x="0" y="0"/>
          <a:ext cx="0" cy="0"/>
          <a:chOff x="0" y="0"/>
          <a:chExt cx="0" cy="0"/>
        </a:xfrm>
      </p:grpSpPr>
      <p:sp>
        <p:nvSpPr>
          <p:cNvPr id="2" name="Freeform 2"/>
          <p:cNvSpPr/>
          <p:nvPr/>
        </p:nvSpPr>
        <p:spPr>
          <a:xfrm>
            <a:off x="1787931" y="752080"/>
            <a:ext cx="14742199" cy="9121736"/>
          </a:xfrm>
          <a:custGeom>
            <a:avLst/>
            <a:gdLst/>
            <a:ahLst/>
            <a:cxnLst/>
            <a:rect l="l" t="t" r="r" b="b"/>
            <a:pathLst>
              <a:path w="14742199" h="9121736">
                <a:moveTo>
                  <a:pt x="0" y="0"/>
                </a:moveTo>
                <a:lnTo>
                  <a:pt x="14742200" y="0"/>
                </a:lnTo>
                <a:lnTo>
                  <a:pt x="14742200" y="9121736"/>
                </a:lnTo>
                <a:lnTo>
                  <a:pt x="0" y="9121736"/>
                </a:lnTo>
                <a:lnTo>
                  <a:pt x="0" y="0"/>
                </a:lnTo>
                <a:close/>
              </a:path>
            </a:pathLst>
          </a:custGeom>
          <a:blipFill>
            <a:blip r:embed="rId2"/>
            <a:stretch>
              <a:fillRect/>
            </a:stretch>
          </a:blipFill>
        </p:spPr>
      </p:sp>
      <p:sp>
        <p:nvSpPr>
          <p:cNvPr id="3" name="Freeform 3"/>
          <p:cNvSpPr/>
          <p:nvPr/>
        </p:nvSpPr>
        <p:spPr>
          <a:xfrm>
            <a:off x="2767263" y="7548568"/>
            <a:ext cx="1542448" cy="559138"/>
          </a:xfrm>
          <a:custGeom>
            <a:avLst/>
            <a:gdLst/>
            <a:ahLst/>
            <a:cxnLst/>
            <a:rect l="l" t="t" r="r" b="b"/>
            <a:pathLst>
              <a:path w="1542448" h="559138">
                <a:moveTo>
                  <a:pt x="0" y="0"/>
                </a:moveTo>
                <a:lnTo>
                  <a:pt x="1542448" y="0"/>
                </a:lnTo>
                <a:lnTo>
                  <a:pt x="1542448" y="559138"/>
                </a:lnTo>
                <a:lnTo>
                  <a:pt x="0" y="55913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022584" y="7655930"/>
            <a:ext cx="219352" cy="297931"/>
          </a:xfrm>
          <a:custGeom>
            <a:avLst/>
            <a:gdLst/>
            <a:ahLst/>
            <a:cxnLst/>
            <a:rect l="l" t="t" r="r" b="b"/>
            <a:pathLst>
              <a:path w="219352" h="297931">
                <a:moveTo>
                  <a:pt x="0" y="0"/>
                </a:moveTo>
                <a:lnTo>
                  <a:pt x="219352" y="0"/>
                </a:lnTo>
                <a:lnTo>
                  <a:pt x="219352" y="297931"/>
                </a:lnTo>
                <a:lnTo>
                  <a:pt x="0" y="29793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3785981" y="7682209"/>
            <a:ext cx="291856" cy="291856"/>
          </a:xfrm>
          <a:custGeom>
            <a:avLst/>
            <a:gdLst/>
            <a:ahLst/>
            <a:cxnLst/>
            <a:rect l="l" t="t" r="r" b="b"/>
            <a:pathLst>
              <a:path w="291856" h="291856">
                <a:moveTo>
                  <a:pt x="0" y="0"/>
                </a:moveTo>
                <a:lnTo>
                  <a:pt x="291857" y="0"/>
                </a:lnTo>
                <a:lnTo>
                  <a:pt x="291857" y="291856"/>
                </a:lnTo>
                <a:lnTo>
                  <a:pt x="0" y="29185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AutoShape 6"/>
          <p:cNvSpPr/>
          <p:nvPr/>
        </p:nvSpPr>
        <p:spPr>
          <a:xfrm>
            <a:off x="3073653" y="8170684"/>
            <a:ext cx="929668" cy="0"/>
          </a:xfrm>
          <a:prstGeom prst="line">
            <a:avLst/>
          </a:prstGeom>
          <a:ln w="19050" cap="flat">
            <a:solidFill>
              <a:srgbClr val="E5CA2D"/>
            </a:solidFill>
            <a:prstDash val="solid"/>
            <a:headEnd type="none" w="sm" len="sm"/>
            <a:tailEnd type="none" w="sm" len="sm"/>
          </a:ln>
        </p:spPr>
      </p:sp>
      <p:sp>
        <p:nvSpPr>
          <p:cNvPr id="7" name="Freeform 7"/>
          <p:cNvSpPr/>
          <p:nvPr/>
        </p:nvSpPr>
        <p:spPr>
          <a:xfrm>
            <a:off x="2737970" y="7974065"/>
            <a:ext cx="151552" cy="356593"/>
          </a:xfrm>
          <a:custGeom>
            <a:avLst/>
            <a:gdLst/>
            <a:ahLst/>
            <a:cxnLst/>
            <a:rect l="l" t="t" r="r" b="b"/>
            <a:pathLst>
              <a:path w="151552" h="356593">
                <a:moveTo>
                  <a:pt x="0" y="0"/>
                </a:moveTo>
                <a:lnTo>
                  <a:pt x="151552" y="0"/>
                </a:lnTo>
                <a:lnTo>
                  <a:pt x="151552" y="356593"/>
                </a:lnTo>
                <a:lnTo>
                  <a:pt x="0" y="356593"/>
                </a:lnTo>
                <a:lnTo>
                  <a:pt x="0" y="0"/>
                </a:lnTo>
                <a:close/>
              </a:path>
            </a:pathLst>
          </a:custGeom>
          <a:blipFill>
            <a:blip r:embed="rId9"/>
            <a:stretch>
              <a:fillRect/>
            </a:stretch>
          </a:blipFill>
        </p:spPr>
      </p:sp>
      <p:sp>
        <p:nvSpPr>
          <p:cNvPr id="8" name="TextBox 8"/>
          <p:cNvSpPr txBox="1"/>
          <p:nvPr/>
        </p:nvSpPr>
        <p:spPr>
          <a:xfrm>
            <a:off x="12122412" y="1485842"/>
            <a:ext cx="3801504" cy="268695"/>
          </a:xfrm>
          <a:prstGeom prst="rect">
            <a:avLst/>
          </a:prstGeom>
        </p:spPr>
        <p:txBody>
          <a:bodyPr lIns="0" tIns="0" rIns="0" bIns="0" rtlCol="0" anchor="t">
            <a:spAutoFit/>
          </a:bodyPr>
          <a:lstStyle/>
          <a:p>
            <a:pPr algn="ctr">
              <a:lnSpc>
                <a:spcPts val="2076"/>
              </a:lnSpc>
            </a:pPr>
            <a:r>
              <a:rPr lang="en-US" sz="2056">
                <a:solidFill>
                  <a:srgbClr val="94D3F2"/>
                </a:solidFill>
                <a:latin typeface="Loubag Bold"/>
                <a:hlinkClick r:id="rId10" tooltip="https://maghreb.simplonline.co/briefs/ed0f20cc-eaf5-4ed8-8533-32487dcff237"/>
              </a:rPr>
              <a:t>PoupéesRusses</a:t>
            </a:r>
          </a:p>
        </p:txBody>
      </p:sp>
      <p:sp>
        <p:nvSpPr>
          <p:cNvPr id="9" name="Freeform 9"/>
          <p:cNvSpPr/>
          <p:nvPr/>
        </p:nvSpPr>
        <p:spPr>
          <a:xfrm>
            <a:off x="11819060" y="990600"/>
            <a:ext cx="1006755" cy="1006755"/>
          </a:xfrm>
          <a:custGeom>
            <a:avLst/>
            <a:gdLst/>
            <a:ahLst/>
            <a:cxnLst/>
            <a:rect l="l" t="t" r="r" b="b"/>
            <a:pathLst>
              <a:path w="1006755" h="1006755">
                <a:moveTo>
                  <a:pt x="0" y="0"/>
                </a:moveTo>
                <a:lnTo>
                  <a:pt x="1006755" y="0"/>
                </a:lnTo>
                <a:lnTo>
                  <a:pt x="1006755" y="1006755"/>
                </a:lnTo>
                <a:lnTo>
                  <a:pt x="0" y="1006755"/>
                </a:lnTo>
                <a:lnTo>
                  <a:pt x="0" y="0"/>
                </a:lnTo>
                <a:close/>
              </a:path>
            </a:pathLst>
          </a:custGeom>
          <a:blipFill>
            <a:blip r:embed="rId11"/>
            <a:stretch>
              <a:fillRect/>
            </a:stretch>
          </a:blipFill>
        </p:spPr>
      </p:sp>
      <p:sp>
        <p:nvSpPr>
          <p:cNvPr id="10" name="Freeform 10"/>
          <p:cNvSpPr/>
          <p:nvPr/>
        </p:nvSpPr>
        <p:spPr>
          <a:xfrm>
            <a:off x="5360890" y="1511042"/>
            <a:ext cx="1044399" cy="904710"/>
          </a:xfrm>
          <a:custGeom>
            <a:avLst/>
            <a:gdLst/>
            <a:ahLst/>
            <a:cxnLst/>
            <a:rect l="l" t="t" r="r" b="b"/>
            <a:pathLst>
              <a:path w="1044399" h="904710">
                <a:moveTo>
                  <a:pt x="0" y="0"/>
                </a:moveTo>
                <a:lnTo>
                  <a:pt x="1044399" y="0"/>
                </a:lnTo>
                <a:lnTo>
                  <a:pt x="1044399" y="904710"/>
                </a:lnTo>
                <a:lnTo>
                  <a:pt x="0" y="904710"/>
                </a:lnTo>
                <a:lnTo>
                  <a:pt x="0" y="0"/>
                </a:lnTo>
                <a:close/>
              </a:path>
            </a:pathLst>
          </a:custGeom>
          <a:blipFill>
            <a:blip r:embed="rId12"/>
            <a:stretch>
              <a:fillRect/>
            </a:stretch>
          </a:blipFill>
        </p:spPr>
      </p:sp>
      <p:grpSp>
        <p:nvGrpSpPr>
          <p:cNvPr id="11" name="Group 11"/>
          <p:cNvGrpSpPr/>
          <p:nvPr/>
        </p:nvGrpSpPr>
        <p:grpSpPr>
          <a:xfrm>
            <a:off x="5822125" y="3439814"/>
            <a:ext cx="1784502" cy="1703686"/>
            <a:chOff x="0" y="0"/>
            <a:chExt cx="469992" cy="448707"/>
          </a:xfrm>
        </p:grpSpPr>
        <p:sp>
          <p:nvSpPr>
            <p:cNvPr id="12" name="Freeform 12"/>
            <p:cNvSpPr/>
            <p:nvPr/>
          </p:nvSpPr>
          <p:spPr>
            <a:xfrm>
              <a:off x="0" y="0"/>
              <a:ext cx="469992" cy="448707"/>
            </a:xfrm>
            <a:custGeom>
              <a:avLst/>
              <a:gdLst/>
              <a:ahLst/>
              <a:cxnLst/>
              <a:rect l="l" t="t" r="r" b="b"/>
              <a:pathLst>
                <a:path w="469992" h="448707">
                  <a:moveTo>
                    <a:pt x="0" y="0"/>
                  </a:moveTo>
                  <a:lnTo>
                    <a:pt x="469992" y="0"/>
                  </a:lnTo>
                  <a:lnTo>
                    <a:pt x="469992" y="448707"/>
                  </a:lnTo>
                  <a:lnTo>
                    <a:pt x="0" y="448707"/>
                  </a:lnTo>
                  <a:close/>
                </a:path>
              </a:pathLst>
            </a:custGeom>
            <a:solidFill>
              <a:srgbClr val="000000">
                <a:alpha val="0"/>
              </a:srgbClr>
            </a:solidFill>
            <a:ln w="19050" cap="sq">
              <a:solidFill>
                <a:srgbClr val="19CE13"/>
              </a:solidFill>
              <a:prstDash val="solid"/>
              <a:miter/>
            </a:ln>
          </p:spPr>
        </p:sp>
        <p:sp>
          <p:nvSpPr>
            <p:cNvPr id="13" name="TextBox 13"/>
            <p:cNvSpPr txBox="1"/>
            <p:nvPr/>
          </p:nvSpPr>
          <p:spPr>
            <a:xfrm>
              <a:off x="0" y="19050"/>
              <a:ext cx="469992" cy="429657"/>
            </a:xfrm>
            <a:prstGeom prst="rect">
              <a:avLst/>
            </a:prstGeom>
          </p:spPr>
          <p:txBody>
            <a:bodyPr lIns="50800" tIns="50800" rIns="50800" bIns="50800" rtlCol="0" anchor="ctr"/>
            <a:lstStyle/>
            <a:p>
              <a:pPr algn="ctr">
                <a:lnSpc>
                  <a:spcPts val="2756"/>
                </a:lnSpc>
              </a:pPr>
              <a:endParaRPr/>
            </a:p>
          </p:txBody>
        </p:sp>
      </p:grpSp>
      <p:grpSp>
        <p:nvGrpSpPr>
          <p:cNvPr id="14" name="Group 14"/>
          <p:cNvGrpSpPr/>
          <p:nvPr/>
        </p:nvGrpSpPr>
        <p:grpSpPr>
          <a:xfrm>
            <a:off x="10445612" y="4052076"/>
            <a:ext cx="1758096" cy="1703686"/>
            <a:chOff x="0" y="0"/>
            <a:chExt cx="463038" cy="448707"/>
          </a:xfrm>
        </p:grpSpPr>
        <p:sp>
          <p:nvSpPr>
            <p:cNvPr id="15" name="Freeform 15"/>
            <p:cNvSpPr/>
            <p:nvPr/>
          </p:nvSpPr>
          <p:spPr>
            <a:xfrm>
              <a:off x="0" y="0"/>
              <a:ext cx="463038" cy="448707"/>
            </a:xfrm>
            <a:custGeom>
              <a:avLst/>
              <a:gdLst/>
              <a:ahLst/>
              <a:cxnLst/>
              <a:rect l="l" t="t" r="r" b="b"/>
              <a:pathLst>
                <a:path w="463038" h="448707">
                  <a:moveTo>
                    <a:pt x="0" y="0"/>
                  </a:moveTo>
                  <a:lnTo>
                    <a:pt x="463038" y="0"/>
                  </a:lnTo>
                  <a:lnTo>
                    <a:pt x="463038" y="448707"/>
                  </a:lnTo>
                  <a:lnTo>
                    <a:pt x="0" y="448707"/>
                  </a:lnTo>
                  <a:close/>
                </a:path>
              </a:pathLst>
            </a:custGeom>
            <a:solidFill>
              <a:srgbClr val="000000">
                <a:alpha val="0"/>
              </a:srgbClr>
            </a:solidFill>
            <a:ln w="19050" cap="sq">
              <a:solidFill>
                <a:srgbClr val="19CE13"/>
              </a:solidFill>
              <a:prstDash val="solid"/>
              <a:miter/>
            </a:ln>
          </p:spPr>
        </p:sp>
        <p:sp>
          <p:nvSpPr>
            <p:cNvPr id="16" name="TextBox 16"/>
            <p:cNvSpPr txBox="1"/>
            <p:nvPr/>
          </p:nvSpPr>
          <p:spPr>
            <a:xfrm>
              <a:off x="0" y="19050"/>
              <a:ext cx="463038" cy="429657"/>
            </a:xfrm>
            <a:prstGeom prst="rect">
              <a:avLst/>
            </a:prstGeom>
          </p:spPr>
          <p:txBody>
            <a:bodyPr lIns="50800" tIns="50800" rIns="50800" bIns="50800" rtlCol="0" anchor="ctr"/>
            <a:lstStyle/>
            <a:p>
              <a:pPr algn="ctr">
                <a:lnSpc>
                  <a:spcPts val="2756"/>
                </a:lnSpc>
              </a:pPr>
              <a:endParaRPr/>
            </a:p>
          </p:txBody>
        </p:sp>
      </p:grpSp>
      <p:grpSp>
        <p:nvGrpSpPr>
          <p:cNvPr id="17" name="Group 17"/>
          <p:cNvGrpSpPr/>
          <p:nvPr/>
        </p:nvGrpSpPr>
        <p:grpSpPr>
          <a:xfrm>
            <a:off x="7913758" y="6404020"/>
            <a:ext cx="1604616" cy="1778285"/>
            <a:chOff x="0" y="0"/>
            <a:chExt cx="422615" cy="468355"/>
          </a:xfrm>
        </p:grpSpPr>
        <p:sp>
          <p:nvSpPr>
            <p:cNvPr id="18" name="Freeform 18"/>
            <p:cNvSpPr/>
            <p:nvPr/>
          </p:nvSpPr>
          <p:spPr>
            <a:xfrm>
              <a:off x="0" y="0"/>
              <a:ext cx="422615" cy="468355"/>
            </a:xfrm>
            <a:custGeom>
              <a:avLst/>
              <a:gdLst/>
              <a:ahLst/>
              <a:cxnLst/>
              <a:rect l="l" t="t" r="r" b="b"/>
              <a:pathLst>
                <a:path w="422615" h="468355">
                  <a:moveTo>
                    <a:pt x="0" y="0"/>
                  </a:moveTo>
                  <a:lnTo>
                    <a:pt x="422615" y="0"/>
                  </a:lnTo>
                  <a:lnTo>
                    <a:pt x="422615" y="468355"/>
                  </a:lnTo>
                  <a:lnTo>
                    <a:pt x="0" y="468355"/>
                  </a:lnTo>
                  <a:close/>
                </a:path>
              </a:pathLst>
            </a:custGeom>
            <a:solidFill>
              <a:srgbClr val="000000">
                <a:alpha val="0"/>
              </a:srgbClr>
            </a:solidFill>
            <a:ln w="19050" cap="sq">
              <a:solidFill>
                <a:srgbClr val="19CE13"/>
              </a:solidFill>
              <a:prstDash val="solid"/>
              <a:miter/>
            </a:ln>
          </p:spPr>
        </p:sp>
        <p:sp>
          <p:nvSpPr>
            <p:cNvPr id="19" name="TextBox 19"/>
            <p:cNvSpPr txBox="1"/>
            <p:nvPr/>
          </p:nvSpPr>
          <p:spPr>
            <a:xfrm>
              <a:off x="0" y="19050"/>
              <a:ext cx="422615" cy="449305"/>
            </a:xfrm>
            <a:prstGeom prst="rect">
              <a:avLst/>
            </a:prstGeom>
          </p:spPr>
          <p:txBody>
            <a:bodyPr lIns="50800" tIns="50800" rIns="50800" bIns="50800" rtlCol="0" anchor="ctr"/>
            <a:lstStyle/>
            <a:p>
              <a:pPr algn="ctr">
                <a:lnSpc>
                  <a:spcPts val="2756"/>
                </a:lnSpc>
              </a:pPr>
              <a:endParaRPr/>
            </a:p>
          </p:txBody>
        </p:sp>
      </p:grpSp>
      <p:sp>
        <p:nvSpPr>
          <p:cNvPr id="20" name="TextBox 20"/>
          <p:cNvSpPr txBox="1"/>
          <p:nvPr/>
        </p:nvSpPr>
        <p:spPr>
          <a:xfrm>
            <a:off x="4368044" y="3525539"/>
            <a:ext cx="4634707"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Collectionneur </a:t>
            </a:r>
          </a:p>
        </p:txBody>
      </p:sp>
      <p:sp>
        <p:nvSpPr>
          <p:cNvPr id="21" name="AutoShape 21"/>
          <p:cNvSpPr/>
          <p:nvPr/>
        </p:nvSpPr>
        <p:spPr>
          <a:xfrm>
            <a:off x="5762676" y="3844991"/>
            <a:ext cx="1902594" cy="0"/>
          </a:xfrm>
          <a:prstGeom prst="line">
            <a:avLst/>
          </a:prstGeom>
          <a:ln w="38100" cap="flat">
            <a:solidFill>
              <a:srgbClr val="E5CA2D"/>
            </a:solidFill>
            <a:prstDash val="solid"/>
            <a:headEnd type="none" w="sm" len="sm"/>
            <a:tailEnd type="none" w="sm" len="sm"/>
          </a:ln>
        </p:spPr>
      </p:sp>
      <p:sp>
        <p:nvSpPr>
          <p:cNvPr id="22" name="AutoShape 22"/>
          <p:cNvSpPr/>
          <p:nvPr/>
        </p:nvSpPr>
        <p:spPr>
          <a:xfrm>
            <a:off x="10362694" y="4472632"/>
            <a:ext cx="1902594" cy="0"/>
          </a:xfrm>
          <a:prstGeom prst="line">
            <a:avLst/>
          </a:prstGeom>
          <a:ln w="38100" cap="flat">
            <a:solidFill>
              <a:srgbClr val="E5CA2D"/>
            </a:solidFill>
            <a:prstDash val="solid"/>
            <a:headEnd type="none" w="sm" len="sm"/>
            <a:tailEnd type="none" w="sm" len="sm"/>
          </a:ln>
        </p:spPr>
      </p:sp>
      <p:sp>
        <p:nvSpPr>
          <p:cNvPr id="23" name="AutoShape 23"/>
          <p:cNvSpPr/>
          <p:nvPr/>
        </p:nvSpPr>
        <p:spPr>
          <a:xfrm>
            <a:off x="7774294" y="6770088"/>
            <a:ext cx="1902594" cy="0"/>
          </a:xfrm>
          <a:prstGeom prst="line">
            <a:avLst/>
          </a:prstGeom>
          <a:ln w="38100" cap="flat">
            <a:solidFill>
              <a:srgbClr val="E5CA2D"/>
            </a:solidFill>
            <a:prstDash val="solid"/>
            <a:headEnd type="none" w="sm" len="sm"/>
            <a:tailEnd type="none" w="sm" len="sm"/>
          </a:ln>
        </p:spPr>
      </p:sp>
      <p:sp>
        <p:nvSpPr>
          <p:cNvPr id="24" name="TextBox 24"/>
          <p:cNvSpPr txBox="1"/>
          <p:nvPr/>
        </p:nvSpPr>
        <p:spPr>
          <a:xfrm>
            <a:off x="9002751" y="4140974"/>
            <a:ext cx="4634707"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Collection</a:t>
            </a:r>
          </a:p>
        </p:txBody>
      </p:sp>
      <p:sp>
        <p:nvSpPr>
          <p:cNvPr id="25" name="AutoShape 25"/>
          <p:cNvSpPr/>
          <p:nvPr/>
        </p:nvSpPr>
        <p:spPr>
          <a:xfrm>
            <a:off x="7992373" y="4295543"/>
            <a:ext cx="2020756" cy="417889"/>
          </a:xfrm>
          <a:prstGeom prst="line">
            <a:avLst/>
          </a:prstGeom>
          <a:ln w="38100" cap="flat">
            <a:solidFill>
              <a:srgbClr val="FFDE59"/>
            </a:solidFill>
            <a:prstDash val="solid"/>
            <a:headEnd type="none" w="sm" len="sm"/>
            <a:tailEnd type="arrow" w="med" len="sm"/>
          </a:ln>
        </p:spPr>
      </p:sp>
      <p:sp>
        <p:nvSpPr>
          <p:cNvPr id="26" name="TextBox 26"/>
          <p:cNvSpPr txBox="1"/>
          <p:nvPr/>
        </p:nvSpPr>
        <p:spPr>
          <a:xfrm rot="722260">
            <a:off x="6643738" y="4084844"/>
            <a:ext cx="4634707" cy="297227"/>
          </a:xfrm>
          <a:prstGeom prst="rect">
            <a:avLst/>
          </a:prstGeom>
        </p:spPr>
        <p:txBody>
          <a:bodyPr lIns="0" tIns="0" rIns="0" bIns="0" rtlCol="0" anchor="t">
            <a:spAutoFit/>
          </a:bodyPr>
          <a:lstStyle/>
          <a:p>
            <a:pPr algn="ctr">
              <a:lnSpc>
                <a:spcPts val="2517"/>
              </a:lnSpc>
            </a:pPr>
            <a:r>
              <a:rPr lang="en-US" sz="1798">
                <a:solidFill>
                  <a:srgbClr val="FFFFFF"/>
                </a:solidFill>
                <a:latin typeface="Open Sans"/>
              </a:rPr>
              <a:t>+ avoir</a:t>
            </a:r>
          </a:p>
        </p:txBody>
      </p:sp>
      <p:sp>
        <p:nvSpPr>
          <p:cNvPr id="27" name="AutoShape 27"/>
          <p:cNvSpPr/>
          <p:nvPr/>
        </p:nvSpPr>
        <p:spPr>
          <a:xfrm>
            <a:off x="6826233" y="5433159"/>
            <a:ext cx="824596" cy="958437"/>
          </a:xfrm>
          <a:prstGeom prst="line">
            <a:avLst/>
          </a:prstGeom>
          <a:ln w="38100" cap="flat">
            <a:solidFill>
              <a:srgbClr val="FFDE59"/>
            </a:solidFill>
            <a:prstDash val="solid"/>
            <a:headEnd type="none" w="sm" len="sm"/>
            <a:tailEnd type="arrow" w="med" len="sm"/>
          </a:ln>
        </p:spPr>
      </p:sp>
      <p:sp>
        <p:nvSpPr>
          <p:cNvPr id="28" name="Freeform 28"/>
          <p:cNvSpPr/>
          <p:nvPr/>
        </p:nvSpPr>
        <p:spPr>
          <a:xfrm rot="-3273327">
            <a:off x="10877145" y="5939159"/>
            <a:ext cx="335085" cy="271723"/>
          </a:xfrm>
          <a:custGeom>
            <a:avLst/>
            <a:gdLst/>
            <a:ahLst/>
            <a:cxnLst/>
            <a:rect l="l" t="t" r="r" b="b"/>
            <a:pathLst>
              <a:path w="335085" h="271723">
                <a:moveTo>
                  <a:pt x="0" y="0"/>
                </a:moveTo>
                <a:lnTo>
                  <a:pt x="335084" y="0"/>
                </a:lnTo>
                <a:lnTo>
                  <a:pt x="335084" y="271723"/>
                </a:lnTo>
                <a:lnTo>
                  <a:pt x="0" y="271723"/>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29" name="TextBox 29"/>
          <p:cNvSpPr txBox="1"/>
          <p:nvPr/>
        </p:nvSpPr>
        <p:spPr>
          <a:xfrm>
            <a:off x="983168" y="1121026"/>
            <a:ext cx="5515834" cy="798301"/>
          </a:xfrm>
          <a:prstGeom prst="rect">
            <a:avLst/>
          </a:prstGeom>
        </p:spPr>
        <p:txBody>
          <a:bodyPr lIns="0" tIns="0" rIns="0" bIns="0" rtlCol="0" anchor="t">
            <a:spAutoFit/>
          </a:bodyPr>
          <a:lstStyle/>
          <a:p>
            <a:pPr algn="ctr">
              <a:lnSpc>
                <a:spcPts val="5874"/>
              </a:lnSpc>
              <a:spcBef>
                <a:spcPct val="0"/>
              </a:spcBef>
            </a:pPr>
            <a:r>
              <a:rPr lang="en-US" sz="4195" spc="167">
                <a:solidFill>
                  <a:srgbClr val="19CE13"/>
                </a:solidFill>
                <a:latin typeface="Retropix"/>
              </a:rPr>
              <a:t>ENAA . . . </a:t>
            </a:r>
          </a:p>
        </p:txBody>
      </p:sp>
      <p:sp>
        <p:nvSpPr>
          <p:cNvPr id="30" name="TextBox 30"/>
          <p:cNvSpPr txBox="1"/>
          <p:nvPr/>
        </p:nvSpPr>
        <p:spPr>
          <a:xfrm>
            <a:off x="2566620" y="8163255"/>
            <a:ext cx="2025081" cy="193034"/>
          </a:xfrm>
          <a:prstGeom prst="rect">
            <a:avLst/>
          </a:prstGeom>
        </p:spPr>
        <p:txBody>
          <a:bodyPr lIns="0" tIns="0" rIns="0" bIns="0" rtlCol="0" anchor="t">
            <a:spAutoFit/>
          </a:bodyPr>
          <a:lstStyle/>
          <a:p>
            <a:pPr algn="ctr">
              <a:lnSpc>
                <a:spcPts val="1619"/>
              </a:lnSpc>
            </a:pPr>
            <a:r>
              <a:rPr lang="en-US" sz="1156">
                <a:solidFill>
                  <a:srgbClr val="FFFFFF"/>
                </a:solidFill>
                <a:latin typeface="Clear Sans Bold"/>
              </a:rPr>
              <a:t>CHARAFI OUSSAMA</a:t>
            </a:r>
          </a:p>
        </p:txBody>
      </p:sp>
      <p:sp>
        <p:nvSpPr>
          <p:cNvPr id="31" name="Freeform 31"/>
          <p:cNvSpPr/>
          <p:nvPr/>
        </p:nvSpPr>
        <p:spPr>
          <a:xfrm>
            <a:off x="6656823" y="1472616"/>
            <a:ext cx="2876373" cy="981562"/>
          </a:xfrm>
          <a:custGeom>
            <a:avLst/>
            <a:gdLst/>
            <a:ahLst/>
            <a:cxnLst/>
            <a:rect l="l" t="t" r="r" b="b"/>
            <a:pathLst>
              <a:path w="2876373" h="981562">
                <a:moveTo>
                  <a:pt x="0" y="0"/>
                </a:moveTo>
                <a:lnTo>
                  <a:pt x="2876373" y="0"/>
                </a:lnTo>
                <a:lnTo>
                  <a:pt x="2876373" y="981562"/>
                </a:lnTo>
                <a:lnTo>
                  <a:pt x="0" y="981562"/>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sp>
        <p:nvSpPr>
          <p:cNvPr id="32" name="TextBox 32"/>
          <p:cNvSpPr txBox="1"/>
          <p:nvPr/>
        </p:nvSpPr>
        <p:spPr>
          <a:xfrm>
            <a:off x="7606626" y="1727458"/>
            <a:ext cx="1109439" cy="490927"/>
          </a:xfrm>
          <a:prstGeom prst="rect">
            <a:avLst/>
          </a:prstGeom>
        </p:spPr>
        <p:txBody>
          <a:bodyPr lIns="0" tIns="0" rIns="0" bIns="0" rtlCol="0" anchor="t">
            <a:spAutoFit/>
          </a:bodyPr>
          <a:lstStyle/>
          <a:p>
            <a:pPr>
              <a:lnSpc>
                <a:spcPts val="3746"/>
              </a:lnSpc>
            </a:pPr>
            <a:r>
              <a:rPr lang="en-US" sz="3405">
                <a:solidFill>
                  <a:srgbClr val="000000"/>
                </a:solidFill>
                <a:latin typeface="Minnie Play"/>
              </a:rPr>
              <a:t>UML</a:t>
            </a:r>
          </a:p>
        </p:txBody>
      </p:sp>
      <p:sp>
        <p:nvSpPr>
          <p:cNvPr id="33" name="TextBox 33"/>
          <p:cNvSpPr txBox="1"/>
          <p:nvPr/>
        </p:nvSpPr>
        <p:spPr>
          <a:xfrm>
            <a:off x="12122412" y="8161887"/>
            <a:ext cx="5208077" cy="323287"/>
          </a:xfrm>
          <a:prstGeom prst="rect">
            <a:avLst/>
          </a:prstGeom>
        </p:spPr>
        <p:txBody>
          <a:bodyPr lIns="0" tIns="0" rIns="0" bIns="0" rtlCol="0" anchor="t">
            <a:spAutoFit/>
          </a:bodyPr>
          <a:lstStyle/>
          <a:p>
            <a:pPr>
              <a:lnSpc>
                <a:spcPts val="2426"/>
              </a:lnSpc>
            </a:pPr>
            <a:r>
              <a:rPr lang="en-US" sz="2205">
                <a:solidFill>
                  <a:srgbClr val="FFFFFF"/>
                </a:solidFill>
                <a:latin typeface="Minnie Play"/>
              </a:rPr>
              <a:t>DIAGRAMME DE CLASSE </a:t>
            </a:r>
          </a:p>
        </p:txBody>
      </p:sp>
      <p:sp>
        <p:nvSpPr>
          <p:cNvPr id="34" name="TextBox 34"/>
          <p:cNvSpPr txBox="1"/>
          <p:nvPr/>
        </p:nvSpPr>
        <p:spPr>
          <a:xfrm>
            <a:off x="6405289" y="6441562"/>
            <a:ext cx="4634707"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PoupéeRusse</a:t>
            </a:r>
          </a:p>
        </p:txBody>
      </p:sp>
      <p:sp>
        <p:nvSpPr>
          <p:cNvPr id="35" name="TextBox 35"/>
          <p:cNvSpPr txBox="1"/>
          <p:nvPr/>
        </p:nvSpPr>
        <p:spPr>
          <a:xfrm rot="2967532">
            <a:off x="5119730" y="5587044"/>
            <a:ext cx="4634707" cy="297227"/>
          </a:xfrm>
          <a:prstGeom prst="rect">
            <a:avLst/>
          </a:prstGeom>
        </p:spPr>
        <p:txBody>
          <a:bodyPr lIns="0" tIns="0" rIns="0" bIns="0" rtlCol="0" anchor="t">
            <a:spAutoFit/>
          </a:bodyPr>
          <a:lstStyle/>
          <a:p>
            <a:pPr algn="ctr">
              <a:lnSpc>
                <a:spcPts val="2517"/>
              </a:lnSpc>
            </a:pPr>
            <a:r>
              <a:rPr lang="en-US" sz="1798">
                <a:solidFill>
                  <a:srgbClr val="FFFFFF"/>
                </a:solidFill>
                <a:latin typeface="Open Sans"/>
              </a:rPr>
              <a:t>collecte</a:t>
            </a:r>
          </a:p>
        </p:txBody>
      </p:sp>
      <p:sp>
        <p:nvSpPr>
          <p:cNvPr id="36" name="AutoShape 36"/>
          <p:cNvSpPr/>
          <p:nvPr/>
        </p:nvSpPr>
        <p:spPr>
          <a:xfrm flipV="1">
            <a:off x="10210665" y="6094071"/>
            <a:ext cx="814764" cy="966809"/>
          </a:xfrm>
          <a:prstGeom prst="line">
            <a:avLst/>
          </a:prstGeom>
          <a:ln w="38100" cap="flat">
            <a:solidFill>
              <a:srgbClr val="FFDE59"/>
            </a:solidFill>
            <a:prstDash val="solid"/>
            <a:headEnd type="none" w="sm" len="sm"/>
            <a:tailEnd type="arrow" w="med" len="sm"/>
          </a:ln>
        </p:spPr>
      </p:sp>
      <p:sp>
        <p:nvSpPr>
          <p:cNvPr id="37" name="TextBox 37"/>
          <p:cNvSpPr txBox="1"/>
          <p:nvPr/>
        </p:nvSpPr>
        <p:spPr>
          <a:xfrm rot="-3020603">
            <a:off x="9588601" y="6312311"/>
            <a:ext cx="1526295" cy="280717"/>
          </a:xfrm>
          <a:prstGeom prst="rect">
            <a:avLst/>
          </a:prstGeom>
        </p:spPr>
        <p:txBody>
          <a:bodyPr lIns="0" tIns="0" rIns="0" bIns="0" rtlCol="0" anchor="t">
            <a:spAutoFit/>
          </a:bodyPr>
          <a:lstStyle/>
          <a:p>
            <a:pPr algn="ctr">
              <a:lnSpc>
                <a:spcPts val="2377"/>
              </a:lnSpc>
            </a:pPr>
            <a:r>
              <a:rPr lang="en-US" sz="1698">
                <a:solidFill>
                  <a:srgbClr val="FFFFFF"/>
                </a:solidFill>
                <a:latin typeface="Open Sans"/>
              </a:rPr>
              <a:t>appartient</a:t>
            </a:r>
          </a:p>
        </p:txBody>
      </p:sp>
      <p:sp>
        <p:nvSpPr>
          <p:cNvPr id="38" name="TextBox 38"/>
          <p:cNvSpPr txBox="1"/>
          <p:nvPr/>
        </p:nvSpPr>
        <p:spPr>
          <a:xfrm>
            <a:off x="5822125" y="3836738"/>
            <a:ext cx="717747"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 nome</a:t>
            </a:r>
          </a:p>
        </p:txBody>
      </p:sp>
      <p:sp>
        <p:nvSpPr>
          <p:cNvPr id="39" name="TextBox 39"/>
          <p:cNvSpPr txBox="1"/>
          <p:nvPr/>
        </p:nvSpPr>
        <p:spPr>
          <a:xfrm>
            <a:off x="5802388" y="4043161"/>
            <a:ext cx="902509"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 adresse</a:t>
            </a:r>
          </a:p>
        </p:txBody>
      </p:sp>
      <p:sp>
        <p:nvSpPr>
          <p:cNvPr id="40" name="TextBox 40"/>
          <p:cNvSpPr txBox="1"/>
          <p:nvPr/>
        </p:nvSpPr>
        <p:spPr>
          <a:xfrm>
            <a:off x="5832098" y="4248313"/>
            <a:ext cx="1726546"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 nomber de poupee</a:t>
            </a:r>
          </a:p>
        </p:txBody>
      </p:sp>
      <p:sp>
        <p:nvSpPr>
          <p:cNvPr id="41" name="AutoShape 41"/>
          <p:cNvSpPr/>
          <p:nvPr/>
        </p:nvSpPr>
        <p:spPr>
          <a:xfrm>
            <a:off x="5763079" y="4579478"/>
            <a:ext cx="1902594" cy="0"/>
          </a:xfrm>
          <a:prstGeom prst="line">
            <a:avLst/>
          </a:prstGeom>
          <a:ln w="38100" cap="flat">
            <a:solidFill>
              <a:srgbClr val="FFFFFF"/>
            </a:solidFill>
            <a:prstDash val="solid"/>
            <a:headEnd type="none" w="sm" len="sm"/>
            <a:tailEnd type="none" w="sm" len="sm"/>
          </a:ln>
        </p:spPr>
      </p:sp>
      <p:sp>
        <p:nvSpPr>
          <p:cNvPr id="42" name="TextBox 42"/>
          <p:cNvSpPr txBox="1"/>
          <p:nvPr/>
        </p:nvSpPr>
        <p:spPr>
          <a:xfrm>
            <a:off x="5822125" y="4589003"/>
            <a:ext cx="1497441"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 ajouterPoupee()</a:t>
            </a:r>
          </a:p>
        </p:txBody>
      </p:sp>
      <p:sp>
        <p:nvSpPr>
          <p:cNvPr id="43" name="TextBox 43"/>
          <p:cNvSpPr txBox="1"/>
          <p:nvPr/>
        </p:nvSpPr>
        <p:spPr>
          <a:xfrm>
            <a:off x="5832098" y="4784629"/>
            <a:ext cx="1726546"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 suppremirPoupee()</a:t>
            </a:r>
          </a:p>
        </p:txBody>
      </p:sp>
      <p:sp>
        <p:nvSpPr>
          <p:cNvPr id="44" name="TextBox 44"/>
          <p:cNvSpPr txBox="1"/>
          <p:nvPr/>
        </p:nvSpPr>
        <p:spPr>
          <a:xfrm>
            <a:off x="10461387" y="4511767"/>
            <a:ext cx="1238774"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 nomberTotal</a:t>
            </a:r>
          </a:p>
        </p:txBody>
      </p:sp>
      <p:sp>
        <p:nvSpPr>
          <p:cNvPr id="45" name="AutoShape 45"/>
          <p:cNvSpPr/>
          <p:nvPr/>
        </p:nvSpPr>
        <p:spPr>
          <a:xfrm>
            <a:off x="10362694" y="4841779"/>
            <a:ext cx="1902594" cy="0"/>
          </a:xfrm>
          <a:prstGeom prst="line">
            <a:avLst/>
          </a:prstGeom>
          <a:ln w="38100" cap="flat">
            <a:solidFill>
              <a:srgbClr val="FFFFFF"/>
            </a:solidFill>
            <a:prstDash val="solid"/>
            <a:headEnd type="none" w="sm" len="sm"/>
            <a:tailEnd type="none" w="sm" len="sm"/>
          </a:ln>
        </p:spPr>
      </p:sp>
      <p:sp>
        <p:nvSpPr>
          <p:cNvPr id="46" name="TextBox 46"/>
          <p:cNvSpPr txBox="1"/>
          <p:nvPr/>
        </p:nvSpPr>
        <p:spPr>
          <a:xfrm>
            <a:off x="10466356" y="5079221"/>
            <a:ext cx="1726546"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 suppremirPoupee()</a:t>
            </a:r>
          </a:p>
        </p:txBody>
      </p:sp>
      <p:sp>
        <p:nvSpPr>
          <p:cNvPr id="47" name="TextBox 47"/>
          <p:cNvSpPr txBox="1"/>
          <p:nvPr/>
        </p:nvSpPr>
        <p:spPr>
          <a:xfrm>
            <a:off x="10460279" y="4856294"/>
            <a:ext cx="1497441"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 ajouterPoupee()</a:t>
            </a:r>
          </a:p>
        </p:txBody>
      </p:sp>
      <p:sp>
        <p:nvSpPr>
          <p:cNvPr id="48" name="TextBox 48"/>
          <p:cNvSpPr txBox="1"/>
          <p:nvPr/>
        </p:nvSpPr>
        <p:spPr>
          <a:xfrm>
            <a:off x="10487954" y="5297246"/>
            <a:ext cx="1645251"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 afficherCollection()</a:t>
            </a:r>
          </a:p>
        </p:txBody>
      </p:sp>
      <p:sp>
        <p:nvSpPr>
          <p:cNvPr id="49" name="TextBox 49"/>
          <p:cNvSpPr txBox="1"/>
          <p:nvPr/>
        </p:nvSpPr>
        <p:spPr>
          <a:xfrm>
            <a:off x="7913758" y="6827153"/>
            <a:ext cx="717747"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 Taille</a:t>
            </a:r>
          </a:p>
        </p:txBody>
      </p:sp>
      <p:sp>
        <p:nvSpPr>
          <p:cNvPr id="50" name="TextBox 50"/>
          <p:cNvSpPr txBox="1"/>
          <p:nvPr/>
        </p:nvSpPr>
        <p:spPr>
          <a:xfrm>
            <a:off x="7998319" y="7022136"/>
            <a:ext cx="717747"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 couleur</a:t>
            </a:r>
          </a:p>
        </p:txBody>
      </p:sp>
      <p:sp>
        <p:nvSpPr>
          <p:cNvPr id="51" name="TextBox 51"/>
          <p:cNvSpPr txBox="1"/>
          <p:nvPr/>
        </p:nvSpPr>
        <p:spPr>
          <a:xfrm>
            <a:off x="7982848" y="7217763"/>
            <a:ext cx="1064022"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 annee de fb</a:t>
            </a:r>
          </a:p>
        </p:txBody>
      </p:sp>
      <p:sp>
        <p:nvSpPr>
          <p:cNvPr id="52" name="AutoShape 52"/>
          <p:cNvSpPr/>
          <p:nvPr/>
        </p:nvSpPr>
        <p:spPr>
          <a:xfrm>
            <a:off x="7774294" y="7510468"/>
            <a:ext cx="1902594" cy="0"/>
          </a:xfrm>
          <a:prstGeom prst="line">
            <a:avLst/>
          </a:prstGeom>
          <a:ln w="38100" cap="flat">
            <a:solidFill>
              <a:srgbClr val="FFFFFF"/>
            </a:solidFill>
            <a:prstDash val="solid"/>
            <a:headEnd type="none" w="sm" len="sm"/>
            <a:tailEnd type="none" w="sm" len="sm"/>
          </a:ln>
        </p:spPr>
      </p:sp>
      <p:sp>
        <p:nvSpPr>
          <p:cNvPr id="53" name="TextBox 53"/>
          <p:cNvSpPr txBox="1"/>
          <p:nvPr/>
        </p:nvSpPr>
        <p:spPr>
          <a:xfrm>
            <a:off x="7608472" y="7478940"/>
            <a:ext cx="1497441"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 ouvrir()</a:t>
            </a:r>
          </a:p>
        </p:txBody>
      </p:sp>
      <p:sp>
        <p:nvSpPr>
          <p:cNvPr id="54" name="TextBox 54"/>
          <p:cNvSpPr txBox="1"/>
          <p:nvPr/>
        </p:nvSpPr>
        <p:spPr>
          <a:xfrm>
            <a:off x="7637034" y="7674567"/>
            <a:ext cx="1497441"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 fermer()</a:t>
            </a:r>
          </a:p>
        </p:txBody>
      </p:sp>
      <p:sp>
        <p:nvSpPr>
          <p:cNvPr id="55" name="TextBox 55"/>
          <p:cNvSpPr txBox="1"/>
          <p:nvPr/>
        </p:nvSpPr>
        <p:spPr>
          <a:xfrm>
            <a:off x="7973922" y="7873979"/>
            <a:ext cx="1497441" cy="233727"/>
          </a:xfrm>
          <a:prstGeom prst="rect">
            <a:avLst/>
          </a:prstGeom>
        </p:spPr>
        <p:txBody>
          <a:bodyPr lIns="0" tIns="0" rIns="0" bIns="0" rtlCol="0" anchor="t">
            <a:spAutoFit/>
          </a:bodyPr>
          <a:lstStyle/>
          <a:p>
            <a:pPr algn="ctr">
              <a:lnSpc>
                <a:spcPts val="1817"/>
              </a:lnSpc>
            </a:pPr>
            <a:r>
              <a:rPr lang="en-US" sz="1298">
                <a:solidFill>
                  <a:srgbClr val="FFFFFF"/>
                </a:solidFill>
                <a:latin typeface="Open Sans"/>
              </a:rPr>
              <a:t>+ verifierContenu()</a:t>
            </a:r>
          </a:p>
        </p:txBody>
      </p:sp>
      <p:sp>
        <p:nvSpPr>
          <p:cNvPr id="56" name="TextBox 56"/>
          <p:cNvSpPr txBox="1"/>
          <p:nvPr/>
        </p:nvSpPr>
        <p:spPr>
          <a:xfrm rot="135593">
            <a:off x="6718900" y="5199034"/>
            <a:ext cx="404873" cy="240712"/>
          </a:xfrm>
          <a:prstGeom prst="rect">
            <a:avLst/>
          </a:prstGeom>
        </p:spPr>
        <p:txBody>
          <a:bodyPr lIns="0" tIns="0" rIns="0" bIns="0" rtlCol="0" anchor="t">
            <a:spAutoFit/>
          </a:bodyPr>
          <a:lstStyle/>
          <a:p>
            <a:pPr algn="ctr">
              <a:lnSpc>
                <a:spcPts val="1957"/>
              </a:lnSpc>
            </a:pPr>
            <a:r>
              <a:rPr lang="en-US" sz="1398">
                <a:solidFill>
                  <a:srgbClr val="FFFFFF"/>
                </a:solidFill>
                <a:latin typeface="Open Sans"/>
              </a:rPr>
              <a:t>1 *</a:t>
            </a:r>
          </a:p>
        </p:txBody>
      </p:sp>
      <p:sp>
        <p:nvSpPr>
          <p:cNvPr id="57" name="TextBox 57"/>
          <p:cNvSpPr txBox="1"/>
          <p:nvPr/>
        </p:nvSpPr>
        <p:spPr>
          <a:xfrm rot="135593">
            <a:off x="7505359" y="6442895"/>
            <a:ext cx="404873" cy="240712"/>
          </a:xfrm>
          <a:prstGeom prst="rect">
            <a:avLst/>
          </a:prstGeom>
        </p:spPr>
        <p:txBody>
          <a:bodyPr lIns="0" tIns="0" rIns="0" bIns="0" rtlCol="0" anchor="t">
            <a:spAutoFit/>
          </a:bodyPr>
          <a:lstStyle/>
          <a:p>
            <a:pPr algn="ctr">
              <a:lnSpc>
                <a:spcPts val="1957"/>
              </a:lnSpc>
            </a:pPr>
            <a:r>
              <a:rPr lang="en-US" sz="1398">
                <a:solidFill>
                  <a:srgbClr val="FFFFFF"/>
                </a:solidFill>
                <a:latin typeface="Open Sans"/>
              </a:rPr>
              <a:t>1 *</a:t>
            </a:r>
          </a:p>
        </p:txBody>
      </p:sp>
      <p:sp>
        <p:nvSpPr>
          <p:cNvPr id="58" name="TextBox 58"/>
          <p:cNvSpPr txBox="1"/>
          <p:nvPr/>
        </p:nvSpPr>
        <p:spPr>
          <a:xfrm rot="135593">
            <a:off x="7669794" y="4031410"/>
            <a:ext cx="404873" cy="240712"/>
          </a:xfrm>
          <a:prstGeom prst="rect">
            <a:avLst/>
          </a:prstGeom>
        </p:spPr>
        <p:txBody>
          <a:bodyPr lIns="0" tIns="0" rIns="0" bIns="0" rtlCol="0" anchor="t">
            <a:spAutoFit/>
          </a:bodyPr>
          <a:lstStyle/>
          <a:p>
            <a:pPr algn="ctr">
              <a:lnSpc>
                <a:spcPts val="1957"/>
              </a:lnSpc>
            </a:pPr>
            <a:r>
              <a:rPr lang="en-US" sz="1398">
                <a:solidFill>
                  <a:srgbClr val="FFFFFF"/>
                </a:solidFill>
                <a:latin typeface="Open Sans"/>
              </a:rPr>
              <a:t>1 *</a:t>
            </a:r>
          </a:p>
        </p:txBody>
      </p:sp>
      <p:sp>
        <p:nvSpPr>
          <p:cNvPr id="59" name="TextBox 59"/>
          <p:cNvSpPr txBox="1"/>
          <p:nvPr/>
        </p:nvSpPr>
        <p:spPr>
          <a:xfrm rot="135593">
            <a:off x="9954294" y="4399078"/>
            <a:ext cx="404873" cy="240712"/>
          </a:xfrm>
          <a:prstGeom prst="rect">
            <a:avLst/>
          </a:prstGeom>
        </p:spPr>
        <p:txBody>
          <a:bodyPr lIns="0" tIns="0" rIns="0" bIns="0" rtlCol="0" anchor="t">
            <a:spAutoFit/>
          </a:bodyPr>
          <a:lstStyle/>
          <a:p>
            <a:pPr algn="ctr">
              <a:lnSpc>
                <a:spcPts val="1957"/>
              </a:lnSpc>
            </a:pPr>
            <a:r>
              <a:rPr lang="en-US" sz="1398">
                <a:solidFill>
                  <a:srgbClr val="FFFFFF"/>
                </a:solidFill>
                <a:latin typeface="Open Sans"/>
              </a:rPr>
              <a:t>1 </a:t>
            </a:r>
          </a:p>
        </p:txBody>
      </p:sp>
      <p:sp>
        <p:nvSpPr>
          <p:cNvPr id="60" name="TextBox 60"/>
          <p:cNvSpPr txBox="1"/>
          <p:nvPr/>
        </p:nvSpPr>
        <p:spPr>
          <a:xfrm rot="135593">
            <a:off x="9655298" y="7023415"/>
            <a:ext cx="404873" cy="240712"/>
          </a:xfrm>
          <a:prstGeom prst="rect">
            <a:avLst/>
          </a:prstGeom>
        </p:spPr>
        <p:txBody>
          <a:bodyPr lIns="0" tIns="0" rIns="0" bIns="0" rtlCol="0" anchor="t">
            <a:spAutoFit/>
          </a:bodyPr>
          <a:lstStyle/>
          <a:p>
            <a:pPr algn="ctr">
              <a:lnSpc>
                <a:spcPts val="1957"/>
              </a:lnSpc>
            </a:pPr>
            <a:r>
              <a:rPr lang="en-US" sz="1398">
                <a:solidFill>
                  <a:srgbClr val="FFFFFF"/>
                </a:solidFill>
                <a:latin typeface="Open Sans"/>
              </a:rPr>
              <a:t>1 </a:t>
            </a:r>
          </a:p>
        </p:txBody>
      </p:sp>
      <p:sp>
        <p:nvSpPr>
          <p:cNvPr id="61" name="TextBox 61"/>
          <p:cNvSpPr txBox="1"/>
          <p:nvPr/>
        </p:nvSpPr>
        <p:spPr>
          <a:xfrm rot="135593">
            <a:off x="11213523" y="5811296"/>
            <a:ext cx="404873" cy="240712"/>
          </a:xfrm>
          <a:prstGeom prst="rect">
            <a:avLst/>
          </a:prstGeom>
        </p:spPr>
        <p:txBody>
          <a:bodyPr lIns="0" tIns="0" rIns="0" bIns="0" rtlCol="0" anchor="t">
            <a:spAutoFit/>
          </a:bodyPr>
          <a:lstStyle/>
          <a:p>
            <a:pPr algn="ctr">
              <a:lnSpc>
                <a:spcPts val="1957"/>
              </a:lnSpc>
            </a:pPr>
            <a:r>
              <a:rPr lang="en-US" sz="1398">
                <a:solidFill>
                  <a:srgbClr val="FFFFFF"/>
                </a:solidFill>
                <a:latin typeface="Open Sans"/>
              </a:rPr>
              <a:t>1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40909"/>
        </a:solidFill>
        <a:effectLst/>
      </p:bgPr>
    </p:bg>
    <p:spTree>
      <p:nvGrpSpPr>
        <p:cNvPr id="1" name=""/>
        <p:cNvGrpSpPr/>
        <p:nvPr/>
      </p:nvGrpSpPr>
      <p:grpSpPr>
        <a:xfrm>
          <a:off x="0" y="0"/>
          <a:ext cx="0" cy="0"/>
          <a:chOff x="0" y="0"/>
          <a:chExt cx="0" cy="0"/>
        </a:xfrm>
      </p:grpSpPr>
      <p:sp>
        <p:nvSpPr>
          <p:cNvPr id="2" name="Freeform 2"/>
          <p:cNvSpPr/>
          <p:nvPr/>
        </p:nvSpPr>
        <p:spPr>
          <a:xfrm>
            <a:off x="1772900" y="752080"/>
            <a:ext cx="14742199" cy="9121736"/>
          </a:xfrm>
          <a:custGeom>
            <a:avLst/>
            <a:gdLst/>
            <a:ahLst/>
            <a:cxnLst/>
            <a:rect l="l" t="t" r="r" b="b"/>
            <a:pathLst>
              <a:path w="14742199" h="9121736">
                <a:moveTo>
                  <a:pt x="0" y="0"/>
                </a:moveTo>
                <a:lnTo>
                  <a:pt x="14742200" y="0"/>
                </a:lnTo>
                <a:lnTo>
                  <a:pt x="14742200" y="9121736"/>
                </a:lnTo>
                <a:lnTo>
                  <a:pt x="0" y="9121736"/>
                </a:lnTo>
                <a:lnTo>
                  <a:pt x="0" y="0"/>
                </a:lnTo>
                <a:close/>
              </a:path>
            </a:pathLst>
          </a:custGeom>
          <a:blipFill>
            <a:blip r:embed="rId2"/>
            <a:stretch>
              <a:fillRect/>
            </a:stretch>
          </a:blipFill>
        </p:spPr>
      </p:sp>
      <p:sp>
        <p:nvSpPr>
          <p:cNvPr id="3" name="Freeform 3"/>
          <p:cNvSpPr/>
          <p:nvPr/>
        </p:nvSpPr>
        <p:spPr>
          <a:xfrm>
            <a:off x="2767263" y="7548568"/>
            <a:ext cx="1542448" cy="559138"/>
          </a:xfrm>
          <a:custGeom>
            <a:avLst/>
            <a:gdLst/>
            <a:ahLst/>
            <a:cxnLst/>
            <a:rect l="l" t="t" r="r" b="b"/>
            <a:pathLst>
              <a:path w="1542448" h="559138">
                <a:moveTo>
                  <a:pt x="0" y="0"/>
                </a:moveTo>
                <a:lnTo>
                  <a:pt x="1542448" y="0"/>
                </a:lnTo>
                <a:lnTo>
                  <a:pt x="1542448" y="559138"/>
                </a:lnTo>
                <a:lnTo>
                  <a:pt x="0" y="55913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022584" y="7655930"/>
            <a:ext cx="219352" cy="297931"/>
          </a:xfrm>
          <a:custGeom>
            <a:avLst/>
            <a:gdLst/>
            <a:ahLst/>
            <a:cxnLst/>
            <a:rect l="l" t="t" r="r" b="b"/>
            <a:pathLst>
              <a:path w="219352" h="297931">
                <a:moveTo>
                  <a:pt x="0" y="0"/>
                </a:moveTo>
                <a:lnTo>
                  <a:pt x="219352" y="0"/>
                </a:lnTo>
                <a:lnTo>
                  <a:pt x="219352" y="297931"/>
                </a:lnTo>
                <a:lnTo>
                  <a:pt x="0" y="29793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3785981" y="7682209"/>
            <a:ext cx="291856" cy="291856"/>
          </a:xfrm>
          <a:custGeom>
            <a:avLst/>
            <a:gdLst/>
            <a:ahLst/>
            <a:cxnLst/>
            <a:rect l="l" t="t" r="r" b="b"/>
            <a:pathLst>
              <a:path w="291856" h="291856">
                <a:moveTo>
                  <a:pt x="0" y="0"/>
                </a:moveTo>
                <a:lnTo>
                  <a:pt x="291857" y="0"/>
                </a:lnTo>
                <a:lnTo>
                  <a:pt x="291857" y="291856"/>
                </a:lnTo>
                <a:lnTo>
                  <a:pt x="0" y="29185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AutoShape 6"/>
          <p:cNvSpPr/>
          <p:nvPr/>
        </p:nvSpPr>
        <p:spPr>
          <a:xfrm>
            <a:off x="3073653" y="8170684"/>
            <a:ext cx="929668" cy="0"/>
          </a:xfrm>
          <a:prstGeom prst="line">
            <a:avLst/>
          </a:prstGeom>
          <a:ln w="19050" cap="flat">
            <a:solidFill>
              <a:srgbClr val="E5CA2D"/>
            </a:solidFill>
            <a:prstDash val="solid"/>
            <a:headEnd type="none" w="sm" len="sm"/>
            <a:tailEnd type="none" w="sm" len="sm"/>
          </a:ln>
        </p:spPr>
      </p:sp>
      <p:sp>
        <p:nvSpPr>
          <p:cNvPr id="7" name="Freeform 7"/>
          <p:cNvSpPr/>
          <p:nvPr/>
        </p:nvSpPr>
        <p:spPr>
          <a:xfrm>
            <a:off x="2737970" y="7974065"/>
            <a:ext cx="151552" cy="356593"/>
          </a:xfrm>
          <a:custGeom>
            <a:avLst/>
            <a:gdLst/>
            <a:ahLst/>
            <a:cxnLst/>
            <a:rect l="l" t="t" r="r" b="b"/>
            <a:pathLst>
              <a:path w="151552" h="356593">
                <a:moveTo>
                  <a:pt x="0" y="0"/>
                </a:moveTo>
                <a:lnTo>
                  <a:pt x="151552" y="0"/>
                </a:lnTo>
                <a:lnTo>
                  <a:pt x="151552" y="356593"/>
                </a:lnTo>
                <a:lnTo>
                  <a:pt x="0" y="356593"/>
                </a:lnTo>
                <a:lnTo>
                  <a:pt x="0" y="0"/>
                </a:lnTo>
                <a:close/>
              </a:path>
            </a:pathLst>
          </a:custGeom>
          <a:blipFill>
            <a:blip r:embed="rId9"/>
            <a:stretch>
              <a:fillRect/>
            </a:stretch>
          </a:blipFill>
        </p:spPr>
      </p:sp>
      <p:sp>
        <p:nvSpPr>
          <p:cNvPr id="8" name="TextBox 8"/>
          <p:cNvSpPr txBox="1"/>
          <p:nvPr/>
        </p:nvSpPr>
        <p:spPr>
          <a:xfrm>
            <a:off x="12122412" y="1485842"/>
            <a:ext cx="3801504" cy="268695"/>
          </a:xfrm>
          <a:prstGeom prst="rect">
            <a:avLst/>
          </a:prstGeom>
        </p:spPr>
        <p:txBody>
          <a:bodyPr lIns="0" tIns="0" rIns="0" bIns="0" rtlCol="0" anchor="t">
            <a:spAutoFit/>
          </a:bodyPr>
          <a:lstStyle/>
          <a:p>
            <a:pPr algn="ctr">
              <a:lnSpc>
                <a:spcPts val="2076"/>
              </a:lnSpc>
            </a:pPr>
            <a:r>
              <a:rPr lang="en-US" sz="2056">
                <a:solidFill>
                  <a:srgbClr val="94D3F2"/>
                </a:solidFill>
                <a:latin typeface="Loubag Bold"/>
                <a:hlinkClick r:id="rId10" tooltip="https://maghreb.simplonline.co/briefs/ed0f20cc-eaf5-4ed8-8533-32487dcff237"/>
              </a:rPr>
              <a:t>PoupéesRusses</a:t>
            </a:r>
          </a:p>
        </p:txBody>
      </p:sp>
      <p:sp>
        <p:nvSpPr>
          <p:cNvPr id="9" name="Freeform 9"/>
          <p:cNvSpPr/>
          <p:nvPr/>
        </p:nvSpPr>
        <p:spPr>
          <a:xfrm>
            <a:off x="11819060" y="990600"/>
            <a:ext cx="1006755" cy="1006755"/>
          </a:xfrm>
          <a:custGeom>
            <a:avLst/>
            <a:gdLst/>
            <a:ahLst/>
            <a:cxnLst/>
            <a:rect l="l" t="t" r="r" b="b"/>
            <a:pathLst>
              <a:path w="1006755" h="1006755">
                <a:moveTo>
                  <a:pt x="0" y="0"/>
                </a:moveTo>
                <a:lnTo>
                  <a:pt x="1006755" y="0"/>
                </a:lnTo>
                <a:lnTo>
                  <a:pt x="1006755" y="1006755"/>
                </a:lnTo>
                <a:lnTo>
                  <a:pt x="0" y="1006755"/>
                </a:lnTo>
                <a:lnTo>
                  <a:pt x="0" y="0"/>
                </a:lnTo>
                <a:close/>
              </a:path>
            </a:pathLst>
          </a:custGeom>
          <a:blipFill>
            <a:blip r:embed="rId11"/>
            <a:stretch>
              <a:fillRect/>
            </a:stretch>
          </a:blipFill>
        </p:spPr>
      </p:sp>
      <p:sp>
        <p:nvSpPr>
          <p:cNvPr id="10" name="Freeform 10"/>
          <p:cNvSpPr/>
          <p:nvPr/>
        </p:nvSpPr>
        <p:spPr>
          <a:xfrm>
            <a:off x="5856491" y="1466972"/>
            <a:ext cx="1044399" cy="904710"/>
          </a:xfrm>
          <a:custGeom>
            <a:avLst/>
            <a:gdLst/>
            <a:ahLst/>
            <a:cxnLst/>
            <a:rect l="l" t="t" r="r" b="b"/>
            <a:pathLst>
              <a:path w="1044399" h="904710">
                <a:moveTo>
                  <a:pt x="0" y="0"/>
                </a:moveTo>
                <a:lnTo>
                  <a:pt x="1044399" y="0"/>
                </a:lnTo>
                <a:lnTo>
                  <a:pt x="1044399" y="904710"/>
                </a:lnTo>
                <a:lnTo>
                  <a:pt x="0" y="904710"/>
                </a:lnTo>
                <a:lnTo>
                  <a:pt x="0" y="0"/>
                </a:lnTo>
                <a:close/>
              </a:path>
            </a:pathLst>
          </a:custGeom>
          <a:blipFill>
            <a:blip r:embed="rId12"/>
            <a:stretch>
              <a:fillRect/>
            </a:stretch>
          </a:blipFill>
        </p:spPr>
      </p:sp>
      <p:sp>
        <p:nvSpPr>
          <p:cNvPr id="11" name="Freeform 11"/>
          <p:cNvSpPr/>
          <p:nvPr/>
        </p:nvSpPr>
        <p:spPr>
          <a:xfrm>
            <a:off x="5585603" y="3929071"/>
            <a:ext cx="594974" cy="1408223"/>
          </a:xfrm>
          <a:custGeom>
            <a:avLst/>
            <a:gdLst/>
            <a:ahLst/>
            <a:cxnLst/>
            <a:rect l="l" t="t" r="r" b="b"/>
            <a:pathLst>
              <a:path w="594974" h="1408223">
                <a:moveTo>
                  <a:pt x="0" y="0"/>
                </a:moveTo>
                <a:lnTo>
                  <a:pt x="594974" y="0"/>
                </a:lnTo>
                <a:lnTo>
                  <a:pt x="594974" y="1408222"/>
                </a:lnTo>
                <a:lnTo>
                  <a:pt x="0" y="1408222"/>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grpSp>
        <p:nvGrpSpPr>
          <p:cNvPr id="12" name="Group 12"/>
          <p:cNvGrpSpPr/>
          <p:nvPr/>
        </p:nvGrpSpPr>
        <p:grpSpPr>
          <a:xfrm>
            <a:off x="7559151" y="2682797"/>
            <a:ext cx="6228280" cy="4496506"/>
            <a:chOff x="0" y="0"/>
            <a:chExt cx="1640370" cy="1184265"/>
          </a:xfrm>
        </p:grpSpPr>
        <p:sp>
          <p:nvSpPr>
            <p:cNvPr id="13" name="Freeform 13"/>
            <p:cNvSpPr/>
            <p:nvPr/>
          </p:nvSpPr>
          <p:spPr>
            <a:xfrm>
              <a:off x="0" y="0"/>
              <a:ext cx="1640370" cy="1184265"/>
            </a:xfrm>
            <a:custGeom>
              <a:avLst/>
              <a:gdLst/>
              <a:ahLst/>
              <a:cxnLst/>
              <a:rect l="l" t="t" r="r" b="b"/>
              <a:pathLst>
                <a:path w="1640370" h="1184265">
                  <a:moveTo>
                    <a:pt x="0" y="0"/>
                  </a:moveTo>
                  <a:lnTo>
                    <a:pt x="1640370" y="0"/>
                  </a:lnTo>
                  <a:lnTo>
                    <a:pt x="1640370" y="1184265"/>
                  </a:lnTo>
                  <a:lnTo>
                    <a:pt x="0" y="1184265"/>
                  </a:lnTo>
                  <a:close/>
                </a:path>
              </a:pathLst>
            </a:custGeom>
            <a:solidFill>
              <a:srgbClr val="000000">
                <a:alpha val="0"/>
              </a:srgbClr>
            </a:solidFill>
            <a:ln w="19050" cap="sq">
              <a:solidFill>
                <a:srgbClr val="F9FF00"/>
              </a:solidFill>
              <a:prstDash val="solid"/>
              <a:miter/>
            </a:ln>
          </p:spPr>
        </p:sp>
        <p:sp>
          <p:nvSpPr>
            <p:cNvPr id="14" name="TextBox 14"/>
            <p:cNvSpPr txBox="1"/>
            <p:nvPr/>
          </p:nvSpPr>
          <p:spPr>
            <a:xfrm>
              <a:off x="0" y="19050"/>
              <a:ext cx="1640370" cy="1165215"/>
            </a:xfrm>
            <a:prstGeom prst="rect">
              <a:avLst/>
            </a:prstGeom>
          </p:spPr>
          <p:txBody>
            <a:bodyPr lIns="50800" tIns="50800" rIns="50800" bIns="50800" rtlCol="0" anchor="ctr"/>
            <a:lstStyle/>
            <a:p>
              <a:pPr algn="ctr">
                <a:lnSpc>
                  <a:spcPts val="2756"/>
                </a:lnSpc>
              </a:pPr>
              <a:endParaRPr/>
            </a:p>
          </p:txBody>
        </p:sp>
      </p:grpSp>
      <p:grpSp>
        <p:nvGrpSpPr>
          <p:cNvPr id="15" name="Group 15"/>
          <p:cNvGrpSpPr/>
          <p:nvPr/>
        </p:nvGrpSpPr>
        <p:grpSpPr>
          <a:xfrm>
            <a:off x="7603795" y="2682797"/>
            <a:ext cx="6183636" cy="4463105"/>
            <a:chOff x="0" y="0"/>
            <a:chExt cx="1628612" cy="1175468"/>
          </a:xfrm>
        </p:grpSpPr>
        <p:sp>
          <p:nvSpPr>
            <p:cNvPr id="16" name="Freeform 16"/>
            <p:cNvSpPr/>
            <p:nvPr/>
          </p:nvSpPr>
          <p:spPr>
            <a:xfrm>
              <a:off x="0" y="0"/>
              <a:ext cx="1628612" cy="1175468"/>
            </a:xfrm>
            <a:custGeom>
              <a:avLst/>
              <a:gdLst/>
              <a:ahLst/>
              <a:cxnLst/>
              <a:rect l="l" t="t" r="r" b="b"/>
              <a:pathLst>
                <a:path w="1628612" h="1175468">
                  <a:moveTo>
                    <a:pt x="0" y="0"/>
                  </a:moveTo>
                  <a:lnTo>
                    <a:pt x="1628612" y="0"/>
                  </a:lnTo>
                  <a:lnTo>
                    <a:pt x="1628612" y="1175468"/>
                  </a:lnTo>
                  <a:lnTo>
                    <a:pt x="0" y="1175468"/>
                  </a:lnTo>
                  <a:close/>
                </a:path>
              </a:pathLst>
            </a:custGeom>
            <a:solidFill>
              <a:srgbClr val="00BF63">
                <a:alpha val="31765"/>
              </a:srgbClr>
            </a:solidFill>
          </p:spPr>
        </p:sp>
        <p:sp>
          <p:nvSpPr>
            <p:cNvPr id="17" name="TextBox 17"/>
            <p:cNvSpPr txBox="1"/>
            <p:nvPr/>
          </p:nvSpPr>
          <p:spPr>
            <a:xfrm>
              <a:off x="0" y="19050"/>
              <a:ext cx="1628612" cy="1156418"/>
            </a:xfrm>
            <a:prstGeom prst="rect">
              <a:avLst/>
            </a:prstGeom>
          </p:spPr>
          <p:txBody>
            <a:bodyPr lIns="50800" tIns="50800" rIns="50800" bIns="50800" rtlCol="0" anchor="ctr"/>
            <a:lstStyle/>
            <a:p>
              <a:pPr algn="ctr">
                <a:lnSpc>
                  <a:spcPts val="2756"/>
                </a:lnSpc>
              </a:pPr>
              <a:endParaRPr/>
            </a:p>
          </p:txBody>
        </p:sp>
      </p:grpSp>
      <p:sp>
        <p:nvSpPr>
          <p:cNvPr id="18" name="AutoShape 18"/>
          <p:cNvSpPr/>
          <p:nvPr/>
        </p:nvSpPr>
        <p:spPr>
          <a:xfrm flipV="1">
            <a:off x="6388187" y="3929071"/>
            <a:ext cx="3130186" cy="469149"/>
          </a:xfrm>
          <a:prstGeom prst="line">
            <a:avLst/>
          </a:prstGeom>
          <a:ln w="38100" cap="flat">
            <a:solidFill>
              <a:srgbClr val="E5CA2D"/>
            </a:solidFill>
            <a:prstDash val="solid"/>
            <a:headEnd type="none" w="sm" len="sm"/>
            <a:tailEnd type="none" w="sm" len="sm"/>
          </a:ln>
        </p:spPr>
      </p:sp>
      <p:sp>
        <p:nvSpPr>
          <p:cNvPr id="19" name="AutoShape 19"/>
          <p:cNvSpPr/>
          <p:nvPr/>
        </p:nvSpPr>
        <p:spPr>
          <a:xfrm flipV="1">
            <a:off x="6405289" y="4613789"/>
            <a:ext cx="3046410" cy="19050"/>
          </a:xfrm>
          <a:prstGeom prst="line">
            <a:avLst/>
          </a:prstGeom>
          <a:ln w="38100" cap="flat">
            <a:solidFill>
              <a:srgbClr val="E5CA2D"/>
            </a:solidFill>
            <a:prstDash val="solid"/>
            <a:headEnd type="none" w="sm" len="sm"/>
            <a:tailEnd type="none" w="sm" len="sm"/>
          </a:ln>
        </p:spPr>
      </p:sp>
      <p:sp>
        <p:nvSpPr>
          <p:cNvPr id="20" name="AutoShape 20"/>
          <p:cNvSpPr/>
          <p:nvPr/>
        </p:nvSpPr>
        <p:spPr>
          <a:xfrm>
            <a:off x="6393559" y="4873512"/>
            <a:ext cx="3058139" cy="444389"/>
          </a:xfrm>
          <a:prstGeom prst="line">
            <a:avLst/>
          </a:prstGeom>
          <a:ln w="38100" cap="flat">
            <a:solidFill>
              <a:srgbClr val="E5CA2D"/>
            </a:solidFill>
            <a:prstDash val="solid"/>
            <a:headEnd type="none" w="sm" len="sm"/>
            <a:tailEnd type="none" w="sm" len="sm"/>
          </a:ln>
        </p:spPr>
      </p:sp>
      <p:sp>
        <p:nvSpPr>
          <p:cNvPr id="21" name="AutoShape 21"/>
          <p:cNvSpPr/>
          <p:nvPr/>
        </p:nvSpPr>
        <p:spPr>
          <a:xfrm>
            <a:off x="6378690" y="5160587"/>
            <a:ext cx="3203542" cy="905417"/>
          </a:xfrm>
          <a:prstGeom prst="line">
            <a:avLst/>
          </a:prstGeom>
          <a:ln w="38100" cap="flat">
            <a:solidFill>
              <a:srgbClr val="E5CA2D"/>
            </a:solidFill>
            <a:prstDash val="solid"/>
            <a:headEnd type="none" w="sm" len="sm"/>
            <a:tailEnd type="none" w="sm" len="sm"/>
          </a:ln>
        </p:spPr>
      </p:sp>
      <p:grpSp>
        <p:nvGrpSpPr>
          <p:cNvPr id="22" name="Group 22"/>
          <p:cNvGrpSpPr/>
          <p:nvPr/>
        </p:nvGrpSpPr>
        <p:grpSpPr>
          <a:xfrm>
            <a:off x="9518374" y="3706173"/>
            <a:ext cx="2246353" cy="445795"/>
            <a:chOff x="0" y="0"/>
            <a:chExt cx="591632" cy="117411"/>
          </a:xfrm>
        </p:grpSpPr>
        <p:sp>
          <p:nvSpPr>
            <p:cNvPr id="23" name="Freeform 23"/>
            <p:cNvSpPr/>
            <p:nvPr/>
          </p:nvSpPr>
          <p:spPr>
            <a:xfrm>
              <a:off x="0" y="0"/>
              <a:ext cx="591632" cy="117411"/>
            </a:xfrm>
            <a:custGeom>
              <a:avLst/>
              <a:gdLst/>
              <a:ahLst/>
              <a:cxnLst/>
              <a:rect l="l" t="t" r="r" b="b"/>
              <a:pathLst>
                <a:path w="591632" h="117411">
                  <a:moveTo>
                    <a:pt x="58705" y="0"/>
                  </a:moveTo>
                  <a:lnTo>
                    <a:pt x="532926" y="0"/>
                  </a:lnTo>
                  <a:cubicBezTo>
                    <a:pt x="565349" y="0"/>
                    <a:pt x="591632" y="26283"/>
                    <a:pt x="591632" y="58705"/>
                  </a:cubicBezTo>
                  <a:lnTo>
                    <a:pt x="591632" y="58705"/>
                  </a:lnTo>
                  <a:cubicBezTo>
                    <a:pt x="591632" y="91128"/>
                    <a:pt x="565349" y="117411"/>
                    <a:pt x="532926" y="117411"/>
                  </a:cubicBezTo>
                  <a:lnTo>
                    <a:pt x="58705" y="117411"/>
                  </a:lnTo>
                  <a:cubicBezTo>
                    <a:pt x="26283" y="117411"/>
                    <a:pt x="0" y="91128"/>
                    <a:pt x="0" y="58705"/>
                  </a:cubicBezTo>
                  <a:lnTo>
                    <a:pt x="0" y="58705"/>
                  </a:lnTo>
                  <a:cubicBezTo>
                    <a:pt x="0" y="26283"/>
                    <a:pt x="26283" y="0"/>
                    <a:pt x="58705" y="0"/>
                  </a:cubicBezTo>
                  <a:close/>
                </a:path>
              </a:pathLst>
            </a:custGeom>
            <a:solidFill>
              <a:srgbClr val="19CE13"/>
            </a:solidFill>
          </p:spPr>
        </p:sp>
        <p:sp>
          <p:nvSpPr>
            <p:cNvPr id="24" name="TextBox 24"/>
            <p:cNvSpPr txBox="1"/>
            <p:nvPr/>
          </p:nvSpPr>
          <p:spPr>
            <a:xfrm>
              <a:off x="0" y="0"/>
              <a:ext cx="591632" cy="117411"/>
            </a:xfrm>
            <a:prstGeom prst="rect">
              <a:avLst/>
            </a:prstGeom>
          </p:spPr>
          <p:txBody>
            <a:bodyPr lIns="50800" tIns="50800" rIns="50800" bIns="50800" rtlCol="0" anchor="ctr"/>
            <a:lstStyle/>
            <a:p>
              <a:pPr algn="ctr">
                <a:lnSpc>
                  <a:spcPts val="1546"/>
                </a:lnSpc>
              </a:pPr>
              <a:r>
                <a:rPr lang="en-US" sz="1405">
                  <a:solidFill>
                    <a:srgbClr val="000000"/>
                  </a:solidFill>
                  <a:latin typeface="Minnie Play"/>
                </a:rPr>
                <a:t>AJOUTER UNE POUPEE</a:t>
              </a:r>
            </a:p>
          </p:txBody>
        </p:sp>
      </p:grpSp>
      <p:sp>
        <p:nvSpPr>
          <p:cNvPr id="25" name="Freeform 25"/>
          <p:cNvSpPr/>
          <p:nvPr/>
        </p:nvSpPr>
        <p:spPr>
          <a:xfrm>
            <a:off x="7014633" y="1377385"/>
            <a:ext cx="2876373" cy="981562"/>
          </a:xfrm>
          <a:custGeom>
            <a:avLst/>
            <a:gdLst/>
            <a:ahLst/>
            <a:cxnLst/>
            <a:rect l="l" t="t" r="r" b="b"/>
            <a:pathLst>
              <a:path w="2876373" h="981562">
                <a:moveTo>
                  <a:pt x="0" y="0"/>
                </a:moveTo>
                <a:lnTo>
                  <a:pt x="2876373" y="0"/>
                </a:lnTo>
                <a:lnTo>
                  <a:pt x="2876373" y="981562"/>
                </a:lnTo>
                <a:lnTo>
                  <a:pt x="0" y="981562"/>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grpSp>
        <p:nvGrpSpPr>
          <p:cNvPr id="26" name="Group 26"/>
          <p:cNvGrpSpPr/>
          <p:nvPr/>
        </p:nvGrpSpPr>
        <p:grpSpPr>
          <a:xfrm>
            <a:off x="9451699" y="4368020"/>
            <a:ext cx="2246353" cy="445795"/>
            <a:chOff x="0" y="0"/>
            <a:chExt cx="591632" cy="117411"/>
          </a:xfrm>
        </p:grpSpPr>
        <p:sp>
          <p:nvSpPr>
            <p:cNvPr id="27" name="Freeform 27"/>
            <p:cNvSpPr/>
            <p:nvPr/>
          </p:nvSpPr>
          <p:spPr>
            <a:xfrm>
              <a:off x="0" y="0"/>
              <a:ext cx="591632" cy="117411"/>
            </a:xfrm>
            <a:custGeom>
              <a:avLst/>
              <a:gdLst/>
              <a:ahLst/>
              <a:cxnLst/>
              <a:rect l="l" t="t" r="r" b="b"/>
              <a:pathLst>
                <a:path w="591632" h="117411">
                  <a:moveTo>
                    <a:pt x="58705" y="0"/>
                  </a:moveTo>
                  <a:lnTo>
                    <a:pt x="532926" y="0"/>
                  </a:lnTo>
                  <a:cubicBezTo>
                    <a:pt x="565349" y="0"/>
                    <a:pt x="591632" y="26283"/>
                    <a:pt x="591632" y="58705"/>
                  </a:cubicBezTo>
                  <a:lnTo>
                    <a:pt x="591632" y="58705"/>
                  </a:lnTo>
                  <a:cubicBezTo>
                    <a:pt x="591632" y="91128"/>
                    <a:pt x="565349" y="117411"/>
                    <a:pt x="532926" y="117411"/>
                  </a:cubicBezTo>
                  <a:lnTo>
                    <a:pt x="58705" y="117411"/>
                  </a:lnTo>
                  <a:cubicBezTo>
                    <a:pt x="26283" y="117411"/>
                    <a:pt x="0" y="91128"/>
                    <a:pt x="0" y="58705"/>
                  </a:cubicBezTo>
                  <a:lnTo>
                    <a:pt x="0" y="58705"/>
                  </a:lnTo>
                  <a:cubicBezTo>
                    <a:pt x="0" y="26283"/>
                    <a:pt x="26283" y="0"/>
                    <a:pt x="58705" y="0"/>
                  </a:cubicBezTo>
                  <a:close/>
                </a:path>
              </a:pathLst>
            </a:custGeom>
            <a:solidFill>
              <a:srgbClr val="19CE13"/>
            </a:solidFill>
          </p:spPr>
        </p:sp>
        <p:sp>
          <p:nvSpPr>
            <p:cNvPr id="28" name="TextBox 28"/>
            <p:cNvSpPr txBox="1"/>
            <p:nvPr/>
          </p:nvSpPr>
          <p:spPr>
            <a:xfrm>
              <a:off x="0" y="0"/>
              <a:ext cx="591632" cy="117411"/>
            </a:xfrm>
            <a:prstGeom prst="rect">
              <a:avLst/>
            </a:prstGeom>
          </p:spPr>
          <p:txBody>
            <a:bodyPr lIns="50800" tIns="50800" rIns="50800" bIns="50800" rtlCol="0" anchor="ctr"/>
            <a:lstStyle/>
            <a:p>
              <a:pPr algn="ctr">
                <a:lnSpc>
                  <a:spcPts val="1540"/>
                </a:lnSpc>
              </a:pPr>
              <a:r>
                <a:rPr lang="en-US" sz="1400">
                  <a:solidFill>
                    <a:srgbClr val="000000"/>
                  </a:solidFill>
                  <a:latin typeface="Minnie Play"/>
                </a:rPr>
                <a:t>SUPPREMIR UNE POUPEE</a:t>
              </a:r>
            </a:p>
          </p:txBody>
        </p:sp>
      </p:grpSp>
      <p:grpSp>
        <p:nvGrpSpPr>
          <p:cNvPr id="29" name="Group 29"/>
          <p:cNvGrpSpPr/>
          <p:nvPr/>
        </p:nvGrpSpPr>
        <p:grpSpPr>
          <a:xfrm>
            <a:off x="9461224" y="5080514"/>
            <a:ext cx="2246353" cy="445795"/>
            <a:chOff x="0" y="0"/>
            <a:chExt cx="591632" cy="117411"/>
          </a:xfrm>
        </p:grpSpPr>
        <p:sp>
          <p:nvSpPr>
            <p:cNvPr id="30" name="Freeform 30"/>
            <p:cNvSpPr/>
            <p:nvPr/>
          </p:nvSpPr>
          <p:spPr>
            <a:xfrm>
              <a:off x="0" y="0"/>
              <a:ext cx="591632" cy="117411"/>
            </a:xfrm>
            <a:custGeom>
              <a:avLst/>
              <a:gdLst/>
              <a:ahLst/>
              <a:cxnLst/>
              <a:rect l="l" t="t" r="r" b="b"/>
              <a:pathLst>
                <a:path w="591632" h="117411">
                  <a:moveTo>
                    <a:pt x="58705" y="0"/>
                  </a:moveTo>
                  <a:lnTo>
                    <a:pt x="532926" y="0"/>
                  </a:lnTo>
                  <a:cubicBezTo>
                    <a:pt x="565349" y="0"/>
                    <a:pt x="591632" y="26283"/>
                    <a:pt x="591632" y="58705"/>
                  </a:cubicBezTo>
                  <a:lnTo>
                    <a:pt x="591632" y="58705"/>
                  </a:lnTo>
                  <a:cubicBezTo>
                    <a:pt x="591632" y="91128"/>
                    <a:pt x="565349" y="117411"/>
                    <a:pt x="532926" y="117411"/>
                  </a:cubicBezTo>
                  <a:lnTo>
                    <a:pt x="58705" y="117411"/>
                  </a:lnTo>
                  <a:cubicBezTo>
                    <a:pt x="26283" y="117411"/>
                    <a:pt x="0" y="91128"/>
                    <a:pt x="0" y="58705"/>
                  </a:cubicBezTo>
                  <a:lnTo>
                    <a:pt x="0" y="58705"/>
                  </a:lnTo>
                  <a:cubicBezTo>
                    <a:pt x="0" y="26283"/>
                    <a:pt x="26283" y="0"/>
                    <a:pt x="58705" y="0"/>
                  </a:cubicBezTo>
                  <a:close/>
                </a:path>
              </a:pathLst>
            </a:custGeom>
            <a:solidFill>
              <a:srgbClr val="19CE13"/>
            </a:solidFill>
          </p:spPr>
        </p:sp>
        <p:sp>
          <p:nvSpPr>
            <p:cNvPr id="31" name="TextBox 31"/>
            <p:cNvSpPr txBox="1"/>
            <p:nvPr/>
          </p:nvSpPr>
          <p:spPr>
            <a:xfrm>
              <a:off x="0" y="0"/>
              <a:ext cx="591632" cy="117411"/>
            </a:xfrm>
            <a:prstGeom prst="rect">
              <a:avLst/>
            </a:prstGeom>
          </p:spPr>
          <p:txBody>
            <a:bodyPr lIns="50800" tIns="50800" rIns="50800" bIns="50800" rtlCol="0" anchor="ctr"/>
            <a:lstStyle/>
            <a:p>
              <a:pPr algn="ctr">
                <a:lnSpc>
                  <a:spcPts val="1540"/>
                </a:lnSpc>
              </a:pPr>
              <a:r>
                <a:rPr lang="en-US" sz="1400">
                  <a:solidFill>
                    <a:srgbClr val="000000"/>
                  </a:solidFill>
                  <a:latin typeface="Minnie Play"/>
                </a:rPr>
                <a:t>VERFIER LE CONTENU</a:t>
              </a:r>
            </a:p>
          </p:txBody>
        </p:sp>
      </p:grpSp>
      <p:grpSp>
        <p:nvGrpSpPr>
          <p:cNvPr id="32" name="Group 32"/>
          <p:cNvGrpSpPr/>
          <p:nvPr/>
        </p:nvGrpSpPr>
        <p:grpSpPr>
          <a:xfrm>
            <a:off x="9582232" y="5843107"/>
            <a:ext cx="2246353" cy="445795"/>
            <a:chOff x="0" y="0"/>
            <a:chExt cx="591632" cy="117411"/>
          </a:xfrm>
        </p:grpSpPr>
        <p:sp>
          <p:nvSpPr>
            <p:cNvPr id="33" name="Freeform 33"/>
            <p:cNvSpPr/>
            <p:nvPr/>
          </p:nvSpPr>
          <p:spPr>
            <a:xfrm>
              <a:off x="0" y="0"/>
              <a:ext cx="591632" cy="117411"/>
            </a:xfrm>
            <a:custGeom>
              <a:avLst/>
              <a:gdLst/>
              <a:ahLst/>
              <a:cxnLst/>
              <a:rect l="l" t="t" r="r" b="b"/>
              <a:pathLst>
                <a:path w="591632" h="117411">
                  <a:moveTo>
                    <a:pt x="58705" y="0"/>
                  </a:moveTo>
                  <a:lnTo>
                    <a:pt x="532926" y="0"/>
                  </a:lnTo>
                  <a:cubicBezTo>
                    <a:pt x="565349" y="0"/>
                    <a:pt x="591632" y="26283"/>
                    <a:pt x="591632" y="58705"/>
                  </a:cubicBezTo>
                  <a:lnTo>
                    <a:pt x="591632" y="58705"/>
                  </a:lnTo>
                  <a:cubicBezTo>
                    <a:pt x="591632" y="91128"/>
                    <a:pt x="565349" y="117411"/>
                    <a:pt x="532926" y="117411"/>
                  </a:cubicBezTo>
                  <a:lnTo>
                    <a:pt x="58705" y="117411"/>
                  </a:lnTo>
                  <a:cubicBezTo>
                    <a:pt x="26283" y="117411"/>
                    <a:pt x="0" y="91128"/>
                    <a:pt x="0" y="58705"/>
                  </a:cubicBezTo>
                  <a:lnTo>
                    <a:pt x="0" y="58705"/>
                  </a:lnTo>
                  <a:cubicBezTo>
                    <a:pt x="0" y="26283"/>
                    <a:pt x="26283" y="0"/>
                    <a:pt x="58705" y="0"/>
                  </a:cubicBezTo>
                  <a:close/>
                </a:path>
              </a:pathLst>
            </a:custGeom>
            <a:solidFill>
              <a:srgbClr val="19CE13"/>
            </a:solidFill>
          </p:spPr>
        </p:sp>
        <p:sp>
          <p:nvSpPr>
            <p:cNvPr id="34" name="TextBox 34"/>
            <p:cNvSpPr txBox="1"/>
            <p:nvPr/>
          </p:nvSpPr>
          <p:spPr>
            <a:xfrm>
              <a:off x="0" y="0"/>
              <a:ext cx="591632" cy="117411"/>
            </a:xfrm>
            <a:prstGeom prst="rect">
              <a:avLst/>
            </a:prstGeom>
          </p:spPr>
          <p:txBody>
            <a:bodyPr lIns="50800" tIns="50800" rIns="50800" bIns="50800" rtlCol="0" anchor="ctr"/>
            <a:lstStyle/>
            <a:p>
              <a:pPr algn="ctr">
                <a:lnSpc>
                  <a:spcPts val="1540"/>
                </a:lnSpc>
              </a:pPr>
              <a:r>
                <a:rPr lang="en-US" sz="1400">
                  <a:solidFill>
                    <a:srgbClr val="000000"/>
                  </a:solidFill>
                  <a:latin typeface="Minnie Play"/>
                </a:rPr>
                <a:t>AFFICHER LA COLLECTION</a:t>
              </a:r>
            </a:p>
          </p:txBody>
        </p:sp>
      </p:grpSp>
      <p:sp>
        <p:nvSpPr>
          <p:cNvPr id="35" name="TextBox 35"/>
          <p:cNvSpPr txBox="1"/>
          <p:nvPr/>
        </p:nvSpPr>
        <p:spPr>
          <a:xfrm>
            <a:off x="983168" y="1121026"/>
            <a:ext cx="5515834" cy="798301"/>
          </a:xfrm>
          <a:prstGeom prst="rect">
            <a:avLst/>
          </a:prstGeom>
        </p:spPr>
        <p:txBody>
          <a:bodyPr lIns="0" tIns="0" rIns="0" bIns="0" rtlCol="0" anchor="t">
            <a:spAutoFit/>
          </a:bodyPr>
          <a:lstStyle/>
          <a:p>
            <a:pPr algn="ctr">
              <a:lnSpc>
                <a:spcPts val="5874"/>
              </a:lnSpc>
              <a:spcBef>
                <a:spcPct val="0"/>
              </a:spcBef>
            </a:pPr>
            <a:r>
              <a:rPr lang="en-US" sz="4195" spc="167">
                <a:solidFill>
                  <a:srgbClr val="19CE13"/>
                </a:solidFill>
                <a:latin typeface="Retropix"/>
              </a:rPr>
              <a:t>ENAA . . . </a:t>
            </a:r>
          </a:p>
        </p:txBody>
      </p:sp>
      <p:sp>
        <p:nvSpPr>
          <p:cNvPr id="36" name="TextBox 36"/>
          <p:cNvSpPr txBox="1"/>
          <p:nvPr/>
        </p:nvSpPr>
        <p:spPr>
          <a:xfrm>
            <a:off x="2566620" y="8163255"/>
            <a:ext cx="2025081" cy="193034"/>
          </a:xfrm>
          <a:prstGeom prst="rect">
            <a:avLst/>
          </a:prstGeom>
        </p:spPr>
        <p:txBody>
          <a:bodyPr lIns="0" tIns="0" rIns="0" bIns="0" rtlCol="0" anchor="t">
            <a:spAutoFit/>
          </a:bodyPr>
          <a:lstStyle/>
          <a:p>
            <a:pPr algn="ctr">
              <a:lnSpc>
                <a:spcPts val="1619"/>
              </a:lnSpc>
            </a:pPr>
            <a:r>
              <a:rPr lang="en-US" sz="1156">
                <a:solidFill>
                  <a:srgbClr val="FFFFFF"/>
                </a:solidFill>
                <a:latin typeface="Clear Sans Bold"/>
              </a:rPr>
              <a:t>CHARAFI OUSSAMA</a:t>
            </a:r>
          </a:p>
        </p:txBody>
      </p:sp>
      <p:sp>
        <p:nvSpPr>
          <p:cNvPr id="37" name="TextBox 37"/>
          <p:cNvSpPr txBox="1"/>
          <p:nvPr/>
        </p:nvSpPr>
        <p:spPr>
          <a:xfrm>
            <a:off x="7880644" y="1620189"/>
            <a:ext cx="5208077" cy="490927"/>
          </a:xfrm>
          <a:prstGeom prst="rect">
            <a:avLst/>
          </a:prstGeom>
        </p:spPr>
        <p:txBody>
          <a:bodyPr lIns="0" tIns="0" rIns="0" bIns="0" rtlCol="0" anchor="t">
            <a:spAutoFit/>
          </a:bodyPr>
          <a:lstStyle/>
          <a:p>
            <a:pPr>
              <a:lnSpc>
                <a:spcPts val="3746"/>
              </a:lnSpc>
            </a:pPr>
            <a:r>
              <a:rPr lang="en-US" sz="3405">
                <a:solidFill>
                  <a:srgbClr val="000000"/>
                </a:solidFill>
                <a:latin typeface="Minnie Play"/>
              </a:rPr>
              <a:t>UML</a:t>
            </a:r>
          </a:p>
        </p:txBody>
      </p:sp>
      <p:sp>
        <p:nvSpPr>
          <p:cNvPr id="38" name="TextBox 38"/>
          <p:cNvSpPr txBox="1"/>
          <p:nvPr/>
        </p:nvSpPr>
        <p:spPr>
          <a:xfrm>
            <a:off x="5076221" y="5556368"/>
            <a:ext cx="1613737" cy="220418"/>
          </a:xfrm>
          <a:prstGeom prst="rect">
            <a:avLst/>
          </a:prstGeom>
        </p:spPr>
        <p:txBody>
          <a:bodyPr lIns="0" tIns="0" rIns="0" bIns="0" rtlCol="0" anchor="t">
            <a:spAutoFit/>
          </a:bodyPr>
          <a:lstStyle/>
          <a:p>
            <a:pPr>
              <a:lnSpc>
                <a:spcPts val="1766"/>
              </a:lnSpc>
            </a:pPr>
            <a:r>
              <a:rPr lang="en-US" sz="1605">
                <a:solidFill>
                  <a:srgbClr val="FFFFFF"/>
                </a:solidFill>
                <a:latin typeface="Minnie Play"/>
              </a:rPr>
              <a:t>COLLECTIONNEUR</a:t>
            </a:r>
          </a:p>
        </p:txBody>
      </p:sp>
      <p:sp>
        <p:nvSpPr>
          <p:cNvPr id="39" name="TextBox 39"/>
          <p:cNvSpPr txBox="1"/>
          <p:nvPr/>
        </p:nvSpPr>
        <p:spPr>
          <a:xfrm>
            <a:off x="12274812" y="8314287"/>
            <a:ext cx="5208077" cy="323287"/>
          </a:xfrm>
          <a:prstGeom prst="rect">
            <a:avLst/>
          </a:prstGeom>
        </p:spPr>
        <p:txBody>
          <a:bodyPr lIns="0" tIns="0" rIns="0" bIns="0" rtlCol="0" anchor="t">
            <a:spAutoFit/>
          </a:bodyPr>
          <a:lstStyle/>
          <a:p>
            <a:pPr>
              <a:lnSpc>
                <a:spcPts val="2426"/>
              </a:lnSpc>
            </a:pPr>
            <a:r>
              <a:rPr lang="en-US" sz="2205">
                <a:solidFill>
                  <a:srgbClr val="FFFFFF"/>
                </a:solidFill>
                <a:latin typeface="Minnie Play"/>
              </a:rPr>
              <a:t>DIAGRAMME USE CASE</a:t>
            </a:r>
          </a:p>
        </p:txBody>
      </p:sp>
      <p:sp>
        <p:nvSpPr>
          <p:cNvPr id="40" name="TextBox 40"/>
          <p:cNvSpPr txBox="1"/>
          <p:nvPr/>
        </p:nvSpPr>
        <p:spPr>
          <a:xfrm>
            <a:off x="9910056" y="2875679"/>
            <a:ext cx="2312437" cy="323287"/>
          </a:xfrm>
          <a:prstGeom prst="rect">
            <a:avLst/>
          </a:prstGeom>
        </p:spPr>
        <p:txBody>
          <a:bodyPr lIns="0" tIns="0" rIns="0" bIns="0" rtlCol="0" anchor="t">
            <a:spAutoFit/>
          </a:bodyPr>
          <a:lstStyle/>
          <a:p>
            <a:pPr>
              <a:lnSpc>
                <a:spcPts val="2426"/>
              </a:lnSpc>
            </a:pPr>
            <a:r>
              <a:rPr lang="en-US" sz="2205">
                <a:solidFill>
                  <a:srgbClr val="FFDE59"/>
                </a:solidFill>
                <a:latin typeface="Minnie Play"/>
              </a:rPr>
              <a:t>POUPEE RUSSE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0909"/>
        </a:solidFill>
        <a:effectLst/>
      </p:bgPr>
    </p:bg>
    <p:spTree>
      <p:nvGrpSpPr>
        <p:cNvPr id="1" name=""/>
        <p:cNvGrpSpPr/>
        <p:nvPr/>
      </p:nvGrpSpPr>
      <p:grpSpPr>
        <a:xfrm>
          <a:off x="0" y="0"/>
          <a:ext cx="0" cy="0"/>
          <a:chOff x="0" y="0"/>
          <a:chExt cx="0" cy="0"/>
        </a:xfrm>
      </p:grpSpPr>
      <p:sp>
        <p:nvSpPr>
          <p:cNvPr id="2" name="Freeform 2"/>
          <p:cNvSpPr/>
          <p:nvPr/>
        </p:nvSpPr>
        <p:spPr>
          <a:xfrm>
            <a:off x="1772900" y="752080"/>
            <a:ext cx="14742199" cy="9121736"/>
          </a:xfrm>
          <a:custGeom>
            <a:avLst/>
            <a:gdLst/>
            <a:ahLst/>
            <a:cxnLst/>
            <a:rect l="l" t="t" r="r" b="b"/>
            <a:pathLst>
              <a:path w="14742199" h="9121736">
                <a:moveTo>
                  <a:pt x="0" y="0"/>
                </a:moveTo>
                <a:lnTo>
                  <a:pt x="14742200" y="0"/>
                </a:lnTo>
                <a:lnTo>
                  <a:pt x="14742200" y="9121736"/>
                </a:lnTo>
                <a:lnTo>
                  <a:pt x="0" y="9121736"/>
                </a:lnTo>
                <a:lnTo>
                  <a:pt x="0" y="0"/>
                </a:lnTo>
                <a:close/>
              </a:path>
            </a:pathLst>
          </a:custGeom>
          <a:blipFill>
            <a:blip r:embed="rId2"/>
            <a:stretch>
              <a:fillRect/>
            </a:stretch>
          </a:blipFill>
        </p:spPr>
      </p:sp>
      <p:sp>
        <p:nvSpPr>
          <p:cNvPr id="3" name="Freeform 3"/>
          <p:cNvSpPr/>
          <p:nvPr/>
        </p:nvSpPr>
        <p:spPr>
          <a:xfrm>
            <a:off x="2767263" y="7548568"/>
            <a:ext cx="1542448" cy="559138"/>
          </a:xfrm>
          <a:custGeom>
            <a:avLst/>
            <a:gdLst/>
            <a:ahLst/>
            <a:cxnLst/>
            <a:rect l="l" t="t" r="r" b="b"/>
            <a:pathLst>
              <a:path w="1542448" h="559138">
                <a:moveTo>
                  <a:pt x="0" y="0"/>
                </a:moveTo>
                <a:lnTo>
                  <a:pt x="1542448" y="0"/>
                </a:lnTo>
                <a:lnTo>
                  <a:pt x="1542448" y="559138"/>
                </a:lnTo>
                <a:lnTo>
                  <a:pt x="0" y="55913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022584" y="7655930"/>
            <a:ext cx="219352" cy="297931"/>
          </a:xfrm>
          <a:custGeom>
            <a:avLst/>
            <a:gdLst/>
            <a:ahLst/>
            <a:cxnLst/>
            <a:rect l="l" t="t" r="r" b="b"/>
            <a:pathLst>
              <a:path w="219352" h="297931">
                <a:moveTo>
                  <a:pt x="0" y="0"/>
                </a:moveTo>
                <a:lnTo>
                  <a:pt x="219352" y="0"/>
                </a:lnTo>
                <a:lnTo>
                  <a:pt x="219352" y="297931"/>
                </a:lnTo>
                <a:lnTo>
                  <a:pt x="0" y="29793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3785981" y="7682209"/>
            <a:ext cx="291856" cy="291856"/>
          </a:xfrm>
          <a:custGeom>
            <a:avLst/>
            <a:gdLst/>
            <a:ahLst/>
            <a:cxnLst/>
            <a:rect l="l" t="t" r="r" b="b"/>
            <a:pathLst>
              <a:path w="291856" h="291856">
                <a:moveTo>
                  <a:pt x="0" y="0"/>
                </a:moveTo>
                <a:lnTo>
                  <a:pt x="291857" y="0"/>
                </a:lnTo>
                <a:lnTo>
                  <a:pt x="291857" y="291856"/>
                </a:lnTo>
                <a:lnTo>
                  <a:pt x="0" y="29185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AutoShape 6"/>
          <p:cNvSpPr/>
          <p:nvPr/>
        </p:nvSpPr>
        <p:spPr>
          <a:xfrm>
            <a:off x="3073653" y="8170684"/>
            <a:ext cx="929668" cy="0"/>
          </a:xfrm>
          <a:prstGeom prst="line">
            <a:avLst/>
          </a:prstGeom>
          <a:ln w="19050" cap="flat">
            <a:solidFill>
              <a:srgbClr val="E5CA2D"/>
            </a:solidFill>
            <a:prstDash val="solid"/>
            <a:headEnd type="none" w="sm" len="sm"/>
            <a:tailEnd type="none" w="sm" len="sm"/>
          </a:ln>
        </p:spPr>
      </p:sp>
      <p:sp>
        <p:nvSpPr>
          <p:cNvPr id="7" name="Freeform 7"/>
          <p:cNvSpPr/>
          <p:nvPr/>
        </p:nvSpPr>
        <p:spPr>
          <a:xfrm>
            <a:off x="2737970" y="7974065"/>
            <a:ext cx="151552" cy="356593"/>
          </a:xfrm>
          <a:custGeom>
            <a:avLst/>
            <a:gdLst/>
            <a:ahLst/>
            <a:cxnLst/>
            <a:rect l="l" t="t" r="r" b="b"/>
            <a:pathLst>
              <a:path w="151552" h="356593">
                <a:moveTo>
                  <a:pt x="0" y="0"/>
                </a:moveTo>
                <a:lnTo>
                  <a:pt x="151552" y="0"/>
                </a:lnTo>
                <a:lnTo>
                  <a:pt x="151552" y="356593"/>
                </a:lnTo>
                <a:lnTo>
                  <a:pt x="0" y="356593"/>
                </a:lnTo>
                <a:lnTo>
                  <a:pt x="0" y="0"/>
                </a:lnTo>
                <a:close/>
              </a:path>
            </a:pathLst>
          </a:custGeom>
          <a:blipFill>
            <a:blip r:embed="rId9"/>
            <a:stretch>
              <a:fillRect/>
            </a:stretch>
          </a:blipFill>
        </p:spPr>
      </p:sp>
      <p:sp>
        <p:nvSpPr>
          <p:cNvPr id="8" name="TextBox 8"/>
          <p:cNvSpPr txBox="1"/>
          <p:nvPr/>
        </p:nvSpPr>
        <p:spPr>
          <a:xfrm>
            <a:off x="12122412" y="1485842"/>
            <a:ext cx="3801504" cy="268695"/>
          </a:xfrm>
          <a:prstGeom prst="rect">
            <a:avLst/>
          </a:prstGeom>
        </p:spPr>
        <p:txBody>
          <a:bodyPr lIns="0" tIns="0" rIns="0" bIns="0" rtlCol="0" anchor="t">
            <a:spAutoFit/>
          </a:bodyPr>
          <a:lstStyle/>
          <a:p>
            <a:pPr algn="ctr">
              <a:lnSpc>
                <a:spcPts val="2076"/>
              </a:lnSpc>
            </a:pPr>
            <a:r>
              <a:rPr lang="en-US" sz="2056">
                <a:solidFill>
                  <a:srgbClr val="94D3F2"/>
                </a:solidFill>
                <a:latin typeface="Loubag Bold"/>
                <a:hlinkClick r:id="rId10" tooltip="https://maghreb.simplonline.co/briefs/ed0f20cc-eaf5-4ed8-8533-32487dcff237"/>
              </a:rPr>
              <a:t>PoupéesRusses</a:t>
            </a:r>
          </a:p>
        </p:txBody>
      </p:sp>
      <p:sp>
        <p:nvSpPr>
          <p:cNvPr id="9" name="Freeform 9"/>
          <p:cNvSpPr/>
          <p:nvPr/>
        </p:nvSpPr>
        <p:spPr>
          <a:xfrm>
            <a:off x="11819060" y="990600"/>
            <a:ext cx="1006755" cy="1006755"/>
          </a:xfrm>
          <a:custGeom>
            <a:avLst/>
            <a:gdLst/>
            <a:ahLst/>
            <a:cxnLst/>
            <a:rect l="l" t="t" r="r" b="b"/>
            <a:pathLst>
              <a:path w="1006755" h="1006755">
                <a:moveTo>
                  <a:pt x="0" y="0"/>
                </a:moveTo>
                <a:lnTo>
                  <a:pt x="1006755" y="0"/>
                </a:lnTo>
                <a:lnTo>
                  <a:pt x="1006755" y="1006755"/>
                </a:lnTo>
                <a:lnTo>
                  <a:pt x="0" y="1006755"/>
                </a:lnTo>
                <a:lnTo>
                  <a:pt x="0" y="0"/>
                </a:lnTo>
                <a:close/>
              </a:path>
            </a:pathLst>
          </a:custGeom>
          <a:blipFill>
            <a:blip r:embed="rId11"/>
            <a:stretch>
              <a:fillRect/>
            </a:stretch>
          </a:blipFill>
        </p:spPr>
      </p:sp>
      <p:sp>
        <p:nvSpPr>
          <p:cNvPr id="10" name="Freeform 10"/>
          <p:cNvSpPr/>
          <p:nvPr/>
        </p:nvSpPr>
        <p:spPr>
          <a:xfrm>
            <a:off x="5856491" y="1466972"/>
            <a:ext cx="1044399" cy="904710"/>
          </a:xfrm>
          <a:custGeom>
            <a:avLst/>
            <a:gdLst/>
            <a:ahLst/>
            <a:cxnLst/>
            <a:rect l="l" t="t" r="r" b="b"/>
            <a:pathLst>
              <a:path w="1044399" h="904710">
                <a:moveTo>
                  <a:pt x="0" y="0"/>
                </a:moveTo>
                <a:lnTo>
                  <a:pt x="1044399" y="0"/>
                </a:lnTo>
                <a:lnTo>
                  <a:pt x="1044399" y="904710"/>
                </a:lnTo>
                <a:lnTo>
                  <a:pt x="0" y="904710"/>
                </a:lnTo>
                <a:lnTo>
                  <a:pt x="0" y="0"/>
                </a:lnTo>
                <a:close/>
              </a:path>
            </a:pathLst>
          </a:custGeom>
          <a:blipFill>
            <a:blip r:embed="rId12"/>
            <a:stretch>
              <a:fillRect/>
            </a:stretch>
          </a:blipFill>
        </p:spPr>
      </p:sp>
      <p:sp>
        <p:nvSpPr>
          <p:cNvPr id="11" name="Freeform 11"/>
          <p:cNvSpPr/>
          <p:nvPr/>
        </p:nvSpPr>
        <p:spPr>
          <a:xfrm>
            <a:off x="5655014" y="2906576"/>
            <a:ext cx="402953" cy="953734"/>
          </a:xfrm>
          <a:custGeom>
            <a:avLst/>
            <a:gdLst/>
            <a:ahLst/>
            <a:cxnLst/>
            <a:rect l="l" t="t" r="r" b="b"/>
            <a:pathLst>
              <a:path w="402953" h="953734">
                <a:moveTo>
                  <a:pt x="0" y="0"/>
                </a:moveTo>
                <a:lnTo>
                  <a:pt x="402953" y="0"/>
                </a:lnTo>
                <a:lnTo>
                  <a:pt x="402953" y="953734"/>
                </a:lnTo>
                <a:lnTo>
                  <a:pt x="0" y="953734"/>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12" name="Freeform 12"/>
          <p:cNvSpPr/>
          <p:nvPr/>
        </p:nvSpPr>
        <p:spPr>
          <a:xfrm>
            <a:off x="7014633" y="1377385"/>
            <a:ext cx="2876373" cy="981562"/>
          </a:xfrm>
          <a:custGeom>
            <a:avLst/>
            <a:gdLst/>
            <a:ahLst/>
            <a:cxnLst/>
            <a:rect l="l" t="t" r="r" b="b"/>
            <a:pathLst>
              <a:path w="2876373" h="981562">
                <a:moveTo>
                  <a:pt x="0" y="0"/>
                </a:moveTo>
                <a:lnTo>
                  <a:pt x="2876373" y="0"/>
                </a:lnTo>
                <a:lnTo>
                  <a:pt x="2876373" y="981562"/>
                </a:lnTo>
                <a:lnTo>
                  <a:pt x="0" y="981562"/>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sp>
        <p:nvSpPr>
          <p:cNvPr id="13" name="AutoShape 13"/>
          <p:cNvSpPr/>
          <p:nvPr/>
        </p:nvSpPr>
        <p:spPr>
          <a:xfrm flipH="1" flipV="1">
            <a:off x="5837441" y="4370243"/>
            <a:ext cx="19050" cy="2799250"/>
          </a:xfrm>
          <a:prstGeom prst="line">
            <a:avLst/>
          </a:prstGeom>
          <a:ln w="38100" cap="flat">
            <a:solidFill>
              <a:srgbClr val="E5CA2D"/>
            </a:solidFill>
            <a:prstDash val="sysDot"/>
            <a:headEnd type="none" w="sm" len="sm"/>
            <a:tailEnd type="none" w="sm" len="sm"/>
          </a:ln>
        </p:spPr>
      </p:sp>
      <p:sp>
        <p:nvSpPr>
          <p:cNvPr id="14" name="AutoShape 14"/>
          <p:cNvSpPr/>
          <p:nvPr/>
        </p:nvSpPr>
        <p:spPr>
          <a:xfrm>
            <a:off x="5885066" y="4990304"/>
            <a:ext cx="1905437" cy="0"/>
          </a:xfrm>
          <a:prstGeom prst="line">
            <a:avLst/>
          </a:prstGeom>
          <a:ln w="38100" cap="flat">
            <a:solidFill>
              <a:srgbClr val="E5CA2D"/>
            </a:solidFill>
            <a:prstDash val="solid"/>
            <a:headEnd type="none" w="sm" len="sm"/>
            <a:tailEnd type="arrow" w="med" len="sm"/>
          </a:ln>
        </p:spPr>
      </p:sp>
      <p:sp>
        <p:nvSpPr>
          <p:cNvPr id="15" name="AutoShape 15"/>
          <p:cNvSpPr/>
          <p:nvPr/>
        </p:nvSpPr>
        <p:spPr>
          <a:xfrm flipH="1" flipV="1">
            <a:off x="7871119" y="3635310"/>
            <a:ext cx="5744" cy="4517027"/>
          </a:xfrm>
          <a:prstGeom prst="line">
            <a:avLst/>
          </a:prstGeom>
          <a:ln w="38100" cap="flat">
            <a:solidFill>
              <a:srgbClr val="E5CA2D"/>
            </a:solidFill>
            <a:prstDash val="sysDot"/>
            <a:headEnd type="none" w="sm" len="sm"/>
            <a:tailEnd type="none" w="sm" len="sm"/>
          </a:ln>
        </p:spPr>
      </p:sp>
      <p:grpSp>
        <p:nvGrpSpPr>
          <p:cNvPr id="16" name="Group 16"/>
          <p:cNvGrpSpPr/>
          <p:nvPr/>
        </p:nvGrpSpPr>
        <p:grpSpPr>
          <a:xfrm>
            <a:off x="6917159" y="2820886"/>
            <a:ext cx="1946020" cy="769793"/>
            <a:chOff x="0" y="0"/>
            <a:chExt cx="512532" cy="202744"/>
          </a:xfrm>
        </p:grpSpPr>
        <p:sp>
          <p:nvSpPr>
            <p:cNvPr id="17" name="Freeform 17"/>
            <p:cNvSpPr/>
            <p:nvPr/>
          </p:nvSpPr>
          <p:spPr>
            <a:xfrm>
              <a:off x="0" y="0"/>
              <a:ext cx="512532" cy="202744"/>
            </a:xfrm>
            <a:custGeom>
              <a:avLst/>
              <a:gdLst/>
              <a:ahLst/>
              <a:cxnLst/>
              <a:rect l="l" t="t" r="r" b="b"/>
              <a:pathLst>
                <a:path w="512532" h="202744">
                  <a:moveTo>
                    <a:pt x="0" y="0"/>
                  </a:moveTo>
                  <a:lnTo>
                    <a:pt x="512532" y="0"/>
                  </a:lnTo>
                  <a:lnTo>
                    <a:pt x="512532" y="202744"/>
                  </a:lnTo>
                  <a:lnTo>
                    <a:pt x="0" y="202744"/>
                  </a:lnTo>
                  <a:close/>
                </a:path>
              </a:pathLst>
            </a:custGeom>
            <a:solidFill>
              <a:srgbClr val="FF5500"/>
            </a:solidFill>
          </p:spPr>
        </p:sp>
        <p:sp>
          <p:nvSpPr>
            <p:cNvPr id="18" name="TextBox 18"/>
            <p:cNvSpPr txBox="1"/>
            <p:nvPr/>
          </p:nvSpPr>
          <p:spPr>
            <a:xfrm>
              <a:off x="0" y="9525"/>
              <a:ext cx="512532" cy="193219"/>
            </a:xfrm>
            <a:prstGeom prst="rect">
              <a:avLst/>
            </a:prstGeom>
          </p:spPr>
          <p:txBody>
            <a:bodyPr lIns="50800" tIns="50800" rIns="50800" bIns="50800" rtlCol="0" anchor="ctr"/>
            <a:lstStyle/>
            <a:p>
              <a:pPr algn="ctr">
                <a:lnSpc>
                  <a:spcPts val="2096"/>
                </a:lnSpc>
              </a:pPr>
              <a:r>
                <a:rPr lang="en-US" sz="1905">
                  <a:solidFill>
                    <a:srgbClr val="000000"/>
                  </a:solidFill>
                  <a:latin typeface="Roboto Bold"/>
                </a:rPr>
                <a:t>SYSTEME</a:t>
              </a:r>
            </a:p>
          </p:txBody>
        </p:sp>
      </p:grpSp>
      <p:grpSp>
        <p:nvGrpSpPr>
          <p:cNvPr id="19" name="Group 19"/>
          <p:cNvGrpSpPr/>
          <p:nvPr/>
        </p:nvGrpSpPr>
        <p:grpSpPr>
          <a:xfrm>
            <a:off x="5704815" y="6208748"/>
            <a:ext cx="303352" cy="822034"/>
            <a:chOff x="0" y="0"/>
            <a:chExt cx="79895" cy="216503"/>
          </a:xfrm>
        </p:grpSpPr>
        <p:sp>
          <p:nvSpPr>
            <p:cNvPr id="20" name="Freeform 20"/>
            <p:cNvSpPr/>
            <p:nvPr/>
          </p:nvSpPr>
          <p:spPr>
            <a:xfrm>
              <a:off x="0" y="0"/>
              <a:ext cx="79895" cy="216503"/>
            </a:xfrm>
            <a:custGeom>
              <a:avLst/>
              <a:gdLst/>
              <a:ahLst/>
              <a:cxnLst/>
              <a:rect l="l" t="t" r="r" b="b"/>
              <a:pathLst>
                <a:path w="79895" h="216503">
                  <a:moveTo>
                    <a:pt x="0" y="0"/>
                  </a:moveTo>
                  <a:lnTo>
                    <a:pt x="79895" y="0"/>
                  </a:lnTo>
                  <a:lnTo>
                    <a:pt x="79895" y="216503"/>
                  </a:lnTo>
                  <a:lnTo>
                    <a:pt x="0" y="216503"/>
                  </a:lnTo>
                  <a:close/>
                </a:path>
              </a:pathLst>
            </a:custGeom>
            <a:solidFill>
              <a:srgbClr val="000000">
                <a:alpha val="0"/>
              </a:srgbClr>
            </a:solidFill>
            <a:ln w="19050" cap="sq">
              <a:solidFill>
                <a:srgbClr val="FFDE59"/>
              </a:solidFill>
              <a:prstDash val="solid"/>
              <a:miter/>
            </a:ln>
          </p:spPr>
        </p:sp>
        <p:sp>
          <p:nvSpPr>
            <p:cNvPr id="21" name="TextBox 21"/>
            <p:cNvSpPr txBox="1"/>
            <p:nvPr/>
          </p:nvSpPr>
          <p:spPr>
            <a:xfrm>
              <a:off x="0" y="19050"/>
              <a:ext cx="79895" cy="197453"/>
            </a:xfrm>
            <a:prstGeom prst="rect">
              <a:avLst/>
            </a:prstGeom>
          </p:spPr>
          <p:txBody>
            <a:bodyPr lIns="50800" tIns="50800" rIns="50800" bIns="50800" rtlCol="0" anchor="ctr"/>
            <a:lstStyle/>
            <a:p>
              <a:pPr algn="ctr">
                <a:lnSpc>
                  <a:spcPts val="2756"/>
                </a:lnSpc>
              </a:pPr>
              <a:endParaRPr/>
            </a:p>
          </p:txBody>
        </p:sp>
      </p:grpSp>
      <p:grpSp>
        <p:nvGrpSpPr>
          <p:cNvPr id="22" name="Group 22"/>
          <p:cNvGrpSpPr/>
          <p:nvPr/>
        </p:nvGrpSpPr>
        <p:grpSpPr>
          <a:xfrm>
            <a:off x="7738452" y="4959498"/>
            <a:ext cx="284384" cy="2746562"/>
            <a:chOff x="0" y="0"/>
            <a:chExt cx="74900" cy="723374"/>
          </a:xfrm>
        </p:grpSpPr>
        <p:sp>
          <p:nvSpPr>
            <p:cNvPr id="23" name="Freeform 23"/>
            <p:cNvSpPr/>
            <p:nvPr/>
          </p:nvSpPr>
          <p:spPr>
            <a:xfrm>
              <a:off x="0" y="0"/>
              <a:ext cx="74900" cy="723374"/>
            </a:xfrm>
            <a:custGeom>
              <a:avLst/>
              <a:gdLst/>
              <a:ahLst/>
              <a:cxnLst/>
              <a:rect l="l" t="t" r="r" b="b"/>
              <a:pathLst>
                <a:path w="74900" h="723374">
                  <a:moveTo>
                    <a:pt x="0" y="0"/>
                  </a:moveTo>
                  <a:lnTo>
                    <a:pt x="74900" y="0"/>
                  </a:lnTo>
                  <a:lnTo>
                    <a:pt x="74900" y="723374"/>
                  </a:lnTo>
                  <a:lnTo>
                    <a:pt x="0" y="723374"/>
                  </a:lnTo>
                  <a:close/>
                </a:path>
              </a:pathLst>
            </a:custGeom>
            <a:solidFill>
              <a:srgbClr val="000000">
                <a:alpha val="0"/>
              </a:srgbClr>
            </a:solidFill>
            <a:ln w="19050" cap="sq">
              <a:solidFill>
                <a:srgbClr val="FFDE59"/>
              </a:solidFill>
              <a:prstDash val="solid"/>
              <a:miter/>
            </a:ln>
          </p:spPr>
        </p:sp>
        <p:sp>
          <p:nvSpPr>
            <p:cNvPr id="24" name="TextBox 24"/>
            <p:cNvSpPr txBox="1"/>
            <p:nvPr/>
          </p:nvSpPr>
          <p:spPr>
            <a:xfrm>
              <a:off x="0" y="19050"/>
              <a:ext cx="74900" cy="704324"/>
            </a:xfrm>
            <a:prstGeom prst="rect">
              <a:avLst/>
            </a:prstGeom>
          </p:spPr>
          <p:txBody>
            <a:bodyPr lIns="50800" tIns="50800" rIns="50800" bIns="50800" rtlCol="0" anchor="ctr"/>
            <a:lstStyle/>
            <a:p>
              <a:pPr algn="ctr">
                <a:lnSpc>
                  <a:spcPts val="2756"/>
                </a:lnSpc>
              </a:pPr>
              <a:endParaRPr/>
            </a:p>
          </p:txBody>
        </p:sp>
      </p:grpSp>
      <p:grpSp>
        <p:nvGrpSpPr>
          <p:cNvPr id="25" name="Group 25"/>
          <p:cNvGrpSpPr/>
          <p:nvPr/>
        </p:nvGrpSpPr>
        <p:grpSpPr>
          <a:xfrm>
            <a:off x="10484683" y="2820886"/>
            <a:ext cx="1946020" cy="769793"/>
            <a:chOff x="0" y="0"/>
            <a:chExt cx="512532" cy="202744"/>
          </a:xfrm>
        </p:grpSpPr>
        <p:sp>
          <p:nvSpPr>
            <p:cNvPr id="26" name="Freeform 26"/>
            <p:cNvSpPr/>
            <p:nvPr/>
          </p:nvSpPr>
          <p:spPr>
            <a:xfrm>
              <a:off x="0" y="0"/>
              <a:ext cx="512532" cy="202744"/>
            </a:xfrm>
            <a:custGeom>
              <a:avLst/>
              <a:gdLst/>
              <a:ahLst/>
              <a:cxnLst/>
              <a:rect l="l" t="t" r="r" b="b"/>
              <a:pathLst>
                <a:path w="512532" h="202744">
                  <a:moveTo>
                    <a:pt x="0" y="0"/>
                  </a:moveTo>
                  <a:lnTo>
                    <a:pt x="512532" y="0"/>
                  </a:lnTo>
                  <a:lnTo>
                    <a:pt x="512532" y="202744"/>
                  </a:lnTo>
                  <a:lnTo>
                    <a:pt x="0" y="202744"/>
                  </a:lnTo>
                  <a:close/>
                </a:path>
              </a:pathLst>
            </a:custGeom>
            <a:solidFill>
              <a:srgbClr val="FF5500"/>
            </a:solidFill>
          </p:spPr>
        </p:sp>
        <p:sp>
          <p:nvSpPr>
            <p:cNvPr id="27" name="TextBox 27"/>
            <p:cNvSpPr txBox="1"/>
            <p:nvPr/>
          </p:nvSpPr>
          <p:spPr>
            <a:xfrm>
              <a:off x="0" y="9525"/>
              <a:ext cx="512532" cy="193219"/>
            </a:xfrm>
            <a:prstGeom prst="rect">
              <a:avLst/>
            </a:prstGeom>
          </p:spPr>
          <p:txBody>
            <a:bodyPr lIns="50800" tIns="50800" rIns="50800" bIns="50800" rtlCol="0" anchor="ctr"/>
            <a:lstStyle/>
            <a:p>
              <a:pPr algn="ctr">
                <a:lnSpc>
                  <a:spcPts val="2096"/>
                </a:lnSpc>
              </a:pPr>
              <a:r>
                <a:rPr lang="en-US" sz="1905">
                  <a:solidFill>
                    <a:srgbClr val="000000"/>
                  </a:solidFill>
                  <a:latin typeface="Roboto Bold"/>
                </a:rPr>
                <a:t>COLLECTION</a:t>
              </a:r>
            </a:p>
          </p:txBody>
        </p:sp>
      </p:grpSp>
      <p:sp>
        <p:nvSpPr>
          <p:cNvPr id="28" name="AutoShape 28"/>
          <p:cNvSpPr/>
          <p:nvPr/>
        </p:nvSpPr>
        <p:spPr>
          <a:xfrm flipH="1" flipV="1">
            <a:off x="11476743" y="3590655"/>
            <a:ext cx="5744" cy="4517027"/>
          </a:xfrm>
          <a:prstGeom prst="line">
            <a:avLst/>
          </a:prstGeom>
          <a:ln w="38100" cap="flat">
            <a:solidFill>
              <a:srgbClr val="E5CA2D"/>
            </a:solidFill>
            <a:prstDash val="sysDot"/>
            <a:headEnd type="none" w="sm" len="sm"/>
            <a:tailEnd type="none" w="sm" len="sm"/>
          </a:ln>
        </p:spPr>
      </p:sp>
      <p:grpSp>
        <p:nvGrpSpPr>
          <p:cNvPr id="29" name="Group 29"/>
          <p:cNvGrpSpPr/>
          <p:nvPr/>
        </p:nvGrpSpPr>
        <p:grpSpPr>
          <a:xfrm>
            <a:off x="11330148" y="5331998"/>
            <a:ext cx="293190" cy="2295957"/>
            <a:chOff x="0" y="0"/>
            <a:chExt cx="77219" cy="604697"/>
          </a:xfrm>
        </p:grpSpPr>
        <p:sp>
          <p:nvSpPr>
            <p:cNvPr id="30" name="Freeform 30"/>
            <p:cNvSpPr/>
            <p:nvPr/>
          </p:nvSpPr>
          <p:spPr>
            <a:xfrm>
              <a:off x="0" y="0"/>
              <a:ext cx="77219" cy="604697"/>
            </a:xfrm>
            <a:custGeom>
              <a:avLst/>
              <a:gdLst/>
              <a:ahLst/>
              <a:cxnLst/>
              <a:rect l="l" t="t" r="r" b="b"/>
              <a:pathLst>
                <a:path w="77219" h="604697">
                  <a:moveTo>
                    <a:pt x="0" y="0"/>
                  </a:moveTo>
                  <a:lnTo>
                    <a:pt x="77219" y="0"/>
                  </a:lnTo>
                  <a:lnTo>
                    <a:pt x="77219" y="604697"/>
                  </a:lnTo>
                  <a:lnTo>
                    <a:pt x="0" y="604697"/>
                  </a:lnTo>
                  <a:close/>
                </a:path>
              </a:pathLst>
            </a:custGeom>
            <a:solidFill>
              <a:srgbClr val="000000">
                <a:alpha val="0"/>
              </a:srgbClr>
            </a:solidFill>
            <a:ln w="19050" cap="sq">
              <a:solidFill>
                <a:srgbClr val="FFDE59"/>
              </a:solidFill>
              <a:prstDash val="solid"/>
              <a:miter/>
            </a:ln>
          </p:spPr>
        </p:sp>
        <p:sp>
          <p:nvSpPr>
            <p:cNvPr id="31" name="TextBox 31"/>
            <p:cNvSpPr txBox="1"/>
            <p:nvPr/>
          </p:nvSpPr>
          <p:spPr>
            <a:xfrm>
              <a:off x="0" y="19050"/>
              <a:ext cx="77219" cy="585647"/>
            </a:xfrm>
            <a:prstGeom prst="rect">
              <a:avLst/>
            </a:prstGeom>
          </p:spPr>
          <p:txBody>
            <a:bodyPr lIns="50800" tIns="50800" rIns="50800" bIns="50800" rtlCol="0" anchor="ctr"/>
            <a:lstStyle/>
            <a:p>
              <a:pPr algn="ctr">
                <a:lnSpc>
                  <a:spcPts val="2756"/>
                </a:lnSpc>
              </a:pPr>
              <a:endParaRPr/>
            </a:p>
          </p:txBody>
        </p:sp>
      </p:grpSp>
      <p:sp>
        <p:nvSpPr>
          <p:cNvPr id="32" name="AutoShape 32"/>
          <p:cNvSpPr/>
          <p:nvPr/>
        </p:nvSpPr>
        <p:spPr>
          <a:xfrm flipV="1">
            <a:off x="8022836" y="5331998"/>
            <a:ext cx="3453906" cy="19050"/>
          </a:xfrm>
          <a:prstGeom prst="line">
            <a:avLst/>
          </a:prstGeom>
          <a:ln w="38100" cap="flat">
            <a:solidFill>
              <a:srgbClr val="E5CA2D"/>
            </a:solidFill>
            <a:prstDash val="solid"/>
            <a:headEnd type="none" w="sm" len="sm"/>
            <a:tailEnd type="arrow" w="med" len="sm"/>
          </a:ln>
        </p:spPr>
      </p:sp>
      <p:sp>
        <p:nvSpPr>
          <p:cNvPr id="33" name="AutoShape 33"/>
          <p:cNvSpPr/>
          <p:nvPr/>
        </p:nvSpPr>
        <p:spPr>
          <a:xfrm>
            <a:off x="11575016" y="5370098"/>
            <a:ext cx="855687" cy="0"/>
          </a:xfrm>
          <a:prstGeom prst="line">
            <a:avLst/>
          </a:prstGeom>
          <a:ln w="38100" cap="flat">
            <a:solidFill>
              <a:srgbClr val="E5CA2D"/>
            </a:solidFill>
            <a:prstDash val="solid"/>
            <a:headEnd type="none" w="sm" len="sm"/>
            <a:tailEnd type="none" w="sm" len="sm"/>
          </a:ln>
        </p:spPr>
      </p:sp>
      <p:sp>
        <p:nvSpPr>
          <p:cNvPr id="34" name="AutoShape 34"/>
          <p:cNvSpPr/>
          <p:nvPr/>
        </p:nvSpPr>
        <p:spPr>
          <a:xfrm flipH="1">
            <a:off x="11730665" y="5788412"/>
            <a:ext cx="935894" cy="0"/>
          </a:xfrm>
          <a:prstGeom prst="line">
            <a:avLst/>
          </a:prstGeom>
          <a:ln w="38100" cap="flat">
            <a:solidFill>
              <a:srgbClr val="E5CA2D"/>
            </a:solidFill>
            <a:prstDash val="solid"/>
            <a:headEnd type="none" w="sm" len="sm"/>
            <a:tailEnd type="arrow" w="med" len="sm"/>
          </a:ln>
        </p:spPr>
      </p:sp>
      <p:grpSp>
        <p:nvGrpSpPr>
          <p:cNvPr id="35" name="Group 35"/>
          <p:cNvGrpSpPr/>
          <p:nvPr/>
        </p:nvGrpSpPr>
        <p:grpSpPr>
          <a:xfrm>
            <a:off x="11457693" y="5807256"/>
            <a:ext cx="303352" cy="822034"/>
            <a:chOff x="0" y="0"/>
            <a:chExt cx="79895" cy="216503"/>
          </a:xfrm>
        </p:grpSpPr>
        <p:sp>
          <p:nvSpPr>
            <p:cNvPr id="36" name="Freeform 36"/>
            <p:cNvSpPr/>
            <p:nvPr/>
          </p:nvSpPr>
          <p:spPr>
            <a:xfrm>
              <a:off x="0" y="0"/>
              <a:ext cx="79895" cy="216503"/>
            </a:xfrm>
            <a:custGeom>
              <a:avLst/>
              <a:gdLst/>
              <a:ahLst/>
              <a:cxnLst/>
              <a:rect l="l" t="t" r="r" b="b"/>
              <a:pathLst>
                <a:path w="79895" h="216503">
                  <a:moveTo>
                    <a:pt x="0" y="0"/>
                  </a:moveTo>
                  <a:lnTo>
                    <a:pt x="79895" y="0"/>
                  </a:lnTo>
                  <a:lnTo>
                    <a:pt x="79895" y="216503"/>
                  </a:lnTo>
                  <a:lnTo>
                    <a:pt x="0" y="216503"/>
                  </a:lnTo>
                  <a:close/>
                </a:path>
              </a:pathLst>
            </a:custGeom>
            <a:solidFill>
              <a:srgbClr val="000000">
                <a:alpha val="0"/>
              </a:srgbClr>
            </a:solidFill>
            <a:ln w="19050" cap="sq">
              <a:solidFill>
                <a:srgbClr val="FFDE59"/>
              </a:solidFill>
              <a:prstDash val="solid"/>
              <a:miter/>
            </a:ln>
          </p:spPr>
        </p:sp>
        <p:sp>
          <p:nvSpPr>
            <p:cNvPr id="37" name="TextBox 37"/>
            <p:cNvSpPr txBox="1"/>
            <p:nvPr/>
          </p:nvSpPr>
          <p:spPr>
            <a:xfrm>
              <a:off x="0" y="19050"/>
              <a:ext cx="79895" cy="197453"/>
            </a:xfrm>
            <a:prstGeom prst="rect">
              <a:avLst/>
            </a:prstGeom>
          </p:spPr>
          <p:txBody>
            <a:bodyPr lIns="50800" tIns="50800" rIns="50800" bIns="50800" rtlCol="0" anchor="ctr"/>
            <a:lstStyle/>
            <a:p>
              <a:pPr algn="ctr">
                <a:lnSpc>
                  <a:spcPts val="2756"/>
                </a:lnSpc>
              </a:pPr>
              <a:endParaRPr/>
            </a:p>
          </p:txBody>
        </p:sp>
      </p:grpSp>
      <p:sp>
        <p:nvSpPr>
          <p:cNvPr id="38" name="TextBox 38"/>
          <p:cNvSpPr txBox="1"/>
          <p:nvPr/>
        </p:nvSpPr>
        <p:spPr>
          <a:xfrm>
            <a:off x="983168" y="1121026"/>
            <a:ext cx="5515834" cy="798301"/>
          </a:xfrm>
          <a:prstGeom prst="rect">
            <a:avLst/>
          </a:prstGeom>
        </p:spPr>
        <p:txBody>
          <a:bodyPr lIns="0" tIns="0" rIns="0" bIns="0" rtlCol="0" anchor="t">
            <a:spAutoFit/>
          </a:bodyPr>
          <a:lstStyle/>
          <a:p>
            <a:pPr algn="ctr">
              <a:lnSpc>
                <a:spcPts val="5874"/>
              </a:lnSpc>
              <a:spcBef>
                <a:spcPct val="0"/>
              </a:spcBef>
            </a:pPr>
            <a:r>
              <a:rPr lang="en-US" sz="4195" spc="167">
                <a:solidFill>
                  <a:srgbClr val="19CE13"/>
                </a:solidFill>
                <a:latin typeface="Retropix"/>
              </a:rPr>
              <a:t>ENAA . . . </a:t>
            </a:r>
          </a:p>
        </p:txBody>
      </p:sp>
      <p:sp>
        <p:nvSpPr>
          <p:cNvPr id="39" name="TextBox 39"/>
          <p:cNvSpPr txBox="1"/>
          <p:nvPr/>
        </p:nvSpPr>
        <p:spPr>
          <a:xfrm>
            <a:off x="2566620" y="8163255"/>
            <a:ext cx="2025081" cy="193034"/>
          </a:xfrm>
          <a:prstGeom prst="rect">
            <a:avLst/>
          </a:prstGeom>
        </p:spPr>
        <p:txBody>
          <a:bodyPr lIns="0" tIns="0" rIns="0" bIns="0" rtlCol="0" anchor="t">
            <a:spAutoFit/>
          </a:bodyPr>
          <a:lstStyle/>
          <a:p>
            <a:pPr algn="ctr">
              <a:lnSpc>
                <a:spcPts val="1619"/>
              </a:lnSpc>
            </a:pPr>
            <a:r>
              <a:rPr lang="en-US" sz="1156">
                <a:solidFill>
                  <a:srgbClr val="FFFFFF"/>
                </a:solidFill>
                <a:latin typeface="Clear Sans Bold"/>
              </a:rPr>
              <a:t>CHARAFI OUSSAMA</a:t>
            </a:r>
          </a:p>
        </p:txBody>
      </p:sp>
      <p:sp>
        <p:nvSpPr>
          <p:cNvPr id="40" name="TextBox 40"/>
          <p:cNvSpPr txBox="1"/>
          <p:nvPr/>
        </p:nvSpPr>
        <p:spPr>
          <a:xfrm>
            <a:off x="7880644" y="1620189"/>
            <a:ext cx="5208077" cy="490927"/>
          </a:xfrm>
          <a:prstGeom prst="rect">
            <a:avLst/>
          </a:prstGeom>
        </p:spPr>
        <p:txBody>
          <a:bodyPr lIns="0" tIns="0" rIns="0" bIns="0" rtlCol="0" anchor="t">
            <a:spAutoFit/>
          </a:bodyPr>
          <a:lstStyle/>
          <a:p>
            <a:pPr>
              <a:lnSpc>
                <a:spcPts val="3746"/>
              </a:lnSpc>
            </a:pPr>
            <a:r>
              <a:rPr lang="en-US" sz="3405">
                <a:solidFill>
                  <a:srgbClr val="000000"/>
                </a:solidFill>
                <a:latin typeface="Minnie Play"/>
              </a:rPr>
              <a:t>UML</a:t>
            </a:r>
          </a:p>
        </p:txBody>
      </p:sp>
      <p:sp>
        <p:nvSpPr>
          <p:cNvPr id="41" name="TextBox 41"/>
          <p:cNvSpPr txBox="1"/>
          <p:nvPr/>
        </p:nvSpPr>
        <p:spPr>
          <a:xfrm>
            <a:off x="4991782" y="4043103"/>
            <a:ext cx="1824668" cy="239468"/>
          </a:xfrm>
          <a:prstGeom prst="rect">
            <a:avLst/>
          </a:prstGeom>
        </p:spPr>
        <p:txBody>
          <a:bodyPr lIns="0" tIns="0" rIns="0" bIns="0" rtlCol="0" anchor="t">
            <a:spAutoFit/>
          </a:bodyPr>
          <a:lstStyle/>
          <a:p>
            <a:pPr>
              <a:lnSpc>
                <a:spcPts val="1766"/>
              </a:lnSpc>
            </a:pPr>
            <a:r>
              <a:rPr lang="en-US" sz="1605">
                <a:solidFill>
                  <a:srgbClr val="FFFFFF"/>
                </a:solidFill>
                <a:latin typeface="Roboto"/>
              </a:rPr>
              <a:t>LIFELINE : ACTOR 1</a:t>
            </a:r>
          </a:p>
        </p:txBody>
      </p:sp>
      <p:sp>
        <p:nvSpPr>
          <p:cNvPr id="42" name="TextBox 42"/>
          <p:cNvSpPr txBox="1"/>
          <p:nvPr/>
        </p:nvSpPr>
        <p:spPr>
          <a:xfrm>
            <a:off x="12274812" y="8314287"/>
            <a:ext cx="5208077" cy="323287"/>
          </a:xfrm>
          <a:prstGeom prst="rect">
            <a:avLst/>
          </a:prstGeom>
        </p:spPr>
        <p:txBody>
          <a:bodyPr lIns="0" tIns="0" rIns="0" bIns="0" rtlCol="0" anchor="t">
            <a:spAutoFit/>
          </a:bodyPr>
          <a:lstStyle/>
          <a:p>
            <a:pPr>
              <a:lnSpc>
                <a:spcPts val="2426"/>
              </a:lnSpc>
            </a:pPr>
            <a:r>
              <a:rPr lang="en-US" sz="2205">
                <a:solidFill>
                  <a:srgbClr val="FFFFFF"/>
                </a:solidFill>
                <a:latin typeface="Minnie Play"/>
              </a:rPr>
              <a:t>DIAGRAMME SEQUENCE</a:t>
            </a:r>
          </a:p>
        </p:txBody>
      </p:sp>
      <p:sp>
        <p:nvSpPr>
          <p:cNvPr id="43" name="TextBox 43"/>
          <p:cNvSpPr txBox="1"/>
          <p:nvPr/>
        </p:nvSpPr>
        <p:spPr>
          <a:xfrm>
            <a:off x="5922143" y="4692145"/>
            <a:ext cx="1824668" cy="198828"/>
          </a:xfrm>
          <a:prstGeom prst="rect">
            <a:avLst/>
          </a:prstGeom>
        </p:spPr>
        <p:txBody>
          <a:bodyPr lIns="0" tIns="0" rIns="0" bIns="0" rtlCol="0" anchor="t">
            <a:spAutoFit/>
          </a:bodyPr>
          <a:lstStyle/>
          <a:p>
            <a:pPr>
              <a:lnSpc>
                <a:spcPts val="1546"/>
              </a:lnSpc>
            </a:pPr>
            <a:r>
              <a:rPr lang="en-US" sz="1405">
                <a:solidFill>
                  <a:srgbClr val="FFFFFF"/>
                </a:solidFill>
                <a:latin typeface="Roboto"/>
              </a:rPr>
              <a:t>1 : AJOUTER POUPEE</a:t>
            </a:r>
          </a:p>
        </p:txBody>
      </p:sp>
      <p:sp>
        <p:nvSpPr>
          <p:cNvPr id="44" name="TextBox 44"/>
          <p:cNvSpPr txBox="1"/>
          <p:nvPr/>
        </p:nvSpPr>
        <p:spPr>
          <a:xfrm>
            <a:off x="7130103" y="6342304"/>
            <a:ext cx="3354580" cy="198828"/>
          </a:xfrm>
          <a:prstGeom prst="rect">
            <a:avLst/>
          </a:prstGeom>
        </p:spPr>
        <p:txBody>
          <a:bodyPr lIns="0" tIns="0" rIns="0" bIns="0" rtlCol="0" anchor="t">
            <a:spAutoFit/>
          </a:bodyPr>
          <a:lstStyle/>
          <a:p>
            <a:pPr>
              <a:lnSpc>
                <a:spcPts val="1546"/>
              </a:lnSpc>
            </a:pPr>
            <a:r>
              <a:rPr lang="en-US" sz="1405">
                <a:solidFill>
                  <a:srgbClr val="FFFFFF"/>
                </a:solidFill>
                <a:latin typeface="Roboto"/>
              </a:rPr>
              <a:t>4 : LA POUPEE AJOUTEE AVEC SUCCES</a:t>
            </a:r>
          </a:p>
        </p:txBody>
      </p:sp>
      <p:sp>
        <p:nvSpPr>
          <p:cNvPr id="45" name="TextBox 45"/>
          <p:cNvSpPr txBox="1"/>
          <p:nvPr/>
        </p:nvSpPr>
        <p:spPr>
          <a:xfrm>
            <a:off x="11623337" y="5503653"/>
            <a:ext cx="1824668" cy="198828"/>
          </a:xfrm>
          <a:prstGeom prst="rect">
            <a:avLst/>
          </a:prstGeom>
        </p:spPr>
        <p:txBody>
          <a:bodyPr lIns="0" tIns="0" rIns="0" bIns="0" rtlCol="0" anchor="t">
            <a:spAutoFit/>
          </a:bodyPr>
          <a:lstStyle/>
          <a:p>
            <a:pPr>
              <a:lnSpc>
                <a:spcPts val="1546"/>
              </a:lnSpc>
            </a:pPr>
            <a:r>
              <a:rPr lang="en-US" sz="1405">
                <a:solidFill>
                  <a:srgbClr val="FFFFFF"/>
                </a:solidFill>
                <a:latin typeface="Roboto"/>
              </a:rPr>
              <a:t>3: AJOUTER POUPEE</a:t>
            </a:r>
          </a:p>
        </p:txBody>
      </p:sp>
      <p:sp>
        <p:nvSpPr>
          <p:cNvPr id="46" name="AutoShape 46"/>
          <p:cNvSpPr/>
          <p:nvPr/>
        </p:nvSpPr>
        <p:spPr>
          <a:xfrm flipH="1">
            <a:off x="5837441" y="6199223"/>
            <a:ext cx="5730641" cy="0"/>
          </a:xfrm>
          <a:prstGeom prst="line">
            <a:avLst/>
          </a:prstGeom>
          <a:ln w="38100" cap="flat">
            <a:solidFill>
              <a:srgbClr val="E5CA2D"/>
            </a:solidFill>
            <a:prstDash val="solid"/>
            <a:headEnd type="none" w="sm" len="sm"/>
            <a:tailEnd type="arrow" w="med" len="sm"/>
          </a:ln>
        </p:spPr>
      </p:sp>
      <p:sp>
        <p:nvSpPr>
          <p:cNvPr id="47" name="TextBox 47"/>
          <p:cNvSpPr txBox="1"/>
          <p:nvPr/>
        </p:nvSpPr>
        <p:spPr>
          <a:xfrm>
            <a:off x="8313852" y="5020274"/>
            <a:ext cx="3078109" cy="198828"/>
          </a:xfrm>
          <a:prstGeom prst="rect">
            <a:avLst/>
          </a:prstGeom>
        </p:spPr>
        <p:txBody>
          <a:bodyPr lIns="0" tIns="0" rIns="0" bIns="0" rtlCol="0" anchor="t">
            <a:spAutoFit/>
          </a:bodyPr>
          <a:lstStyle/>
          <a:p>
            <a:pPr>
              <a:lnSpc>
                <a:spcPts val="1546"/>
              </a:lnSpc>
            </a:pPr>
            <a:r>
              <a:rPr lang="en-US" sz="1405">
                <a:solidFill>
                  <a:srgbClr val="FFFFFF"/>
                </a:solidFill>
                <a:latin typeface="Roboto"/>
              </a:rPr>
              <a:t>2 : VERIFIER SI LA POUPEE EXISTE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0909"/>
        </a:solidFill>
        <a:effectLst/>
      </p:bgPr>
    </p:bg>
    <p:spTree>
      <p:nvGrpSpPr>
        <p:cNvPr id="1" name=""/>
        <p:cNvGrpSpPr/>
        <p:nvPr/>
      </p:nvGrpSpPr>
      <p:grpSpPr>
        <a:xfrm>
          <a:off x="0" y="0"/>
          <a:ext cx="0" cy="0"/>
          <a:chOff x="0" y="0"/>
          <a:chExt cx="0" cy="0"/>
        </a:xfrm>
      </p:grpSpPr>
      <p:sp>
        <p:nvSpPr>
          <p:cNvPr id="2" name="Freeform 2"/>
          <p:cNvSpPr/>
          <p:nvPr/>
        </p:nvSpPr>
        <p:spPr>
          <a:xfrm>
            <a:off x="1787931" y="752080"/>
            <a:ext cx="14742199" cy="9121736"/>
          </a:xfrm>
          <a:custGeom>
            <a:avLst/>
            <a:gdLst/>
            <a:ahLst/>
            <a:cxnLst/>
            <a:rect l="l" t="t" r="r" b="b"/>
            <a:pathLst>
              <a:path w="14742199" h="9121736">
                <a:moveTo>
                  <a:pt x="0" y="0"/>
                </a:moveTo>
                <a:lnTo>
                  <a:pt x="14742200" y="0"/>
                </a:lnTo>
                <a:lnTo>
                  <a:pt x="14742200" y="9121736"/>
                </a:lnTo>
                <a:lnTo>
                  <a:pt x="0" y="9121736"/>
                </a:lnTo>
                <a:lnTo>
                  <a:pt x="0" y="0"/>
                </a:lnTo>
                <a:close/>
              </a:path>
            </a:pathLst>
          </a:custGeom>
          <a:blipFill>
            <a:blip r:embed="rId2"/>
            <a:stretch>
              <a:fillRect/>
            </a:stretch>
          </a:blipFill>
        </p:spPr>
      </p:sp>
      <p:sp>
        <p:nvSpPr>
          <p:cNvPr id="3" name="Freeform 3"/>
          <p:cNvSpPr/>
          <p:nvPr/>
        </p:nvSpPr>
        <p:spPr>
          <a:xfrm>
            <a:off x="2767263" y="7548568"/>
            <a:ext cx="1542448" cy="559138"/>
          </a:xfrm>
          <a:custGeom>
            <a:avLst/>
            <a:gdLst/>
            <a:ahLst/>
            <a:cxnLst/>
            <a:rect l="l" t="t" r="r" b="b"/>
            <a:pathLst>
              <a:path w="1542448" h="559138">
                <a:moveTo>
                  <a:pt x="0" y="0"/>
                </a:moveTo>
                <a:lnTo>
                  <a:pt x="1542448" y="0"/>
                </a:lnTo>
                <a:lnTo>
                  <a:pt x="1542448" y="559138"/>
                </a:lnTo>
                <a:lnTo>
                  <a:pt x="0" y="55913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022584" y="7655930"/>
            <a:ext cx="219352" cy="297931"/>
          </a:xfrm>
          <a:custGeom>
            <a:avLst/>
            <a:gdLst/>
            <a:ahLst/>
            <a:cxnLst/>
            <a:rect l="l" t="t" r="r" b="b"/>
            <a:pathLst>
              <a:path w="219352" h="297931">
                <a:moveTo>
                  <a:pt x="0" y="0"/>
                </a:moveTo>
                <a:lnTo>
                  <a:pt x="219352" y="0"/>
                </a:lnTo>
                <a:lnTo>
                  <a:pt x="219352" y="297931"/>
                </a:lnTo>
                <a:lnTo>
                  <a:pt x="0" y="29793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3785981" y="7682209"/>
            <a:ext cx="291856" cy="291856"/>
          </a:xfrm>
          <a:custGeom>
            <a:avLst/>
            <a:gdLst/>
            <a:ahLst/>
            <a:cxnLst/>
            <a:rect l="l" t="t" r="r" b="b"/>
            <a:pathLst>
              <a:path w="291856" h="291856">
                <a:moveTo>
                  <a:pt x="0" y="0"/>
                </a:moveTo>
                <a:lnTo>
                  <a:pt x="291857" y="0"/>
                </a:lnTo>
                <a:lnTo>
                  <a:pt x="291857" y="291856"/>
                </a:lnTo>
                <a:lnTo>
                  <a:pt x="0" y="29185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AutoShape 6"/>
          <p:cNvSpPr/>
          <p:nvPr/>
        </p:nvSpPr>
        <p:spPr>
          <a:xfrm>
            <a:off x="3073653" y="8170684"/>
            <a:ext cx="929668" cy="0"/>
          </a:xfrm>
          <a:prstGeom prst="line">
            <a:avLst/>
          </a:prstGeom>
          <a:ln w="19050" cap="flat">
            <a:solidFill>
              <a:srgbClr val="E5CA2D"/>
            </a:solidFill>
            <a:prstDash val="solid"/>
            <a:headEnd type="none" w="sm" len="sm"/>
            <a:tailEnd type="none" w="sm" len="sm"/>
          </a:ln>
        </p:spPr>
      </p:sp>
      <p:sp>
        <p:nvSpPr>
          <p:cNvPr id="7" name="Freeform 7"/>
          <p:cNvSpPr/>
          <p:nvPr/>
        </p:nvSpPr>
        <p:spPr>
          <a:xfrm>
            <a:off x="2737970" y="7974065"/>
            <a:ext cx="151552" cy="356593"/>
          </a:xfrm>
          <a:custGeom>
            <a:avLst/>
            <a:gdLst/>
            <a:ahLst/>
            <a:cxnLst/>
            <a:rect l="l" t="t" r="r" b="b"/>
            <a:pathLst>
              <a:path w="151552" h="356593">
                <a:moveTo>
                  <a:pt x="0" y="0"/>
                </a:moveTo>
                <a:lnTo>
                  <a:pt x="151552" y="0"/>
                </a:lnTo>
                <a:lnTo>
                  <a:pt x="151552" y="356593"/>
                </a:lnTo>
                <a:lnTo>
                  <a:pt x="0" y="356593"/>
                </a:lnTo>
                <a:lnTo>
                  <a:pt x="0" y="0"/>
                </a:lnTo>
                <a:close/>
              </a:path>
            </a:pathLst>
          </a:custGeom>
          <a:blipFill>
            <a:blip r:embed="rId9"/>
            <a:stretch>
              <a:fillRect/>
            </a:stretch>
          </a:blipFill>
        </p:spPr>
      </p:sp>
      <p:sp>
        <p:nvSpPr>
          <p:cNvPr id="8" name="TextBox 8"/>
          <p:cNvSpPr txBox="1"/>
          <p:nvPr/>
        </p:nvSpPr>
        <p:spPr>
          <a:xfrm>
            <a:off x="12122412" y="1485842"/>
            <a:ext cx="3801504" cy="268695"/>
          </a:xfrm>
          <a:prstGeom prst="rect">
            <a:avLst/>
          </a:prstGeom>
        </p:spPr>
        <p:txBody>
          <a:bodyPr lIns="0" tIns="0" rIns="0" bIns="0" rtlCol="0" anchor="t">
            <a:spAutoFit/>
          </a:bodyPr>
          <a:lstStyle/>
          <a:p>
            <a:pPr algn="ctr">
              <a:lnSpc>
                <a:spcPts val="2076"/>
              </a:lnSpc>
            </a:pPr>
            <a:r>
              <a:rPr lang="en-US" sz="2056">
                <a:solidFill>
                  <a:srgbClr val="94D3F2"/>
                </a:solidFill>
                <a:latin typeface="Loubag Bold"/>
                <a:hlinkClick r:id="rId10" tooltip="https://maghreb.simplonline.co/briefs/ed0f20cc-eaf5-4ed8-8533-32487dcff237"/>
              </a:rPr>
              <a:t>PoupéesRusses</a:t>
            </a:r>
          </a:p>
        </p:txBody>
      </p:sp>
      <p:sp>
        <p:nvSpPr>
          <p:cNvPr id="9" name="Freeform 9"/>
          <p:cNvSpPr/>
          <p:nvPr/>
        </p:nvSpPr>
        <p:spPr>
          <a:xfrm>
            <a:off x="11819060" y="990600"/>
            <a:ext cx="1006755" cy="1006755"/>
          </a:xfrm>
          <a:custGeom>
            <a:avLst/>
            <a:gdLst/>
            <a:ahLst/>
            <a:cxnLst/>
            <a:rect l="l" t="t" r="r" b="b"/>
            <a:pathLst>
              <a:path w="1006755" h="1006755">
                <a:moveTo>
                  <a:pt x="0" y="0"/>
                </a:moveTo>
                <a:lnTo>
                  <a:pt x="1006755" y="0"/>
                </a:lnTo>
                <a:lnTo>
                  <a:pt x="1006755" y="1006755"/>
                </a:lnTo>
                <a:lnTo>
                  <a:pt x="0" y="1006755"/>
                </a:lnTo>
                <a:lnTo>
                  <a:pt x="0" y="0"/>
                </a:lnTo>
                <a:close/>
              </a:path>
            </a:pathLst>
          </a:custGeom>
          <a:blipFill>
            <a:blip r:embed="rId11"/>
            <a:stretch>
              <a:fillRect/>
            </a:stretch>
          </a:blipFill>
        </p:spPr>
      </p:sp>
      <p:sp>
        <p:nvSpPr>
          <p:cNvPr id="10" name="Freeform 10"/>
          <p:cNvSpPr/>
          <p:nvPr/>
        </p:nvSpPr>
        <p:spPr>
          <a:xfrm>
            <a:off x="5179915" y="1441881"/>
            <a:ext cx="1044399" cy="904710"/>
          </a:xfrm>
          <a:custGeom>
            <a:avLst/>
            <a:gdLst/>
            <a:ahLst/>
            <a:cxnLst/>
            <a:rect l="l" t="t" r="r" b="b"/>
            <a:pathLst>
              <a:path w="1044399" h="904710">
                <a:moveTo>
                  <a:pt x="0" y="0"/>
                </a:moveTo>
                <a:lnTo>
                  <a:pt x="1044399" y="0"/>
                </a:lnTo>
                <a:lnTo>
                  <a:pt x="1044399" y="904710"/>
                </a:lnTo>
                <a:lnTo>
                  <a:pt x="0" y="904710"/>
                </a:lnTo>
                <a:lnTo>
                  <a:pt x="0" y="0"/>
                </a:lnTo>
                <a:close/>
              </a:path>
            </a:pathLst>
          </a:custGeom>
          <a:blipFill>
            <a:blip r:embed="rId12"/>
            <a:stretch>
              <a:fillRect/>
            </a:stretch>
          </a:blipFill>
        </p:spPr>
      </p:sp>
      <p:sp>
        <p:nvSpPr>
          <p:cNvPr id="11" name="TextBox 11"/>
          <p:cNvSpPr txBox="1"/>
          <p:nvPr/>
        </p:nvSpPr>
        <p:spPr>
          <a:xfrm>
            <a:off x="983168" y="1121026"/>
            <a:ext cx="5515834" cy="798301"/>
          </a:xfrm>
          <a:prstGeom prst="rect">
            <a:avLst/>
          </a:prstGeom>
        </p:spPr>
        <p:txBody>
          <a:bodyPr lIns="0" tIns="0" rIns="0" bIns="0" rtlCol="0" anchor="t">
            <a:spAutoFit/>
          </a:bodyPr>
          <a:lstStyle/>
          <a:p>
            <a:pPr algn="ctr">
              <a:lnSpc>
                <a:spcPts val="5874"/>
              </a:lnSpc>
              <a:spcBef>
                <a:spcPct val="0"/>
              </a:spcBef>
            </a:pPr>
            <a:r>
              <a:rPr lang="en-US" sz="4195" spc="167">
                <a:solidFill>
                  <a:srgbClr val="19CE13"/>
                </a:solidFill>
                <a:latin typeface="Retropix"/>
              </a:rPr>
              <a:t>ENAA . . . </a:t>
            </a:r>
          </a:p>
        </p:txBody>
      </p:sp>
      <p:sp>
        <p:nvSpPr>
          <p:cNvPr id="12" name="Freeform 12"/>
          <p:cNvSpPr/>
          <p:nvPr/>
        </p:nvSpPr>
        <p:spPr>
          <a:xfrm>
            <a:off x="6224314" y="1112788"/>
            <a:ext cx="3761162" cy="1283497"/>
          </a:xfrm>
          <a:custGeom>
            <a:avLst/>
            <a:gdLst/>
            <a:ahLst/>
            <a:cxnLst/>
            <a:rect l="l" t="t" r="r" b="b"/>
            <a:pathLst>
              <a:path w="3761162" h="1283497">
                <a:moveTo>
                  <a:pt x="0" y="0"/>
                </a:moveTo>
                <a:lnTo>
                  <a:pt x="3761162" y="0"/>
                </a:lnTo>
                <a:lnTo>
                  <a:pt x="3761162" y="1283496"/>
                </a:lnTo>
                <a:lnTo>
                  <a:pt x="0" y="1283496"/>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13" name="TextBox 13"/>
          <p:cNvSpPr txBox="1"/>
          <p:nvPr/>
        </p:nvSpPr>
        <p:spPr>
          <a:xfrm>
            <a:off x="2566620" y="8163255"/>
            <a:ext cx="2025081" cy="193034"/>
          </a:xfrm>
          <a:prstGeom prst="rect">
            <a:avLst/>
          </a:prstGeom>
        </p:spPr>
        <p:txBody>
          <a:bodyPr lIns="0" tIns="0" rIns="0" bIns="0" rtlCol="0" anchor="t">
            <a:spAutoFit/>
          </a:bodyPr>
          <a:lstStyle/>
          <a:p>
            <a:pPr algn="ctr">
              <a:lnSpc>
                <a:spcPts val="1619"/>
              </a:lnSpc>
            </a:pPr>
            <a:r>
              <a:rPr lang="en-US" sz="1156">
                <a:solidFill>
                  <a:srgbClr val="FFFFFF"/>
                </a:solidFill>
                <a:latin typeface="Clear Sans Bold"/>
              </a:rPr>
              <a:t>CHARAFI OUSSAMA</a:t>
            </a:r>
          </a:p>
        </p:txBody>
      </p:sp>
      <p:sp>
        <p:nvSpPr>
          <p:cNvPr id="14" name="TextBox 14"/>
          <p:cNvSpPr txBox="1"/>
          <p:nvPr/>
        </p:nvSpPr>
        <p:spPr>
          <a:xfrm>
            <a:off x="12122412" y="8161887"/>
            <a:ext cx="5208077" cy="323287"/>
          </a:xfrm>
          <a:prstGeom prst="rect">
            <a:avLst/>
          </a:prstGeom>
        </p:spPr>
        <p:txBody>
          <a:bodyPr lIns="0" tIns="0" rIns="0" bIns="0" rtlCol="0" anchor="t">
            <a:spAutoFit/>
          </a:bodyPr>
          <a:lstStyle/>
          <a:p>
            <a:pPr>
              <a:lnSpc>
                <a:spcPts val="2426"/>
              </a:lnSpc>
            </a:pPr>
            <a:r>
              <a:rPr lang="en-US" sz="2205">
                <a:solidFill>
                  <a:srgbClr val="FFFFFF"/>
                </a:solidFill>
                <a:latin typeface="Minnie Play"/>
              </a:rPr>
              <a:t>DIAGRAMME DE CLASSE </a:t>
            </a:r>
          </a:p>
        </p:txBody>
      </p:sp>
      <p:sp>
        <p:nvSpPr>
          <p:cNvPr id="15" name="TextBox 15"/>
          <p:cNvSpPr txBox="1"/>
          <p:nvPr/>
        </p:nvSpPr>
        <p:spPr>
          <a:xfrm>
            <a:off x="6593422" y="1424935"/>
            <a:ext cx="5208077" cy="678252"/>
          </a:xfrm>
          <a:prstGeom prst="rect">
            <a:avLst/>
          </a:prstGeom>
        </p:spPr>
        <p:txBody>
          <a:bodyPr lIns="0" tIns="0" rIns="0" bIns="0" rtlCol="0" anchor="t">
            <a:spAutoFit/>
          </a:bodyPr>
          <a:lstStyle/>
          <a:p>
            <a:pPr>
              <a:lnSpc>
                <a:spcPts val="2646"/>
              </a:lnSpc>
            </a:pPr>
            <a:r>
              <a:rPr lang="en-US" sz="2405">
                <a:solidFill>
                  <a:srgbClr val="000000"/>
                </a:solidFill>
                <a:latin typeface="Minnie Play"/>
              </a:rPr>
              <a:t>COMMENT FONCTIONE</a:t>
            </a:r>
          </a:p>
          <a:p>
            <a:pPr>
              <a:lnSpc>
                <a:spcPts val="2646"/>
              </a:lnSpc>
            </a:pPr>
            <a:r>
              <a:rPr lang="en-US" sz="2405">
                <a:solidFill>
                  <a:srgbClr val="000000"/>
                </a:solidFill>
                <a:latin typeface="Minnie Play"/>
              </a:rPr>
              <a:t>LE PROGRAMME</a:t>
            </a:r>
          </a:p>
        </p:txBody>
      </p:sp>
      <p:grpSp>
        <p:nvGrpSpPr>
          <p:cNvPr id="16" name="Group 16"/>
          <p:cNvGrpSpPr/>
          <p:nvPr/>
        </p:nvGrpSpPr>
        <p:grpSpPr>
          <a:xfrm rot="-10800000">
            <a:off x="9006248" y="5793969"/>
            <a:ext cx="1042035" cy="185820"/>
            <a:chOff x="0" y="0"/>
            <a:chExt cx="2407186" cy="429260"/>
          </a:xfrm>
        </p:grpSpPr>
        <p:sp>
          <p:nvSpPr>
            <p:cNvPr id="17" name="Freeform 17"/>
            <p:cNvSpPr/>
            <p:nvPr/>
          </p:nvSpPr>
          <p:spPr>
            <a:xfrm>
              <a:off x="0" y="-5080"/>
              <a:ext cx="2407187" cy="434340"/>
            </a:xfrm>
            <a:custGeom>
              <a:avLst/>
              <a:gdLst/>
              <a:ahLst/>
              <a:cxnLst/>
              <a:rect l="l" t="t" r="r" b="b"/>
              <a:pathLst>
                <a:path w="2407187" h="434340">
                  <a:moveTo>
                    <a:pt x="2389407" y="187960"/>
                  </a:moveTo>
                  <a:lnTo>
                    <a:pt x="2127787" y="11430"/>
                  </a:lnTo>
                  <a:cubicBezTo>
                    <a:pt x="2110007" y="0"/>
                    <a:pt x="2087146" y="3810"/>
                    <a:pt x="2074446" y="21590"/>
                  </a:cubicBezTo>
                  <a:cubicBezTo>
                    <a:pt x="2063017" y="39370"/>
                    <a:pt x="2066827" y="62230"/>
                    <a:pt x="2084607" y="74930"/>
                  </a:cubicBezTo>
                  <a:lnTo>
                    <a:pt x="2243357" y="181610"/>
                  </a:lnTo>
                  <a:lnTo>
                    <a:pt x="0" y="181610"/>
                  </a:lnTo>
                  <a:lnTo>
                    <a:pt x="0" y="257810"/>
                  </a:lnTo>
                  <a:lnTo>
                    <a:pt x="2243357" y="257810"/>
                  </a:lnTo>
                  <a:lnTo>
                    <a:pt x="2084607" y="364490"/>
                  </a:lnTo>
                  <a:cubicBezTo>
                    <a:pt x="2066827" y="375920"/>
                    <a:pt x="2063017" y="400050"/>
                    <a:pt x="2074447" y="417830"/>
                  </a:cubicBezTo>
                  <a:cubicBezTo>
                    <a:pt x="2082067" y="429260"/>
                    <a:pt x="2093497" y="434340"/>
                    <a:pt x="2106197" y="434340"/>
                  </a:cubicBezTo>
                  <a:cubicBezTo>
                    <a:pt x="2113817" y="434340"/>
                    <a:pt x="2121437" y="431800"/>
                    <a:pt x="2127787" y="427990"/>
                  </a:cubicBezTo>
                  <a:lnTo>
                    <a:pt x="2390677" y="251460"/>
                  </a:lnTo>
                  <a:cubicBezTo>
                    <a:pt x="2400837" y="243840"/>
                    <a:pt x="2407187" y="232410"/>
                    <a:pt x="2407187" y="219710"/>
                  </a:cubicBezTo>
                  <a:cubicBezTo>
                    <a:pt x="2407187" y="207010"/>
                    <a:pt x="2400837" y="195580"/>
                    <a:pt x="2389407" y="187960"/>
                  </a:cubicBezTo>
                  <a:close/>
                </a:path>
              </a:pathLst>
            </a:custGeom>
            <a:solidFill>
              <a:srgbClr val="FF5500"/>
            </a:solidFill>
          </p:spPr>
        </p:sp>
      </p:grpSp>
      <p:grpSp>
        <p:nvGrpSpPr>
          <p:cNvPr id="18" name="Group 18"/>
          <p:cNvGrpSpPr/>
          <p:nvPr/>
        </p:nvGrpSpPr>
        <p:grpSpPr>
          <a:xfrm rot="5400000">
            <a:off x="11625485" y="6573917"/>
            <a:ext cx="469019" cy="198396"/>
            <a:chOff x="0" y="0"/>
            <a:chExt cx="1083472" cy="429260"/>
          </a:xfrm>
        </p:grpSpPr>
        <p:sp>
          <p:nvSpPr>
            <p:cNvPr id="19" name="Freeform 19"/>
            <p:cNvSpPr/>
            <p:nvPr/>
          </p:nvSpPr>
          <p:spPr>
            <a:xfrm>
              <a:off x="0" y="-5080"/>
              <a:ext cx="1083473" cy="434340"/>
            </a:xfrm>
            <a:custGeom>
              <a:avLst/>
              <a:gdLst/>
              <a:ahLst/>
              <a:cxnLst/>
              <a:rect l="l" t="t" r="r" b="b"/>
              <a:pathLst>
                <a:path w="1083473" h="434340">
                  <a:moveTo>
                    <a:pt x="1065693" y="187960"/>
                  </a:moveTo>
                  <a:lnTo>
                    <a:pt x="804072" y="11430"/>
                  </a:lnTo>
                  <a:cubicBezTo>
                    <a:pt x="786293" y="0"/>
                    <a:pt x="763432" y="3810"/>
                    <a:pt x="750732" y="21590"/>
                  </a:cubicBezTo>
                  <a:cubicBezTo>
                    <a:pt x="739302" y="39370"/>
                    <a:pt x="743113" y="62230"/>
                    <a:pt x="760893" y="74930"/>
                  </a:cubicBezTo>
                  <a:lnTo>
                    <a:pt x="919643" y="181610"/>
                  </a:lnTo>
                  <a:lnTo>
                    <a:pt x="0" y="181610"/>
                  </a:lnTo>
                  <a:lnTo>
                    <a:pt x="0" y="257810"/>
                  </a:lnTo>
                  <a:lnTo>
                    <a:pt x="919643" y="257810"/>
                  </a:lnTo>
                  <a:lnTo>
                    <a:pt x="760893" y="364490"/>
                  </a:lnTo>
                  <a:cubicBezTo>
                    <a:pt x="743113" y="375920"/>
                    <a:pt x="739302" y="400050"/>
                    <a:pt x="750733" y="417830"/>
                  </a:cubicBezTo>
                  <a:cubicBezTo>
                    <a:pt x="758352" y="429260"/>
                    <a:pt x="769783" y="434340"/>
                    <a:pt x="782483" y="434340"/>
                  </a:cubicBezTo>
                  <a:cubicBezTo>
                    <a:pt x="790102" y="434340"/>
                    <a:pt x="797722" y="431800"/>
                    <a:pt x="804072" y="427990"/>
                  </a:cubicBezTo>
                  <a:lnTo>
                    <a:pt x="1066963" y="251460"/>
                  </a:lnTo>
                  <a:cubicBezTo>
                    <a:pt x="1077123" y="243840"/>
                    <a:pt x="1083473" y="232410"/>
                    <a:pt x="1083473" y="219710"/>
                  </a:cubicBezTo>
                  <a:cubicBezTo>
                    <a:pt x="1083473" y="207010"/>
                    <a:pt x="1077123" y="195580"/>
                    <a:pt x="1065693" y="187960"/>
                  </a:cubicBezTo>
                  <a:close/>
                </a:path>
              </a:pathLst>
            </a:custGeom>
            <a:solidFill>
              <a:srgbClr val="FF5500"/>
            </a:solidFill>
          </p:spPr>
        </p:sp>
      </p:grpSp>
      <p:grpSp>
        <p:nvGrpSpPr>
          <p:cNvPr id="20" name="Group 20"/>
          <p:cNvGrpSpPr/>
          <p:nvPr/>
        </p:nvGrpSpPr>
        <p:grpSpPr>
          <a:xfrm>
            <a:off x="10527282" y="5436470"/>
            <a:ext cx="3761771" cy="898691"/>
            <a:chOff x="0" y="0"/>
            <a:chExt cx="5015695" cy="1198255"/>
          </a:xfrm>
        </p:grpSpPr>
        <p:grpSp>
          <p:nvGrpSpPr>
            <p:cNvPr id="21" name="Group 21"/>
            <p:cNvGrpSpPr/>
            <p:nvPr/>
          </p:nvGrpSpPr>
          <p:grpSpPr>
            <a:xfrm>
              <a:off x="0" y="0"/>
              <a:ext cx="5015695" cy="1198255"/>
              <a:chOff x="0" y="0"/>
              <a:chExt cx="4192113" cy="1001501"/>
            </a:xfrm>
          </p:grpSpPr>
          <p:sp>
            <p:nvSpPr>
              <p:cNvPr id="22" name="Freeform 22"/>
              <p:cNvSpPr/>
              <p:nvPr/>
            </p:nvSpPr>
            <p:spPr>
              <a:xfrm>
                <a:off x="0" y="0"/>
                <a:ext cx="4192113" cy="1001501"/>
              </a:xfrm>
              <a:custGeom>
                <a:avLst/>
                <a:gdLst/>
                <a:ahLst/>
                <a:cxnLst/>
                <a:rect l="l" t="t" r="r" b="b"/>
                <a:pathLst>
                  <a:path w="4192113" h="1001501">
                    <a:moveTo>
                      <a:pt x="0" y="0"/>
                    </a:moveTo>
                    <a:lnTo>
                      <a:pt x="0" y="1001501"/>
                    </a:lnTo>
                    <a:lnTo>
                      <a:pt x="4192113" y="1001501"/>
                    </a:lnTo>
                    <a:lnTo>
                      <a:pt x="4192113" y="0"/>
                    </a:lnTo>
                    <a:lnTo>
                      <a:pt x="0" y="0"/>
                    </a:lnTo>
                    <a:close/>
                    <a:moveTo>
                      <a:pt x="4131153" y="940541"/>
                    </a:moveTo>
                    <a:lnTo>
                      <a:pt x="59690" y="940541"/>
                    </a:lnTo>
                    <a:lnTo>
                      <a:pt x="59690" y="59690"/>
                    </a:lnTo>
                    <a:lnTo>
                      <a:pt x="4131153" y="59690"/>
                    </a:lnTo>
                    <a:lnTo>
                      <a:pt x="4131153" y="940541"/>
                    </a:lnTo>
                    <a:close/>
                  </a:path>
                </a:pathLst>
              </a:custGeom>
              <a:solidFill>
                <a:srgbClr val="F9FF00"/>
              </a:solidFill>
            </p:spPr>
          </p:sp>
        </p:grpSp>
        <p:sp>
          <p:nvSpPr>
            <p:cNvPr id="23" name="TextBox 23"/>
            <p:cNvSpPr txBox="1"/>
            <p:nvPr/>
          </p:nvSpPr>
          <p:spPr>
            <a:xfrm>
              <a:off x="487931" y="347769"/>
              <a:ext cx="4039833" cy="438513"/>
            </a:xfrm>
            <a:prstGeom prst="rect">
              <a:avLst/>
            </a:prstGeom>
          </p:spPr>
          <p:txBody>
            <a:bodyPr lIns="0" tIns="0" rIns="0" bIns="0" rtlCol="0" anchor="t">
              <a:spAutoFit/>
            </a:bodyPr>
            <a:lstStyle/>
            <a:p>
              <a:pPr algn="ctr">
                <a:lnSpc>
                  <a:spcPts val="2741"/>
                </a:lnSpc>
              </a:pPr>
              <a:r>
                <a:rPr lang="en-US" sz="1958" spc="97">
                  <a:solidFill>
                    <a:srgbClr val="FFFFFF"/>
                  </a:solidFill>
                  <a:latin typeface="Aileron"/>
                </a:rPr>
                <a:t>CLASS POUPEE RUSSE</a:t>
              </a:r>
            </a:p>
          </p:txBody>
        </p:sp>
      </p:grpSp>
      <p:grpSp>
        <p:nvGrpSpPr>
          <p:cNvPr id="24" name="Group 24"/>
          <p:cNvGrpSpPr/>
          <p:nvPr/>
        </p:nvGrpSpPr>
        <p:grpSpPr>
          <a:xfrm>
            <a:off x="13105080" y="7170153"/>
            <a:ext cx="1284101" cy="601352"/>
            <a:chOff x="0" y="0"/>
            <a:chExt cx="867809" cy="406400"/>
          </a:xfrm>
        </p:grpSpPr>
        <p:sp>
          <p:nvSpPr>
            <p:cNvPr id="25" name="Freeform 25"/>
            <p:cNvSpPr/>
            <p:nvPr/>
          </p:nvSpPr>
          <p:spPr>
            <a:xfrm>
              <a:off x="0" y="0"/>
              <a:ext cx="867809" cy="406400"/>
            </a:xfrm>
            <a:custGeom>
              <a:avLst/>
              <a:gdLst/>
              <a:ahLst/>
              <a:cxnLst/>
              <a:rect l="l" t="t" r="r" b="b"/>
              <a:pathLst>
                <a:path w="867809" h="406400">
                  <a:moveTo>
                    <a:pt x="867809" y="0"/>
                  </a:moveTo>
                  <a:lnTo>
                    <a:pt x="0" y="0"/>
                  </a:lnTo>
                  <a:lnTo>
                    <a:pt x="101600" y="203200"/>
                  </a:lnTo>
                  <a:lnTo>
                    <a:pt x="0" y="406400"/>
                  </a:lnTo>
                  <a:lnTo>
                    <a:pt x="867809" y="406400"/>
                  </a:lnTo>
                  <a:lnTo>
                    <a:pt x="766209" y="203200"/>
                  </a:lnTo>
                  <a:lnTo>
                    <a:pt x="867809" y="0"/>
                  </a:lnTo>
                  <a:close/>
                </a:path>
              </a:pathLst>
            </a:custGeom>
            <a:solidFill>
              <a:srgbClr val="19CE13"/>
            </a:solidFill>
          </p:spPr>
        </p:sp>
        <p:sp>
          <p:nvSpPr>
            <p:cNvPr id="26" name="TextBox 26"/>
            <p:cNvSpPr txBox="1"/>
            <p:nvPr/>
          </p:nvSpPr>
          <p:spPr>
            <a:xfrm>
              <a:off x="88900" y="19050"/>
              <a:ext cx="690009" cy="387350"/>
            </a:xfrm>
            <a:prstGeom prst="rect">
              <a:avLst/>
            </a:prstGeom>
          </p:spPr>
          <p:txBody>
            <a:bodyPr lIns="50800" tIns="50800" rIns="50800" bIns="50800" rtlCol="0" anchor="ctr"/>
            <a:lstStyle/>
            <a:p>
              <a:pPr algn="ctr">
                <a:lnSpc>
                  <a:spcPts val="1766"/>
                </a:lnSpc>
              </a:pPr>
              <a:r>
                <a:rPr lang="en-US" sz="1605">
                  <a:solidFill>
                    <a:srgbClr val="000000"/>
                  </a:solidFill>
                  <a:latin typeface="Minnie Play"/>
                </a:rPr>
                <a:t>OUVRIR</a:t>
              </a:r>
            </a:p>
          </p:txBody>
        </p:sp>
      </p:grpSp>
      <p:sp>
        <p:nvSpPr>
          <p:cNvPr id="27" name="TextBox 27"/>
          <p:cNvSpPr txBox="1"/>
          <p:nvPr/>
        </p:nvSpPr>
        <p:spPr>
          <a:xfrm>
            <a:off x="11959193" y="6365536"/>
            <a:ext cx="2025858" cy="683691"/>
          </a:xfrm>
          <a:prstGeom prst="rect">
            <a:avLst/>
          </a:prstGeom>
        </p:spPr>
        <p:txBody>
          <a:bodyPr lIns="0" tIns="0" rIns="0" bIns="0" rtlCol="0" anchor="t">
            <a:spAutoFit/>
          </a:bodyPr>
          <a:lstStyle/>
          <a:p>
            <a:pPr algn="ctr">
              <a:lnSpc>
                <a:spcPts val="2741"/>
              </a:lnSpc>
            </a:pPr>
            <a:r>
              <a:rPr lang="en-US" sz="1958" spc="97">
                <a:solidFill>
                  <a:srgbClr val="FFFFFF"/>
                </a:solidFill>
                <a:latin typeface="Aileron"/>
              </a:rPr>
              <a:t>herriter d’une poupee</a:t>
            </a:r>
          </a:p>
        </p:txBody>
      </p:sp>
      <p:grpSp>
        <p:nvGrpSpPr>
          <p:cNvPr id="28" name="Group 28"/>
          <p:cNvGrpSpPr/>
          <p:nvPr/>
        </p:nvGrpSpPr>
        <p:grpSpPr>
          <a:xfrm>
            <a:off x="11503292" y="7170153"/>
            <a:ext cx="1284101" cy="601352"/>
            <a:chOff x="0" y="0"/>
            <a:chExt cx="867809" cy="406400"/>
          </a:xfrm>
        </p:grpSpPr>
        <p:sp>
          <p:nvSpPr>
            <p:cNvPr id="29" name="Freeform 29"/>
            <p:cNvSpPr/>
            <p:nvPr/>
          </p:nvSpPr>
          <p:spPr>
            <a:xfrm>
              <a:off x="0" y="0"/>
              <a:ext cx="867809" cy="406400"/>
            </a:xfrm>
            <a:custGeom>
              <a:avLst/>
              <a:gdLst/>
              <a:ahLst/>
              <a:cxnLst/>
              <a:rect l="l" t="t" r="r" b="b"/>
              <a:pathLst>
                <a:path w="867809" h="406400">
                  <a:moveTo>
                    <a:pt x="867809" y="0"/>
                  </a:moveTo>
                  <a:lnTo>
                    <a:pt x="0" y="0"/>
                  </a:lnTo>
                  <a:lnTo>
                    <a:pt x="101600" y="203200"/>
                  </a:lnTo>
                  <a:lnTo>
                    <a:pt x="0" y="406400"/>
                  </a:lnTo>
                  <a:lnTo>
                    <a:pt x="867809" y="406400"/>
                  </a:lnTo>
                  <a:lnTo>
                    <a:pt x="766209" y="203200"/>
                  </a:lnTo>
                  <a:lnTo>
                    <a:pt x="867809" y="0"/>
                  </a:lnTo>
                  <a:close/>
                </a:path>
              </a:pathLst>
            </a:custGeom>
            <a:solidFill>
              <a:srgbClr val="19CE13"/>
            </a:solidFill>
          </p:spPr>
        </p:sp>
        <p:sp>
          <p:nvSpPr>
            <p:cNvPr id="30" name="TextBox 30"/>
            <p:cNvSpPr txBox="1"/>
            <p:nvPr/>
          </p:nvSpPr>
          <p:spPr>
            <a:xfrm>
              <a:off x="88900" y="19050"/>
              <a:ext cx="690009" cy="387350"/>
            </a:xfrm>
            <a:prstGeom prst="rect">
              <a:avLst/>
            </a:prstGeom>
          </p:spPr>
          <p:txBody>
            <a:bodyPr lIns="50800" tIns="50800" rIns="50800" bIns="50800" rtlCol="0" anchor="ctr"/>
            <a:lstStyle/>
            <a:p>
              <a:pPr algn="ctr">
                <a:lnSpc>
                  <a:spcPts val="1766"/>
                </a:lnSpc>
              </a:pPr>
              <a:r>
                <a:rPr lang="en-US" sz="1605">
                  <a:solidFill>
                    <a:srgbClr val="000000"/>
                  </a:solidFill>
                  <a:latin typeface="Minnie Play"/>
                </a:rPr>
                <a:t>FERMER</a:t>
              </a:r>
            </a:p>
          </p:txBody>
        </p:sp>
      </p:grpSp>
      <p:grpSp>
        <p:nvGrpSpPr>
          <p:cNvPr id="31" name="Group 31"/>
          <p:cNvGrpSpPr/>
          <p:nvPr/>
        </p:nvGrpSpPr>
        <p:grpSpPr>
          <a:xfrm>
            <a:off x="10048283" y="7170153"/>
            <a:ext cx="1284101" cy="601352"/>
            <a:chOff x="0" y="0"/>
            <a:chExt cx="867809" cy="406400"/>
          </a:xfrm>
        </p:grpSpPr>
        <p:sp>
          <p:nvSpPr>
            <p:cNvPr id="32" name="Freeform 32"/>
            <p:cNvSpPr/>
            <p:nvPr/>
          </p:nvSpPr>
          <p:spPr>
            <a:xfrm>
              <a:off x="0" y="0"/>
              <a:ext cx="867809" cy="406400"/>
            </a:xfrm>
            <a:custGeom>
              <a:avLst/>
              <a:gdLst/>
              <a:ahLst/>
              <a:cxnLst/>
              <a:rect l="l" t="t" r="r" b="b"/>
              <a:pathLst>
                <a:path w="867809" h="406400">
                  <a:moveTo>
                    <a:pt x="867809" y="0"/>
                  </a:moveTo>
                  <a:lnTo>
                    <a:pt x="0" y="0"/>
                  </a:lnTo>
                  <a:lnTo>
                    <a:pt x="101600" y="203200"/>
                  </a:lnTo>
                  <a:lnTo>
                    <a:pt x="0" y="406400"/>
                  </a:lnTo>
                  <a:lnTo>
                    <a:pt x="867809" y="406400"/>
                  </a:lnTo>
                  <a:lnTo>
                    <a:pt x="766209" y="203200"/>
                  </a:lnTo>
                  <a:lnTo>
                    <a:pt x="867809" y="0"/>
                  </a:lnTo>
                  <a:close/>
                </a:path>
              </a:pathLst>
            </a:custGeom>
            <a:solidFill>
              <a:srgbClr val="19CE13"/>
            </a:solidFill>
          </p:spPr>
        </p:sp>
        <p:sp>
          <p:nvSpPr>
            <p:cNvPr id="33" name="TextBox 33"/>
            <p:cNvSpPr txBox="1"/>
            <p:nvPr/>
          </p:nvSpPr>
          <p:spPr>
            <a:xfrm>
              <a:off x="88900" y="19050"/>
              <a:ext cx="690009" cy="387350"/>
            </a:xfrm>
            <a:prstGeom prst="rect">
              <a:avLst/>
            </a:prstGeom>
          </p:spPr>
          <p:txBody>
            <a:bodyPr lIns="50800" tIns="50800" rIns="50800" bIns="50800" rtlCol="0" anchor="ctr"/>
            <a:lstStyle/>
            <a:p>
              <a:pPr algn="ctr">
                <a:lnSpc>
                  <a:spcPts val="1766"/>
                </a:lnSpc>
              </a:pPr>
              <a:r>
                <a:rPr lang="en-US" sz="1605">
                  <a:solidFill>
                    <a:srgbClr val="000000"/>
                  </a:solidFill>
                  <a:latin typeface="Minnie Play"/>
                </a:rPr>
                <a:t>PLACER DANS</a:t>
              </a:r>
            </a:p>
          </p:txBody>
        </p:sp>
      </p:grpSp>
      <p:grpSp>
        <p:nvGrpSpPr>
          <p:cNvPr id="34" name="Group 34"/>
          <p:cNvGrpSpPr/>
          <p:nvPr/>
        </p:nvGrpSpPr>
        <p:grpSpPr>
          <a:xfrm>
            <a:off x="8594926" y="7170153"/>
            <a:ext cx="1284101" cy="601352"/>
            <a:chOff x="0" y="0"/>
            <a:chExt cx="867809" cy="406400"/>
          </a:xfrm>
        </p:grpSpPr>
        <p:sp>
          <p:nvSpPr>
            <p:cNvPr id="35" name="Freeform 35"/>
            <p:cNvSpPr/>
            <p:nvPr/>
          </p:nvSpPr>
          <p:spPr>
            <a:xfrm>
              <a:off x="0" y="0"/>
              <a:ext cx="867809" cy="406400"/>
            </a:xfrm>
            <a:custGeom>
              <a:avLst/>
              <a:gdLst/>
              <a:ahLst/>
              <a:cxnLst/>
              <a:rect l="l" t="t" r="r" b="b"/>
              <a:pathLst>
                <a:path w="867809" h="406400">
                  <a:moveTo>
                    <a:pt x="867809" y="0"/>
                  </a:moveTo>
                  <a:lnTo>
                    <a:pt x="0" y="0"/>
                  </a:lnTo>
                  <a:lnTo>
                    <a:pt x="101600" y="203200"/>
                  </a:lnTo>
                  <a:lnTo>
                    <a:pt x="0" y="406400"/>
                  </a:lnTo>
                  <a:lnTo>
                    <a:pt x="867809" y="406400"/>
                  </a:lnTo>
                  <a:lnTo>
                    <a:pt x="766209" y="203200"/>
                  </a:lnTo>
                  <a:lnTo>
                    <a:pt x="867809" y="0"/>
                  </a:lnTo>
                  <a:close/>
                </a:path>
              </a:pathLst>
            </a:custGeom>
            <a:solidFill>
              <a:srgbClr val="19CE13"/>
            </a:solidFill>
          </p:spPr>
        </p:sp>
        <p:sp>
          <p:nvSpPr>
            <p:cNvPr id="36" name="TextBox 36"/>
            <p:cNvSpPr txBox="1"/>
            <p:nvPr/>
          </p:nvSpPr>
          <p:spPr>
            <a:xfrm>
              <a:off x="88900" y="19050"/>
              <a:ext cx="690009" cy="387350"/>
            </a:xfrm>
            <a:prstGeom prst="rect">
              <a:avLst/>
            </a:prstGeom>
          </p:spPr>
          <p:txBody>
            <a:bodyPr lIns="50800" tIns="50800" rIns="50800" bIns="50800" rtlCol="0" anchor="ctr"/>
            <a:lstStyle/>
            <a:p>
              <a:pPr algn="ctr">
                <a:lnSpc>
                  <a:spcPts val="1766"/>
                </a:lnSpc>
              </a:pPr>
              <a:r>
                <a:rPr lang="en-US" sz="1605">
                  <a:solidFill>
                    <a:srgbClr val="000000"/>
                  </a:solidFill>
                  <a:latin typeface="Minnie Play"/>
                </a:rPr>
                <a:t>SORTIR DE</a:t>
              </a:r>
            </a:p>
          </p:txBody>
        </p:sp>
      </p:grpSp>
      <p:grpSp>
        <p:nvGrpSpPr>
          <p:cNvPr id="37" name="Group 37"/>
          <p:cNvGrpSpPr/>
          <p:nvPr/>
        </p:nvGrpSpPr>
        <p:grpSpPr>
          <a:xfrm>
            <a:off x="5073027" y="5531042"/>
            <a:ext cx="3761771" cy="898691"/>
            <a:chOff x="0" y="0"/>
            <a:chExt cx="5015695" cy="1198255"/>
          </a:xfrm>
        </p:grpSpPr>
        <p:grpSp>
          <p:nvGrpSpPr>
            <p:cNvPr id="38" name="Group 38"/>
            <p:cNvGrpSpPr/>
            <p:nvPr/>
          </p:nvGrpSpPr>
          <p:grpSpPr>
            <a:xfrm>
              <a:off x="0" y="0"/>
              <a:ext cx="5015695" cy="1198255"/>
              <a:chOff x="0" y="0"/>
              <a:chExt cx="4192113" cy="1001501"/>
            </a:xfrm>
          </p:grpSpPr>
          <p:sp>
            <p:nvSpPr>
              <p:cNvPr id="39" name="Freeform 39"/>
              <p:cNvSpPr/>
              <p:nvPr/>
            </p:nvSpPr>
            <p:spPr>
              <a:xfrm>
                <a:off x="0" y="0"/>
                <a:ext cx="4192113" cy="1001501"/>
              </a:xfrm>
              <a:custGeom>
                <a:avLst/>
                <a:gdLst/>
                <a:ahLst/>
                <a:cxnLst/>
                <a:rect l="l" t="t" r="r" b="b"/>
                <a:pathLst>
                  <a:path w="4192113" h="1001501">
                    <a:moveTo>
                      <a:pt x="0" y="0"/>
                    </a:moveTo>
                    <a:lnTo>
                      <a:pt x="0" y="1001501"/>
                    </a:lnTo>
                    <a:lnTo>
                      <a:pt x="4192113" y="1001501"/>
                    </a:lnTo>
                    <a:lnTo>
                      <a:pt x="4192113" y="0"/>
                    </a:lnTo>
                    <a:lnTo>
                      <a:pt x="0" y="0"/>
                    </a:lnTo>
                    <a:close/>
                    <a:moveTo>
                      <a:pt x="4131153" y="940541"/>
                    </a:moveTo>
                    <a:lnTo>
                      <a:pt x="59690" y="940541"/>
                    </a:lnTo>
                    <a:lnTo>
                      <a:pt x="59690" y="59690"/>
                    </a:lnTo>
                    <a:lnTo>
                      <a:pt x="4131153" y="59690"/>
                    </a:lnTo>
                    <a:lnTo>
                      <a:pt x="4131153" y="940541"/>
                    </a:lnTo>
                    <a:close/>
                  </a:path>
                </a:pathLst>
              </a:custGeom>
              <a:solidFill>
                <a:srgbClr val="F9FF00"/>
              </a:solidFill>
            </p:spPr>
          </p:sp>
        </p:grpSp>
        <p:sp>
          <p:nvSpPr>
            <p:cNvPr id="40" name="TextBox 40"/>
            <p:cNvSpPr txBox="1"/>
            <p:nvPr/>
          </p:nvSpPr>
          <p:spPr>
            <a:xfrm>
              <a:off x="487931" y="347769"/>
              <a:ext cx="4039833" cy="438513"/>
            </a:xfrm>
            <a:prstGeom prst="rect">
              <a:avLst/>
            </a:prstGeom>
          </p:spPr>
          <p:txBody>
            <a:bodyPr lIns="0" tIns="0" rIns="0" bIns="0" rtlCol="0" anchor="t">
              <a:spAutoFit/>
            </a:bodyPr>
            <a:lstStyle/>
            <a:p>
              <a:pPr algn="ctr">
                <a:lnSpc>
                  <a:spcPts val="2741"/>
                </a:lnSpc>
              </a:pPr>
              <a:r>
                <a:rPr lang="en-US" sz="1958" spc="97">
                  <a:solidFill>
                    <a:srgbClr val="FFFFFF"/>
                  </a:solidFill>
                  <a:latin typeface="Aileron"/>
                </a:rPr>
                <a:t>CLASS MENU</a:t>
              </a:r>
            </a:p>
          </p:txBody>
        </p:sp>
      </p:grpSp>
      <p:grpSp>
        <p:nvGrpSpPr>
          <p:cNvPr id="41" name="Group 41"/>
          <p:cNvGrpSpPr/>
          <p:nvPr/>
        </p:nvGrpSpPr>
        <p:grpSpPr>
          <a:xfrm rot="5400000">
            <a:off x="5706474" y="6721773"/>
            <a:ext cx="469019" cy="198396"/>
            <a:chOff x="0" y="0"/>
            <a:chExt cx="1083472" cy="429260"/>
          </a:xfrm>
        </p:grpSpPr>
        <p:sp>
          <p:nvSpPr>
            <p:cNvPr id="42" name="Freeform 42"/>
            <p:cNvSpPr/>
            <p:nvPr/>
          </p:nvSpPr>
          <p:spPr>
            <a:xfrm>
              <a:off x="0" y="-5080"/>
              <a:ext cx="1083473" cy="434340"/>
            </a:xfrm>
            <a:custGeom>
              <a:avLst/>
              <a:gdLst/>
              <a:ahLst/>
              <a:cxnLst/>
              <a:rect l="l" t="t" r="r" b="b"/>
              <a:pathLst>
                <a:path w="1083473" h="434340">
                  <a:moveTo>
                    <a:pt x="1065693" y="187960"/>
                  </a:moveTo>
                  <a:lnTo>
                    <a:pt x="804072" y="11430"/>
                  </a:lnTo>
                  <a:cubicBezTo>
                    <a:pt x="786293" y="0"/>
                    <a:pt x="763432" y="3810"/>
                    <a:pt x="750732" y="21590"/>
                  </a:cubicBezTo>
                  <a:cubicBezTo>
                    <a:pt x="739302" y="39370"/>
                    <a:pt x="743113" y="62230"/>
                    <a:pt x="760893" y="74930"/>
                  </a:cubicBezTo>
                  <a:lnTo>
                    <a:pt x="919643" y="181610"/>
                  </a:lnTo>
                  <a:lnTo>
                    <a:pt x="0" y="181610"/>
                  </a:lnTo>
                  <a:lnTo>
                    <a:pt x="0" y="257810"/>
                  </a:lnTo>
                  <a:lnTo>
                    <a:pt x="919643" y="257810"/>
                  </a:lnTo>
                  <a:lnTo>
                    <a:pt x="760893" y="364490"/>
                  </a:lnTo>
                  <a:cubicBezTo>
                    <a:pt x="743113" y="375920"/>
                    <a:pt x="739302" y="400050"/>
                    <a:pt x="750733" y="417830"/>
                  </a:cubicBezTo>
                  <a:cubicBezTo>
                    <a:pt x="758352" y="429260"/>
                    <a:pt x="769783" y="434340"/>
                    <a:pt x="782483" y="434340"/>
                  </a:cubicBezTo>
                  <a:cubicBezTo>
                    <a:pt x="790102" y="434340"/>
                    <a:pt x="797722" y="431800"/>
                    <a:pt x="804072" y="427990"/>
                  </a:cubicBezTo>
                  <a:lnTo>
                    <a:pt x="1066963" y="251460"/>
                  </a:lnTo>
                  <a:cubicBezTo>
                    <a:pt x="1077123" y="243840"/>
                    <a:pt x="1083473" y="232410"/>
                    <a:pt x="1083473" y="219710"/>
                  </a:cubicBezTo>
                  <a:cubicBezTo>
                    <a:pt x="1083473" y="207010"/>
                    <a:pt x="1077123" y="195580"/>
                    <a:pt x="1065693" y="187960"/>
                  </a:cubicBezTo>
                  <a:close/>
                </a:path>
              </a:pathLst>
            </a:custGeom>
            <a:solidFill>
              <a:srgbClr val="FF5500"/>
            </a:solidFill>
          </p:spPr>
        </p:sp>
      </p:grpSp>
      <p:sp>
        <p:nvSpPr>
          <p:cNvPr id="43" name="TextBox 43"/>
          <p:cNvSpPr txBox="1"/>
          <p:nvPr/>
        </p:nvSpPr>
        <p:spPr>
          <a:xfrm>
            <a:off x="6208533" y="6473984"/>
            <a:ext cx="2025858" cy="687948"/>
          </a:xfrm>
          <a:prstGeom prst="rect">
            <a:avLst/>
          </a:prstGeom>
        </p:spPr>
        <p:txBody>
          <a:bodyPr lIns="0" tIns="0" rIns="0" bIns="0" rtlCol="0" anchor="t">
            <a:spAutoFit/>
          </a:bodyPr>
          <a:lstStyle/>
          <a:p>
            <a:pPr algn="ctr">
              <a:lnSpc>
                <a:spcPts val="2741"/>
              </a:lnSpc>
            </a:pPr>
            <a:r>
              <a:rPr lang="en-US" sz="1958" spc="97">
                <a:solidFill>
                  <a:srgbClr val="FFFFFF"/>
                </a:solidFill>
                <a:latin typeface="Aileron"/>
              </a:rPr>
              <a:t>Contient les objets</a:t>
            </a:r>
          </a:p>
        </p:txBody>
      </p:sp>
      <p:grpSp>
        <p:nvGrpSpPr>
          <p:cNvPr id="44" name="Group 44"/>
          <p:cNvGrpSpPr/>
          <p:nvPr/>
        </p:nvGrpSpPr>
        <p:grpSpPr>
          <a:xfrm>
            <a:off x="5318846" y="7226785"/>
            <a:ext cx="1284101" cy="601352"/>
            <a:chOff x="0" y="0"/>
            <a:chExt cx="867809" cy="406400"/>
          </a:xfrm>
        </p:grpSpPr>
        <p:sp>
          <p:nvSpPr>
            <p:cNvPr id="45" name="Freeform 45"/>
            <p:cNvSpPr/>
            <p:nvPr/>
          </p:nvSpPr>
          <p:spPr>
            <a:xfrm>
              <a:off x="0" y="0"/>
              <a:ext cx="867809" cy="406400"/>
            </a:xfrm>
            <a:custGeom>
              <a:avLst/>
              <a:gdLst/>
              <a:ahLst/>
              <a:cxnLst/>
              <a:rect l="l" t="t" r="r" b="b"/>
              <a:pathLst>
                <a:path w="867809" h="406400">
                  <a:moveTo>
                    <a:pt x="867809" y="0"/>
                  </a:moveTo>
                  <a:lnTo>
                    <a:pt x="0" y="0"/>
                  </a:lnTo>
                  <a:lnTo>
                    <a:pt x="101600" y="203200"/>
                  </a:lnTo>
                  <a:lnTo>
                    <a:pt x="0" y="406400"/>
                  </a:lnTo>
                  <a:lnTo>
                    <a:pt x="867809" y="406400"/>
                  </a:lnTo>
                  <a:lnTo>
                    <a:pt x="766209" y="203200"/>
                  </a:lnTo>
                  <a:lnTo>
                    <a:pt x="867809" y="0"/>
                  </a:lnTo>
                  <a:close/>
                </a:path>
              </a:pathLst>
            </a:custGeom>
            <a:solidFill>
              <a:srgbClr val="19CE13"/>
            </a:solidFill>
          </p:spPr>
        </p:sp>
        <p:sp>
          <p:nvSpPr>
            <p:cNvPr id="46" name="TextBox 46"/>
            <p:cNvSpPr txBox="1"/>
            <p:nvPr/>
          </p:nvSpPr>
          <p:spPr>
            <a:xfrm>
              <a:off x="88900" y="19050"/>
              <a:ext cx="690009" cy="387350"/>
            </a:xfrm>
            <a:prstGeom prst="rect">
              <a:avLst/>
            </a:prstGeom>
          </p:spPr>
          <p:txBody>
            <a:bodyPr lIns="50800" tIns="50800" rIns="50800" bIns="50800" rtlCol="0" anchor="ctr"/>
            <a:lstStyle/>
            <a:p>
              <a:pPr algn="ctr">
                <a:lnSpc>
                  <a:spcPts val="1766"/>
                </a:lnSpc>
              </a:pPr>
              <a:r>
                <a:rPr lang="en-US" sz="1605">
                  <a:solidFill>
                    <a:srgbClr val="000000"/>
                  </a:solidFill>
                  <a:latin typeface="Minnie Play"/>
                </a:rPr>
                <a:t>L’APPELE</a:t>
              </a:r>
            </a:p>
          </p:txBody>
        </p:sp>
      </p:grpSp>
      <p:grpSp>
        <p:nvGrpSpPr>
          <p:cNvPr id="47" name="Group 47"/>
          <p:cNvGrpSpPr/>
          <p:nvPr/>
        </p:nvGrpSpPr>
        <p:grpSpPr>
          <a:xfrm rot="5400000">
            <a:off x="13098002" y="4392730"/>
            <a:ext cx="1001078" cy="198396"/>
            <a:chOff x="0" y="0"/>
            <a:chExt cx="2312571" cy="429260"/>
          </a:xfrm>
        </p:grpSpPr>
        <p:sp>
          <p:nvSpPr>
            <p:cNvPr id="48" name="Freeform 48"/>
            <p:cNvSpPr/>
            <p:nvPr/>
          </p:nvSpPr>
          <p:spPr>
            <a:xfrm>
              <a:off x="0" y="-5080"/>
              <a:ext cx="2312571" cy="434340"/>
            </a:xfrm>
            <a:custGeom>
              <a:avLst/>
              <a:gdLst/>
              <a:ahLst/>
              <a:cxnLst/>
              <a:rect l="l" t="t" r="r" b="b"/>
              <a:pathLst>
                <a:path w="2312571" h="434340">
                  <a:moveTo>
                    <a:pt x="2294792" y="187960"/>
                  </a:moveTo>
                  <a:lnTo>
                    <a:pt x="2033171" y="11430"/>
                  </a:lnTo>
                  <a:cubicBezTo>
                    <a:pt x="2015392" y="0"/>
                    <a:pt x="1992531" y="3810"/>
                    <a:pt x="1979831" y="21590"/>
                  </a:cubicBezTo>
                  <a:cubicBezTo>
                    <a:pt x="1968401" y="39370"/>
                    <a:pt x="1972212" y="62230"/>
                    <a:pt x="1989992" y="74930"/>
                  </a:cubicBezTo>
                  <a:lnTo>
                    <a:pt x="2148742" y="181610"/>
                  </a:lnTo>
                  <a:lnTo>
                    <a:pt x="0" y="181610"/>
                  </a:lnTo>
                  <a:lnTo>
                    <a:pt x="0" y="257810"/>
                  </a:lnTo>
                  <a:lnTo>
                    <a:pt x="2148742" y="257810"/>
                  </a:lnTo>
                  <a:lnTo>
                    <a:pt x="1989992" y="364490"/>
                  </a:lnTo>
                  <a:cubicBezTo>
                    <a:pt x="1972212" y="375920"/>
                    <a:pt x="1968401" y="400050"/>
                    <a:pt x="1979832" y="417830"/>
                  </a:cubicBezTo>
                  <a:cubicBezTo>
                    <a:pt x="1987451" y="429260"/>
                    <a:pt x="1998882" y="434340"/>
                    <a:pt x="2011582" y="434340"/>
                  </a:cubicBezTo>
                  <a:cubicBezTo>
                    <a:pt x="2019201" y="434340"/>
                    <a:pt x="2026821" y="431800"/>
                    <a:pt x="2033171" y="427990"/>
                  </a:cubicBezTo>
                  <a:lnTo>
                    <a:pt x="2296062" y="251460"/>
                  </a:lnTo>
                  <a:cubicBezTo>
                    <a:pt x="2306221" y="243840"/>
                    <a:pt x="2312571" y="232410"/>
                    <a:pt x="2312571" y="219710"/>
                  </a:cubicBezTo>
                  <a:cubicBezTo>
                    <a:pt x="2312571" y="207010"/>
                    <a:pt x="2306221" y="195580"/>
                    <a:pt x="2294792" y="187960"/>
                  </a:cubicBezTo>
                  <a:close/>
                </a:path>
              </a:pathLst>
            </a:custGeom>
            <a:solidFill>
              <a:srgbClr val="FF5500"/>
            </a:solidFill>
          </p:spPr>
        </p:sp>
      </p:grpSp>
      <p:grpSp>
        <p:nvGrpSpPr>
          <p:cNvPr id="49" name="Group 49"/>
          <p:cNvGrpSpPr/>
          <p:nvPr/>
        </p:nvGrpSpPr>
        <p:grpSpPr>
          <a:xfrm rot="-2830909">
            <a:off x="7132364" y="4843133"/>
            <a:ext cx="1010603" cy="198396"/>
            <a:chOff x="0" y="0"/>
            <a:chExt cx="2334575" cy="429260"/>
          </a:xfrm>
        </p:grpSpPr>
        <p:sp>
          <p:nvSpPr>
            <p:cNvPr id="50" name="Freeform 50"/>
            <p:cNvSpPr/>
            <p:nvPr/>
          </p:nvSpPr>
          <p:spPr>
            <a:xfrm>
              <a:off x="0" y="-5080"/>
              <a:ext cx="2334575" cy="434340"/>
            </a:xfrm>
            <a:custGeom>
              <a:avLst/>
              <a:gdLst/>
              <a:ahLst/>
              <a:cxnLst/>
              <a:rect l="l" t="t" r="r" b="b"/>
              <a:pathLst>
                <a:path w="2334575" h="434340">
                  <a:moveTo>
                    <a:pt x="2316795" y="187960"/>
                  </a:moveTo>
                  <a:lnTo>
                    <a:pt x="2055175" y="11430"/>
                  </a:lnTo>
                  <a:cubicBezTo>
                    <a:pt x="2037395" y="0"/>
                    <a:pt x="2014535" y="3810"/>
                    <a:pt x="2001835" y="21590"/>
                  </a:cubicBezTo>
                  <a:cubicBezTo>
                    <a:pt x="1990405" y="39370"/>
                    <a:pt x="1994215" y="62230"/>
                    <a:pt x="2011995" y="74930"/>
                  </a:cubicBezTo>
                  <a:lnTo>
                    <a:pt x="2170745" y="181610"/>
                  </a:lnTo>
                  <a:lnTo>
                    <a:pt x="0" y="181610"/>
                  </a:lnTo>
                  <a:lnTo>
                    <a:pt x="0" y="257810"/>
                  </a:lnTo>
                  <a:lnTo>
                    <a:pt x="2170745" y="257810"/>
                  </a:lnTo>
                  <a:lnTo>
                    <a:pt x="2011995" y="364490"/>
                  </a:lnTo>
                  <a:cubicBezTo>
                    <a:pt x="1994215" y="375920"/>
                    <a:pt x="1990405" y="400050"/>
                    <a:pt x="2001835" y="417830"/>
                  </a:cubicBezTo>
                  <a:cubicBezTo>
                    <a:pt x="2009455" y="429260"/>
                    <a:pt x="2020885" y="434340"/>
                    <a:pt x="2033585" y="434340"/>
                  </a:cubicBezTo>
                  <a:cubicBezTo>
                    <a:pt x="2041205" y="434340"/>
                    <a:pt x="2048825" y="431800"/>
                    <a:pt x="2055175" y="427990"/>
                  </a:cubicBezTo>
                  <a:lnTo>
                    <a:pt x="2318065" y="251460"/>
                  </a:lnTo>
                  <a:cubicBezTo>
                    <a:pt x="2328225" y="243840"/>
                    <a:pt x="2334575" y="232410"/>
                    <a:pt x="2334575" y="219710"/>
                  </a:cubicBezTo>
                  <a:cubicBezTo>
                    <a:pt x="2334575" y="207010"/>
                    <a:pt x="2328225" y="195580"/>
                    <a:pt x="2316795" y="187960"/>
                  </a:cubicBezTo>
                  <a:close/>
                </a:path>
              </a:pathLst>
            </a:custGeom>
            <a:solidFill>
              <a:srgbClr val="FF5500"/>
            </a:solidFill>
          </p:spPr>
        </p:sp>
      </p:grpSp>
      <p:grpSp>
        <p:nvGrpSpPr>
          <p:cNvPr id="51" name="Group 51"/>
          <p:cNvGrpSpPr/>
          <p:nvPr/>
        </p:nvGrpSpPr>
        <p:grpSpPr>
          <a:xfrm>
            <a:off x="7959850" y="3395984"/>
            <a:ext cx="1270153" cy="1190811"/>
            <a:chOff x="0" y="0"/>
            <a:chExt cx="1693538" cy="1587748"/>
          </a:xfrm>
        </p:grpSpPr>
        <p:sp>
          <p:nvSpPr>
            <p:cNvPr id="52" name="Freeform 52"/>
            <p:cNvSpPr/>
            <p:nvPr/>
          </p:nvSpPr>
          <p:spPr>
            <a:xfrm>
              <a:off x="0" y="0"/>
              <a:ext cx="1693538" cy="1587748"/>
            </a:xfrm>
            <a:custGeom>
              <a:avLst/>
              <a:gdLst/>
              <a:ahLst/>
              <a:cxnLst/>
              <a:rect l="l" t="t" r="r" b="b"/>
              <a:pathLst>
                <a:path w="1693538" h="1587748">
                  <a:moveTo>
                    <a:pt x="0" y="0"/>
                  </a:moveTo>
                  <a:lnTo>
                    <a:pt x="1693538" y="0"/>
                  </a:lnTo>
                  <a:lnTo>
                    <a:pt x="1693538" y="1587748"/>
                  </a:lnTo>
                  <a:lnTo>
                    <a:pt x="0" y="1587748"/>
                  </a:lnTo>
                  <a:lnTo>
                    <a:pt x="0" y="0"/>
                  </a:lnTo>
                  <a:close/>
                </a:path>
              </a:pathLst>
            </a:custGeom>
            <a:blipFill>
              <a:blip r:embed="rId15">
                <a:extLst>
                  <a:ext uri="{96DAC541-7B7A-43D3-8B79-37D633B846F1}">
                    <asvg:svgBlip xmlns:asvg="http://schemas.microsoft.com/office/drawing/2016/SVG/main" xmlns="" r:embed="rId16"/>
                  </a:ext>
                </a:extLst>
              </a:blip>
              <a:stretch>
                <a:fillRect t="-3331" b="-3331"/>
              </a:stretch>
            </a:blipFill>
          </p:spPr>
        </p:sp>
        <p:sp>
          <p:nvSpPr>
            <p:cNvPr id="53" name="TextBox 53"/>
            <p:cNvSpPr txBox="1"/>
            <p:nvPr/>
          </p:nvSpPr>
          <p:spPr>
            <a:xfrm>
              <a:off x="240481" y="532802"/>
              <a:ext cx="1212575" cy="484044"/>
            </a:xfrm>
            <a:prstGeom prst="rect">
              <a:avLst/>
            </a:prstGeom>
          </p:spPr>
          <p:txBody>
            <a:bodyPr lIns="0" tIns="0" rIns="0" bIns="0" rtlCol="0" anchor="t">
              <a:spAutoFit/>
            </a:bodyPr>
            <a:lstStyle/>
            <a:p>
              <a:pPr algn="ctr">
                <a:lnSpc>
                  <a:spcPts val="3090"/>
                </a:lnSpc>
              </a:pPr>
              <a:r>
                <a:rPr lang="en-US" sz="2207" spc="110">
                  <a:solidFill>
                    <a:srgbClr val="000000"/>
                  </a:solidFill>
                  <a:latin typeface="Aileron Bold"/>
                </a:rPr>
                <a:t>Main</a:t>
              </a:r>
            </a:p>
          </p:txBody>
        </p:sp>
      </p:grpSp>
      <p:grpSp>
        <p:nvGrpSpPr>
          <p:cNvPr id="54" name="Group 54"/>
          <p:cNvGrpSpPr/>
          <p:nvPr/>
        </p:nvGrpSpPr>
        <p:grpSpPr>
          <a:xfrm>
            <a:off x="10111382" y="2987923"/>
            <a:ext cx="3586357" cy="898691"/>
            <a:chOff x="0" y="0"/>
            <a:chExt cx="4781809" cy="1198255"/>
          </a:xfrm>
        </p:grpSpPr>
        <p:grpSp>
          <p:nvGrpSpPr>
            <p:cNvPr id="55" name="Group 55"/>
            <p:cNvGrpSpPr/>
            <p:nvPr/>
          </p:nvGrpSpPr>
          <p:grpSpPr>
            <a:xfrm>
              <a:off x="0" y="0"/>
              <a:ext cx="4781809" cy="1198255"/>
              <a:chOff x="0" y="0"/>
              <a:chExt cx="3996632" cy="1001501"/>
            </a:xfrm>
          </p:grpSpPr>
          <p:sp>
            <p:nvSpPr>
              <p:cNvPr id="56" name="Freeform 56"/>
              <p:cNvSpPr/>
              <p:nvPr/>
            </p:nvSpPr>
            <p:spPr>
              <a:xfrm>
                <a:off x="0" y="0"/>
                <a:ext cx="3996632" cy="1001501"/>
              </a:xfrm>
              <a:custGeom>
                <a:avLst/>
                <a:gdLst/>
                <a:ahLst/>
                <a:cxnLst/>
                <a:rect l="l" t="t" r="r" b="b"/>
                <a:pathLst>
                  <a:path w="3996632" h="1001501">
                    <a:moveTo>
                      <a:pt x="0" y="0"/>
                    </a:moveTo>
                    <a:lnTo>
                      <a:pt x="0" y="1001501"/>
                    </a:lnTo>
                    <a:lnTo>
                      <a:pt x="3996632" y="1001501"/>
                    </a:lnTo>
                    <a:lnTo>
                      <a:pt x="3996632" y="0"/>
                    </a:lnTo>
                    <a:lnTo>
                      <a:pt x="0" y="0"/>
                    </a:lnTo>
                    <a:close/>
                    <a:moveTo>
                      <a:pt x="3935672" y="940541"/>
                    </a:moveTo>
                    <a:lnTo>
                      <a:pt x="59690" y="940541"/>
                    </a:lnTo>
                    <a:lnTo>
                      <a:pt x="59690" y="59690"/>
                    </a:lnTo>
                    <a:lnTo>
                      <a:pt x="3935672" y="59690"/>
                    </a:lnTo>
                    <a:lnTo>
                      <a:pt x="3935672" y="940541"/>
                    </a:lnTo>
                    <a:close/>
                  </a:path>
                </a:pathLst>
              </a:custGeom>
              <a:solidFill>
                <a:srgbClr val="F9FF00"/>
              </a:solidFill>
            </p:spPr>
          </p:sp>
        </p:grpSp>
        <p:sp>
          <p:nvSpPr>
            <p:cNvPr id="57" name="TextBox 57"/>
            <p:cNvSpPr txBox="1"/>
            <p:nvPr/>
          </p:nvSpPr>
          <p:spPr>
            <a:xfrm>
              <a:off x="465178" y="347769"/>
              <a:ext cx="3851453" cy="438513"/>
            </a:xfrm>
            <a:prstGeom prst="rect">
              <a:avLst/>
            </a:prstGeom>
          </p:spPr>
          <p:txBody>
            <a:bodyPr lIns="0" tIns="0" rIns="0" bIns="0" rtlCol="0" anchor="t">
              <a:spAutoFit/>
            </a:bodyPr>
            <a:lstStyle/>
            <a:p>
              <a:pPr algn="ctr">
                <a:lnSpc>
                  <a:spcPts val="2741"/>
                </a:lnSpc>
              </a:pPr>
              <a:r>
                <a:rPr lang="en-US" sz="1958" spc="97">
                  <a:solidFill>
                    <a:srgbClr val="FFFFFF"/>
                  </a:solidFill>
                  <a:latin typeface="Aileron"/>
                </a:rPr>
                <a:t>CLASS POUPEE</a:t>
              </a:r>
            </a:p>
          </p:txBody>
        </p:sp>
      </p:grpSp>
      <p:sp>
        <p:nvSpPr>
          <p:cNvPr id="58" name="TextBox 58"/>
          <p:cNvSpPr txBox="1"/>
          <p:nvPr/>
        </p:nvSpPr>
        <p:spPr>
          <a:xfrm rot="-5400000">
            <a:off x="13012516" y="4332804"/>
            <a:ext cx="1897443" cy="342920"/>
          </a:xfrm>
          <a:prstGeom prst="rect">
            <a:avLst/>
          </a:prstGeom>
        </p:spPr>
        <p:txBody>
          <a:bodyPr lIns="0" tIns="0" rIns="0" bIns="0" rtlCol="0" anchor="t">
            <a:spAutoFit/>
          </a:bodyPr>
          <a:lstStyle/>
          <a:p>
            <a:pPr algn="ctr">
              <a:lnSpc>
                <a:spcPts val="2741"/>
              </a:lnSpc>
            </a:pPr>
            <a:r>
              <a:rPr lang="en-US" sz="1958" spc="97">
                <a:solidFill>
                  <a:srgbClr val="FFFFFF"/>
                </a:solidFill>
                <a:latin typeface="Aileron"/>
              </a:rPr>
              <a:t>L’herritage</a:t>
            </a:r>
          </a:p>
        </p:txBody>
      </p:sp>
      <p:sp>
        <p:nvSpPr>
          <p:cNvPr id="59" name="AutoShape 59"/>
          <p:cNvSpPr/>
          <p:nvPr/>
        </p:nvSpPr>
        <p:spPr>
          <a:xfrm>
            <a:off x="8257172" y="7074531"/>
            <a:ext cx="6492240" cy="0"/>
          </a:xfrm>
          <a:prstGeom prst="line">
            <a:avLst/>
          </a:prstGeom>
          <a:ln w="38100" cap="flat">
            <a:solidFill>
              <a:srgbClr val="F9FF00"/>
            </a:solidFill>
            <a:prstDash val="sysDash"/>
            <a:headEnd type="none" w="sm" len="sm"/>
            <a:tailEnd type="none" w="sm"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40909"/>
        </a:solidFill>
        <a:effectLst/>
      </p:bgPr>
    </p:bg>
    <p:spTree>
      <p:nvGrpSpPr>
        <p:cNvPr id="1" name=""/>
        <p:cNvGrpSpPr/>
        <p:nvPr/>
      </p:nvGrpSpPr>
      <p:grpSpPr>
        <a:xfrm>
          <a:off x="0" y="0"/>
          <a:ext cx="0" cy="0"/>
          <a:chOff x="0" y="0"/>
          <a:chExt cx="0" cy="0"/>
        </a:xfrm>
      </p:grpSpPr>
      <p:sp>
        <p:nvSpPr>
          <p:cNvPr id="2" name="Freeform 2"/>
          <p:cNvSpPr/>
          <p:nvPr/>
        </p:nvSpPr>
        <p:spPr>
          <a:xfrm>
            <a:off x="1787931" y="752080"/>
            <a:ext cx="14742199" cy="9121736"/>
          </a:xfrm>
          <a:custGeom>
            <a:avLst/>
            <a:gdLst/>
            <a:ahLst/>
            <a:cxnLst/>
            <a:rect l="l" t="t" r="r" b="b"/>
            <a:pathLst>
              <a:path w="14742199" h="9121736">
                <a:moveTo>
                  <a:pt x="0" y="0"/>
                </a:moveTo>
                <a:lnTo>
                  <a:pt x="14742200" y="0"/>
                </a:lnTo>
                <a:lnTo>
                  <a:pt x="14742200" y="9121736"/>
                </a:lnTo>
                <a:lnTo>
                  <a:pt x="0" y="9121736"/>
                </a:lnTo>
                <a:lnTo>
                  <a:pt x="0" y="0"/>
                </a:lnTo>
                <a:close/>
              </a:path>
            </a:pathLst>
          </a:custGeom>
          <a:blipFill>
            <a:blip r:embed="rId2"/>
            <a:stretch>
              <a:fillRect/>
            </a:stretch>
          </a:blipFill>
        </p:spPr>
      </p:sp>
      <p:sp>
        <p:nvSpPr>
          <p:cNvPr id="3" name="Freeform 3"/>
          <p:cNvSpPr/>
          <p:nvPr/>
        </p:nvSpPr>
        <p:spPr>
          <a:xfrm>
            <a:off x="2767263" y="7548568"/>
            <a:ext cx="1542448" cy="559138"/>
          </a:xfrm>
          <a:custGeom>
            <a:avLst/>
            <a:gdLst/>
            <a:ahLst/>
            <a:cxnLst/>
            <a:rect l="l" t="t" r="r" b="b"/>
            <a:pathLst>
              <a:path w="1542448" h="559138">
                <a:moveTo>
                  <a:pt x="0" y="0"/>
                </a:moveTo>
                <a:lnTo>
                  <a:pt x="1542448" y="0"/>
                </a:lnTo>
                <a:lnTo>
                  <a:pt x="1542448" y="559138"/>
                </a:lnTo>
                <a:lnTo>
                  <a:pt x="0" y="55913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022584" y="7655930"/>
            <a:ext cx="219352" cy="297931"/>
          </a:xfrm>
          <a:custGeom>
            <a:avLst/>
            <a:gdLst/>
            <a:ahLst/>
            <a:cxnLst/>
            <a:rect l="l" t="t" r="r" b="b"/>
            <a:pathLst>
              <a:path w="219352" h="297931">
                <a:moveTo>
                  <a:pt x="0" y="0"/>
                </a:moveTo>
                <a:lnTo>
                  <a:pt x="219352" y="0"/>
                </a:lnTo>
                <a:lnTo>
                  <a:pt x="219352" y="297931"/>
                </a:lnTo>
                <a:lnTo>
                  <a:pt x="0" y="29793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3785981" y="7682209"/>
            <a:ext cx="291856" cy="291856"/>
          </a:xfrm>
          <a:custGeom>
            <a:avLst/>
            <a:gdLst/>
            <a:ahLst/>
            <a:cxnLst/>
            <a:rect l="l" t="t" r="r" b="b"/>
            <a:pathLst>
              <a:path w="291856" h="291856">
                <a:moveTo>
                  <a:pt x="0" y="0"/>
                </a:moveTo>
                <a:lnTo>
                  <a:pt x="291857" y="0"/>
                </a:lnTo>
                <a:lnTo>
                  <a:pt x="291857" y="291856"/>
                </a:lnTo>
                <a:lnTo>
                  <a:pt x="0" y="29185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AutoShape 6"/>
          <p:cNvSpPr/>
          <p:nvPr/>
        </p:nvSpPr>
        <p:spPr>
          <a:xfrm>
            <a:off x="3073653" y="8170684"/>
            <a:ext cx="929668" cy="0"/>
          </a:xfrm>
          <a:prstGeom prst="line">
            <a:avLst/>
          </a:prstGeom>
          <a:ln w="19050" cap="flat">
            <a:solidFill>
              <a:srgbClr val="E5CA2D"/>
            </a:solidFill>
            <a:prstDash val="solid"/>
            <a:headEnd type="none" w="sm" len="sm"/>
            <a:tailEnd type="none" w="sm" len="sm"/>
          </a:ln>
        </p:spPr>
      </p:sp>
      <p:sp>
        <p:nvSpPr>
          <p:cNvPr id="7" name="Freeform 7"/>
          <p:cNvSpPr/>
          <p:nvPr/>
        </p:nvSpPr>
        <p:spPr>
          <a:xfrm>
            <a:off x="2737970" y="7974065"/>
            <a:ext cx="151552" cy="356593"/>
          </a:xfrm>
          <a:custGeom>
            <a:avLst/>
            <a:gdLst/>
            <a:ahLst/>
            <a:cxnLst/>
            <a:rect l="l" t="t" r="r" b="b"/>
            <a:pathLst>
              <a:path w="151552" h="356593">
                <a:moveTo>
                  <a:pt x="0" y="0"/>
                </a:moveTo>
                <a:lnTo>
                  <a:pt x="151552" y="0"/>
                </a:lnTo>
                <a:lnTo>
                  <a:pt x="151552" y="356593"/>
                </a:lnTo>
                <a:lnTo>
                  <a:pt x="0" y="356593"/>
                </a:lnTo>
                <a:lnTo>
                  <a:pt x="0" y="0"/>
                </a:lnTo>
                <a:close/>
              </a:path>
            </a:pathLst>
          </a:custGeom>
          <a:blipFill>
            <a:blip r:embed="rId9"/>
            <a:stretch>
              <a:fillRect/>
            </a:stretch>
          </a:blipFill>
        </p:spPr>
      </p:sp>
      <p:sp>
        <p:nvSpPr>
          <p:cNvPr id="8" name="Freeform 8"/>
          <p:cNvSpPr/>
          <p:nvPr/>
        </p:nvSpPr>
        <p:spPr>
          <a:xfrm>
            <a:off x="4317811" y="3693165"/>
            <a:ext cx="547780" cy="619915"/>
          </a:xfrm>
          <a:custGeom>
            <a:avLst/>
            <a:gdLst/>
            <a:ahLst/>
            <a:cxnLst/>
            <a:rect l="l" t="t" r="r" b="b"/>
            <a:pathLst>
              <a:path w="547780" h="619915">
                <a:moveTo>
                  <a:pt x="0" y="0"/>
                </a:moveTo>
                <a:lnTo>
                  <a:pt x="547779" y="0"/>
                </a:lnTo>
                <a:lnTo>
                  <a:pt x="547779" y="619915"/>
                </a:lnTo>
                <a:lnTo>
                  <a:pt x="0" y="61991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9" name="TextBox 9"/>
          <p:cNvSpPr txBox="1"/>
          <p:nvPr/>
        </p:nvSpPr>
        <p:spPr>
          <a:xfrm>
            <a:off x="12122412" y="1485842"/>
            <a:ext cx="3801504" cy="268695"/>
          </a:xfrm>
          <a:prstGeom prst="rect">
            <a:avLst/>
          </a:prstGeom>
        </p:spPr>
        <p:txBody>
          <a:bodyPr lIns="0" tIns="0" rIns="0" bIns="0" rtlCol="0" anchor="t">
            <a:spAutoFit/>
          </a:bodyPr>
          <a:lstStyle/>
          <a:p>
            <a:pPr algn="ctr">
              <a:lnSpc>
                <a:spcPts val="2076"/>
              </a:lnSpc>
            </a:pPr>
            <a:r>
              <a:rPr lang="en-US" sz="2056">
                <a:solidFill>
                  <a:srgbClr val="94D3F2"/>
                </a:solidFill>
                <a:latin typeface="Loubag Bold"/>
                <a:hlinkClick r:id="rId12" tooltip="https://maghreb.simplonline.co/briefs/ed0f20cc-eaf5-4ed8-8533-32487dcff237"/>
              </a:rPr>
              <a:t>PoupéesRusses</a:t>
            </a:r>
          </a:p>
        </p:txBody>
      </p:sp>
      <p:sp>
        <p:nvSpPr>
          <p:cNvPr id="10" name="Freeform 10"/>
          <p:cNvSpPr/>
          <p:nvPr/>
        </p:nvSpPr>
        <p:spPr>
          <a:xfrm>
            <a:off x="11819060" y="990600"/>
            <a:ext cx="1006755" cy="1006755"/>
          </a:xfrm>
          <a:custGeom>
            <a:avLst/>
            <a:gdLst/>
            <a:ahLst/>
            <a:cxnLst/>
            <a:rect l="l" t="t" r="r" b="b"/>
            <a:pathLst>
              <a:path w="1006755" h="1006755">
                <a:moveTo>
                  <a:pt x="0" y="0"/>
                </a:moveTo>
                <a:lnTo>
                  <a:pt x="1006755" y="0"/>
                </a:lnTo>
                <a:lnTo>
                  <a:pt x="1006755" y="1006755"/>
                </a:lnTo>
                <a:lnTo>
                  <a:pt x="0" y="1006755"/>
                </a:lnTo>
                <a:lnTo>
                  <a:pt x="0" y="0"/>
                </a:lnTo>
                <a:close/>
              </a:path>
            </a:pathLst>
          </a:custGeom>
          <a:blipFill>
            <a:blip r:embed="rId13"/>
            <a:stretch>
              <a:fillRect/>
            </a:stretch>
          </a:blipFill>
        </p:spPr>
      </p:sp>
      <p:sp>
        <p:nvSpPr>
          <p:cNvPr id="11" name="Freeform 11"/>
          <p:cNvSpPr/>
          <p:nvPr/>
        </p:nvSpPr>
        <p:spPr>
          <a:xfrm>
            <a:off x="4875115" y="1970521"/>
            <a:ext cx="1521762" cy="1318226"/>
          </a:xfrm>
          <a:custGeom>
            <a:avLst/>
            <a:gdLst/>
            <a:ahLst/>
            <a:cxnLst/>
            <a:rect l="l" t="t" r="r" b="b"/>
            <a:pathLst>
              <a:path w="1521762" h="1318226">
                <a:moveTo>
                  <a:pt x="0" y="0"/>
                </a:moveTo>
                <a:lnTo>
                  <a:pt x="1521762" y="0"/>
                </a:lnTo>
                <a:lnTo>
                  <a:pt x="1521762" y="1318226"/>
                </a:lnTo>
                <a:lnTo>
                  <a:pt x="0" y="1318226"/>
                </a:lnTo>
                <a:lnTo>
                  <a:pt x="0" y="0"/>
                </a:lnTo>
                <a:close/>
              </a:path>
            </a:pathLst>
          </a:custGeom>
          <a:blipFill>
            <a:blip r:embed="rId14"/>
            <a:stretch>
              <a:fillRect/>
            </a:stretch>
          </a:blipFill>
        </p:spPr>
      </p:sp>
      <p:sp>
        <p:nvSpPr>
          <p:cNvPr id="12" name="TextBox 12"/>
          <p:cNvSpPr txBox="1"/>
          <p:nvPr/>
        </p:nvSpPr>
        <p:spPr>
          <a:xfrm>
            <a:off x="983168" y="1121026"/>
            <a:ext cx="5515834" cy="798301"/>
          </a:xfrm>
          <a:prstGeom prst="rect">
            <a:avLst/>
          </a:prstGeom>
        </p:spPr>
        <p:txBody>
          <a:bodyPr lIns="0" tIns="0" rIns="0" bIns="0" rtlCol="0" anchor="t">
            <a:spAutoFit/>
          </a:bodyPr>
          <a:lstStyle/>
          <a:p>
            <a:pPr algn="ctr">
              <a:lnSpc>
                <a:spcPts val="5874"/>
              </a:lnSpc>
              <a:spcBef>
                <a:spcPct val="0"/>
              </a:spcBef>
            </a:pPr>
            <a:r>
              <a:rPr lang="en-US" sz="4195" spc="167">
                <a:solidFill>
                  <a:srgbClr val="19CE13"/>
                </a:solidFill>
                <a:latin typeface="Retropix"/>
              </a:rPr>
              <a:t>ENAA . . . </a:t>
            </a:r>
          </a:p>
        </p:txBody>
      </p:sp>
      <p:sp>
        <p:nvSpPr>
          <p:cNvPr id="13" name="TextBox 13"/>
          <p:cNvSpPr txBox="1"/>
          <p:nvPr/>
        </p:nvSpPr>
        <p:spPr>
          <a:xfrm>
            <a:off x="2566620" y="8163255"/>
            <a:ext cx="2025081" cy="193034"/>
          </a:xfrm>
          <a:prstGeom prst="rect">
            <a:avLst/>
          </a:prstGeom>
        </p:spPr>
        <p:txBody>
          <a:bodyPr lIns="0" tIns="0" rIns="0" bIns="0" rtlCol="0" anchor="t">
            <a:spAutoFit/>
          </a:bodyPr>
          <a:lstStyle/>
          <a:p>
            <a:pPr algn="ctr">
              <a:lnSpc>
                <a:spcPts val="1619"/>
              </a:lnSpc>
            </a:pPr>
            <a:r>
              <a:rPr lang="en-US" sz="1156">
                <a:solidFill>
                  <a:srgbClr val="FFFFFF"/>
                </a:solidFill>
                <a:latin typeface="Clear Sans Bold"/>
              </a:rPr>
              <a:t>CHARAFI OUSSAMA</a:t>
            </a:r>
          </a:p>
        </p:txBody>
      </p:sp>
      <p:sp>
        <p:nvSpPr>
          <p:cNvPr id="14" name="TextBox 14"/>
          <p:cNvSpPr txBox="1"/>
          <p:nvPr/>
        </p:nvSpPr>
        <p:spPr>
          <a:xfrm>
            <a:off x="5061655" y="3642544"/>
            <a:ext cx="8961509" cy="3521782"/>
          </a:xfrm>
          <a:prstGeom prst="rect">
            <a:avLst/>
          </a:prstGeom>
        </p:spPr>
        <p:txBody>
          <a:bodyPr lIns="0" tIns="0" rIns="0" bIns="0" rtlCol="0" anchor="t">
            <a:spAutoFit/>
          </a:bodyPr>
          <a:lstStyle/>
          <a:p>
            <a:pPr algn="just">
              <a:lnSpc>
                <a:spcPts val="3086"/>
              </a:lnSpc>
            </a:pPr>
            <a:endParaRPr/>
          </a:p>
          <a:p>
            <a:pPr algn="just">
              <a:lnSpc>
                <a:spcPts val="3086"/>
              </a:lnSpc>
            </a:pPr>
            <a:r>
              <a:rPr lang="en-US" sz="2805">
                <a:solidFill>
                  <a:srgbClr val="FFFFFF"/>
                </a:solidFill>
                <a:latin typeface="Minnie Play"/>
              </a:rPr>
              <a:t>      En conclusion, notre application de gestion des poupées russes pour consoles offre une expérience de jeu captivante grâce à des fonctionnalités dynamiques, une prise en compte des retours des utilisateurs et une gestion efficace des ressources. Nous sommes fiers du résultat et sommes impatients de voir les joueurs profiter de notre création.</a:t>
            </a:r>
          </a:p>
        </p:txBody>
      </p:sp>
      <p:sp>
        <p:nvSpPr>
          <p:cNvPr id="15" name="Freeform 15"/>
          <p:cNvSpPr/>
          <p:nvPr/>
        </p:nvSpPr>
        <p:spPr>
          <a:xfrm>
            <a:off x="6286794" y="1739389"/>
            <a:ext cx="4913355" cy="1676682"/>
          </a:xfrm>
          <a:custGeom>
            <a:avLst/>
            <a:gdLst/>
            <a:ahLst/>
            <a:cxnLst/>
            <a:rect l="l" t="t" r="r" b="b"/>
            <a:pathLst>
              <a:path w="4913355" h="1676682">
                <a:moveTo>
                  <a:pt x="0" y="0"/>
                </a:moveTo>
                <a:lnTo>
                  <a:pt x="4913355" y="0"/>
                </a:lnTo>
                <a:lnTo>
                  <a:pt x="4913355" y="1676682"/>
                </a:lnTo>
                <a:lnTo>
                  <a:pt x="0" y="1676682"/>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sp>
        <p:nvSpPr>
          <p:cNvPr id="16" name="TextBox 16"/>
          <p:cNvSpPr txBox="1"/>
          <p:nvPr/>
        </p:nvSpPr>
        <p:spPr>
          <a:xfrm>
            <a:off x="7303779" y="2341791"/>
            <a:ext cx="2533017" cy="490927"/>
          </a:xfrm>
          <a:prstGeom prst="rect">
            <a:avLst/>
          </a:prstGeom>
        </p:spPr>
        <p:txBody>
          <a:bodyPr lIns="0" tIns="0" rIns="0" bIns="0" rtlCol="0" anchor="t">
            <a:spAutoFit/>
          </a:bodyPr>
          <a:lstStyle/>
          <a:p>
            <a:pPr>
              <a:lnSpc>
                <a:spcPts val="3746"/>
              </a:lnSpc>
            </a:pPr>
            <a:r>
              <a:rPr lang="en-US" sz="3405">
                <a:solidFill>
                  <a:srgbClr val="000000"/>
                </a:solidFill>
                <a:latin typeface="Minnie Play"/>
              </a:rPr>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378</Words>
  <Application>Microsoft Office PowerPoint</Application>
  <PresentationFormat>Personnalisé</PresentationFormat>
  <Paragraphs>118</Paragraphs>
  <Slides>10</Slides>
  <Notes>0</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10</vt:i4>
      </vt:variant>
    </vt:vector>
  </HeadingPairs>
  <TitlesOfParts>
    <vt:vector size="25" baseType="lpstr">
      <vt:lpstr>Calibri</vt:lpstr>
      <vt:lpstr>Retropix</vt:lpstr>
      <vt:lpstr>Arial</vt:lpstr>
      <vt:lpstr>Clear Sans Bold</vt:lpstr>
      <vt:lpstr>Aileron Bold</vt:lpstr>
      <vt:lpstr>Arcade Gamer</vt:lpstr>
      <vt:lpstr>Roboto Mono</vt:lpstr>
      <vt:lpstr>Aileron Ultra-Bold</vt:lpstr>
      <vt:lpstr>Minnie Play</vt:lpstr>
      <vt:lpstr>Open Sans</vt:lpstr>
      <vt:lpstr>Roboto</vt:lpstr>
      <vt:lpstr>Roboto Bold</vt:lpstr>
      <vt:lpstr>Aileron</vt:lpstr>
      <vt:lpstr>Loubag 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Blue Retro Guess The TV Show Game Presentation</dc:title>
  <cp:lastModifiedBy>user</cp:lastModifiedBy>
  <cp:revision>2</cp:revision>
  <dcterms:created xsi:type="dcterms:W3CDTF">2006-08-16T00:00:00Z</dcterms:created>
  <dcterms:modified xsi:type="dcterms:W3CDTF">2024-02-20T15:21:29Z</dcterms:modified>
  <dc:identifier>DAF8kjmYcGE</dc:identifier>
</cp:coreProperties>
</file>