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6" r:id="rId1"/>
  </p:sldMasterIdLst>
  <p:notesMasterIdLst>
    <p:notesMasterId r:id="rId17"/>
  </p:notesMasterIdLst>
  <p:sldIdLst>
    <p:sldId id="256" r:id="rId2"/>
    <p:sldId id="258" r:id="rId3"/>
    <p:sldId id="257" r:id="rId4"/>
    <p:sldId id="260" r:id="rId5"/>
    <p:sldId id="261" r:id="rId6"/>
    <p:sldId id="262" r:id="rId7"/>
    <p:sldId id="266" r:id="rId8"/>
    <p:sldId id="259" r:id="rId9"/>
    <p:sldId id="263" r:id="rId10"/>
    <p:sldId id="265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3"/>
  </p:normalViewPr>
  <p:slideViewPr>
    <p:cSldViewPr snapToGrid="0">
      <p:cViewPr>
        <p:scale>
          <a:sx n="105" d="100"/>
          <a:sy n="105" d="100"/>
        </p:scale>
        <p:origin x="10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1446-AE97-9B47-B3F0-56C0C8C2115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A6CB5-2548-754D-AC56-4689E8784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0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A6CB5-2548-754D-AC56-4689E8784B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2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31161-0A48-2194-453A-C46F6EB78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ED4B47-B6F5-331A-A673-12550685EE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3AF6A-4DFA-FD75-D0E0-D09F421B6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88BDF-06D0-FEB4-B4C9-A143D41AC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A6CB5-2548-754D-AC56-4689E8784B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8BF1B-F5DB-EC22-E342-3489EB8C1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4B3AD7-0809-2858-B763-29F832EA29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6EA53E-8E07-E683-AD93-2CADDB32D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0481C-5EF9-10B4-856D-DA13DD9E9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A6CB5-2548-754D-AC56-4689E8784B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7975B-07BD-B111-978B-6F3EF30AC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8F7661-20B3-FB83-9770-59A3945BD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55CE1-867F-3150-8CD1-789F9818E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7D7A7-CC2D-2227-7A47-D5398FA33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A6CB5-2548-754D-AC56-4689E8784B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4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657B0-A166-9E73-DF25-A2F3DE862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94578-6B85-5828-7BB2-CBC47F77D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0059D-AFBC-417E-5A80-4A5387AC1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1E65C-7839-9A99-294B-9107E3C39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A6CB5-2548-754D-AC56-4689E8784B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49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89D6E-834F-81C7-3CB8-BD5F6D056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1F6C9-F9EC-DE5A-33CB-39C871AA8D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E3652E-A6C0-102E-5532-E2DDC28EE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6D4C4-7F3B-B4FE-D715-9E033377C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A6CB5-2548-754D-AC56-4689E8784B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DB76A-5E11-F3C9-9409-A3EE0BA8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3F5A8C-410B-ED21-2773-559860A81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4F9466-C7B7-D2E9-AD1E-0A5B9F49D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E3F2-E754-07B7-489E-1E142F4EC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A6CB5-2548-754D-AC56-4689E8784B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1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9BC47-06C8-298E-DF72-DAC4A1416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E734E-A399-AC51-96EA-228D07D37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114C61-2C0A-6D64-A5C3-2173F5D4B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D9663-1ABA-BE61-1683-4EC927D41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A6CB5-2548-754D-AC56-4689E8784B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1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F4028-0B1C-8F50-E106-A49534106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61445-97BB-E7CE-92F7-1470AF203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03E61-65C8-C9B8-CC74-7C1764BAB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AFBA8-901B-B164-61EA-60C5863C69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A6CB5-2548-754D-AC56-4689E8784B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13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74049-047A-DF73-6956-D6C7D35C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7714B-5A6A-478B-A7D0-D34B6E7A0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86C67C-239B-7831-23FC-DBB8D9BC7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13DC-28CE-AA84-2B42-AEF155059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A6CB5-2548-754D-AC56-4689E8784B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8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8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6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7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5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2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50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5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9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9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1/28/25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78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9" r:id="rId2"/>
    <p:sldLayoutId id="2147484018" r:id="rId3"/>
    <p:sldLayoutId id="2147484017" r:id="rId4"/>
    <p:sldLayoutId id="2147484009" r:id="rId5"/>
    <p:sldLayoutId id="2147484015" r:id="rId6"/>
    <p:sldLayoutId id="2147484010" r:id="rId7"/>
    <p:sldLayoutId id="2147484011" r:id="rId8"/>
    <p:sldLayoutId id="2147484012" r:id="rId9"/>
    <p:sldLayoutId id="2147484014" r:id="rId10"/>
    <p:sldLayoutId id="214748401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02490-DB63-F910-783F-356ABA58A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tx1"/>
                </a:solidFill>
                <a:effectLst/>
                <a:latin typeface="Adelle Sans Condensed"/>
              </a:rPr>
              <a:t>United States Economic Forecast</a:t>
            </a:r>
            <a:br>
              <a:rPr lang="en-US" b="1" dirty="0">
                <a:solidFill>
                  <a:schemeClr val="tx1"/>
                </a:solidFill>
                <a:effectLst/>
                <a:latin typeface="Adelle Sans Condensed"/>
              </a:rPr>
            </a:br>
            <a:br>
              <a:rPr lang="en-US" dirty="0">
                <a:solidFill>
                  <a:schemeClr val="tx1"/>
                </a:solidFill>
                <a:effectLst/>
                <a:latin typeface="Adelle Sans Condensed"/>
              </a:rPr>
            </a:br>
            <a:br>
              <a:rPr lang="en-US" dirty="0">
                <a:solidFill>
                  <a:schemeClr val="tx1"/>
                </a:solidFill>
                <a:effectLst/>
                <a:latin typeface="Adelle Sans Condensed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05E8-C9F8-903C-FB95-D31A2231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2" y="3550024"/>
            <a:ext cx="3838786" cy="233681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effectLst>
                  <a:glow>
                    <a:schemeClr val="tx1"/>
                  </a:glow>
                </a:effectLst>
                <a:latin typeface="Cambria" panose="02040503050406030204" pitchFamily="18" charset="0"/>
              </a:rPr>
              <a:t>Oussama </a:t>
            </a:r>
            <a:r>
              <a:rPr lang="en-US" sz="1200" dirty="0" err="1">
                <a:effectLst>
                  <a:glow>
                    <a:schemeClr val="tx1"/>
                  </a:glow>
                </a:effectLst>
                <a:latin typeface="Cambria" panose="02040503050406030204" pitchFamily="18" charset="0"/>
              </a:rPr>
              <a:t>Ennaciri</a:t>
            </a:r>
            <a:endParaRPr lang="en-US" sz="1200" dirty="0">
              <a:effectLst>
                <a:glow>
                  <a:schemeClr val="tx1"/>
                </a:glow>
              </a:effectLst>
              <a:latin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effectLst>
                  <a:glow>
                    <a:schemeClr val="tx1"/>
                  </a:glow>
                </a:effectLst>
                <a:latin typeface="Cambria" panose="02040503050406030204" pitchFamily="18" charset="0"/>
              </a:rPr>
              <a:t>Anderson College of Business and Computing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effectLst>
                  <a:glow>
                    <a:schemeClr val="tx1"/>
                  </a:glow>
                </a:effectLst>
                <a:latin typeface="Cambria" panose="02040503050406030204" pitchFamily="18" charset="0"/>
              </a:rPr>
              <a:t>Regis University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effectLst>
                  <a:glow>
                    <a:schemeClr val="tx1"/>
                  </a:glow>
                </a:effectLst>
                <a:latin typeface="Cambria" panose="02040503050406030204" pitchFamily="18" charset="0"/>
              </a:rPr>
              <a:t>Data engineering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effectLst>
                  <a:glow>
                    <a:schemeClr val="tx1"/>
                  </a:glow>
                </a:effectLst>
                <a:latin typeface="Cambria" panose="02040503050406030204" pitchFamily="18" charset="0"/>
              </a:rPr>
              <a:t>Prof. Christy Pearson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effectLst>
                  <a:glow>
                    <a:schemeClr val="tx1"/>
                  </a:glow>
                </a:effectLst>
                <a:latin typeface="Cambria" panose="02040503050406030204" pitchFamily="18" charset="0"/>
              </a:rPr>
              <a:t>January 26th, 2024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Picture 18" descr="Codes on papers">
            <a:extLst>
              <a:ext uri="{FF2B5EF4-FFF2-40B4-BE49-F238E27FC236}">
                <a16:creationId xmlns:a16="http://schemas.microsoft.com/office/drawing/2014/main" id="{A8EFA2D6-86D6-ABBB-0674-DE8B7BA6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91" r="12342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E739A2-86C2-A719-B3B3-708AA782E564}"/>
              </a:ext>
            </a:extLst>
          </p:cNvPr>
          <p:cNvSpPr txBox="1"/>
          <p:nvPr/>
        </p:nvSpPr>
        <p:spPr>
          <a:xfrm>
            <a:off x="893379" y="8723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4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68CCC-166D-1789-39B1-DF958765E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9341-882A-F4C6-7ED0-1C7861DD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535E-B76B-306C-5980-E115ACF7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7741"/>
            <a:ext cx="11029616" cy="439718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Labor Markets :</a:t>
            </a:r>
          </a:p>
          <a:p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UNRATE : Unemployment Rate, Percent, Monthly, Continuous. Reflects the state of the Labor Market.</a:t>
            </a:r>
          </a:p>
        </p:txBody>
      </p:sp>
    </p:spTree>
    <p:extLst>
      <p:ext uri="{BB962C8B-B14F-4D97-AF65-F5344CB8AC3E}">
        <p14:creationId xmlns:p14="http://schemas.microsoft.com/office/powerpoint/2010/main" val="274885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EE78D-1D6E-F9EE-DF22-D246255C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FC25-C92D-F2FC-9586-2042D976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5F8C-F4D1-3988-E84E-FD038DD3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7741"/>
            <a:ext cx="11029616" cy="439718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Financial Markets</a:t>
            </a:r>
          </a:p>
          <a:p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FEDFUNDS : Federal Funds Effective Rate, Percent, Monthly , Continuous. Reflect the Federal Reserve’s efforts to stimulate the economy.</a:t>
            </a:r>
          </a:p>
          <a:p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GS10 : Market Yield on U.S. Treasury Securities at 10-Year Constant Maturity, Quoted on an Investment Basis, Percent, Monthly, Continuous. Reflects  confidence.</a:t>
            </a:r>
          </a:p>
        </p:txBody>
      </p:sp>
    </p:spTree>
    <p:extLst>
      <p:ext uri="{BB962C8B-B14F-4D97-AF65-F5344CB8AC3E}">
        <p14:creationId xmlns:p14="http://schemas.microsoft.com/office/powerpoint/2010/main" val="131311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CEA51-A74A-6BE7-EF9A-DA7A241C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2C70-8D4F-FF81-BD92-01CF0DF5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69E1-55A7-3E80-D921-C0401502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7741"/>
            <a:ext cx="11029616" cy="439718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Prices :</a:t>
            </a:r>
          </a:p>
          <a:p>
            <a:r>
              <a:rPr lang="en-US" sz="15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CPIAUCSL : Consumer Price Index for All Urban Consumers: All Items in U.S. City    Data Updated: 2025-01-15 Average, Index 1982-1984=100, Monthly, Continuous. </a:t>
            </a:r>
          </a:p>
          <a:p>
            <a:endParaRPr lang="en-US" sz="15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2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D707-FB35-313A-6A44-3E866D48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MLS</a:t>
            </a:r>
          </a:p>
        </p:txBody>
      </p:sp>
      <p:pic>
        <p:nvPicPr>
          <p:cNvPr id="9" name="Content Placeholder 8" descr="A diagram of a machine learning&#10;&#10;AI-generated content may be incorrect.">
            <a:extLst>
              <a:ext uri="{FF2B5EF4-FFF2-40B4-BE49-F238E27FC236}">
                <a16:creationId xmlns:a16="http://schemas.microsoft.com/office/drawing/2014/main" id="{5449F510-3A95-8361-B8FA-239E1290E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591" y="2341563"/>
            <a:ext cx="8508818" cy="3633787"/>
          </a:xfrm>
        </p:spPr>
      </p:pic>
    </p:spTree>
    <p:extLst>
      <p:ext uri="{BB962C8B-B14F-4D97-AF65-F5344CB8AC3E}">
        <p14:creationId xmlns:p14="http://schemas.microsoft.com/office/powerpoint/2010/main" val="30074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CD3F-792F-ECCB-14C7-79E15FA7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Loaded quarterly data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ADD3F9-9587-805A-896F-BF20D13F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844" y="1263447"/>
            <a:ext cx="8592312" cy="536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11F7F-B6A7-D20B-812C-ED89A6557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C046-5745-3614-DBD2-33956C71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Loaded monthly data</a:t>
            </a:r>
          </a:p>
        </p:txBody>
      </p:sp>
      <p:pic>
        <p:nvPicPr>
          <p:cNvPr id="9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F06D18-5173-60F6-33AF-92CFEA3F6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113" y="1263447"/>
            <a:ext cx="8592043" cy="5335932"/>
          </a:xfrm>
        </p:spPr>
      </p:pic>
    </p:spTree>
    <p:extLst>
      <p:ext uri="{BB962C8B-B14F-4D97-AF65-F5344CB8AC3E}">
        <p14:creationId xmlns:p14="http://schemas.microsoft.com/office/powerpoint/2010/main" val="34792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D37B-181D-4297-F760-9FD6117A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1C95-CC26-5E21-845A-CFFD8836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Is the U.S. economy heading toward a recession or growth?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2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A63E-BD1E-6BA3-519D-89B4E1CD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922D-E72A-61BA-DF92-1A9F60469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7741"/>
            <a:ext cx="11029616" cy="4397188"/>
          </a:xfrm>
        </p:spPr>
        <p:txBody>
          <a:bodyPr anchor="t">
            <a:noAutofit/>
          </a:bodyPr>
          <a:lstStyle/>
          <a:p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 data consists for macroeconomic </a:t>
            </a:r>
            <a:r>
              <a:rPr lang="en-US" sz="15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ndicators that I will use to predict cycles in th</a:t>
            </a:r>
            <a:r>
              <a:rPr lang="en-US" sz="15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 United States’ </a:t>
            </a:r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economic activity. The </a:t>
            </a:r>
            <a:r>
              <a:rPr lang="en-US" sz="1500" b="0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set is organized based on the time intervals used in reporting and categorized according to the sectors they relate to.</a:t>
            </a:r>
          </a:p>
          <a:p>
            <a:r>
              <a:rPr lang="en-US" sz="15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data was retrieved from the Federal Reserve’s website using the tool FRED. https://</a:t>
            </a:r>
            <a:r>
              <a:rPr lang="en-US" sz="15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fred.stlouisfed.org</a:t>
            </a:r>
            <a:r>
              <a:rPr lang="en-US" sz="15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15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seriesBeta</a:t>
            </a:r>
            <a:r>
              <a:rPr lang="en-US" sz="15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/GDP#</a:t>
            </a:r>
            <a:endParaRPr lang="en-US" sz="15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4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A4B6E-3864-FC95-23EF-31069A799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389C-344D-7EDA-29FC-E867118D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D5E1-DEA9-29E3-AD57-53C48AE7A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7741"/>
            <a:ext cx="11029616" cy="439718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Overall Economic Activity :</a:t>
            </a:r>
            <a:endParaRPr lang="en-US" sz="18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GDP : Gross Domestic Product, Billions of Dollars, Quarterly, Continuous. Reflects overall economic health.</a:t>
            </a:r>
          </a:p>
          <a:p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GDPC1 : Real Gross Domestic Product, Billions of Chained 2017 Dollars, Quarterly, Continuous. Reflects overall economic health more accurately than nominal GDP.</a:t>
            </a:r>
          </a:p>
        </p:txBody>
      </p:sp>
    </p:spTree>
    <p:extLst>
      <p:ext uri="{BB962C8B-B14F-4D97-AF65-F5344CB8AC3E}">
        <p14:creationId xmlns:p14="http://schemas.microsoft.com/office/powerpoint/2010/main" val="42479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4AD69-9552-E0D6-AE7A-BE8B88E50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5EB-16D3-9D38-3501-EA1E1E7A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1DDC-B472-B380-000C-D0F68AAF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7741"/>
            <a:ext cx="11029616" cy="439718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Consumer Spending :</a:t>
            </a:r>
          </a:p>
          <a:p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PCE : Personal Consumption Expenditures, Billions of Dollars, Monthly, Continuous. Reflects consumer confidence. </a:t>
            </a:r>
          </a:p>
        </p:txBody>
      </p:sp>
    </p:spTree>
    <p:extLst>
      <p:ext uri="{BB962C8B-B14F-4D97-AF65-F5344CB8AC3E}">
        <p14:creationId xmlns:p14="http://schemas.microsoft.com/office/powerpoint/2010/main" val="254847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E2693-AECD-2CDC-EE8F-44ED74ACD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67DD-B68C-7AE5-E2BE-7BC88A86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052B-0FD2-AF1B-F7E2-92509A24E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7741"/>
            <a:ext cx="11029616" cy="439718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Housing :</a:t>
            </a:r>
          </a:p>
          <a:p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HOUST : New Privately-Owned Housing Units Started: Total Units, Thousands of Units, Monthly, Discrete. Reflects the state of the housing market.</a:t>
            </a:r>
          </a:p>
        </p:txBody>
      </p:sp>
    </p:spTree>
    <p:extLst>
      <p:ext uri="{BB962C8B-B14F-4D97-AF65-F5344CB8AC3E}">
        <p14:creationId xmlns:p14="http://schemas.microsoft.com/office/powerpoint/2010/main" val="251247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BEA5B-535C-D38C-BEFC-9C0F0940D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CBC7-5FFA-C628-DE37-0E336233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D969-F9C2-5B61-136B-38B0BE30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7741"/>
            <a:ext cx="11029616" cy="439718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Business Investment</a:t>
            </a:r>
            <a:endParaRPr lang="en-US" sz="18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A053RC1Q027SBEA : National income: Corporate profits before tax (without IVA and </a:t>
            </a:r>
            <a:r>
              <a:rPr lang="en-US" sz="1500" dirty="0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CCAdj</a:t>
            </a:r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), Billions of Dollars, Quarterly, Continuous. Reflects the financial health of businesses</a:t>
            </a:r>
          </a:p>
          <a:p>
            <a:endParaRPr lang="en-US" sz="15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7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42BFD-5147-DD1B-791E-46F62BEFC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E77F-4320-5AD0-CA7E-2E98D4C0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8703-C205-1EEC-CDEA-5ECEBBAE9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7741"/>
            <a:ext cx="11029616" cy="439718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Foreign Trade :</a:t>
            </a:r>
          </a:p>
          <a:p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IMPGSC1 : Real imports of goods and services, Billions of Chained 2017 Dollars, Quarterly, Continuous. </a:t>
            </a:r>
            <a:r>
              <a:rPr lang="en-US" sz="15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</a:t>
            </a:r>
            <a:r>
              <a:rPr lang="en-US" sz="1500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eflect the demand for foreign goods and services.</a:t>
            </a:r>
            <a:endParaRPr lang="en-US" sz="15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EXPGSC1 : Real Exports of Goods and Services, Billions of Chained 2017 Dollars, Quarterly, Continuous. </a:t>
            </a:r>
            <a:r>
              <a:rPr lang="en-US" sz="1500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reflect the demand for domestic goods and services.</a:t>
            </a:r>
            <a:endParaRPr lang="en-US" sz="1500" dirty="0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0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6616B-51A0-449B-B2B2-41B960991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9A91-1EFE-7C02-630D-5A44C3E3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8A92-F19E-F831-816B-C1E32A16E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7741"/>
            <a:ext cx="11029616" cy="439718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Government Policy :</a:t>
            </a:r>
          </a:p>
          <a:p>
            <a:r>
              <a:rPr lang="en-US" sz="15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GCEC1 : Real Government Consumption Expenditures and Gross Investment, Billions of Chained 2017 Dollars, Quarterly, Continuous. Reflect government efforts to stimulate the economy.</a:t>
            </a:r>
          </a:p>
        </p:txBody>
      </p:sp>
    </p:spTree>
    <p:extLst>
      <p:ext uri="{BB962C8B-B14F-4D97-AF65-F5344CB8AC3E}">
        <p14:creationId xmlns:p14="http://schemas.microsoft.com/office/powerpoint/2010/main" val="4390913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42C"/>
      </a:dk2>
      <a:lt2>
        <a:srgbClr val="E8E2E3"/>
      </a:lt2>
      <a:accent1>
        <a:srgbClr val="80A9A4"/>
      </a:accent1>
      <a:accent2>
        <a:srgbClr val="7AA5B7"/>
      </a:accent2>
      <a:accent3>
        <a:srgbClr val="92A1C4"/>
      </a:accent3>
      <a:accent4>
        <a:srgbClr val="867FBA"/>
      </a:accent4>
      <a:accent5>
        <a:srgbClr val="B096C6"/>
      </a:accent5>
      <a:accent6>
        <a:srgbClr val="B77FBA"/>
      </a:accent6>
      <a:hlink>
        <a:srgbClr val="AE6972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482</Words>
  <Application>Microsoft Macintosh PowerPoint</Application>
  <PresentationFormat>Widescreen</PresentationFormat>
  <Paragraphs>55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Adelle Sans Condensed</vt:lpstr>
      <vt:lpstr>Aptos</vt:lpstr>
      <vt:lpstr>Cambria</vt:lpstr>
      <vt:lpstr>Gill Sans MT</vt:lpstr>
      <vt:lpstr>Helvetica Neue</vt:lpstr>
      <vt:lpstr>Tw Cen MT</vt:lpstr>
      <vt:lpstr>Wingdings 2</vt:lpstr>
      <vt:lpstr>DividendVTI</vt:lpstr>
      <vt:lpstr>United States Economic Forecast   </vt:lpstr>
      <vt:lpstr>Problem statement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Data description</vt:lpstr>
      <vt:lpstr>MLS</vt:lpstr>
      <vt:lpstr>Loaded quarterly data</vt:lpstr>
      <vt:lpstr>Loaded monthly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Ennaciri, Oussama</dc:creator>
  <cp:lastModifiedBy>Ennaciri, Oussama</cp:lastModifiedBy>
  <cp:revision>1</cp:revision>
  <dcterms:created xsi:type="dcterms:W3CDTF">2025-01-29T01:16:16Z</dcterms:created>
  <dcterms:modified xsi:type="dcterms:W3CDTF">2025-01-29T06:23:38Z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6de1d5b-8b4b-4e4e-a8a1-d2976158103f_Enabled">
    <vt:lpwstr>true</vt:lpwstr>
  </property>
  <property fmtid="{D5CDD505-2E9C-101B-9397-08002B2CF9AE}" pid="3" name="MSIP_Label_a6de1d5b-8b4b-4e4e-a8a1-d2976158103f_SetDate">
    <vt:lpwstr>2025-01-29T06:23:37Z</vt:lpwstr>
  </property>
  <property fmtid="{D5CDD505-2E9C-101B-9397-08002B2CF9AE}" pid="4" name="MSIP_Label_a6de1d5b-8b4b-4e4e-a8a1-d2976158103f_Method">
    <vt:lpwstr>Standard</vt:lpwstr>
  </property>
  <property fmtid="{D5CDD505-2E9C-101B-9397-08002B2CF9AE}" pid="5" name="MSIP_Label_a6de1d5b-8b4b-4e4e-a8a1-d2976158103f_Name">
    <vt:lpwstr>defa4170-0d19-0005-0004-bc88714345d2</vt:lpwstr>
  </property>
  <property fmtid="{D5CDD505-2E9C-101B-9397-08002B2CF9AE}" pid="6" name="MSIP_Label_a6de1d5b-8b4b-4e4e-a8a1-d2976158103f_SiteId">
    <vt:lpwstr>ecd4c5d9-c2fe-4522-afd1-f0d20755d9d7</vt:lpwstr>
  </property>
  <property fmtid="{D5CDD505-2E9C-101B-9397-08002B2CF9AE}" pid="7" name="MSIP_Label_a6de1d5b-8b4b-4e4e-a8a1-d2976158103f_ActionId">
    <vt:lpwstr>a1c071e2-c86d-478b-91b1-1ffc1bf56b06</vt:lpwstr>
  </property>
  <property fmtid="{D5CDD505-2E9C-101B-9397-08002B2CF9AE}" pid="8" name="MSIP_Label_a6de1d5b-8b4b-4e4e-a8a1-d2976158103f_ContentBits">
    <vt:lpwstr>0</vt:lpwstr>
  </property>
  <property fmtid="{D5CDD505-2E9C-101B-9397-08002B2CF9AE}" pid="9" name="MSIP_Label_a6de1d5b-8b4b-4e4e-a8a1-d2976158103f_Tag">
    <vt:lpwstr>50, 3, 0, 1</vt:lpwstr>
  </property>
</Properties>
</file>