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6.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7.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8.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0.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1.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2.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3.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4.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5.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6.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7.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8.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9.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0.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41.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42.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43.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4.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5.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6.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7.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8.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9.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50.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51.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52.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53.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54.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notesSlides/notesSlide55.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56.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57.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notesSlides/notesSlide58.xml" ContentType="application/vnd.openxmlformats-officedocument.presentationml.notesSlide+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59.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notesSlides/notesSlide60.xml" ContentType="application/vnd.openxmlformats-officedocument.presentationml.notesSlide+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notesSlides/notesSlide61.xml" ContentType="application/vnd.openxmlformats-officedocument.presentationml.notesSlide+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notesSlides/notesSlide62.xml" ContentType="application/vnd.openxmlformats-officedocument.presentationml.notesSlide+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notesSlides/notesSlide63.xml" ContentType="application/vnd.openxmlformats-officedocument.presentationml.notesSlide+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notesSlides/notesSlide64.xml" ContentType="application/vnd.openxmlformats-officedocument.presentationml.notesSlide+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notesSlides/notesSlide65.xml" ContentType="application/vnd.openxmlformats-officedocument.presentationml.notesSlide+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notesSlides/notesSlide66.xml" ContentType="application/vnd.openxmlformats-officedocument.presentationml.notesSlide+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notesSlides/notesSlide67.xml" ContentType="application/vnd.openxmlformats-officedocument.presentationml.notesSlide+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notesSlides/notesSlide68.xml" ContentType="application/vnd.openxmlformats-officedocument.presentationml.notesSlide+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notesSlides/notesSlide69.xml" ContentType="application/vnd.openxmlformats-officedocument.presentationml.notesSlide+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notesSlides/notesSlide70.xml" ContentType="application/vnd.openxmlformats-officedocument.presentationml.notesSlide+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notesSlides/notesSlide71.xml" ContentType="application/vnd.openxmlformats-officedocument.presentationml.notesSlide+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notesSlides/notesSlide72.xml" ContentType="application/vnd.openxmlformats-officedocument.presentationml.notesSlide+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notesSlides/notesSlide73.xml" ContentType="application/vnd.openxmlformats-officedocument.presentationml.notesSlide+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notesSlides/notesSlide74.xml" ContentType="application/vnd.openxmlformats-officedocument.presentationml.notesSlide+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notesSlides/notesSlide75.xml" ContentType="application/vnd.openxmlformats-officedocument.presentationml.notesSlide+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notesSlides/notesSlide76.xml" ContentType="application/vnd.openxmlformats-officedocument.presentationml.notesSlide+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notesSlides/notesSlide77.xml" ContentType="application/vnd.openxmlformats-officedocument.presentationml.notesSlide+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notesSlides/notesSlide78.xml" ContentType="application/vnd.openxmlformats-officedocument.presentationml.notesSlide+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notesSlides/notesSlide79.xml" ContentType="application/vnd.openxmlformats-officedocument.presentationml.notesSlide+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notesSlides/notesSlide80.xml" ContentType="application/vnd.openxmlformats-officedocument.presentationml.notesSlide+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notesSlides/notesSlide81.xml" ContentType="application/vnd.openxmlformats-officedocument.presentationml.notesSlide+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notesSlides/notesSlide82.xml" ContentType="application/vnd.openxmlformats-officedocument.presentationml.notesSlide+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notesSlides/notesSlide83.xml" ContentType="application/vnd.openxmlformats-officedocument.presentationml.notesSlide+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notesSlides/notesSlide84.xml" ContentType="application/vnd.openxmlformats-officedocument.presentationml.notesSlide+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notesSlides/notesSlide85.xml" ContentType="application/vnd.openxmlformats-officedocument.presentationml.notesSlide+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notesSlides/notesSlide86.xml" ContentType="application/vnd.openxmlformats-officedocument.presentationml.notesSlide+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notesSlides/notesSlide87.xml" ContentType="application/vnd.openxmlformats-officedocument.presentationml.notesSlide+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notesSlides/notesSlide88.xml" ContentType="application/vnd.openxmlformats-officedocument.presentationml.notesSlide+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notesSlides/notesSlide89.xml" ContentType="application/vnd.openxmlformats-officedocument.presentationml.notesSlide+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notesSlides/notesSlide90.xml" ContentType="application/vnd.openxmlformats-officedocument.presentationml.notesSlide+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notesSlides/notesSlide91.xml" ContentType="application/vnd.openxmlformats-officedocument.presentationml.notesSlide+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notesSlides/notesSlide92.xml" ContentType="application/vnd.openxmlformats-officedocument.presentationml.notesSlide+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notesSlides/notesSlide93.xml" ContentType="application/vnd.openxmlformats-officedocument.presentationml.notesSlide+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notesSlides/notesSlide94.xml" ContentType="application/vnd.openxmlformats-officedocument.presentationml.notesSlide+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notesSlides/notesSlide95.xml" ContentType="application/vnd.openxmlformats-officedocument.presentationml.notesSlide+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notesSlides/notesSlide96.xml" ContentType="application/vnd.openxmlformats-officedocument.presentationml.notesSlide+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notesSlides/notesSlide97.xml" ContentType="application/vnd.openxmlformats-officedocument.presentationml.notesSlide+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0"/>
  </p:notesMasterIdLst>
  <p:sldIdLst>
    <p:sldId id="256" r:id="rId2"/>
    <p:sldId id="337" r:id="rId3"/>
    <p:sldId id="338" r:id="rId4"/>
    <p:sldId id="339" r:id="rId5"/>
    <p:sldId id="340" r:id="rId6"/>
    <p:sldId id="257" r:id="rId7"/>
    <p:sldId id="299" r:id="rId8"/>
    <p:sldId id="341" r:id="rId9"/>
    <p:sldId id="342" r:id="rId10"/>
    <p:sldId id="343" r:id="rId11"/>
    <p:sldId id="344" r:id="rId12"/>
    <p:sldId id="345" r:id="rId13"/>
    <p:sldId id="347" r:id="rId14"/>
    <p:sldId id="348" r:id="rId15"/>
    <p:sldId id="349" r:id="rId16"/>
    <p:sldId id="350" r:id="rId17"/>
    <p:sldId id="352" r:id="rId18"/>
    <p:sldId id="353" r:id="rId19"/>
    <p:sldId id="326" r:id="rId20"/>
    <p:sldId id="398"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330"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78" r:id="rId64"/>
    <p:sldId id="379" r:id="rId65"/>
    <p:sldId id="380" r:id="rId66"/>
    <p:sldId id="381" r:id="rId67"/>
    <p:sldId id="382" r:id="rId68"/>
    <p:sldId id="383" r:id="rId69"/>
    <p:sldId id="384" r:id="rId70"/>
    <p:sldId id="385" r:id="rId71"/>
    <p:sldId id="386" r:id="rId72"/>
    <p:sldId id="387" r:id="rId73"/>
    <p:sldId id="388" r:id="rId74"/>
    <p:sldId id="390" r:id="rId75"/>
    <p:sldId id="389" r:id="rId76"/>
    <p:sldId id="391" r:id="rId77"/>
    <p:sldId id="392" r:id="rId78"/>
    <p:sldId id="393" r:id="rId79"/>
    <p:sldId id="394" r:id="rId80"/>
    <p:sldId id="395" r:id="rId81"/>
    <p:sldId id="396" r:id="rId82"/>
    <p:sldId id="397" r:id="rId83"/>
    <p:sldId id="333" r:id="rId84"/>
    <p:sldId id="416" r:id="rId85"/>
    <p:sldId id="417" r:id="rId86"/>
    <p:sldId id="418" r:id="rId87"/>
    <p:sldId id="419" r:id="rId88"/>
    <p:sldId id="420" r:id="rId89"/>
    <p:sldId id="421" r:id="rId90"/>
    <p:sldId id="422" r:id="rId91"/>
    <p:sldId id="423" r:id="rId92"/>
    <p:sldId id="424" r:id="rId93"/>
    <p:sldId id="425" r:id="rId94"/>
    <p:sldId id="426" r:id="rId95"/>
    <p:sldId id="427" r:id="rId96"/>
    <p:sldId id="335" r:id="rId97"/>
    <p:sldId id="428" r:id="rId98"/>
    <p:sldId id="429" r:id="rId9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ED7D31"/>
    <a:srgbClr val="1482AC"/>
    <a:srgbClr val="1CADE4"/>
    <a:srgbClr val="008080"/>
    <a:srgbClr val="0056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249" autoAdjust="0"/>
  </p:normalViewPr>
  <p:slideViewPr>
    <p:cSldViewPr snapToGrid="0">
      <p:cViewPr varScale="1">
        <p:scale>
          <a:sx n="68" d="100"/>
          <a:sy n="68" d="100"/>
        </p:scale>
        <p:origin x="720" y="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DB059612-ECF5-44A5-A654-8BCCC22B410A}" type="presOf" srcId="{059B08FB-FEBA-44CB-8D20-A6697F49462F}" destId="{C1FF2E6B-4ED1-4536-9403-5E970E2AC194}" srcOrd="0" destOrd="0" presId="urn:microsoft.com/office/officeart/2005/8/layout/chevron1"/>
    <dgm:cxn modelId="{E0E7C81F-4306-4AF4-9C85-9BF5B1294FC4}" type="presOf" srcId="{434C0B3C-FFEF-41A9-A935-443AA5F81B55}" destId="{C548C293-F991-4D36-8183-2955CDFF0A7A}"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65B20ACF-3043-44DE-A4A3-8D514C8C750D}" type="presOf" srcId="{83F01E91-4058-430B-83C1-1A56BB566864}" destId="{6DD21BF8-57AE-4CE1-AF5F-8FD165DED894}"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 modelId="{887D3D72-9334-4437-AE9D-BF1730D97CBA}" type="presParOf" srcId="{2C87BCDF-B68C-4CAC-9674-B98FC5609B0D}" destId="{63901AF8-5BA9-498A-BC68-76815E72D03D}" srcOrd="5" destOrd="0" presId="urn:microsoft.com/office/officeart/2005/8/layout/chevron1"/>
    <dgm:cxn modelId="{8F0B69D9-8694-4124-AC0E-A99F8A323551}" type="presParOf" srcId="{2C87BCDF-B68C-4CAC-9674-B98FC5609B0D}" destId="{C548C293-F991-4D36-8183-2955CDFF0A7A}" srcOrd="6" destOrd="0" presId="urn:microsoft.com/office/officeart/2005/8/layout/chevron1"/>
    <dgm:cxn modelId="{740920C9-9799-4D7C-84D4-A7F9D5C5FD2E}" type="presParOf" srcId="{2C87BCDF-B68C-4CAC-9674-B98FC5609B0D}" destId="{CAE944EC-5ED5-4613-8607-E1523858E504}" srcOrd="7" destOrd="0" presId="urn:microsoft.com/office/officeart/2005/8/layout/chevron1"/>
    <dgm:cxn modelId="{23808E76-B7FF-41FC-A407-CCD0E28589E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48D4A50F-020B-47D9-95A8-4867597D7581}" type="presOf" srcId="{CDF74576-FD47-4AEC-847B-6297F305C659}" destId="{C79099D8-4414-4A08-9727-0C9C7EC840D3}"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885D477B-F6C1-4CFF-A41C-8D795DC40085}" srcId="{FDFBEEE5-95EC-4A28-B030-359358B38F6E}" destId="{059B08FB-FEBA-44CB-8D20-A6697F49462F}" srcOrd="0" destOrd="0" parTransId="{EBB29053-4275-4658-91E2-8D20F7033F4A}" sibTransId="{C1058DEA-5EDF-4C56-8865-1354575E5697}"/>
    <dgm:cxn modelId="{68F67DA7-EEAF-4B78-8A07-C507DCFC5091}" type="presOf" srcId="{873D1FAC-316F-4987-BFB7-B2E7C61066D7}" destId="{DC95A251-3CAC-4EC5-9665-9577C21240B0}"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AA9C65B0-966F-435E-A6A8-3684F6D10F67}"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0757B7E2-275D-461E-A7C5-FE548AEFC6C7}" type="presOf" srcId="{FDFBEEE5-95EC-4A28-B030-359358B38F6E}" destId="{2C87BCDF-B68C-4CAC-9674-B98FC5609B0D}" srcOrd="0" destOrd="0" presId="urn:microsoft.com/office/officeart/2005/8/layout/chevron1"/>
    <dgm:cxn modelId="{8E8C7BF1-2A68-44D9-B5FF-A00930D28B62}" type="presOf" srcId="{434C0B3C-FFEF-41A9-A935-443AA5F81B55}" destId="{C548C293-F991-4D36-8183-2955CDFF0A7A}" srcOrd="0" destOrd="0" presId="urn:microsoft.com/office/officeart/2005/8/layout/chevron1"/>
    <dgm:cxn modelId="{D8267EF8-CEBA-433E-877B-D665561A82D7}" type="presOf" srcId="{059B08FB-FEBA-44CB-8D20-A6697F49462F}" destId="{C1FF2E6B-4ED1-4536-9403-5E970E2AC194}" srcOrd="0" destOrd="0" presId="urn:microsoft.com/office/officeart/2005/8/layout/chevron1"/>
    <dgm:cxn modelId="{7FA08C96-5032-42EF-AC4D-8A1E59406C95}" type="presParOf" srcId="{2C87BCDF-B68C-4CAC-9674-B98FC5609B0D}" destId="{C1FF2E6B-4ED1-4536-9403-5E970E2AC194}" srcOrd="0" destOrd="0" presId="urn:microsoft.com/office/officeart/2005/8/layout/chevron1"/>
    <dgm:cxn modelId="{22E08ACA-27D2-4EF3-ABB8-5AB6F026F2F7}" type="presParOf" srcId="{2C87BCDF-B68C-4CAC-9674-B98FC5609B0D}" destId="{847CC46B-7444-44EC-AAD5-D8B472CAA4CE}" srcOrd="1" destOrd="0" presId="urn:microsoft.com/office/officeart/2005/8/layout/chevron1"/>
    <dgm:cxn modelId="{081AC298-5B94-4065-81F7-7996B8AD1C8B}" type="presParOf" srcId="{2C87BCDF-B68C-4CAC-9674-B98FC5609B0D}" destId="{DC95A251-3CAC-4EC5-9665-9577C21240B0}" srcOrd="2" destOrd="0" presId="urn:microsoft.com/office/officeart/2005/8/layout/chevron1"/>
    <dgm:cxn modelId="{55C1C700-05CD-4D25-BE08-95CA30E78DB6}" type="presParOf" srcId="{2C87BCDF-B68C-4CAC-9674-B98FC5609B0D}" destId="{F33FFD6E-D4C3-4543-AFB4-770068910CA4}" srcOrd="3" destOrd="0" presId="urn:microsoft.com/office/officeart/2005/8/layout/chevron1"/>
    <dgm:cxn modelId="{CC9FF96E-0375-4720-BA4A-975A3D12FB95}" type="presParOf" srcId="{2C87BCDF-B68C-4CAC-9674-B98FC5609B0D}" destId="{C79099D8-4414-4A08-9727-0C9C7EC840D3}" srcOrd="4" destOrd="0" presId="urn:microsoft.com/office/officeart/2005/8/layout/chevron1"/>
    <dgm:cxn modelId="{40383D02-E693-44F2-9FE3-B82D121B9B8A}" type="presParOf" srcId="{2C87BCDF-B68C-4CAC-9674-B98FC5609B0D}" destId="{63901AF8-5BA9-498A-BC68-76815E72D03D}" srcOrd="5" destOrd="0" presId="urn:microsoft.com/office/officeart/2005/8/layout/chevron1"/>
    <dgm:cxn modelId="{D2E1B63B-1C11-4BF0-A636-2FFDDEAC81A3}" type="presParOf" srcId="{2C87BCDF-B68C-4CAC-9674-B98FC5609B0D}" destId="{C548C293-F991-4D36-8183-2955CDFF0A7A}" srcOrd="6" destOrd="0" presId="urn:microsoft.com/office/officeart/2005/8/layout/chevron1"/>
    <dgm:cxn modelId="{7FDF51C1-CDEF-4364-997D-C95C97A01790}" type="presParOf" srcId="{2C87BCDF-B68C-4CAC-9674-B98FC5609B0D}" destId="{CAE944EC-5ED5-4613-8607-E1523858E504}" srcOrd="7" destOrd="0" presId="urn:microsoft.com/office/officeart/2005/8/layout/chevron1"/>
    <dgm:cxn modelId="{97D9EABA-89C0-4928-8EE8-61857BC1E7DD}"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48D4A50F-020B-47D9-95A8-4867597D7581}" type="presOf" srcId="{CDF74576-FD47-4AEC-847B-6297F305C659}" destId="{C79099D8-4414-4A08-9727-0C9C7EC840D3}"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885D477B-F6C1-4CFF-A41C-8D795DC40085}" srcId="{FDFBEEE5-95EC-4A28-B030-359358B38F6E}" destId="{059B08FB-FEBA-44CB-8D20-A6697F49462F}" srcOrd="0" destOrd="0" parTransId="{EBB29053-4275-4658-91E2-8D20F7033F4A}" sibTransId="{C1058DEA-5EDF-4C56-8865-1354575E5697}"/>
    <dgm:cxn modelId="{68F67DA7-EEAF-4B78-8A07-C507DCFC5091}" type="presOf" srcId="{873D1FAC-316F-4987-BFB7-B2E7C61066D7}" destId="{DC95A251-3CAC-4EC5-9665-9577C21240B0}"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AA9C65B0-966F-435E-A6A8-3684F6D10F67}"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0757B7E2-275D-461E-A7C5-FE548AEFC6C7}" type="presOf" srcId="{FDFBEEE5-95EC-4A28-B030-359358B38F6E}" destId="{2C87BCDF-B68C-4CAC-9674-B98FC5609B0D}" srcOrd="0" destOrd="0" presId="urn:microsoft.com/office/officeart/2005/8/layout/chevron1"/>
    <dgm:cxn modelId="{8E8C7BF1-2A68-44D9-B5FF-A00930D28B62}" type="presOf" srcId="{434C0B3C-FFEF-41A9-A935-443AA5F81B55}" destId="{C548C293-F991-4D36-8183-2955CDFF0A7A}" srcOrd="0" destOrd="0" presId="urn:microsoft.com/office/officeart/2005/8/layout/chevron1"/>
    <dgm:cxn modelId="{D8267EF8-CEBA-433E-877B-D665561A82D7}" type="presOf" srcId="{059B08FB-FEBA-44CB-8D20-A6697F49462F}" destId="{C1FF2E6B-4ED1-4536-9403-5E970E2AC194}" srcOrd="0" destOrd="0" presId="urn:microsoft.com/office/officeart/2005/8/layout/chevron1"/>
    <dgm:cxn modelId="{7FA08C96-5032-42EF-AC4D-8A1E59406C95}" type="presParOf" srcId="{2C87BCDF-B68C-4CAC-9674-B98FC5609B0D}" destId="{C1FF2E6B-4ED1-4536-9403-5E970E2AC194}" srcOrd="0" destOrd="0" presId="urn:microsoft.com/office/officeart/2005/8/layout/chevron1"/>
    <dgm:cxn modelId="{22E08ACA-27D2-4EF3-ABB8-5AB6F026F2F7}" type="presParOf" srcId="{2C87BCDF-B68C-4CAC-9674-B98FC5609B0D}" destId="{847CC46B-7444-44EC-AAD5-D8B472CAA4CE}" srcOrd="1" destOrd="0" presId="urn:microsoft.com/office/officeart/2005/8/layout/chevron1"/>
    <dgm:cxn modelId="{081AC298-5B94-4065-81F7-7996B8AD1C8B}" type="presParOf" srcId="{2C87BCDF-B68C-4CAC-9674-B98FC5609B0D}" destId="{DC95A251-3CAC-4EC5-9665-9577C21240B0}" srcOrd="2" destOrd="0" presId="urn:microsoft.com/office/officeart/2005/8/layout/chevron1"/>
    <dgm:cxn modelId="{55C1C700-05CD-4D25-BE08-95CA30E78DB6}" type="presParOf" srcId="{2C87BCDF-B68C-4CAC-9674-B98FC5609B0D}" destId="{F33FFD6E-D4C3-4543-AFB4-770068910CA4}" srcOrd="3" destOrd="0" presId="urn:microsoft.com/office/officeart/2005/8/layout/chevron1"/>
    <dgm:cxn modelId="{CC9FF96E-0375-4720-BA4A-975A3D12FB95}" type="presParOf" srcId="{2C87BCDF-B68C-4CAC-9674-B98FC5609B0D}" destId="{C79099D8-4414-4A08-9727-0C9C7EC840D3}" srcOrd="4" destOrd="0" presId="urn:microsoft.com/office/officeart/2005/8/layout/chevron1"/>
    <dgm:cxn modelId="{40383D02-E693-44F2-9FE3-B82D121B9B8A}" type="presParOf" srcId="{2C87BCDF-B68C-4CAC-9674-B98FC5609B0D}" destId="{63901AF8-5BA9-498A-BC68-76815E72D03D}" srcOrd="5" destOrd="0" presId="urn:microsoft.com/office/officeart/2005/8/layout/chevron1"/>
    <dgm:cxn modelId="{D2E1B63B-1C11-4BF0-A636-2FFDDEAC81A3}" type="presParOf" srcId="{2C87BCDF-B68C-4CAC-9674-B98FC5609B0D}" destId="{C548C293-F991-4D36-8183-2955CDFF0A7A}" srcOrd="6" destOrd="0" presId="urn:microsoft.com/office/officeart/2005/8/layout/chevron1"/>
    <dgm:cxn modelId="{7FDF51C1-CDEF-4364-997D-C95C97A01790}" type="presParOf" srcId="{2C87BCDF-B68C-4CAC-9674-B98FC5609B0D}" destId="{CAE944EC-5ED5-4613-8607-E1523858E504}" srcOrd="7" destOrd="0" presId="urn:microsoft.com/office/officeart/2005/8/layout/chevron1"/>
    <dgm:cxn modelId="{97D9EABA-89C0-4928-8EE8-61857BC1E7DD}"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48D4A50F-020B-47D9-95A8-4867597D7581}" type="presOf" srcId="{CDF74576-FD47-4AEC-847B-6297F305C659}" destId="{C79099D8-4414-4A08-9727-0C9C7EC840D3}"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885D477B-F6C1-4CFF-A41C-8D795DC40085}" srcId="{FDFBEEE5-95EC-4A28-B030-359358B38F6E}" destId="{059B08FB-FEBA-44CB-8D20-A6697F49462F}" srcOrd="0" destOrd="0" parTransId="{EBB29053-4275-4658-91E2-8D20F7033F4A}" sibTransId="{C1058DEA-5EDF-4C56-8865-1354575E5697}"/>
    <dgm:cxn modelId="{68F67DA7-EEAF-4B78-8A07-C507DCFC5091}" type="presOf" srcId="{873D1FAC-316F-4987-BFB7-B2E7C61066D7}" destId="{DC95A251-3CAC-4EC5-9665-9577C21240B0}"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AA9C65B0-966F-435E-A6A8-3684F6D10F67}"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0757B7E2-275D-461E-A7C5-FE548AEFC6C7}" type="presOf" srcId="{FDFBEEE5-95EC-4A28-B030-359358B38F6E}" destId="{2C87BCDF-B68C-4CAC-9674-B98FC5609B0D}" srcOrd="0" destOrd="0" presId="urn:microsoft.com/office/officeart/2005/8/layout/chevron1"/>
    <dgm:cxn modelId="{8E8C7BF1-2A68-44D9-B5FF-A00930D28B62}" type="presOf" srcId="{434C0B3C-FFEF-41A9-A935-443AA5F81B55}" destId="{C548C293-F991-4D36-8183-2955CDFF0A7A}" srcOrd="0" destOrd="0" presId="urn:microsoft.com/office/officeart/2005/8/layout/chevron1"/>
    <dgm:cxn modelId="{D8267EF8-CEBA-433E-877B-D665561A82D7}" type="presOf" srcId="{059B08FB-FEBA-44CB-8D20-A6697F49462F}" destId="{C1FF2E6B-4ED1-4536-9403-5E970E2AC194}" srcOrd="0" destOrd="0" presId="urn:microsoft.com/office/officeart/2005/8/layout/chevron1"/>
    <dgm:cxn modelId="{7FA08C96-5032-42EF-AC4D-8A1E59406C95}" type="presParOf" srcId="{2C87BCDF-B68C-4CAC-9674-B98FC5609B0D}" destId="{C1FF2E6B-4ED1-4536-9403-5E970E2AC194}" srcOrd="0" destOrd="0" presId="urn:microsoft.com/office/officeart/2005/8/layout/chevron1"/>
    <dgm:cxn modelId="{22E08ACA-27D2-4EF3-ABB8-5AB6F026F2F7}" type="presParOf" srcId="{2C87BCDF-B68C-4CAC-9674-B98FC5609B0D}" destId="{847CC46B-7444-44EC-AAD5-D8B472CAA4CE}" srcOrd="1" destOrd="0" presId="urn:microsoft.com/office/officeart/2005/8/layout/chevron1"/>
    <dgm:cxn modelId="{081AC298-5B94-4065-81F7-7996B8AD1C8B}" type="presParOf" srcId="{2C87BCDF-B68C-4CAC-9674-B98FC5609B0D}" destId="{DC95A251-3CAC-4EC5-9665-9577C21240B0}" srcOrd="2" destOrd="0" presId="urn:microsoft.com/office/officeart/2005/8/layout/chevron1"/>
    <dgm:cxn modelId="{55C1C700-05CD-4D25-BE08-95CA30E78DB6}" type="presParOf" srcId="{2C87BCDF-B68C-4CAC-9674-B98FC5609B0D}" destId="{F33FFD6E-D4C3-4543-AFB4-770068910CA4}" srcOrd="3" destOrd="0" presId="urn:microsoft.com/office/officeart/2005/8/layout/chevron1"/>
    <dgm:cxn modelId="{CC9FF96E-0375-4720-BA4A-975A3D12FB95}" type="presParOf" srcId="{2C87BCDF-B68C-4CAC-9674-B98FC5609B0D}" destId="{C79099D8-4414-4A08-9727-0C9C7EC840D3}" srcOrd="4" destOrd="0" presId="urn:microsoft.com/office/officeart/2005/8/layout/chevron1"/>
    <dgm:cxn modelId="{40383D02-E693-44F2-9FE3-B82D121B9B8A}" type="presParOf" srcId="{2C87BCDF-B68C-4CAC-9674-B98FC5609B0D}" destId="{63901AF8-5BA9-498A-BC68-76815E72D03D}" srcOrd="5" destOrd="0" presId="urn:microsoft.com/office/officeart/2005/8/layout/chevron1"/>
    <dgm:cxn modelId="{D2E1B63B-1C11-4BF0-A636-2FFDDEAC81A3}" type="presParOf" srcId="{2C87BCDF-B68C-4CAC-9674-B98FC5609B0D}" destId="{C548C293-F991-4D36-8183-2955CDFF0A7A}" srcOrd="6" destOrd="0" presId="urn:microsoft.com/office/officeart/2005/8/layout/chevron1"/>
    <dgm:cxn modelId="{7FDF51C1-CDEF-4364-997D-C95C97A01790}" type="presParOf" srcId="{2C87BCDF-B68C-4CAC-9674-B98FC5609B0D}" destId="{CAE944EC-5ED5-4613-8607-E1523858E504}" srcOrd="7" destOrd="0" presId="urn:microsoft.com/office/officeart/2005/8/layout/chevron1"/>
    <dgm:cxn modelId="{97D9EABA-89C0-4928-8EE8-61857BC1E7DD}"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2DEF8863-862E-4DAF-894B-44AF4948F758}" type="presOf" srcId="{83F01E91-4058-430B-83C1-1A56BB566864}" destId="{6DD21BF8-57AE-4CE1-AF5F-8FD165DED894}" srcOrd="0" destOrd="0" presId="urn:microsoft.com/office/officeart/2005/8/layout/chevron1"/>
    <dgm:cxn modelId="{7BF5F06C-523D-4726-A381-1EC734FD34EF}" type="presOf" srcId="{873D1FAC-316F-4987-BFB7-B2E7C61066D7}" destId="{DC95A251-3CAC-4EC5-9665-9577C21240B0}" srcOrd="0" destOrd="0" presId="urn:microsoft.com/office/officeart/2005/8/layout/chevron1"/>
    <dgm:cxn modelId="{51A9836D-76E7-49F9-A17E-C7ED1D142BEE}" type="presOf" srcId="{CDF74576-FD47-4AEC-847B-6297F305C659}" destId="{C79099D8-4414-4A08-9727-0C9C7EC840D3}" srcOrd="0" destOrd="0" presId="urn:microsoft.com/office/officeart/2005/8/layout/chevron1"/>
    <dgm:cxn modelId="{436AEA51-CC48-4DD1-A1D4-66F0CD29C82B}"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E2A06395-E8E2-4F1D-A778-161D93318283}" type="presOf" srcId="{434C0B3C-FFEF-41A9-A935-443AA5F81B55}" destId="{C548C293-F991-4D36-8183-2955CDFF0A7A}"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A07988D7-A39E-4415-B563-838DB63FB2AC}" type="presOf" srcId="{FDFBEEE5-95EC-4A28-B030-359358B38F6E}" destId="{2C87BCDF-B68C-4CAC-9674-B98FC5609B0D}"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75608D82-54D2-442A-AE86-3AF58802A6E4}" type="presParOf" srcId="{2C87BCDF-B68C-4CAC-9674-B98FC5609B0D}" destId="{C1FF2E6B-4ED1-4536-9403-5E970E2AC194}" srcOrd="0" destOrd="0" presId="urn:microsoft.com/office/officeart/2005/8/layout/chevron1"/>
    <dgm:cxn modelId="{EFEF2697-3C6A-4F13-978A-ACA9491B1270}" type="presParOf" srcId="{2C87BCDF-B68C-4CAC-9674-B98FC5609B0D}" destId="{847CC46B-7444-44EC-AAD5-D8B472CAA4CE}" srcOrd="1" destOrd="0" presId="urn:microsoft.com/office/officeart/2005/8/layout/chevron1"/>
    <dgm:cxn modelId="{865A45A2-B2C2-4920-AC7B-E1D90CA125D3}" type="presParOf" srcId="{2C87BCDF-B68C-4CAC-9674-B98FC5609B0D}" destId="{DC95A251-3CAC-4EC5-9665-9577C21240B0}" srcOrd="2" destOrd="0" presId="urn:microsoft.com/office/officeart/2005/8/layout/chevron1"/>
    <dgm:cxn modelId="{42660A84-AEBE-4375-874F-2C44B8BA37A2}" type="presParOf" srcId="{2C87BCDF-B68C-4CAC-9674-B98FC5609B0D}" destId="{F33FFD6E-D4C3-4543-AFB4-770068910CA4}" srcOrd="3" destOrd="0" presId="urn:microsoft.com/office/officeart/2005/8/layout/chevron1"/>
    <dgm:cxn modelId="{03A8A197-ED28-41C5-9009-ECD147C94D8E}" type="presParOf" srcId="{2C87BCDF-B68C-4CAC-9674-B98FC5609B0D}" destId="{C79099D8-4414-4A08-9727-0C9C7EC840D3}" srcOrd="4" destOrd="0" presId="urn:microsoft.com/office/officeart/2005/8/layout/chevron1"/>
    <dgm:cxn modelId="{57683E81-1A9E-4A45-A178-36A27F9C7C68}" type="presParOf" srcId="{2C87BCDF-B68C-4CAC-9674-B98FC5609B0D}" destId="{63901AF8-5BA9-498A-BC68-76815E72D03D}" srcOrd="5" destOrd="0" presId="urn:microsoft.com/office/officeart/2005/8/layout/chevron1"/>
    <dgm:cxn modelId="{DF0DA1FA-166B-4002-8E30-A12C507E2785}" type="presParOf" srcId="{2C87BCDF-B68C-4CAC-9674-B98FC5609B0D}" destId="{C548C293-F991-4D36-8183-2955CDFF0A7A}" srcOrd="6" destOrd="0" presId="urn:microsoft.com/office/officeart/2005/8/layout/chevron1"/>
    <dgm:cxn modelId="{E54AD7BD-4777-4786-9FEC-564190D5A254}" type="presParOf" srcId="{2C87BCDF-B68C-4CAC-9674-B98FC5609B0D}" destId="{CAE944EC-5ED5-4613-8607-E1523858E504}" srcOrd="7" destOrd="0" presId="urn:microsoft.com/office/officeart/2005/8/layout/chevron1"/>
    <dgm:cxn modelId="{E4D04162-9691-4DF4-BE92-51FC5B4DDB10}"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8F0D520F-FE0E-496A-97E0-CB600DFDC77D}" type="presOf" srcId="{83F01E91-4058-430B-83C1-1A56BB566864}" destId="{6DD21BF8-57AE-4CE1-AF5F-8FD165DED894}"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9C5E3319-5FFC-4A62-A99B-D33E8F14B7B7}" type="presOf" srcId="{059B08FB-FEBA-44CB-8D20-A6697F49462F}" destId="{C1FF2E6B-4ED1-4536-9403-5E970E2AC194}" srcOrd="0" destOrd="0" presId="urn:microsoft.com/office/officeart/2005/8/layout/chevron1"/>
    <dgm:cxn modelId="{BF3CC754-A65A-435B-9AD0-02147A8836F6}"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95BBB898-B9FB-490A-9292-C47230CF0DC3}" type="presOf" srcId="{434C0B3C-FFEF-41A9-A935-443AA5F81B55}" destId="{C548C293-F991-4D36-8183-2955CDFF0A7A}"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63374DF-E63C-4A5D-A284-261B71EDAC24}" type="presOf" srcId="{CDF74576-FD47-4AEC-847B-6297F305C659}" destId="{C79099D8-4414-4A08-9727-0C9C7EC840D3}" srcOrd="0" destOrd="0" presId="urn:microsoft.com/office/officeart/2005/8/layout/chevron1"/>
    <dgm:cxn modelId="{F03947FA-0C23-41ED-9174-8B47836F16D8}" type="presOf" srcId="{873D1FAC-316F-4987-BFB7-B2E7C61066D7}" destId="{DC95A251-3CAC-4EC5-9665-9577C21240B0}" srcOrd="0" destOrd="0" presId="urn:microsoft.com/office/officeart/2005/8/layout/chevron1"/>
    <dgm:cxn modelId="{CD17DE34-96D1-41DD-8755-DC883B2AB8EB}" type="presParOf" srcId="{2C87BCDF-B68C-4CAC-9674-B98FC5609B0D}" destId="{C1FF2E6B-4ED1-4536-9403-5E970E2AC194}" srcOrd="0" destOrd="0" presId="urn:microsoft.com/office/officeart/2005/8/layout/chevron1"/>
    <dgm:cxn modelId="{577DC1B9-C9EF-487D-8EFC-646C71908FA0}" type="presParOf" srcId="{2C87BCDF-B68C-4CAC-9674-B98FC5609B0D}" destId="{847CC46B-7444-44EC-AAD5-D8B472CAA4CE}" srcOrd="1" destOrd="0" presId="urn:microsoft.com/office/officeart/2005/8/layout/chevron1"/>
    <dgm:cxn modelId="{11D9FD93-91BD-4898-8CC1-AC6EE5F8F6AB}" type="presParOf" srcId="{2C87BCDF-B68C-4CAC-9674-B98FC5609B0D}" destId="{DC95A251-3CAC-4EC5-9665-9577C21240B0}" srcOrd="2" destOrd="0" presId="urn:microsoft.com/office/officeart/2005/8/layout/chevron1"/>
    <dgm:cxn modelId="{20527A1E-39E0-4157-AE2D-BFB9F25D682F}" type="presParOf" srcId="{2C87BCDF-B68C-4CAC-9674-B98FC5609B0D}" destId="{F33FFD6E-D4C3-4543-AFB4-770068910CA4}" srcOrd="3" destOrd="0" presId="urn:microsoft.com/office/officeart/2005/8/layout/chevron1"/>
    <dgm:cxn modelId="{CFB125EB-30DC-423F-AACA-EE2488E72122}" type="presParOf" srcId="{2C87BCDF-B68C-4CAC-9674-B98FC5609B0D}" destId="{C79099D8-4414-4A08-9727-0C9C7EC840D3}" srcOrd="4" destOrd="0" presId="urn:microsoft.com/office/officeart/2005/8/layout/chevron1"/>
    <dgm:cxn modelId="{B283A46A-C800-4002-9FF3-54CC0103EB96}" type="presParOf" srcId="{2C87BCDF-B68C-4CAC-9674-B98FC5609B0D}" destId="{63901AF8-5BA9-498A-BC68-76815E72D03D}" srcOrd="5" destOrd="0" presId="urn:microsoft.com/office/officeart/2005/8/layout/chevron1"/>
    <dgm:cxn modelId="{AFF4CBC5-AC1C-48AE-BA7E-2B7D456BBFB6}" type="presParOf" srcId="{2C87BCDF-B68C-4CAC-9674-B98FC5609B0D}" destId="{C548C293-F991-4D36-8183-2955CDFF0A7A}" srcOrd="6" destOrd="0" presId="urn:microsoft.com/office/officeart/2005/8/layout/chevron1"/>
    <dgm:cxn modelId="{C4822AE2-54D4-415C-891F-13082C20BBCD}" type="presParOf" srcId="{2C87BCDF-B68C-4CAC-9674-B98FC5609B0D}" destId="{CAE944EC-5ED5-4613-8607-E1523858E504}" srcOrd="7" destOrd="0" presId="urn:microsoft.com/office/officeart/2005/8/layout/chevron1"/>
    <dgm:cxn modelId="{CEF80D28-4D35-44A1-868A-5819D7349411}"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DE2C5662-9FCB-49B4-A57B-7714A02953F1}" type="presOf" srcId="{434C0B3C-FFEF-41A9-A935-443AA5F81B55}" destId="{C548C293-F991-4D36-8183-2955CDFF0A7A}"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306F549A-2E0B-4C3F-8371-D908A083DEE0}"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 modelId="{FDE16003-4AD3-446F-9EB0-1A8844904FC3}" type="presParOf" srcId="{2C87BCDF-B68C-4CAC-9674-B98FC5609B0D}" destId="{63901AF8-5BA9-498A-BC68-76815E72D03D}" srcOrd="5" destOrd="0" presId="urn:microsoft.com/office/officeart/2005/8/layout/chevron1"/>
    <dgm:cxn modelId="{922DFBA9-A0AB-46AF-AD59-DF93F6E75614}" type="presParOf" srcId="{2C87BCDF-B68C-4CAC-9674-B98FC5609B0D}" destId="{C548C293-F991-4D36-8183-2955CDFF0A7A}" srcOrd="6" destOrd="0" presId="urn:microsoft.com/office/officeart/2005/8/layout/chevron1"/>
    <dgm:cxn modelId="{72EF6CBD-AB64-4B70-8F5B-825C99C05F94}" type="presParOf" srcId="{2C87BCDF-B68C-4CAC-9674-B98FC5609B0D}" destId="{CAE944EC-5ED5-4613-8607-E1523858E504}" srcOrd="7" destOrd="0" presId="urn:microsoft.com/office/officeart/2005/8/layout/chevron1"/>
    <dgm:cxn modelId="{68A5AE9B-012E-4E52-B85C-5C02F3900598}"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a:lstStyle/>
        <a:p>
          <a:pPr marL="0" lvl="0" indent="0" algn="ctr" defTabSz="711200">
            <a:lnSpc>
              <a:spcPct val="90000"/>
            </a:lnSpc>
            <a:spcBef>
              <a:spcPct val="0"/>
            </a:spcBef>
            <a:spcAft>
              <a:spcPct val="35000"/>
            </a:spcAft>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a:lstStyle/>
        <a:p>
          <a:pPr marL="0" lvl="0" indent="0" algn="ctr" defTabSz="711200">
            <a:lnSpc>
              <a:spcPct val="90000"/>
            </a:lnSpc>
            <a:spcBef>
              <a:spcPct val="0"/>
            </a:spcBef>
            <a:spcAft>
              <a:spcPct val="35000"/>
            </a:spcAft>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8FD03437-A607-4C19-8C58-9CC47EB031CA}" type="presOf" srcId="{873D1FAC-316F-4987-BFB7-B2E7C61066D7}" destId="{DC95A251-3CAC-4EC5-9665-9577C21240B0}" srcOrd="0" destOrd="0" presId="urn:microsoft.com/office/officeart/2005/8/layout/chevron1"/>
    <dgm:cxn modelId="{F05B2B5B-178D-43D1-9887-94D34A0D00BE}"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07D83D86-8A20-4432-A814-AC2BC74D5EC3}" type="presOf" srcId="{FDFBEEE5-95EC-4A28-B030-359358B38F6E}" destId="{2C87BCDF-B68C-4CAC-9674-B98FC5609B0D}" srcOrd="0" destOrd="0" presId="urn:microsoft.com/office/officeart/2005/8/layout/chevron1"/>
    <dgm:cxn modelId="{60EFEEAB-CE3B-4DA5-8AFB-47AA9579E802}"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DAB739D1-9CCE-4981-A1EF-C397952C889A}"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3E21EAE0-DC20-4DB4-97BE-087C2E0580A6}" type="presOf" srcId="{434C0B3C-FFEF-41A9-A935-443AA5F81B55}" destId="{C548C293-F991-4D36-8183-2955CDFF0A7A}" srcOrd="0" destOrd="0" presId="urn:microsoft.com/office/officeart/2005/8/layout/chevron1"/>
    <dgm:cxn modelId="{E2A37721-E9B5-4B57-8E26-6E4C942DE43D}" type="presParOf" srcId="{2C87BCDF-B68C-4CAC-9674-B98FC5609B0D}" destId="{C1FF2E6B-4ED1-4536-9403-5E970E2AC194}" srcOrd="0" destOrd="0" presId="urn:microsoft.com/office/officeart/2005/8/layout/chevron1"/>
    <dgm:cxn modelId="{537BB6A8-2070-432F-A0E3-8BC5E9C247E0}" type="presParOf" srcId="{2C87BCDF-B68C-4CAC-9674-B98FC5609B0D}" destId="{847CC46B-7444-44EC-AAD5-D8B472CAA4CE}" srcOrd="1" destOrd="0" presId="urn:microsoft.com/office/officeart/2005/8/layout/chevron1"/>
    <dgm:cxn modelId="{0FA10B97-EB74-41A4-BFC1-57EFF21B3C0E}" type="presParOf" srcId="{2C87BCDF-B68C-4CAC-9674-B98FC5609B0D}" destId="{DC95A251-3CAC-4EC5-9665-9577C21240B0}" srcOrd="2" destOrd="0" presId="urn:microsoft.com/office/officeart/2005/8/layout/chevron1"/>
    <dgm:cxn modelId="{7031BB1D-D436-45F0-89D7-9348615D1291}" type="presParOf" srcId="{2C87BCDF-B68C-4CAC-9674-B98FC5609B0D}" destId="{F33FFD6E-D4C3-4543-AFB4-770068910CA4}" srcOrd="3" destOrd="0" presId="urn:microsoft.com/office/officeart/2005/8/layout/chevron1"/>
    <dgm:cxn modelId="{22EDF790-6ED4-493D-ADBD-49E1D21E7C71}" type="presParOf" srcId="{2C87BCDF-B68C-4CAC-9674-B98FC5609B0D}" destId="{C79099D8-4414-4A08-9727-0C9C7EC840D3}" srcOrd="4" destOrd="0" presId="urn:microsoft.com/office/officeart/2005/8/layout/chevron1"/>
    <dgm:cxn modelId="{E57FD867-5820-4875-8FBF-926E1502CA79}" type="presParOf" srcId="{2C87BCDF-B68C-4CAC-9674-B98FC5609B0D}" destId="{63901AF8-5BA9-498A-BC68-76815E72D03D}" srcOrd="5" destOrd="0" presId="urn:microsoft.com/office/officeart/2005/8/layout/chevron1"/>
    <dgm:cxn modelId="{8B726A10-9476-446B-A6C0-D67C15581F8A}" type="presParOf" srcId="{2C87BCDF-B68C-4CAC-9674-B98FC5609B0D}" destId="{C548C293-F991-4D36-8183-2955CDFF0A7A}" srcOrd="6" destOrd="0" presId="urn:microsoft.com/office/officeart/2005/8/layout/chevron1"/>
    <dgm:cxn modelId="{1B5A2478-2A68-4B56-BA54-652E98A05463}" type="presParOf" srcId="{2C87BCDF-B68C-4CAC-9674-B98FC5609B0D}" destId="{CAE944EC-5ED5-4613-8607-E1523858E504}" srcOrd="7" destOrd="0" presId="urn:microsoft.com/office/officeart/2005/8/layout/chevron1"/>
    <dgm:cxn modelId="{4AC631E9-95A5-47AC-800B-2FE326E10BAE}"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A39CDC0F-FE0E-421B-BC6F-3855B9380044}" type="presOf" srcId="{83F01E91-4058-430B-83C1-1A56BB566864}" destId="{6DD21BF8-57AE-4CE1-AF5F-8FD165DED894}"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48782A17-6F80-465F-B5A1-FED8E7594771}"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C98F0A7F-C5A0-47DD-9630-A6C5CC3A5B8B}" type="presOf" srcId="{434C0B3C-FFEF-41A9-A935-443AA5F81B55}" destId="{C548C293-F991-4D36-8183-2955CDFF0A7A}" srcOrd="0" destOrd="0" presId="urn:microsoft.com/office/officeart/2005/8/layout/chevron1"/>
    <dgm:cxn modelId="{40282D89-E13A-4229-90BC-8B3FD9DEEB9D}" type="presOf" srcId="{FDFBEEE5-95EC-4A28-B030-359358B38F6E}" destId="{2C87BCDF-B68C-4CAC-9674-B98FC5609B0D}" srcOrd="0" destOrd="0" presId="urn:microsoft.com/office/officeart/2005/8/layout/chevron1"/>
    <dgm:cxn modelId="{E468CF95-49B0-41E7-A4A5-2D6721F54492}" type="presOf" srcId="{873D1FAC-316F-4987-BFB7-B2E7C61066D7}" destId="{DC95A251-3CAC-4EC5-9665-9577C21240B0}"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232DB3D4-5CAF-44E1-982F-7FD94505B6BA}"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C3C2EE6A-8BE1-49E0-8A35-BAA323F3E984}" type="presParOf" srcId="{2C87BCDF-B68C-4CAC-9674-B98FC5609B0D}" destId="{C1FF2E6B-4ED1-4536-9403-5E970E2AC194}" srcOrd="0" destOrd="0" presId="urn:microsoft.com/office/officeart/2005/8/layout/chevron1"/>
    <dgm:cxn modelId="{E87DFA23-7AF5-47BC-9570-F63FEC56AEB4}" type="presParOf" srcId="{2C87BCDF-B68C-4CAC-9674-B98FC5609B0D}" destId="{847CC46B-7444-44EC-AAD5-D8B472CAA4CE}" srcOrd="1" destOrd="0" presId="urn:microsoft.com/office/officeart/2005/8/layout/chevron1"/>
    <dgm:cxn modelId="{095B730C-41DD-40E3-88C9-C8B963771AF9}" type="presParOf" srcId="{2C87BCDF-B68C-4CAC-9674-B98FC5609B0D}" destId="{DC95A251-3CAC-4EC5-9665-9577C21240B0}" srcOrd="2" destOrd="0" presId="urn:microsoft.com/office/officeart/2005/8/layout/chevron1"/>
    <dgm:cxn modelId="{B80F73F3-9B6A-4DFA-93F1-348385643457}" type="presParOf" srcId="{2C87BCDF-B68C-4CAC-9674-B98FC5609B0D}" destId="{F33FFD6E-D4C3-4543-AFB4-770068910CA4}" srcOrd="3" destOrd="0" presId="urn:microsoft.com/office/officeart/2005/8/layout/chevron1"/>
    <dgm:cxn modelId="{B93B510F-F4BF-4891-B9DB-78EE5A94F656}" type="presParOf" srcId="{2C87BCDF-B68C-4CAC-9674-B98FC5609B0D}" destId="{C79099D8-4414-4A08-9727-0C9C7EC840D3}" srcOrd="4" destOrd="0" presId="urn:microsoft.com/office/officeart/2005/8/layout/chevron1"/>
    <dgm:cxn modelId="{5F7DF105-EA1A-40F3-B687-C0EA34051856}" type="presParOf" srcId="{2C87BCDF-B68C-4CAC-9674-B98FC5609B0D}" destId="{63901AF8-5BA9-498A-BC68-76815E72D03D}" srcOrd="5" destOrd="0" presId="urn:microsoft.com/office/officeart/2005/8/layout/chevron1"/>
    <dgm:cxn modelId="{B22A206B-DB50-4087-9A41-FDF4CD4418CD}" type="presParOf" srcId="{2C87BCDF-B68C-4CAC-9674-B98FC5609B0D}" destId="{C548C293-F991-4D36-8183-2955CDFF0A7A}" srcOrd="6" destOrd="0" presId="urn:microsoft.com/office/officeart/2005/8/layout/chevron1"/>
    <dgm:cxn modelId="{007B4A67-4502-47A1-9066-59EEAA84CEB2}" type="presParOf" srcId="{2C87BCDF-B68C-4CAC-9674-B98FC5609B0D}" destId="{CAE944EC-5ED5-4613-8607-E1523858E504}" srcOrd="7" destOrd="0" presId="urn:microsoft.com/office/officeart/2005/8/layout/chevron1"/>
    <dgm:cxn modelId="{461C4A73-A374-4393-9D12-F7BBFF6E8B91}"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53B5D616-3840-499D-AC30-91E7101C349D}" type="presOf" srcId="{873D1FAC-316F-4987-BFB7-B2E7C61066D7}" destId="{DC95A251-3CAC-4EC5-9665-9577C21240B0}" srcOrd="0" destOrd="0" presId="urn:microsoft.com/office/officeart/2005/8/layout/chevron1"/>
    <dgm:cxn modelId="{2ADF0A74-C28C-4E80-8FF0-36E6BEC1A311}" type="presOf" srcId="{CDF74576-FD47-4AEC-847B-6297F305C659}" destId="{C79099D8-4414-4A08-9727-0C9C7EC840D3}" srcOrd="0" destOrd="0" presId="urn:microsoft.com/office/officeart/2005/8/layout/chevron1"/>
    <dgm:cxn modelId="{DEC2E374-5E4A-4870-8A6D-D8DC6B33CBA9}"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84760389-BF75-410A-BD21-C879CCDA54EF}" type="presOf" srcId="{83F01E91-4058-430B-83C1-1A56BB566864}" destId="{6DD21BF8-57AE-4CE1-AF5F-8FD165DED894}"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BC7F58C6-E6ED-4865-84C7-DC8964A84D11}" type="presOf" srcId="{434C0B3C-FFEF-41A9-A935-443AA5F81B55}" destId="{C548C293-F991-4D36-8183-2955CDFF0A7A}"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97A254F9-11E1-46F0-97AB-CA72687A418F}" type="presOf" srcId="{FDFBEEE5-95EC-4A28-B030-359358B38F6E}" destId="{2C87BCDF-B68C-4CAC-9674-B98FC5609B0D}" srcOrd="0" destOrd="0" presId="urn:microsoft.com/office/officeart/2005/8/layout/chevron1"/>
    <dgm:cxn modelId="{359A9B1D-C436-482A-AB4F-0CCE7AF0FAF9}" type="presParOf" srcId="{2C87BCDF-B68C-4CAC-9674-B98FC5609B0D}" destId="{C1FF2E6B-4ED1-4536-9403-5E970E2AC194}" srcOrd="0" destOrd="0" presId="urn:microsoft.com/office/officeart/2005/8/layout/chevron1"/>
    <dgm:cxn modelId="{5C4EE8DA-39DA-48D4-81C7-EF1522767EDC}" type="presParOf" srcId="{2C87BCDF-B68C-4CAC-9674-B98FC5609B0D}" destId="{847CC46B-7444-44EC-AAD5-D8B472CAA4CE}" srcOrd="1" destOrd="0" presId="urn:microsoft.com/office/officeart/2005/8/layout/chevron1"/>
    <dgm:cxn modelId="{90335A97-1FCA-4FD7-A0AD-082CB8435755}" type="presParOf" srcId="{2C87BCDF-B68C-4CAC-9674-B98FC5609B0D}" destId="{DC95A251-3CAC-4EC5-9665-9577C21240B0}" srcOrd="2" destOrd="0" presId="urn:microsoft.com/office/officeart/2005/8/layout/chevron1"/>
    <dgm:cxn modelId="{5AF82D8C-D638-49D2-988A-A0A9B5E9237B}" type="presParOf" srcId="{2C87BCDF-B68C-4CAC-9674-B98FC5609B0D}" destId="{F33FFD6E-D4C3-4543-AFB4-770068910CA4}" srcOrd="3" destOrd="0" presId="urn:microsoft.com/office/officeart/2005/8/layout/chevron1"/>
    <dgm:cxn modelId="{E7FC6388-D93D-4E80-B4A1-D5823FC0BA2B}" type="presParOf" srcId="{2C87BCDF-B68C-4CAC-9674-B98FC5609B0D}" destId="{C79099D8-4414-4A08-9727-0C9C7EC840D3}" srcOrd="4" destOrd="0" presId="urn:microsoft.com/office/officeart/2005/8/layout/chevron1"/>
    <dgm:cxn modelId="{38986B48-3E58-4E8A-AC32-8775D78649AD}" type="presParOf" srcId="{2C87BCDF-B68C-4CAC-9674-B98FC5609B0D}" destId="{63901AF8-5BA9-498A-BC68-76815E72D03D}" srcOrd="5" destOrd="0" presId="urn:microsoft.com/office/officeart/2005/8/layout/chevron1"/>
    <dgm:cxn modelId="{CD064DD1-A37A-45A0-B018-44D221E94200}" type="presParOf" srcId="{2C87BCDF-B68C-4CAC-9674-B98FC5609B0D}" destId="{C548C293-F991-4D36-8183-2955CDFF0A7A}" srcOrd="6" destOrd="0" presId="urn:microsoft.com/office/officeart/2005/8/layout/chevron1"/>
    <dgm:cxn modelId="{6F4AE89C-0E98-4CD8-B1AD-F84CB35F97DF}" type="presParOf" srcId="{2C87BCDF-B68C-4CAC-9674-B98FC5609B0D}" destId="{CAE944EC-5ED5-4613-8607-E1523858E504}" srcOrd="7" destOrd="0" presId="urn:microsoft.com/office/officeart/2005/8/layout/chevron1"/>
    <dgm:cxn modelId="{DC0E9B9B-038D-45CB-9FA7-C7A164881CE4}"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a:lstStyle/>
        <a:p>
          <a:pPr marL="0" lvl="0" indent="0" algn="ctr" defTabSz="711200">
            <a:lnSpc>
              <a:spcPct val="90000"/>
            </a:lnSpc>
            <a:spcBef>
              <a:spcPct val="0"/>
            </a:spcBef>
            <a:spcAft>
              <a:spcPct val="35000"/>
            </a:spcAft>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13B8886D-8A22-4801-B6FF-EB040A9F91A1}" type="presOf" srcId="{059B08FB-FEBA-44CB-8D20-A6697F49462F}" destId="{C1FF2E6B-4ED1-4536-9403-5E970E2AC194}" srcOrd="0" destOrd="0" presId="urn:microsoft.com/office/officeart/2005/8/layout/chevron1"/>
    <dgm:cxn modelId="{BE7E1F76-89F0-4D1C-B4F6-56AE2F64BF8B}"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5385CC7D-C431-44B7-878C-0FFA55CC5802}" type="presOf" srcId="{CDF74576-FD47-4AEC-847B-6297F305C659}" destId="{C79099D8-4414-4A08-9727-0C9C7EC840D3}" srcOrd="0" destOrd="0" presId="urn:microsoft.com/office/officeart/2005/8/layout/chevron1"/>
    <dgm:cxn modelId="{D239A97E-002E-46E4-BD09-E126ABCE3508}" type="presOf" srcId="{434C0B3C-FFEF-41A9-A935-443AA5F81B55}" destId="{C548C293-F991-4D36-8183-2955CDFF0A7A}" srcOrd="0" destOrd="0" presId="urn:microsoft.com/office/officeart/2005/8/layout/chevron1"/>
    <dgm:cxn modelId="{C6A808A0-01DD-4E66-A672-4188DEAFA701}" type="presOf" srcId="{873D1FAC-316F-4987-BFB7-B2E7C61066D7}" destId="{DC95A251-3CAC-4EC5-9665-9577C21240B0}"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386DE6DD-8F15-41B9-BBE7-D7DB92F0DC13}" type="presOf" srcId="{FDFBEEE5-95EC-4A28-B030-359358B38F6E}" destId="{2C87BCDF-B68C-4CAC-9674-B98FC5609B0D}" srcOrd="0" destOrd="0" presId="urn:microsoft.com/office/officeart/2005/8/layout/chevron1"/>
    <dgm:cxn modelId="{9969A2E6-1951-43E2-B36A-4CFBEC34CAA4}" type="presParOf" srcId="{2C87BCDF-B68C-4CAC-9674-B98FC5609B0D}" destId="{C1FF2E6B-4ED1-4536-9403-5E970E2AC194}" srcOrd="0" destOrd="0" presId="urn:microsoft.com/office/officeart/2005/8/layout/chevron1"/>
    <dgm:cxn modelId="{BFA4E36B-9C99-4A8A-B96D-31A90DD8DB71}" type="presParOf" srcId="{2C87BCDF-B68C-4CAC-9674-B98FC5609B0D}" destId="{847CC46B-7444-44EC-AAD5-D8B472CAA4CE}" srcOrd="1" destOrd="0" presId="urn:microsoft.com/office/officeart/2005/8/layout/chevron1"/>
    <dgm:cxn modelId="{3CE148E6-E91B-4514-AB9B-40393AED2D66}" type="presParOf" srcId="{2C87BCDF-B68C-4CAC-9674-B98FC5609B0D}" destId="{DC95A251-3CAC-4EC5-9665-9577C21240B0}" srcOrd="2" destOrd="0" presId="urn:microsoft.com/office/officeart/2005/8/layout/chevron1"/>
    <dgm:cxn modelId="{50079775-09EE-4363-9BA4-2782C2E78CB8}" type="presParOf" srcId="{2C87BCDF-B68C-4CAC-9674-B98FC5609B0D}" destId="{F33FFD6E-D4C3-4543-AFB4-770068910CA4}" srcOrd="3" destOrd="0" presId="urn:microsoft.com/office/officeart/2005/8/layout/chevron1"/>
    <dgm:cxn modelId="{123AA3F9-11FC-43D3-816D-AB8C1E85A0E9}" type="presParOf" srcId="{2C87BCDF-B68C-4CAC-9674-B98FC5609B0D}" destId="{C79099D8-4414-4A08-9727-0C9C7EC840D3}" srcOrd="4" destOrd="0" presId="urn:microsoft.com/office/officeart/2005/8/layout/chevron1"/>
    <dgm:cxn modelId="{69766446-8C3F-49B4-891B-45E931AA6F4E}" type="presParOf" srcId="{2C87BCDF-B68C-4CAC-9674-B98FC5609B0D}" destId="{63901AF8-5BA9-498A-BC68-76815E72D03D}" srcOrd="5" destOrd="0" presId="urn:microsoft.com/office/officeart/2005/8/layout/chevron1"/>
    <dgm:cxn modelId="{CA400E7E-4490-464A-ABB5-51F5656DB288}" type="presParOf" srcId="{2C87BCDF-B68C-4CAC-9674-B98FC5609B0D}" destId="{C548C293-F991-4D36-8183-2955CDFF0A7A}" srcOrd="6" destOrd="0" presId="urn:microsoft.com/office/officeart/2005/8/layout/chevron1"/>
    <dgm:cxn modelId="{49F93B7F-146C-4328-8E99-75EB707F789D}" type="presParOf" srcId="{2C87BCDF-B68C-4CAC-9674-B98FC5609B0D}" destId="{CAE944EC-5ED5-4613-8607-E1523858E504}" srcOrd="7" destOrd="0" presId="urn:microsoft.com/office/officeart/2005/8/layout/chevron1"/>
    <dgm:cxn modelId="{889EB297-8171-40B7-8E86-8A960140F08C}"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E9F9D900-57B5-4C05-8F7B-80CBE70A1509}" type="presOf" srcId="{434C0B3C-FFEF-41A9-A935-443AA5F81B55}" destId="{C548C293-F991-4D36-8183-2955CDFF0A7A}" srcOrd="0" destOrd="0" presId="urn:microsoft.com/office/officeart/2005/8/layout/chevron1"/>
    <dgm:cxn modelId="{CC2A1510-879B-49F8-8CB3-C3F833A001E9}" srcId="{FDFBEEE5-95EC-4A28-B030-359358B38F6E}" destId="{434C0B3C-FFEF-41A9-A935-443AA5F81B55}" srcOrd="3" destOrd="0" parTransId="{90286BF7-EE40-46DE-8115-96B5CD2A73A7}" sibTransId="{50E974A9-5538-49C5-99F0-DC3625EE425D}"/>
    <dgm:cxn modelId="{B7244518-206C-4DE4-8905-E1577AE444B0}" type="presOf" srcId="{FDFBEEE5-95EC-4A28-B030-359358B38F6E}" destId="{2C87BCDF-B68C-4CAC-9674-B98FC5609B0D}" srcOrd="0" destOrd="0" presId="urn:microsoft.com/office/officeart/2005/8/layout/chevron1"/>
    <dgm:cxn modelId="{49678025-57FD-4B2D-9ABA-2423543C3EFD}" type="presOf" srcId="{CDF74576-FD47-4AEC-847B-6297F305C659}" destId="{C79099D8-4414-4A08-9727-0C9C7EC840D3}" srcOrd="0" destOrd="0" presId="urn:microsoft.com/office/officeart/2005/8/layout/chevron1"/>
    <dgm:cxn modelId="{E0800C39-4623-42E7-BD13-8D26D2D0CFF6}"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29871BBB-ADA7-456C-9264-AC134255261C}" type="presOf" srcId="{83F01E91-4058-430B-83C1-1A56BB566864}" destId="{6DD21BF8-57AE-4CE1-AF5F-8FD165DED8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8E78ECE9-39A9-48D4-93F4-C9B473CBC6AC}" type="presOf" srcId="{873D1FAC-316F-4987-BFB7-B2E7C61066D7}" destId="{DC95A251-3CAC-4EC5-9665-9577C21240B0}" srcOrd="0" destOrd="0" presId="urn:microsoft.com/office/officeart/2005/8/layout/chevron1"/>
    <dgm:cxn modelId="{E4AD7423-5EB6-4EC0-98B7-5CD5391CC78C}" type="presParOf" srcId="{2C87BCDF-B68C-4CAC-9674-B98FC5609B0D}" destId="{C1FF2E6B-4ED1-4536-9403-5E970E2AC194}" srcOrd="0" destOrd="0" presId="urn:microsoft.com/office/officeart/2005/8/layout/chevron1"/>
    <dgm:cxn modelId="{1AFC485C-8A5D-4652-9559-570E0EF201D2}" type="presParOf" srcId="{2C87BCDF-B68C-4CAC-9674-B98FC5609B0D}" destId="{847CC46B-7444-44EC-AAD5-D8B472CAA4CE}" srcOrd="1" destOrd="0" presId="urn:microsoft.com/office/officeart/2005/8/layout/chevron1"/>
    <dgm:cxn modelId="{AEF308E8-C8AB-4A17-8EB3-98AF932A45B8}" type="presParOf" srcId="{2C87BCDF-B68C-4CAC-9674-B98FC5609B0D}" destId="{DC95A251-3CAC-4EC5-9665-9577C21240B0}" srcOrd="2" destOrd="0" presId="urn:microsoft.com/office/officeart/2005/8/layout/chevron1"/>
    <dgm:cxn modelId="{53106721-ED7C-40C5-B127-A217748ABEFF}" type="presParOf" srcId="{2C87BCDF-B68C-4CAC-9674-B98FC5609B0D}" destId="{F33FFD6E-D4C3-4543-AFB4-770068910CA4}" srcOrd="3" destOrd="0" presId="urn:microsoft.com/office/officeart/2005/8/layout/chevron1"/>
    <dgm:cxn modelId="{572E47D7-5F5D-4A78-AF30-C65DD45C1FFA}" type="presParOf" srcId="{2C87BCDF-B68C-4CAC-9674-B98FC5609B0D}" destId="{C79099D8-4414-4A08-9727-0C9C7EC840D3}" srcOrd="4" destOrd="0" presId="urn:microsoft.com/office/officeart/2005/8/layout/chevron1"/>
    <dgm:cxn modelId="{DB2DE8E4-EC68-41E3-9FA5-378D2113DF4D}" type="presParOf" srcId="{2C87BCDF-B68C-4CAC-9674-B98FC5609B0D}" destId="{63901AF8-5BA9-498A-BC68-76815E72D03D}" srcOrd="5" destOrd="0" presId="urn:microsoft.com/office/officeart/2005/8/layout/chevron1"/>
    <dgm:cxn modelId="{1C9B66D2-B820-410D-938F-E6B5BBC484FA}" type="presParOf" srcId="{2C87BCDF-B68C-4CAC-9674-B98FC5609B0D}" destId="{C548C293-F991-4D36-8183-2955CDFF0A7A}" srcOrd="6" destOrd="0" presId="urn:microsoft.com/office/officeart/2005/8/layout/chevron1"/>
    <dgm:cxn modelId="{4D444173-AE3D-4E9C-84E4-E655D979E823}" type="presParOf" srcId="{2C87BCDF-B68C-4CAC-9674-B98FC5609B0D}" destId="{CAE944EC-5ED5-4613-8607-E1523858E504}" srcOrd="7" destOrd="0" presId="urn:microsoft.com/office/officeart/2005/8/layout/chevron1"/>
    <dgm:cxn modelId="{048BB02F-00ED-435E-B060-F5C1C94D0FA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16CBFD32-1F2D-4E10-AF43-81ACA845D0A4}" type="presOf" srcId="{CDF74576-FD47-4AEC-847B-6297F305C659}" destId="{C79099D8-4414-4A08-9727-0C9C7EC840D3}" srcOrd="0" destOrd="0" presId="urn:microsoft.com/office/officeart/2005/8/layout/chevron1"/>
    <dgm:cxn modelId="{AFDF7B33-A8D6-4F46-B6DA-7D4B9FDB6310}" type="presOf" srcId="{83F01E91-4058-430B-83C1-1A56BB566864}" destId="{6DD21BF8-57AE-4CE1-AF5F-8FD165DED894}" srcOrd="0" destOrd="0" presId="urn:microsoft.com/office/officeart/2005/8/layout/chevron1"/>
    <dgm:cxn modelId="{73543C42-0749-4672-BCC5-D4F72A27F1DB}"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E47A0FB0-54E0-4B9B-912C-4200E720C66C}" type="presOf" srcId="{FDFBEEE5-95EC-4A28-B030-359358B38F6E}" destId="{2C87BCDF-B68C-4CAC-9674-B98FC5609B0D}"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9323D3D5-9ECB-4E09-B98F-9E08E79D95B0}" type="presOf" srcId="{434C0B3C-FFEF-41A9-A935-443AA5F81B55}" destId="{C548C293-F991-4D36-8183-2955CDFF0A7A}"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69F268E8-49E7-4218-AC8A-00B3889AC822}" type="presOf" srcId="{873D1FAC-316F-4987-BFB7-B2E7C61066D7}" destId="{DC95A251-3CAC-4EC5-9665-9577C21240B0}" srcOrd="0" destOrd="0" presId="urn:microsoft.com/office/officeart/2005/8/layout/chevron1"/>
    <dgm:cxn modelId="{98A6C967-D4BC-4CBD-8681-28DC40F47C83}" type="presParOf" srcId="{2C87BCDF-B68C-4CAC-9674-B98FC5609B0D}" destId="{C1FF2E6B-4ED1-4536-9403-5E970E2AC194}" srcOrd="0" destOrd="0" presId="urn:microsoft.com/office/officeart/2005/8/layout/chevron1"/>
    <dgm:cxn modelId="{451026B6-1FC2-4FA9-8963-829F6BF71E9A}" type="presParOf" srcId="{2C87BCDF-B68C-4CAC-9674-B98FC5609B0D}" destId="{847CC46B-7444-44EC-AAD5-D8B472CAA4CE}" srcOrd="1" destOrd="0" presId="urn:microsoft.com/office/officeart/2005/8/layout/chevron1"/>
    <dgm:cxn modelId="{D1E173FE-5689-4ED6-B76C-67B9325828F5}" type="presParOf" srcId="{2C87BCDF-B68C-4CAC-9674-B98FC5609B0D}" destId="{DC95A251-3CAC-4EC5-9665-9577C21240B0}" srcOrd="2" destOrd="0" presId="urn:microsoft.com/office/officeart/2005/8/layout/chevron1"/>
    <dgm:cxn modelId="{15BE47DF-5E9D-456E-927E-73548AB99E71}" type="presParOf" srcId="{2C87BCDF-B68C-4CAC-9674-B98FC5609B0D}" destId="{F33FFD6E-D4C3-4543-AFB4-770068910CA4}" srcOrd="3" destOrd="0" presId="urn:microsoft.com/office/officeart/2005/8/layout/chevron1"/>
    <dgm:cxn modelId="{A06A9559-62E5-4ADF-8799-D9BB297FC50C}" type="presParOf" srcId="{2C87BCDF-B68C-4CAC-9674-B98FC5609B0D}" destId="{C79099D8-4414-4A08-9727-0C9C7EC840D3}" srcOrd="4" destOrd="0" presId="urn:microsoft.com/office/officeart/2005/8/layout/chevron1"/>
    <dgm:cxn modelId="{BBF237AA-35A8-4C45-8704-38858034E849}" type="presParOf" srcId="{2C87BCDF-B68C-4CAC-9674-B98FC5609B0D}" destId="{63901AF8-5BA9-498A-BC68-76815E72D03D}" srcOrd="5" destOrd="0" presId="urn:microsoft.com/office/officeart/2005/8/layout/chevron1"/>
    <dgm:cxn modelId="{9975A1F4-A03E-4442-B635-7A148D309AD6}" type="presParOf" srcId="{2C87BCDF-B68C-4CAC-9674-B98FC5609B0D}" destId="{C548C293-F991-4D36-8183-2955CDFF0A7A}" srcOrd="6" destOrd="0" presId="urn:microsoft.com/office/officeart/2005/8/layout/chevron1"/>
    <dgm:cxn modelId="{98A9A51C-5601-4D86-83BF-2C6FA2A03EA9}" type="presParOf" srcId="{2C87BCDF-B68C-4CAC-9674-B98FC5609B0D}" destId="{CAE944EC-5ED5-4613-8607-E1523858E504}" srcOrd="7" destOrd="0" presId="urn:microsoft.com/office/officeart/2005/8/layout/chevron1"/>
    <dgm:cxn modelId="{D8751E65-C3E9-4131-B6FC-A83950905F7B}"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7FE29115-82BF-457B-8C78-20124DD6B6F6}" type="presOf" srcId="{059B08FB-FEBA-44CB-8D20-A6697F49462F}" destId="{C1FF2E6B-4ED1-4536-9403-5E970E2AC194}" srcOrd="0" destOrd="0" presId="urn:microsoft.com/office/officeart/2005/8/layout/chevron1"/>
    <dgm:cxn modelId="{00036625-F1FC-40B1-8F58-E1D85EE28B83}" type="presOf" srcId="{873D1FAC-316F-4987-BFB7-B2E7C61066D7}" destId="{DC95A251-3CAC-4EC5-9665-9577C21240B0}" srcOrd="0" destOrd="0" presId="urn:microsoft.com/office/officeart/2005/8/layout/chevron1"/>
    <dgm:cxn modelId="{2E6AFF3D-7BE7-46C3-8156-60FB646E336B}" type="presOf" srcId="{83F01E91-4058-430B-83C1-1A56BB566864}" destId="{6DD21BF8-57AE-4CE1-AF5F-8FD165DED894}" srcOrd="0" destOrd="0" presId="urn:microsoft.com/office/officeart/2005/8/layout/chevron1"/>
    <dgm:cxn modelId="{D9181971-1EF5-48A6-B16D-226B4C250D69}"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F85755E6-0088-4A8F-96C1-34AC135231FC}" type="presOf" srcId="{434C0B3C-FFEF-41A9-A935-443AA5F81B55}" destId="{C548C293-F991-4D36-8183-2955CDFF0A7A}" srcOrd="0" destOrd="0" presId="urn:microsoft.com/office/officeart/2005/8/layout/chevron1"/>
    <dgm:cxn modelId="{6A989AEA-68B6-4D42-88D3-F2F707B4D311}" type="presOf" srcId="{FDFBEEE5-95EC-4A28-B030-359358B38F6E}" destId="{2C87BCDF-B68C-4CAC-9674-B98FC5609B0D}" srcOrd="0" destOrd="0" presId="urn:microsoft.com/office/officeart/2005/8/layout/chevron1"/>
    <dgm:cxn modelId="{2708F9F8-B528-4A59-81A0-BFB5A48C9CB4}" type="presParOf" srcId="{2C87BCDF-B68C-4CAC-9674-B98FC5609B0D}" destId="{C1FF2E6B-4ED1-4536-9403-5E970E2AC194}" srcOrd="0" destOrd="0" presId="urn:microsoft.com/office/officeart/2005/8/layout/chevron1"/>
    <dgm:cxn modelId="{D7379697-16FB-459A-88E9-A17E03DC79D9}" type="presParOf" srcId="{2C87BCDF-B68C-4CAC-9674-B98FC5609B0D}" destId="{847CC46B-7444-44EC-AAD5-D8B472CAA4CE}" srcOrd="1" destOrd="0" presId="urn:microsoft.com/office/officeart/2005/8/layout/chevron1"/>
    <dgm:cxn modelId="{1F5613FB-1BEF-4CF2-8DE7-5CD055755F1D}" type="presParOf" srcId="{2C87BCDF-B68C-4CAC-9674-B98FC5609B0D}" destId="{DC95A251-3CAC-4EC5-9665-9577C21240B0}" srcOrd="2" destOrd="0" presId="urn:microsoft.com/office/officeart/2005/8/layout/chevron1"/>
    <dgm:cxn modelId="{CDCC560A-B480-436D-BB57-697A9CC2D0F4}" type="presParOf" srcId="{2C87BCDF-B68C-4CAC-9674-B98FC5609B0D}" destId="{F33FFD6E-D4C3-4543-AFB4-770068910CA4}" srcOrd="3" destOrd="0" presId="urn:microsoft.com/office/officeart/2005/8/layout/chevron1"/>
    <dgm:cxn modelId="{FA3642BA-3DC1-4AD2-BECC-F15364DD75C8}" type="presParOf" srcId="{2C87BCDF-B68C-4CAC-9674-B98FC5609B0D}" destId="{C79099D8-4414-4A08-9727-0C9C7EC840D3}" srcOrd="4" destOrd="0" presId="urn:microsoft.com/office/officeart/2005/8/layout/chevron1"/>
    <dgm:cxn modelId="{D6299F99-7A33-4F7A-9CB3-80E2E87D423E}" type="presParOf" srcId="{2C87BCDF-B68C-4CAC-9674-B98FC5609B0D}" destId="{63901AF8-5BA9-498A-BC68-76815E72D03D}" srcOrd="5" destOrd="0" presId="urn:microsoft.com/office/officeart/2005/8/layout/chevron1"/>
    <dgm:cxn modelId="{B0873D9A-8201-4686-A1DE-E6E0D1E83A23}" type="presParOf" srcId="{2C87BCDF-B68C-4CAC-9674-B98FC5609B0D}" destId="{C548C293-F991-4D36-8183-2955CDFF0A7A}" srcOrd="6" destOrd="0" presId="urn:microsoft.com/office/officeart/2005/8/layout/chevron1"/>
    <dgm:cxn modelId="{154BC19E-A9A6-4F12-BB54-74B8EB1F1D5C}" type="presParOf" srcId="{2C87BCDF-B68C-4CAC-9674-B98FC5609B0D}" destId="{CAE944EC-5ED5-4613-8607-E1523858E504}" srcOrd="7" destOrd="0" presId="urn:microsoft.com/office/officeart/2005/8/layout/chevron1"/>
    <dgm:cxn modelId="{66AFF36C-3D6A-4173-8FC0-F8A770301455}"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Modèle GLM</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dgm:t>
        <a:bodyPr/>
        <a:lstStyle/>
        <a:p>
          <a:r>
            <a:rPr lang="fr-FR" dirty="0"/>
            <a:t>Benchmark</a:t>
          </a: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dgm:t>
        <a:bodyPr/>
        <a:lstStyle/>
        <a:p>
          <a:r>
            <a:rPr lang="fr-FR" dirty="0"/>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B8658437-92A7-4063-A3DA-2A22E742F478}" type="presOf" srcId="{83F01E91-4058-430B-83C1-1A56BB566864}" destId="{6DD21BF8-57AE-4CE1-AF5F-8FD165DED894}" srcOrd="0" destOrd="0" presId="urn:microsoft.com/office/officeart/2005/8/layout/chevron1"/>
    <dgm:cxn modelId="{B66B4D63-5E77-4610-9CD2-2BDC4D011811}" type="presOf" srcId="{CDF74576-FD47-4AEC-847B-6297F305C659}" destId="{C79099D8-4414-4A08-9727-0C9C7EC840D3}"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6CDA2891-CA50-4826-AE66-256742FB3F3A}" type="presOf" srcId="{FDFBEEE5-95EC-4A28-B030-359358B38F6E}" destId="{2C87BCDF-B68C-4CAC-9674-B98FC5609B0D}" srcOrd="0" destOrd="0" presId="urn:microsoft.com/office/officeart/2005/8/layout/chevron1"/>
    <dgm:cxn modelId="{00EE839E-2A18-48DE-BCED-BFBE08E18C1F}" type="presOf" srcId="{873D1FAC-316F-4987-BFB7-B2E7C61066D7}" destId="{DC95A251-3CAC-4EC5-9665-9577C21240B0}" srcOrd="0" destOrd="0" presId="urn:microsoft.com/office/officeart/2005/8/layout/chevron1"/>
    <dgm:cxn modelId="{BB4EA4AE-D466-495F-BB0B-3FFFAFDCF888}" srcId="{FDFBEEE5-95EC-4A28-B030-359358B38F6E}" destId="{CDF74576-FD47-4AEC-847B-6297F305C659}" srcOrd="2" destOrd="0" parTransId="{218CD806-04F1-4958-BD7D-A9C3683800E0}" sibTransId="{A846797E-6A31-43AF-BC70-BA23515157C3}"/>
    <dgm:cxn modelId="{F99E7CCA-CBCC-44DA-B854-53FB9B21DA9D}" srcId="{FDFBEEE5-95EC-4A28-B030-359358B38F6E}" destId="{83F01E91-4058-430B-83C1-1A56BB566864}" srcOrd="4" destOrd="0" parTransId="{C80F1DF8-0B30-4678-9745-58C787F447A9}" sibTransId="{21644080-6102-4B21-8727-E8B8249CB012}"/>
    <dgm:cxn modelId="{249772CB-FEB9-4365-832E-F37E4C8F9179}" type="presOf" srcId="{059B08FB-FEBA-44CB-8D20-A6697F49462F}" destId="{C1FF2E6B-4ED1-4536-9403-5E970E2AC194}"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673C96F0-E5AD-4574-892C-64AC675E9704}" type="presOf" srcId="{434C0B3C-FFEF-41A9-A935-443AA5F81B55}" destId="{C548C293-F991-4D36-8183-2955CDFF0A7A}" srcOrd="0" destOrd="0" presId="urn:microsoft.com/office/officeart/2005/8/layout/chevron1"/>
    <dgm:cxn modelId="{D8322D2C-EB09-43EF-8628-66C589DA0ABB}" type="presParOf" srcId="{2C87BCDF-B68C-4CAC-9674-B98FC5609B0D}" destId="{C1FF2E6B-4ED1-4536-9403-5E970E2AC194}" srcOrd="0" destOrd="0" presId="urn:microsoft.com/office/officeart/2005/8/layout/chevron1"/>
    <dgm:cxn modelId="{330CC108-D3C4-4E87-BC21-17894BA81D36}" type="presParOf" srcId="{2C87BCDF-B68C-4CAC-9674-B98FC5609B0D}" destId="{847CC46B-7444-44EC-AAD5-D8B472CAA4CE}" srcOrd="1" destOrd="0" presId="urn:microsoft.com/office/officeart/2005/8/layout/chevron1"/>
    <dgm:cxn modelId="{4D05CB29-4B0E-491E-BAB4-EF1A78D07BF0}" type="presParOf" srcId="{2C87BCDF-B68C-4CAC-9674-B98FC5609B0D}" destId="{DC95A251-3CAC-4EC5-9665-9577C21240B0}" srcOrd="2" destOrd="0" presId="urn:microsoft.com/office/officeart/2005/8/layout/chevron1"/>
    <dgm:cxn modelId="{552D6FEB-6177-4B16-BCB6-245F4B97BEE9}" type="presParOf" srcId="{2C87BCDF-B68C-4CAC-9674-B98FC5609B0D}" destId="{F33FFD6E-D4C3-4543-AFB4-770068910CA4}" srcOrd="3" destOrd="0" presId="urn:microsoft.com/office/officeart/2005/8/layout/chevron1"/>
    <dgm:cxn modelId="{45CA0A03-0AA2-46F5-9C5C-F7708CA37C9F}" type="presParOf" srcId="{2C87BCDF-B68C-4CAC-9674-B98FC5609B0D}" destId="{C79099D8-4414-4A08-9727-0C9C7EC840D3}" srcOrd="4" destOrd="0" presId="urn:microsoft.com/office/officeart/2005/8/layout/chevron1"/>
    <dgm:cxn modelId="{7EBB95BD-BCAE-4E65-81B4-F28BB531F85B}" type="presParOf" srcId="{2C87BCDF-B68C-4CAC-9674-B98FC5609B0D}" destId="{63901AF8-5BA9-498A-BC68-76815E72D03D}" srcOrd="5" destOrd="0" presId="urn:microsoft.com/office/officeart/2005/8/layout/chevron1"/>
    <dgm:cxn modelId="{DE51FAA1-F0D7-4B34-8A46-F691E05FA2BD}" type="presParOf" srcId="{2C87BCDF-B68C-4CAC-9674-B98FC5609B0D}" destId="{C548C293-F991-4D36-8183-2955CDFF0A7A}" srcOrd="6" destOrd="0" presId="urn:microsoft.com/office/officeart/2005/8/layout/chevron1"/>
    <dgm:cxn modelId="{11760968-14E2-4B23-96C6-22988B5598DA}" type="presParOf" srcId="{2C87BCDF-B68C-4CAC-9674-B98FC5609B0D}" destId="{CAE944EC-5ED5-4613-8607-E1523858E504}" srcOrd="7" destOrd="0" presId="urn:microsoft.com/office/officeart/2005/8/layout/chevron1"/>
    <dgm:cxn modelId="{74E4D0B2-F537-4B72-BAFF-E1080658C793}"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dgm:spPr>
      <dgm:t>
        <a:bodyPr/>
        <a:lstStyle/>
        <a:p>
          <a:r>
            <a:rPr lang="fr-FR" dirty="0"/>
            <a:t>Benchmark</a:t>
          </a:r>
          <a:endParaRPr lang="fr-FR" b="0" dirty="0">
            <a:solidFill>
              <a:schemeClr val="tx1"/>
            </a:solidFill>
          </a:endParaRP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3B89F43A-C122-402F-A2D4-C62DCEB2C7DC}" type="presOf" srcId="{CDF74576-FD47-4AEC-847B-6297F305C659}" destId="{C79099D8-4414-4A08-9727-0C9C7EC840D3}"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3B77F6D9-C68A-4DF4-937F-30EDD77ECA29}" type="presOf" srcId="{434C0B3C-FFEF-41A9-A935-443AA5F81B55}" destId="{C548C293-F991-4D36-8183-2955CDFF0A7A}" srcOrd="0" destOrd="0" presId="urn:microsoft.com/office/officeart/2005/8/layout/chevron1"/>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C079BA0-8432-42D5-83EA-9A356A78A756}" type="presParOf" srcId="{2C87BCDF-B68C-4CAC-9674-B98FC5609B0D}" destId="{C79099D8-4414-4A08-9727-0C9C7EC840D3}" srcOrd="4" destOrd="0" presId="urn:microsoft.com/office/officeart/2005/8/layout/chevron1"/>
    <dgm:cxn modelId="{C3E2E12C-E9B9-40AB-832A-A886FED5AAA4}" type="presParOf" srcId="{2C87BCDF-B68C-4CAC-9674-B98FC5609B0D}" destId="{63901AF8-5BA9-498A-BC68-76815E72D03D}" srcOrd="5" destOrd="0" presId="urn:microsoft.com/office/officeart/2005/8/layout/chevron1"/>
    <dgm:cxn modelId="{0C004CCE-3711-45D2-B1E6-879CC049B863}" type="presParOf" srcId="{2C87BCDF-B68C-4CAC-9674-B98FC5609B0D}" destId="{C548C293-F991-4D36-8183-2955CDFF0A7A}" srcOrd="6" destOrd="0" presId="urn:microsoft.com/office/officeart/2005/8/layout/chevron1"/>
    <dgm:cxn modelId="{CF34A103-2DF5-4E21-BD38-CCEBD56C7261}" type="presParOf" srcId="{2C87BCDF-B68C-4CAC-9674-B98FC5609B0D}" destId="{CAE944EC-5ED5-4613-8607-E1523858E504}" srcOrd="7" destOrd="0" presId="urn:microsoft.com/office/officeart/2005/8/layout/chevron1"/>
    <dgm:cxn modelId="{FA6BEA4A-D47C-453A-9E3E-BAEEB182503E}"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a:ln/>
      </dgm:spPr>
      <dgm:t>
        <a:bodyPr/>
        <a:lstStyle/>
        <a:p>
          <a:r>
            <a:rPr lang="fr-FR" b="0" dirty="0">
              <a:solidFill>
                <a:schemeClr val="tx1"/>
              </a:solidFill>
            </a:rPr>
            <a:t>Modèle</a:t>
          </a:r>
          <a:r>
            <a:rPr lang="fr-FR" b="0" baseline="0" dirty="0">
              <a:solidFill>
                <a:schemeClr val="tx1"/>
              </a:solidFill>
            </a:rPr>
            <a:t> GLM</a:t>
          </a:r>
          <a:endParaRPr lang="fr-FR" b="0" dirty="0">
            <a:solidFill>
              <a:schemeClr val="tx1"/>
            </a:solidFill>
          </a:endParaRP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434C0B3C-FFEF-41A9-A935-443AA5F81B55}">
      <dgm:prSet>
        <dgm:style>
          <a:lnRef idx="1">
            <a:schemeClr val="dk1"/>
          </a:lnRef>
          <a:fillRef idx="2">
            <a:schemeClr val="dk1"/>
          </a:fillRef>
          <a:effectRef idx="1">
            <a:schemeClr val="dk1"/>
          </a:effectRef>
          <a:fontRef idx="minor">
            <a:schemeClr val="dk1"/>
          </a:fontRef>
        </dgm:style>
      </dgm:prSet>
      <dgm:spPr>
        <a:ln/>
      </dgm:spPr>
      <dgm:t>
        <a:bodyPr/>
        <a:lstStyle/>
        <a:p>
          <a:r>
            <a:rPr lang="fr-FR" dirty="0"/>
            <a:t>Benchmark</a:t>
          </a:r>
          <a:endParaRPr lang="fr-FR" b="0" dirty="0">
            <a:solidFill>
              <a:schemeClr val="tx1"/>
            </a:solidFill>
          </a:endParaRPr>
        </a:p>
      </dgm:t>
    </dgm:pt>
    <dgm:pt modelId="{90286BF7-EE40-46DE-8115-96B5CD2A73A7}" type="parTrans" cxnId="{CC2A1510-879B-49F8-8CB3-C3F833A001E9}">
      <dgm:prSet/>
      <dgm:spPr/>
      <dgm:t>
        <a:bodyPr/>
        <a:lstStyle/>
        <a:p>
          <a:endParaRPr lang="fr-FR"/>
        </a:p>
      </dgm:t>
    </dgm:pt>
    <dgm:pt modelId="{50E974A9-5538-49C5-99F0-DC3625EE425D}" type="sibTrans" cxnId="{CC2A1510-879B-49F8-8CB3-C3F833A001E9}">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Conclusions et perspectives</a:t>
          </a: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5">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5">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5">
        <dgm:presLayoutVars>
          <dgm:chMax val="0"/>
          <dgm:chPref val="0"/>
          <dgm:bulletEnabled val="1"/>
        </dgm:presLayoutVars>
      </dgm:prSet>
      <dgm:spPr/>
    </dgm:pt>
    <dgm:pt modelId="{63901AF8-5BA9-498A-BC68-76815E72D03D}" type="pres">
      <dgm:prSet presAssocID="{A846797E-6A31-43AF-BC70-BA23515157C3}" presName="parTxOnlySpace" presStyleCnt="0"/>
      <dgm:spPr/>
    </dgm:pt>
    <dgm:pt modelId="{C548C293-F991-4D36-8183-2955CDFF0A7A}" type="pres">
      <dgm:prSet presAssocID="{434C0B3C-FFEF-41A9-A935-443AA5F81B55}" presName="parTxOnly" presStyleLbl="node1" presStyleIdx="3" presStyleCnt="5">
        <dgm:presLayoutVars>
          <dgm:chMax val="0"/>
          <dgm:chPref val="0"/>
          <dgm:bulletEnabled val="1"/>
        </dgm:presLayoutVars>
      </dgm:prSet>
      <dgm:spPr/>
    </dgm:pt>
    <dgm:pt modelId="{CAE944EC-5ED5-4613-8607-E1523858E504}" type="pres">
      <dgm:prSet presAssocID="{50E974A9-5538-49C5-99F0-DC3625EE425D}" presName="parTxOnlySpace" presStyleCnt="0"/>
      <dgm:spPr/>
    </dgm:pt>
    <dgm:pt modelId="{6DD21BF8-57AE-4CE1-AF5F-8FD165DED894}" type="pres">
      <dgm:prSet presAssocID="{83F01E91-4058-430B-83C1-1A56BB566864}" presName="parTxOnly" presStyleLbl="node1" presStyleIdx="4" presStyleCnt="5">
        <dgm:presLayoutVars>
          <dgm:chMax val="0"/>
          <dgm:chPref val="0"/>
          <dgm:bulletEnabled val="1"/>
        </dgm:presLayoutVars>
      </dgm:prSet>
      <dgm:spPr/>
    </dgm:pt>
  </dgm:ptLst>
  <dgm:cxnLst>
    <dgm:cxn modelId="{CC2A1510-879B-49F8-8CB3-C3F833A001E9}" srcId="{FDFBEEE5-95EC-4A28-B030-359358B38F6E}" destId="{434C0B3C-FFEF-41A9-A935-443AA5F81B55}" srcOrd="3" destOrd="0" parTransId="{90286BF7-EE40-46DE-8115-96B5CD2A73A7}" sibTransId="{50E974A9-5538-49C5-99F0-DC3625EE425D}"/>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3B89F43A-C122-402F-A2D4-C62DCEB2C7DC}" type="presOf" srcId="{CDF74576-FD47-4AEC-847B-6297F305C659}" destId="{C79099D8-4414-4A08-9727-0C9C7EC840D3}"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4"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3B77F6D9-C68A-4DF4-937F-30EDD77ECA29}" type="presOf" srcId="{434C0B3C-FFEF-41A9-A935-443AA5F81B55}" destId="{C548C293-F991-4D36-8183-2955CDFF0A7A}" srcOrd="0" destOrd="0" presId="urn:microsoft.com/office/officeart/2005/8/layout/chevron1"/>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C079BA0-8432-42D5-83EA-9A356A78A756}" type="presParOf" srcId="{2C87BCDF-B68C-4CAC-9674-B98FC5609B0D}" destId="{C79099D8-4414-4A08-9727-0C9C7EC840D3}" srcOrd="4" destOrd="0" presId="urn:microsoft.com/office/officeart/2005/8/layout/chevron1"/>
    <dgm:cxn modelId="{C3E2E12C-E9B9-40AB-832A-A886FED5AAA4}" type="presParOf" srcId="{2C87BCDF-B68C-4CAC-9674-B98FC5609B0D}" destId="{63901AF8-5BA9-498A-BC68-76815E72D03D}" srcOrd="5" destOrd="0" presId="urn:microsoft.com/office/officeart/2005/8/layout/chevron1"/>
    <dgm:cxn modelId="{0C004CCE-3711-45D2-B1E6-879CC049B863}" type="presParOf" srcId="{2C87BCDF-B68C-4CAC-9674-B98FC5609B0D}" destId="{C548C293-F991-4D36-8183-2955CDFF0A7A}" srcOrd="6" destOrd="0" presId="urn:microsoft.com/office/officeart/2005/8/layout/chevron1"/>
    <dgm:cxn modelId="{CF34A103-2DF5-4E21-BD38-CCEBD56C7261}" type="presParOf" srcId="{2C87BCDF-B68C-4CAC-9674-B98FC5609B0D}" destId="{CAE944EC-5ED5-4613-8607-E1523858E504}" srcOrd="7" destOrd="0" presId="urn:microsoft.com/office/officeart/2005/8/layout/chevron1"/>
    <dgm:cxn modelId="{FA6BEA4A-D47C-453A-9E3E-BAEEB182503E}" type="presParOf" srcId="{2C87BCDF-B68C-4CAC-9674-B98FC5609B0D}" destId="{6DD21BF8-57AE-4CE1-AF5F-8FD165DED89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Machine</a:t>
          </a:r>
          <a:r>
            <a:rPr lang="fr-FR" sz="2000" b="1" kern="1200" baseline="0" dirty="0">
              <a:solidFill>
                <a:prstClr val="white"/>
              </a:solidFill>
              <a:latin typeface="Calibri" panose="020F0502020204030204"/>
              <a:ea typeface="+mn-ea"/>
              <a:cs typeface="+mn-cs"/>
            </a:rPr>
            <a:t> Learning</a:t>
          </a:r>
          <a:endParaRPr lang="fr-FR" sz="2000" b="1" kern="1200" dirty="0">
            <a:solidFill>
              <a:prstClr val="white"/>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0" kern="1200" dirty="0">
              <a:solidFill>
                <a:schemeClr val="tx1"/>
              </a:solidFill>
            </a:rPr>
            <a:t>Modèle</a:t>
          </a:r>
          <a:r>
            <a:rPr lang="fr-FR" sz="2200" b="0" kern="1200" baseline="0" dirty="0">
              <a:solidFill>
                <a:schemeClr val="tx1"/>
              </a:solidFill>
            </a:rPr>
            <a:t> GLM</a:t>
          </a:r>
          <a:endParaRPr lang="fr-FR" sz="22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Modèle GLM</a:t>
          </a: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Benchmark</a:t>
          </a: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Conclusions et perspectives</a:t>
          </a:r>
        </a:p>
      </dsp:txBody>
      <dsp:txXfrm>
        <a:off x="9621527" y="0"/>
        <a:ext cx="1762292" cy="798633"/>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0" kern="1200" dirty="0">
              <a:solidFill>
                <a:schemeClr val="tx1"/>
              </a:solidFill>
            </a:rPr>
            <a:t>Modèle</a:t>
          </a:r>
          <a:r>
            <a:rPr lang="fr-FR" sz="2100" b="0" kern="1200" baseline="0" dirty="0">
              <a:solidFill>
                <a:schemeClr val="tx1"/>
              </a:solidFill>
            </a:rPr>
            <a:t> GLM</a:t>
          </a:r>
          <a:endParaRPr lang="fr-FR" sz="21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kern="1200" dirty="0"/>
            <a:t>Benchmark</a:t>
          </a:r>
          <a:endParaRPr lang="fr-FR" sz="2100" b="0" kern="1200" dirty="0">
            <a:solidFill>
              <a:schemeClr val="tx1"/>
            </a:solidFill>
          </a:endParaRP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solidFill>
                <a:schemeClr val="bg1"/>
              </a:solidFill>
            </a:rPr>
            <a:t>Conclusions et perspectives</a:t>
          </a:r>
        </a:p>
      </dsp:txBody>
      <dsp:txXfrm>
        <a:off x="9621527" y="0"/>
        <a:ext cx="1762292" cy="798633"/>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28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Contexte général du projet</a:t>
          </a:r>
        </a:p>
      </dsp:txBody>
      <dsp:txXfrm>
        <a:off x="402194" y="0"/>
        <a:ext cx="1762292" cy="798633"/>
      </dsp:txXfrm>
    </dsp:sp>
    <dsp:sp modelId="{DC95A251-3CAC-4EC5-9665-9577C21240B0}">
      <dsp:nvSpPr>
        <dsp:cNvPr id="0" name=""/>
        <dsp:cNvSpPr/>
      </dsp:nvSpPr>
      <dsp:spPr>
        <a:xfrm>
          <a:off x="23077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kern="1200" dirty="0"/>
            <a:t>Machine Learning</a:t>
          </a:r>
          <a:endParaRPr lang="fr-FR" sz="2000" b="0" kern="1200" dirty="0">
            <a:solidFill>
              <a:schemeClr val="tx1"/>
            </a:solidFill>
            <a:latin typeface="Calibri" panose="020F0502020204030204"/>
            <a:ea typeface="+mn-ea"/>
            <a:cs typeface="+mn-cs"/>
          </a:endParaRPr>
        </a:p>
      </dsp:txBody>
      <dsp:txXfrm>
        <a:off x="2707027" y="0"/>
        <a:ext cx="1762292" cy="798633"/>
      </dsp:txXfrm>
    </dsp:sp>
    <dsp:sp modelId="{C79099D8-4414-4A08-9727-0C9C7EC840D3}">
      <dsp:nvSpPr>
        <dsp:cNvPr id="0" name=""/>
        <dsp:cNvSpPr/>
      </dsp:nvSpPr>
      <dsp:spPr>
        <a:xfrm>
          <a:off x="4612544"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0" kern="1200" dirty="0">
              <a:solidFill>
                <a:schemeClr val="tx1"/>
              </a:solidFill>
            </a:rPr>
            <a:t>Modèle</a:t>
          </a:r>
          <a:r>
            <a:rPr lang="fr-FR" sz="2100" b="0" kern="1200" baseline="0" dirty="0">
              <a:solidFill>
                <a:schemeClr val="tx1"/>
              </a:solidFill>
            </a:rPr>
            <a:t> GLM</a:t>
          </a:r>
          <a:endParaRPr lang="fr-FR" sz="2100" b="0" kern="1200" dirty="0">
            <a:solidFill>
              <a:schemeClr val="tx1"/>
            </a:solidFill>
          </a:endParaRPr>
        </a:p>
      </dsp:txBody>
      <dsp:txXfrm>
        <a:off x="5011861" y="0"/>
        <a:ext cx="1762292" cy="798633"/>
      </dsp:txXfrm>
    </dsp:sp>
    <dsp:sp modelId="{C548C293-F991-4D36-8183-2955CDFF0A7A}">
      <dsp:nvSpPr>
        <dsp:cNvPr id="0" name=""/>
        <dsp:cNvSpPr/>
      </dsp:nvSpPr>
      <dsp:spPr>
        <a:xfrm>
          <a:off x="6917377"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kern="1200" dirty="0"/>
            <a:t>Benchmark</a:t>
          </a:r>
          <a:endParaRPr lang="fr-FR" sz="2100" b="0" kern="1200" dirty="0">
            <a:solidFill>
              <a:schemeClr val="tx1"/>
            </a:solidFill>
          </a:endParaRPr>
        </a:p>
      </dsp:txBody>
      <dsp:txXfrm>
        <a:off x="7316694" y="0"/>
        <a:ext cx="1762292" cy="798633"/>
      </dsp:txXfrm>
    </dsp:sp>
    <dsp:sp modelId="{6DD21BF8-57AE-4CE1-AF5F-8FD165DED894}">
      <dsp:nvSpPr>
        <dsp:cNvPr id="0" name=""/>
        <dsp:cNvSpPr/>
      </dsp:nvSpPr>
      <dsp:spPr>
        <a:xfrm>
          <a:off x="9222210" y="0"/>
          <a:ext cx="2560925"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solidFill>
                <a:schemeClr val="bg1"/>
              </a:solidFill>
            </a:rPr>
            <a:t>Conclusions et perspectives</a:t>
          </a:r>
        </a:p>
      </dsp:txBody>
      <dsp:txXfrm>
        <a:off x="9621527" y="0"/>
        <a:ext cx="1762292" cy="7986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D5A00-5BEA-4A2C-8678-8E766ECC9697}" type="datetimeFigureOut">
              <a:rPr lang="fr-FR" smtClean="0"/>
              <a:pPr/>
              <a:t>14/10/2021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BB2A4-2279-45AC-A9D9-5428D9436327}" type="slidenum">
              <a:rPr lang="fr-FR" smtClean="0"/>
              <a:pPr/>
              <a:t>‹#›</a:t>
            </a:fld>
            <a:endParaRPr lang="fr-FR"/>
          </a:p>
        </p:txBody>
      </p:sp>
    </p:spTree>
    <p:extLst>
      <p:ext uri="{BB962C8B-B14F-4D97-AF65-F5344CB8AC3E}">
        <p14:creationId xmlns:p14="http://schemas.microsoft.com/office/powerpoint/2010/main" val="333306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a:t>
            </a:fld>
            <a:endParaRPr lang="fr-FR"/>
          </a:p>
        </p:txBody>
      </p:sp>
    </p:spTree>
    <p:extLst>
      <p:ext uri="{BB962C8B-B14F-4D97-AF65-F5344CB8AC3E}">
        <p14:creationId xmlns:p14="http://schemas.microsoft.com/office/powerpoint/2010/main" val="101004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10</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11</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12</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13</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14</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15</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16</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17</a:t>
            </a:fld>
            <a:endParaRPr lang="en-GB"/>
          </a:p>
        </p:txBody>
      </p:sp>
    </p:spTree>
    <p:extLst>
      <p:ext uri="{BB962C8B-B14F-4D97-AF65-F5344CB8AC3E}">
        <p14:creationId xmlns:p14="http://schemas.microsoft.com/office/powerpoint/2010/main" val="713737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18</a:t>
            </a:fld>
            <a:endParaRPr lang="en-GB"/>
          </a:p>
        </p:txBody>
      </p:sp>
    </p:spTree>
    <p:extLst>
      <p:ext uri="{BB962C8B-B14F-4D97-AF65-F5344CB8AC3E}">
        <p14:creationId xmlns:p14="http://schemas.microsoft.com/office/powerpoint/2010/main" val="2212957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19</a:t>
            </a:fld>
            <a:endParaRPr lang="fr-FR"/>
          </a:p>
        </p:txBody>
      </p:sp>
    </p:spTree>
    <p:extLst>
      <p:ext uri="{BB962C8B-B14F-4D97-AF65-F5344CB8AC3E}">
        <p14:creationId xmlns:p14="http://schemas.microsoft.com/office/powerpoint/2010/main" val="689735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a:t>
            </a:fld>
            <a:endParaRPr lang="fr-FR"/>
          </a:p>
        </p:txBody>
      </p:sp>
    </p:spTree>
    <p:extLst>
      <p:ext uri="{BB962C8B-B14F-4D97-AF65-F5344CB8AC3E}">
        <p14:creationId xmlns:p14="http://schemas.microsoft.com/office/powerpoint/2010/main" val="1010040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20</a:t>
            </a:fld>
            <a:endParaRPr lang="fr-FR"/>
          </a:p>
        </p:txBody>
      </p:sp>
    </p:spTree>
    <p:extLst>
      <p:ext uri="{BB962C8B-B14F-4D97-AF65-F5344CB8AC3E}">
        <p14:creationId xmlns:p14="http://schemas.microsoft.com/office/powerpoint/2010/main" val="1510028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21</a:t>
            </a:fld>
            <a:endParaRPr lang="fr-FR"/>
          </a:p>
        </p:txBody>
      </p:sp>
    </p:spTree>
    <p:extLst>
      <p:ext uri="{BB962C8B-B14F-4D97-AF65-F5344CB8AC3E}">
        <p14:creationId xmlns:p14="http://schemas.microsoft.com/office/powerpoint/2010/main" val="2156477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22</a:t>
            </a:fld>
            <a:endParaRPr lang="fr-FR"/>
          </a:p>
        </p:txBody>
      </p:sp>
    </p:spTree>
    <p:extLst>
      <p:ext uri="{BB962C8B-B14F-4D97-AF65-F5344CB8AC3E}">
        <p14:creationId xmlns:p14="http://schemas.microsoft.com/office/powerpoint/2010/main" val="2917885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23</a:t>
            </a:fld>
            <a:endParaRPr lang="fr-FR"/>
          </a:p>
        </p:txBody>
      </p:sp>
    </p:spTree>
    <p:extLst>
      <p:ext uri="{BB962C8B-B14F-4D97-AF65-F5344CB8AC3E}">
        <p14:creationId xmlns:p14="http://schemas.microsoft.com/office/powerpoint/2010/main" val="2369548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24</a:t>
            </a:fld>
            <a:endParaRPr lang="fr-FR"/>
          </a:p>
        </p:txBody>
      </p:sp>
    </p:spTree>
    <p:extLst>
      <p:ext uri="{BB962C8B-B14F-4D97-AF65-F5344CB8AC3E}">
        <p14:creationId xmlns:p14="http://schemas.microsoft.com/office/powerpoint/2010/main" val="140242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25</a:t>
            </a:fld>
            <a:endParaRPr lang="fr-FR"/>
          </a:p>
        </p:txBody>
      </p:sp>
    </p:spTree>
    <p:extLst>
      <p:ext uri="{BB962C8B-B14F-4D97-AF65-F5344CB8AC3E}">
        <p14:creationId xmlns:p14="http://schemas.microsoft.com/office/powerpoint/2010/main" val="2188871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26</a:t>
            </a:fld>
            <a:endParaRPr lang="fr-FR"/>
          </a:p>
        </p:txBody>
      </p:sp>
    </p:spTree>
    <p:extLst>
      <p:ext uri="{BB962C8B-B14F-4D97-AF65-F5344CB8AC3E}">
        <p14:creationId xmlns:p14="http://schemas.microsoft.com/office/powerpoint/2010/main" val="3771308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27</a:t>
            </a:fld>
            <a:endParaRPr lang="fr-FR"/>
          </a:p>
        </p:txBody>
      </p:sp>
    </p:spTree>
    <p:extLst>
      <p:ext uri="{BB962C8B-B14F-4D97-AF65-F5344CB8AC3E}">
        <p14:creationId xmlns:p14="http://schemas.microsoft.com/office/powerpoint/2010/main" val="242320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28</a:t>
            </a:fld>
            <a:endParaRPr lang="fr-FR"/>
          </a:p>
        </p:txBody>
      </p:sp>
    </p:spTree>
    <p:extLst>
      <p:ext uri="{BB962C8B-B14F-4D97-AF65-F5344CB8AC3E}">
        <p14:creationId xmlns:p14="http://schemas.microsoft.com/office/powerpoint/2010/main" val="2481014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29</a:t>
            </a:fld>
            <a:endParaRPr lang="fr-FR"/>
          </a:p>
        </p:txBody>
      </p:sp>
    </p:spTree>
    <p:extLst>
      <p:ext uri="{BB962C8B-B14F-4D97-AF65-F5344CB8AC3E}">
        <p14:creationId xmlns:p14="http://schemas.microsoft.com/office/powerpoint/2010/main" val="445755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a:t>
            </a:fld>
            <a:endParaRPr lang="fr-FR"/>
          </a:p>
        </p:txBody>
      </p:sp>
    </p:spTree>
    <p:extLst>
      <p:ext uri="{BB962C8B-B14F-4D97-AF65-F5344CB8AC3E}">
        <p14:creationId xmlns:p14="http://schemas.microsoft.com/office/powerpoint/2010/main" val="10100404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30</a:t>
            </a:fld>
            <a:endParaRPr lang="fr-FR"/>
          </a:p>
        </p:txBody>
      </p:sp>
    </p:spTree>
    <p:extLst>
      <p:ext uri="{BB962C8B-B14F-4D97-AF65-F5344CB8AC3E}">
        <p14:creationId xmlns:p14="http://schemas.microsoft.com/office/powerpoint/2010/main" val="868881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31</a:t>
            </a:fld>
            <a:endParaRPr lang="fr-FR"/>
          </a:p>
        </p:txBody>
      </p:sp>
    </p:spTree>
    <p:extLst>
      <p:ext uri="{BB962C8B-B14F-4D97-AF65-F5344CB8AC3E}">
        <p14:creationId xmlns:p14="http://schemas.microsoft.com/office/powerpoint/2010/main" val="3320365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32</a:t>
            </a:fld>
            <a:endParaRPr lang="fr-FR"/>
          </a:p>
        </p:txBody>
      </p:sp>
    </p:spTree>
    <p:extLst>
      <p:ext uri="{BB962C8B-B14F-4D97-AF65-F5344CB8AC3E}">
        <p14:creationId xmlns:p14="http://schemas.microsoft.com/office/powerpoint/2010/main" val="19373946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33</a:t>
            </a:fld>
            <a:endParaRPr lang="fr-FR"/>
          </a:p>
        </p:txBody>
      </p:sp>
    </p:spTree>
    <p:extLst>
      <p:ext uri="{BB962C8B-B14F-4D97-AF65-F5344CB8AC3E}">
        <p14:creationId xmlns:p14="http://schemas.microsoft.com/office/powerpoint/2010/main" val="4152121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34</a:t>
            </a:fld>
            <a:endParaRPr lang="fr-FR"/>
          </a:p>
        </p:txBody>
      </p:sp>
    </p:spTree>
    <p:extLst>
      <p:ext uri="{BB962C8B-B14F-4D97-AF65-F5344CB8AC3E}">
        <p14:creationId xmlns:p14="http://schemas.microsoft.com/office/powerpoint/2010/main" val="1230982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35</a:t>
            </a:fld>
            <a:endParaRPr lang="fr-FR"/>
          </a:p>
        </p:txBody>
      </p:sp>
    </p:spTree>
    <p:extLst>
      <p:ext uri="{BB962C8B-B14F-4D97-AF65-F5344CB8AC3E}">
        <p14:creationId xmlns:p14="http://schemas.microsoft.com/office/powerpoint/2010/main" val="2082434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36</a:t>
            </a:fld>
            <a:endParaRPr lang="fr-FR"/>
          </a:p>
        </p:txBody>
      </p:sp>
    </p:spTree>
    <p:extLst>
      <p:ext uri="{BB962C8B-B14F-4D97-AF65-F5344CB8AC3E}">
        <p14:creationId xmlns:p14="http://schemas.microsoft.com/office/powerpoint/2010/main" val="934364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37</a:t>
            </a:fld>
            <a:endParaRPr lang="fr-FR"/>
          </a:p>
        </p:txBody>
      </p:sp>
    </p:spTree>
    <p:extLst>
      <p:ext uri="{BB962C8B-B14F-4D97-AF65-F5344CB8AC3E}">
        <p14:creationId xmlns:p14="http://schemas.microsoft.com/office/powerpoint/2010/main" val="18510907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38</a:t>
            </a:fld>
            <a:endParaRPr lang="fr-FR"/>
          </a:p>
        </p:txBody>
      </p:sp>
    </p:spTree>
    <p:extLst>
      <p:ext uri="{BB962C8B-B14F-4D97-AF65-F5344CB8AC3E}">
        <p14:creationId xmlns:p14="http://schemas.microsoft.com/office/powerpoint/2010/main" val="6897355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39</a:t>
            </a:fld>
            <a:endParaRPr lang="fr-FR"/>
          </a:p>
        </p:txBody>
      </p:sp>
    </p:spTree>
    <p:extLst>
      <p:ext uri="{BB962C8B-B14F-4D97-AF65-F5344CB8AC3E}">
        <p14:creationId xmlns:p14="http://schemas.microsoft.com/office/powerpoint/2010/main" val="631910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a:t>
            </a:fld>
            <a:endParaRPr lang="fr-FR"/>
          </a:p>
        </p:txBody>
      </p:sp>
    </p:spTree>
    <p:extLst>
      <p:ext uri="{BB962C8B-B14F-4D97-AF65-F5344CB8AC3E}">
        <p14:creationId xmlns:p14="http://schemas.microsoft.com/office/powerpoint/2010/main" val="1010040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40</a:t>
            </a:fld>
            <a:endParaRPr lang="fr-FR"/>
          </a:p>
        </p:txBody>
      </p:sp>
    </p:spTree>
    <p:extLst>
      <p:ext uri="{BB962C8B-B14F-4D97-AF65-F5344CB8AC3E}">
        <p14:creationId xmlns:p14="http://schemas.microsoft.com/office/powerpoint/2010/main" val="10904091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41</a:t>
            </a:fld>
            <a:endParaRPr lang="fr-FR"/>
          </a:p>
        </p:txBody>
      </p:sp>
    </p:spTree>
    <p:extLst>
      <p:ext uri="{BB962C8B-B14F-4D97-AF65-F5344CB8AC3E}">
        <p14:creationId xmlns:p14="http://schemas.microsoft.com/office/powerpoint/2010/main" val="30651084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42</a:t>
            </a:fld>
            <a:endParaRPr lang="fr-FR"/>
          </a:p>
        </p:txBody>
      </p:sp>
    </p:spTree>
    <p:extLst>
      <p:ext uri="{BB962C8B-B14F-4D97-AF65-F5344CB8AC3E}">
        <p14:creationId xmlns:p14="http://schemas.microsoft.com/office/powerpoint/2010/main" val="21732801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43</a:t>
            </a:fld>
            <a:endParaRPr lang="fr-FR"/>
          </a:p>
        </p:txBody>
      </p:sp>
    </p:spTree>
    <p:extLst>
      <p:ext uri="{BB962C8B-B14F-4D97-AF65-F5344CB8AC3E}">
        <p14:creationId xmlns:p14="http://schemas.microsoft.com/office/powerpoint/2010/main" val="29722113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44</a:t>
            </a:fld>
            <a:endParaRPr lang="fr-FR"/>
          </a:p>
        </p:txBody>
      </p:sp>
    </p:spTree>
    <p:extLst>
      <p:ext uri="{BB962C8B-B14F-4D97-AF65-F5344CB8AC3E}">
        <p14:creationId xmlns:p14="http://schemas.microsoft.com/office/powerpoint/2010/main" val="33186466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45</a:t>
            </a:fld>
            <a:endParaRPr lang="fr-FR"/>
          </a:p>
        </p:txBody>
      </p:sp>
    </p:spTree>
    <p:extLst>
      <p:ext uri="{BB962C8B-B14F-4D97-AF65-F5344CB8AC3E}">
        <p14:creationId xmlns:p14="http://schemas.microsoft.com/office/powerpoint/2010/main" val="20908763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46</a:t>
            </a:fld>
            <a:endParaRPr lang="fr-FR"/>
          </a:p>
        </p:txBody>
      </p:sp>
    </p:spTree>
    <p:extLst>
      <p:ext uri="{BB962C8B-B14F-4D97-AF65-F5344CB8AC3E}">
        <p14:creationId xmlns:p14="http://schemas.microsoft.com/office/powerpoint/2010/main" val="34242594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47</a:t>
            </a:fld>
            <a:endParaRPr lang="fr-FR"/>
          </a:p>
        </p:txBody>
      </p:sp>
    </p:spTree>
    <p:extLst>
      <p:ext uri="{BB962C8B-B14F-4D97-AF65-F5344CB8AC3E}">
        <p14:creationId xmlns:p14="http://schemas.microsoft.com/office/powerpoint/2010/main" val="686321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48</a:t>
            </a:fld>
            <a:endParaRPr lang="fr-FR"/>
          </a:p>
        </p:txBody>
      </p:sp>
    </p:spTree>
    <p:extLst>
      <p:ext uri="{BB962C8B-B14F-4D97-AF65-F5344CB8AC3E}">
        <p14:creationId xmlns:p14="http://schemas.microsoft.com/office/powerpoint/2010/main" val="13317682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49</a:t>
            </a:fld>
            <a:endParaRPr lang="fr-FR"/>
          </a:p>
        </p:txBody>
      </p:sp>
    </p:spTree>
    <p:extLst>
      <p:ext uri="{BB962C8B-B14F-4D97-AF65-F5344CB8AC3E}">
        <p14:creationId xmlns:p14="http://schemas.microsoft.com/office/powerpoint/2010/main" val="855226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a:t>
            </a:fld>
            <a:endParaRPr lang="fr-FR"/>
          </a:p>
        </p:txBody>
      </p:sp>
    </p:spTree>
    <p:extLst>
      <p:ext uri="{BB962C8B-B14F-4D97-AF65-F5344CB8AC3E}">
        <p14:creationId xmlns:p14="http://schemas.microsoft.com/office/powerpoint/2010/main" val="10100404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50</a:t>
            </a:fld>
            <a:endParaRPr lang="fr-FR"/>
          </a:p>
        </p:txBody>
      </p:sp>
    </p:spTree>
    <p:extLst>
      <p:ext uri="{BB962C8B-B14F-4D97-AF65-F5344CB8AC3E}">
        <p14:creationId xmlns:p14="http://schemas.microsoft.com/office/powerpoint/2010/main" val="21771469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51</a:t>
            </a:fld>
            <a:endParaRPr lang="fr-FR"/>
          </a:p>
        </p:txBody>
      </p:sp>
    </p:spTree>
    <p:extLst>
      <p:ext uri="{BB962C8B-B14F-4D97-AF65-F5344CB8AC3E}">
        <p14:creationId xmlns:p14="http://schemas.microsoft.com/office/powerpoint/2010/main" val="39264185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52</a:t>
            </a:fld>
            <a:endParaRPr lang="fr-FR"/>
          </a:p>
        </p:txBody>
      </p:sp>
    </p:spTree>
    <p:extLst>
      <p:ext uri="{BB962C8B-B14F-4D97-AF65-F5344CB8AC3E}">
        <p14:creationId xmlns:p14="http://schemas.microsoft.com/office/powerpoint/2010/main" val="32652338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53</a:t>
            </a:fld>
            <a:endParaRPr lang="fr-FR"/>
          </a:p>
        </p:txBody>
      </p:sp>
    </p:spTree>
    <p:extLst>
      <p:ext uri="{BB962C8B-B14F-4D97-AF65-F5344CB8AC3E}">
        <p14:creationId xmlns:p14="http://schemas.microsoft.com/office/powerpoint/2010/main" val="19469463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54</a:t>
            </a:fld>
            <a:endParaRPr lang="fr-FR"/>
          </a:p>
        </p:txBody>
      </p:sp>
    </p:spTree>
    <p:extLst>
      <p:ext uri="{BB962C8B-B14F-4D97-AF65-F5344CB8AC3E}">
        <p14:creationId xmlns:p14="http://schemas.microsoft.com/office/powerpoint/2010/main" val="25999377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55</a:t>
            </a:fld>
            <a:endParaRPr lang="fr-FR"/>
          </a:p>
        </p:txBody>
      </p:sp>
    </p:spTree>
    <p:extLst>
      <p:ext uri="{BB962C8B-B14F-4D97-AF65-F5344CB8AC3E}">
        <p14:creationId xmlns:p14="http://schemas.microsoft.com/office/powerpoint/2010/main" val="15457106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56</a:t>
            </a:fld>
            <a:endParaRPr lang="fr-FR"/>
          </a:p>
        </p:txBody>
      </p:sp>
    </p:spTree>
    <p:extLst>
      <p:ext uri="{BB962C8B-B14F-4D97-AF65-F5344CB8AC3E}">
        <p14:creationId xmlns:p14="http://schemas.microsoft.com/office/powerpoint/2010/main" val="26317166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57</a:t>
            </a:fld>
            <a:endParaRPr lang="fr-FR"/>
          </a:p>
        </p:txBody>
      </p:sp>
    </p:spTree>
    <p:extLst>
      <p:ext uri="{BB962C8B-B14F-4D97-AF65-F5344CB8AC3E}">
        <p14:creationId xmlns:p14="http://schemas.microsoft.com/office/powerpoint/2010/main" val="20061340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58</a:t>
            </a:fld>
            <a:endParaRPr lang="fr-FR"/>
          </a:p>
        </p:txBody>
      </p:sp>
    </p:spTree>
    <p:extLst>
      <p:ext uri="{BB962C8B-B14F-4D97-AF65-F5344CB8AC3E}">
        <p14:creationId xmlns:p14="http://schemas.microsoft.com/office/powerpoint/2010/main" val="42459474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59</a:t>
            </a:fld>
            <a:endParaRPr lang="fr-FR"/>
          </a:p>
        </p:txBody>
      </p:sp>
    </p:spTree>
    <p:extLst>
      <p:ext uri="{BB962C8B-B14F-4D97-AF65-F5344CB8AC3E}">
        <p14:creationId xmlns:p14="http://schemas.microsoft.com/office/powerpoint/2010/main" val="3141921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Avant</a:t>
            </a:r>
            <a:r>
              <a:rPr lang="fr-FR" baseline="0" dirty="0"/>
              <a:t> de commencer cette présentation, nous ferons une brève «Introduction». Ensuite nous présenterons «les bilans de retraite». Nous passerons après aux «évaluations actuarielles» et nous enchainerons avec quelques éléments en relation avec les engagements sociaux et les normes comptables IAS19. Et enfin avant de conclure, nous dévoilerons «le ressenti de la mission».</a:t>
            </a:r>
            <a:endParaRPr lang="fr-FR" dirty="0"/>
          </a:p>
          <a:p>
            <a:endParaRPr lang="en-US"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a:t>
            </a:fld>
            <a:endParaRPr lang="fr-FR"/>
          </a:p>
        </p:txBody>
      </p:sp>
    </p:spTree>
    <p:extLst>
      <p:ext uri="{BB962C8B-B14F-4D97-AF65-F5344CB8AC3E}">
        <p14:creationId xmlns:p14="http://schemas.microsoft.com/office/powerpoint/2010/main" val="30892584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60</a:t>
            </a:fld>
            <a:endParaRPr lang="fr-FR"/>
          </a:p>
        </p:txBody>
      </p:sp>
    </p:spTree>
    <p:extLst>
      <p:ext uri="{BB962C8B-B14F-4D97-AF65-F5344CB8AC3E}">
        <p14:creationId xmlns:p14="http://schemas.microsoft.com/office/powerpoint/2010/main" val="8753789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61</a:t>
            </a:fld>
            <a:endParaRPr lang="fr-FR"/>
          </a:p>
        </p:txBody>
      </p:sp>
    </p:spTree>
    <p:extLst>
      <p:ext uri="{BB962C8B-B14F-4D97-AF65-F5344CB8AC3E}">
        <p14:creationId xmlns:p14="http://schemas.microsoft.com/office/powerpoint/2010/main" val="27547327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62</a:t>
            </a:fld>
            <a:endParaRPr lang="fr-FR"/>
          </a:p>
        </p:txBody>
      </p:sp>
    </p:spTree>
    <p:extLst>
      <p:ext uri="{BB962C8B-B14F-4D97-AF65-F5344CB8AC3E}">
        <p14:creationId xmlns:p14="http://schemas.microsoft.com/office/powerpoint/2010/main" val="37774489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63</a:t>
            </a:fld>
            <a:endParaRPr lang="fr-FR"/>
          </a:p>
        </p:txBody>
      </p:sp>
    </p:spTree>
    <p:extLst>
      <p:ext uri="{BB962C8B-B14F-4D97-AF65-F5344CB8AC3E}">
        <p14:creationId xmlns:p14="http://schemas.microsoft.com/office/powerpoint/2010/main" val="11649465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64</a:t>
            </a:fld>
            <a:endParaRPr lang="fr-FR"/>
          </a:p>
        </p:txBody>
      </p:sp>
    </p:spTree>
    <p:extLst>
      <p:ext uri="{BB962C8B-B14F-4D97-AF65-F5344CB8AC3E}">
        <p14:creationId xmlns:p14="http://schemas.microsoft.com/office/powerpoint/2010/main" val="11639438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65</a:t>
            </a:fld>
            <a:endParaRPr lang="fr-FR"/>
          </a:p>
        </p:txBody>
      </p:sp>
    </p:spTree>
    <p:extLst>
      <p:ext uri="{BB962C8B-B14F-4D97-AF65-F5344CB8AC3E}">
        <p14:creationId xmlns:p14="http://schemas.microsoft.com/office/powerpoint/2010/main" val="15318148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66</a:t>
            </a:fld>
            <a:endParaRPr lang="fr-FR"/>
          </a:p>
        </p:txBody>
      </p:sp>
    </p:spTree>
    <p:extLst>
      <p:ext uri="{BB962C8B-B14F-4D97-AF65-F5344CB8AC3E}">
        <p14:creationId xmlns:p14="http://schemas.microsoft.com/office/powerpoint/2010/main" val="26452275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67</a:t>
            </a:fld>
            <a:endParaRPr lang="fr-FR"/>
          </a:p>
        </p:txBody>
      </p:sp>
    </p:spTree>
    <p:extLst>
      <p:ext uri="{BB962C8B-B14F-4D97-AF65-F5344CB8AC3E}">
        <p14:creationId xmlns:p14="http://schemas.microsoft.com/office/powerpoint/2010/main" val="16924268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68</a:t>
            </a:fld>
            <a:endParaRPr lang="fr-FR"/>
          </a:p>
        </p:txBody>
      </p:sp>
    </p:spTree>
    <p:extLst>
      <p:ext uri="{BB962C8B-B14F-4D97-AF65-F5344CB8AC3E}">
        <p14:creationId xmlns:p14="http://schemas.microsoft.com/office/powerpoint/2010/main" val="20419653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69</a:t>
            </a:fld>
            <a:endParaRPr lang="fr-FR"/>
          </a:p>
        </p:txBody>
      </p:sp>
    </p:spTree>
    <p:extLst>
      <p:ext uri="{BB962C8B-B14F-4D97-AF65-F5344CB8AC3E}">
        <p14:creationId xmlns:p14="http://schemas.microsoft.com/office/powerpoint/2010/main" val="269910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7</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70</a:t>
            </a:fld>
            <a:endParaRPr lang="fr-FR"/>
          </a:p>
        </p:txBody>
      </p:sp>
    </p:spTree>
    <p:extLst>
      <p:ext uri="{BB962C8B-B14F-4D97-AF65-F5344CB8AC3E}">
        <p14:creationId xmlns:p14="http://schemas.microsoft.com/office/powerpoint/2010/main" val="39938812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71</a:t>
            </a:fld>
            <a:endParaRPr lang="fr-FR"/>
          </a:p>
        </p:txBody>
      </p:sp>
    </p:spTree>
    <p:extLst>
      <p:ext uri="{BB962C8B-B14F-4D97-AF65-F5344CB8AC3E}">
        <p14:creationId xmlns:p14="http://schemas.microsoft.com/office/powerpoint/2010/main" val="19528916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72</a:t>
            </a:fld>
            <a:endParaRPr lang="fr-FR"/>
          </a:p>
        </p:txBody>
      </p:sp>
    </p:spTree>
    <p:extLst>
      <p:ext uri="{BB962C8B-B14F-4D97-AF65-F5344CB8AC3E}">
        <p14:creationId xmlns:p14="http://schemas.microsoft.com/office/powerpoint/2010/main" val="15492202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73</a:t>
            </a:fld>
            <a:endParaRPr lang="fr-FR"/>
          </a:p>
        </p:txBody>
      </p:sp>
    </p:spTree>
    <p:extLst>
      <p:ext uri="{BB962C8B-B14F-4D97-AF65-F5344CB8AC3E}">
        <p14:creationId xmlns:p14="http://schemas.microsoft.com/office/powerpoint/2010/main" val="20001436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74</a:t>
            </a:fld>
            <a:endParaRPr lang="fr-FR"/>
          </a:p>
        </p:txBody>
      </p:sp>
    </p:spTree>
    <p:extLst>
      <p:ext uri="{BB962C8B-B14F-4D97-AF65-F5344CB8AC3E}">
        <p14:creationId xmlns:p14="http://schemas.microsoft.com/office/powerpoint/2010/main" val="32601182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75</a:t>
            </a:fld>
            <a:endParaRPr lang="fr-FR"/>
          </a:p>
        </p:txBody>
      </p:sp>
    </p:spTree>
    <p:extLst>
      <p:ext uri="{BB962C8B-B14F-4D97-AF65-F5344CB8AC3E}">
        <p14:creationId xmlns:p14="http://schemas.microsoft.com/office/powerpoint/2010/main" val="14175735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76</a:t>
            </a:fld>
            <a:endParaRPr lang="fr-FR"/>
          </a:p>
        </p:txBody>
      </p:sp>
    </p:spTree>
    <p:extLst>
      <p:ext uri="{BB962C8B-B14F-4D97-AF65-F5344CB8AC3E}">
        <p14:creationId xmlns:p14="http://schemas.microsoft.com/office/powerpoint/2010/main" val="24253817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77</a:t>
            </a:fld>
            <a:endParaRPr lang="fr-FR"/>
          </a:p>
        </p:txBody>
      </p:sp>
    </p:spTree>
    <p:extLst>
      <p:ext uri="{BB962C8B-B14F-4D97-AF65-F5344CB8AC3E}">
        <p14:creationId xmlns:p14="http://schemas.microsoft.com/office/powerpoint/2010/main" val="35092695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78</a:t>
            </a:fld>
            <a:endParaRPr lang="fr-FR"/>
          </a:p>
        </p:txBody>
      </p:sp>
    </p:spTree>
    <p:extLst>
      <p:ext uri="{BB962C8B-B14F-4D97-AF65-F5344CB8AC3E}">
        <p14:creationId xmlns:p14="http://schemas.microsoft.com/office/powerpoint/2010/main" val="374205938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79</a:t>
            </a:fld>
            <a:endParaRPr lang="fr-FR"/>
          </a:p>
        </p:txBody>
      </p:sp>
    </p:spTree>
    <p:extLst>
      <p:ext uri="{BB962C8B-B14F-4D97-AF65-F5344CB8AC3E}">
        <p14:creationId xmlns:p14="http://schemas.microsoft.com/office/powerpoint/2010/main" val="2814769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8</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80</a:t>
            </a:fld>
            <a:endParaRPr lang="fr-FR"/>
          </a:p>
        </p:txBody>
      </p:sp>
    </p:spTree>
    <p:extLst>
      <p:ext uri="{BB962C8B-B14F-4D97-AF65-F5344CB8AC3E}">
        <p14:creationId xmlns:p14="http://schemas.microsoft.com/office/powerpoint/2010/main" val="21606950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81</a:t>
            </a:fld>
            <a:endParaRPr lang="fr-FR"/>
          </a:p>
        </p:txBody>
      </p:sp>
    </p:spTree>
    <p:extLst>
      <p:ext uri="{BB962C8B-B14F-4D97-AF65-F5344CB8AC3E}">
        <p14:creationId xmlns:p14="http://schemas.microsoft.com/office/powerpoint/2010/main" val="41050384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82</a:t>
            </a:fld>
            <a:endParaRPr lang="fr-FR"/>
          </a:p>
        </p:txBody>
      </p:sp>
    </p:spTree>
    <p:extLst>
      <p:ext uri="{BB962C8B-B14F-4D97-AF65-F5344CB8AC3E}">
        <p14:creationId xmlns:p14="http://schemas.microsoft.com/office/powerpoint/2010/main" val="1745001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83</a:t>
            </a:fld>
            <a:endParaRPr lang="fr-FR"/>
          </a:p>
        </p:txBody>
      </p:sp>
    </p:spTree>
    <p:extLst>
      <p:ext uri="{BB962C8B-B14F-4D97-AF65-F5344CB8AC3E}">
        <p14:creationId xmlns:p14="http://schemas.microsoft.com/office/powerpoint/2010/main" val="6897355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84</a:t>
            </a:fld>
            <a:endParaRPr lang="fr-FR"/>
          </a:p>
        </p:txBody>
      </p:sp>
    </p:spTree>
    <p:extLst>
      <p:ext uri="{BB962C8B-B14F-4D97-AF65-F5344CB8AC3E}">
        <p14:creationId xmlns:p14="http://schemas.microsoft.com/office/powerpoint/2010/main" val="9768552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85</a:t>
            </a:fld>
            <a:endParaRPr lang="fr-FR"/>
          </a:p>
        </p:txBody>
      </p:sp>
    </p:spTree>
    <p:extLst>
      <p:ext uri="{BB962C8B-B14F-4D97-AF65-F5344CB8AC3E}">
        <p14:creationId xmlns:p14="http://schemas.microsoft.com/office/powerpoint/2010/main" val="107551664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86</a:t>
            </a:fld>
            <a:endParaRPr lang="fr-FR"/>
          </a:p>
        </p:txBody>
      </p:sp>
    </p:spTree>
    <p:extLst>
      <p:ext uri="{BB962C8B-B14F-4D97-AF65-F5344CB8AC3E}">
        <p14:creationId xmlns:p14="http://schemas.microsoft.com/office/powerpoint/2010/main" val="27512587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87</a:t>
            </a:fld>
            <a:endParaRPr lang="fr-FR"/>
          </a:p>
        </p:txBody>
      </p:sp>
    </p:spTree>
    <p:extLst>
      <p:ext uri="{BB962C8B-B14F-4D97-AF65-F5344CB8AC3E}">
        <p14:creationId xmlns:p14="http://schemas.microsoft.com/office/powerpoint/2010/main" val="34517440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88</a:t>
            </a:fld>
            <a:endParaRPr lang="fr-FR"/>
          </a:p>
        </p:txBody>
      </p:sp>
    </p:spTree>
    <p:extLst>
      <p:ext uri="{BB962C8B-B14F-4D97-AF65-F5344CB8AC3E}">
        <p14:creationId xmlns:p14="http://schemas.microsoft.com/office/powerpoint/2010/main" val="42340103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89</a:t>
            </a:fld>
            <a:endParaRPr lang="fr-FR"/>
          </a:p>
        </p:txBody>
      </p:sp>
    </p:spTree>
    <p:extLst>
      <p:ext uri="{BB962C8B-B14F-4D97-AF65-F5344CB8AC3E}">
        <p14:creationId xmlns:p14="http://schemas.microsoft.com/office/powerpoint/2010/main" val="230156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9</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90</a:t>
            </a:fld>
            <a:endParaRPr lang="fr-FR"/>
          </a:p>
        </p:txBody>
      </p:sp>
    </p:spTree>
    <p:extLst>
      <p:ext uri="{BB962C8B-B14F-4D97-AF65-F5344CB8AC3E}">
        <p14:creationId xmlns:p14="http://schemas.microsoft.com/office/powerpoint/2010/main" val="9993296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91</a:t>
            </a:fld>
            <a:endParaRPr lang="fr-FR"/>
          </a:p>
        </p:txBody>
      </p:sp>
    </p:spTree>
    <p:extLst>
      <p:ext uri="{BB962C8B-B14F-4D97-AF65-F5344CB8AC3E}">
        <p14:creationId xmlns:p14="http://schemas.microsoft.com/office/powerpoint/2010/main" val="14746553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92</a:t>
            </a:fld>
            <a:endParaRPr lang="fr-FR"/>
          </a:p>
        </p:txBody>
      </p:sp>
    </p:spTree>
    <p:extLst>
      <p:ext uri="{BB962C8B-B14F-4D97-AF65-F5344CB8AC3E}">
        <p14:creationId xmlns:p14="http://schemas.microsoft.com/office/powerpoint/2010/main" val="226556720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93</a:t>
            </a:fld>
            <a:endParaRPr lang="fr-FR"/>
          </a:p>
        </p:txBody>
      </p:sp>
    </p:spTree>
    <p:extLst>
      <p:ext uri="{BB962C8B-B14F-4D97-AF65-F5344CB8AC3E}">
        <p14:creationId xmlns:p14="http://schemas.microsoft.com/office/powerpoint/2010/main" val="226366016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94</a:t>
            </a:fld>
            <a:endParaRPr lang="fr-FR"/>
          </a:p>
        </p:txBody>
      </p:sp>
    </p:spTree>
    <p:extLst>
      <p:ext uri="{BB962C8B-B14F-4D97-AF65-F5344CB8AC3E}">
        <p14:creationId xmlns:p14="http://schemas.microsoft.com/office/powerpoint/2010/main" val="21742963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95</a:t>
            </a:fld>
            <a:endParaRPr lang="fr-FR"/>
          </a:p>
        </p:txBody>
      </p:sp>
    </p:spTree>
    <p:extLst>
      <p:ext uri="{BB962C8B-B14F-4D97-AF65-F5344CB8AC3E}">
        <p14:creationId xmlns:p14="http://schemas.microsoft.com/office/powerpoint/2010/main" val="127870281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96</a:t>
            </a:fld>
            <a:endParaRPr lang="fr-FR"/>
          </a:p>
        </p:txBody>
      </p:sp>
    </p:spTree>
    <p:extLst>
      <p:ext uri="{BB962C8B-B14F-4D97-AF65-F5344CB8AC3E}">
        <p14:creationId xmlns:p14="http://schemas.microsoft.com/office/powerpoint/2010/main" val="6897355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97</a:t>
            </a:fld>
            <a:endParaRPr lang="fr-FR"/>
          </a:p>
        </p:txBody>
      </p:sp>
    </p:spTree>
    <p:extLst>
      <p:ext uri="{BB962C8B-B14F-4D97-AF65-F5344CB8AC3E}">
        <p14:creationId xmlns:p14="http://schemas.microsoft.com/office/powerpoint/2010/main" val="151938661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98</a:t>
            </a:fld>
            <a:endParaRPr lang="fr-FR"/>
          </a:p>
        </p:txBody>
      </p:sp>
    </p:spTree>
    <p:extLst>
      <p:ext uri="{BB962C8B-B14F-4D97-AF65-F5344CB8AC3E}">
        <p14:creationId xmlns:p14="http://schemas.microsoft.com/office/powerpoint/2010/main" val="299053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26B0795F-7810-4BA4-9D4F-40F3FF433B78}" type="datetime1">
              <a:rPr lang="fr-FR" smtClean="0"/>
              <a:pPr/>
              <a:t>14/10/2021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94289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829F74-C7E8-4ADE-8092-E6CF6C197F78}" type="datetime1">
              <a:rPr lang="fr-FR" smtClean="0"/>
              <a:pPr/>
              <a:t>14/10/2021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313872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621E03B-3C24-4AC7-A48A-BEC20800319E}" type="datetime1">
              <a:rPr lang="fr-FR" smtClean="0"/>
              <a:pPr/>
              <a:t>14/10/2021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83350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13C9718-B17B-4C52-B61F-BD5AEB45772B}" type="datetime1">
              <a:rPr lang="fr-FR" smtClean="0"/>
              <a:pPr/>
              <a:t>14/10/2021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03472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B5FF2868-8F62-460C-9D6F-DB3690916181}" type="datetime1">
              <a:rPr lang="fr-FR" smtClean="0"/>
              <a:pPr/>
              <a:t>14/10/2021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80038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7899233-44E1-410B-92BA-BF704794C942}" type="datetime1">
              <a:rPr lang="fr-FR" smtClean="0"/>
              <a:pPr/>
              <a:t>14/10/2021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64192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E979D395-4832-4408-8346-4F8C5281D0C9}" type="datetime1">
              <a:rPr lang="fr-FR" smtClean="0"/>
              <a:pPr/>
              <a:t>14/10/2021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22140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9036EF79-318B-4CCD-AF4B-7A2557ADB8A5}" type="datetime1">
              <a:rPr lang="fr-FR" smtClean="0"/>
              <a:pPr/>
              <a:t>14/10/2021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145858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B8BD21-E31E-4DAF-B4EC-55520E9B9006}" type="datetime1">
              <a:rPr lang="fr-FR" smtClean="0"/>
              <a:pPr/>
              <a:t>14/10/2021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18481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BDF0D423-55FD-46D7-AB95-55DE41F6323A}" type="datetime1">
              <a:rPr lang="fr-FR" smtClean="0"/>
              <a:pPr/>
              <a:t>14/10/2021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406925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5CDB781-D97B-4D64-A8E7-3BA06DB40C10}" type="datetime1">
              <a:rPr lang="fr-FR" smtClean="0"/>
              <a:pPr/>
              <a:t>14/10/2021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317761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359C6-8FF5-40BF-BA0B-08BEABABEC1B}" type="datetime1">
              <a:rPr lang="fr-FR" smtClean="0"/>
              <a:pPr/>
              <a:t>14/10/2021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9BF02-140A-4B3E-909B-DA769343B79F}" type="slidenum">
              <a:rPr lang="fr-FR" smtClean="0"/>
              <a:pPr/>
              <a:t>‹#›</a:t>
            </a:fld>
            <a:endParaRPr lang="fr-FR"/>
          </a:p>
        </p:txBody>
      </p:sp>
    </p:spTree>
    <p:extLst>
      <p:ext uri="{BB962C8B-B14F-4D97-AF65-F5344CB8AC3E}">
        <p14:creationId xmlns:p14="http://schemas.microsoft.com/office/powerpoint/2010/main" val="26733151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9"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 Id="rId9" Type="http://schemas.openxmlformats.org/officeDocument/2006/relationships/image" Target="../media/image13.emf"/></Relationships>
</file>

<file path=ppt/slides/_rels/slide2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image" Target="../media/image19.emf"/></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2.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 Id="rId9" Type="http://schemas.openxmlformats.org/officeDocument/2006/relationships/image" Target="../media/image21.emf"/></Relationships>
</file>

<file path=ppt/slides/_rels/slide33.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5.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 Id="rId9" Type="http://schemas.openxmlformats.org/officeDocument/2006/relationships/image" Target="../media/image25.emf"/></Relationships>
</file>

<file path=ppt/slides/_rels/slide3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 Id="rId9" Type="http://schemas.openxmlformats.org/officeDocument/2006/relationships/image" Target="../media/image27.emf"/></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 Id="rId9" Type="http://schemas.openxmlformats.org/officeDocument/2006/relationships/image" Target="../media/image30.emf"/></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42.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 Id="rId9" Type="http://schemas.openxmlformats.org/officeDocument/2006/relationships/image" Target="../media/image32.emf"/></Relationships>
</file>

<file path=ppt/slides/_rels/slide4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 Id="rId9" Type="http://schemas.openxmlformats.org/officeDocument/2006/relationships/image" Target="../media/image34.emf"/></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5.xml.rels><?xml version="1.0" encoding="UTF-8" standalone="yes"?>
<Relationships xmlns="http://schemas.openxmlformats.org/package/2006/relationships"><Relationship Id="rId8" Type="http://schemas.microsoft.com/office/2007/relationships/diagramDrawing" Target="../diagrams/drawing39.xml"/><Relationship Id="rId3" Type="http://schemas.openxmlformats.org/officeDocument/2006/relationships/image" Target="../media/image35.emf"/><Relationship Id="rId7" Type="http://schemas.openxmlformats.org/officeDocument/2006/relationships/diagramColors" Target="../diagrams/colors39.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QuickStyle" Target="../diagrams/quickStyle39.xml"/><Relationship Id="rId5" Type="http://schemas.openxmlformats.org/officeDocument/2006/relationships/diagramLayout" Target="../diagrams/layout39.xml"/><Relationship Id="rId10" Type="http://schemas.openxmlformats.org/officeDocument/2006/relationships/image" Target="../media/image37.emf"/><Relationship Id="rId4" Type="http://schemas.openxmlformats.org/officeDocument/2006/relationships/diagramData" Target="../diagrams/data39.xml"/><Relationship Id="rId9" Type="http://schemas.openxmlformats.org/officeDocument/2006/relationships/image" Target="../media/image36.emf"/></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image" Target="../media/image38.emf"/><Relationship Id="rId7" Type="http://schemas.openxmlformats.org/officeDocument/2006/relationships/diagramData" Target="../diagrams/data40.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1.emf"/><Relationship Id="rId11" Type="http://schemas.microsoft.com/office/2007/relationships/diagramDrawing" Target="../diagrams/drawing40.xml"/><Relationship Id="rId5" Type="http://schemas.openxmlformats.org/officeDocument/2006/relationships/image" Target="../media/image40.emf"/><Relationship Id="rId10" Type="http://schemas.openxmlformats.org/officeDocument/2006/relationships/diagramColors" Target="../diagrams/colors40.xml"/><Relationship Id="rId4" Type="http://schemas.openxmlformats.org/officeDocument/2006/relationships/image" Target="../media/image39.emf"/><Relationship Id="rId9" Type="http://schemas.openxmlformats.org/officeDocument/2006/relationships/diagramQuickStyle" Target="../diagrams/quickStyle40.xml"/></Relationships>
</file>

<file path=ppt/slides/_rels/slide47.xml.rels><?xml version="1.0" encoding="UTF-8" standalone="yes"?>
<Relationships xmlns="http://schemas.openxmlformats.org/package/2006/relationships"><Relationship Id="rId8" Type="http://schemas.openxmlformats.org/officeDocument/2006/relationships/diagramQuickStyle" Target="../diagrams/quickStyle41.xml"/><Relationship Id="rId3" Type="http://schemas.openxmlformats.org/officeDocument/2006/relationships/image" Target="../media/image42.emf"/><Relationship Id="rId7" Type="http://schemas.openxmlformats.org/officeDocument/2006/relationships/diagramLayout" Target="../diagrams/layout41.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Data" Target="../diagrams/data41.xml"/><Relationship Id="rId11" Type="http://schemas.openxmlformats.org/officeDocument/2006/relationships/image" Target="../media/image45.emf"/><Relationship Id="rId5" Type="http://schemas.openxmlformats.org/officeDocument/2006/relationships/image" Target="../media/image44.emf"/><Relationship Id="rId10" Type="http://schemas.microsoft.com/office/2007/relationships/diagramDrawing" Target="../diagrams/drawing41.xml"/><Relationship Id="rId4" Type="http://schemas.openxmlformats.org/officeDocument/2006/relationships/image" Target="../media/image43.emf"/><Relationship Id="rId9" Type="http://schemas.openxmlformats.org/officeDocument/2006/relationships/diagramColors" Target="../diagrams/colors41.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51.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 Id="rId9" Type="http://schemas.openxmlformats.org/officeDocument/2006/relationships/image" Target="../media/image48.emf"/></Relationships>
</file>

<file path=ppt/slides/_rels/slide52.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 Id="rId9" Type="http://schemas.openxmlformats.org/officeDocument/2006/relationships/image" Target="../media/image50.emf"/></Relationships>
</file>

<file path=ppt/slides/_rels/slide53.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image" Target="../media/image56.emf"/><Relationship Id="rId3" Type="http://schemas.openxmlformats.org/officeDocument/2006/relationships/diagramData" Target="../diagrams/data47.xml"/><Relationship Id="rId7" Type="http://schemas.microsoft.com/office/2007/relationships/diagramDrawing" Target="../diagrams/drawing47.xml"/><Relationship Id="rId12" Type="http://schemas.openxmlformats.org/officeDocument/2006/relationships/image" Target="../media/image55.emf"/><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47.xml"/><Relationship Id="rId11" Type="http://schemas.openxmlformats.org/officeDocument/2006/relationships/image" Target="../media/image54.emf"/><Relationship Id="rId5" Type="http://schemas.openxmlformats.org/officeDocument/2006/relationships/diagramQuickStyle" Target="../diagrams/quickStyle47.xml"/><Relationship Id="rId10" Type="http://schemas.openxmlformats.org/officeDocument/2006/relationships/image" Target="../media/image53.emf"/><Relationship Id="rId4" Type="http://schemas.openxmlformats.org/officeDocument/2006/relationships/diagramLayout" Target="../diagrams/layout47.xml"/><Relationship Id="rId9" Type="http://schemas.openxmlformats.org/officeDocument/2006/relationships/image" Target="../media/image52.emf"/></Relationships>
</file>

<file path=ppt/slides/_rels/slide54.xml.rels><?xml version="1.0" encoding="UTF-8" standalone="yes"?>
<Relationships xmlns="http://schemas.openxmlformats.org/package/2006/relationships"><Relationship Id="rId8" Type="http://schemas.microsoft.com/office/2007/relationships/diagramDrawing" Target="../diagrams/drawing48.xml"/><Relationship Id="rId3" Type="http://schemas.openxmlformats.org/officeDocument/2006/relationships/image" Target="../media/image57.emf"/><Relationship Id="rId7" Type="http://schemas.openxmlformats.org/officeDocument/2006/relationships/diagramColors" Target="../diagrams/colors48.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QuickStyle" Target="../diagrams/quickStyle48.xml"/><Relationship Id="rId5" Type="http://schemas.openxmlformats.org/officeDocument/2006/relationships/diagramLayout" Target="../diagrams/layout48.xml"/><Relationship Id="rId4" Type="http://schemas.openxmlformats.org/officeDocument/2006/relationships/diagramData" Target="../diagrams/data48.xml"/></Relationships>
</file>

<file path=ppt/slides/_rels/slide55.xml.rels><?xml version="1.0" encoding="UTF-8" standalone="yes"?>
<Relationships xmlns="http://schemas.openxmlformats.org/package/2006/relationships"><Relationship Id="rId8" Type="http://schemas.microsoft.com/office/2007/relationships/diagramDrawing" Target="../diagrams/drawing49.xml"/><Relationship Id="rId3" Type="http://schemas.openxmlformats.org/officeDocument/2006/relationships/image" Target="../media/image57.emf"/><Relationship Id="rId7" Type="http://schemas.openxmlformats.org/officeDocument/2006/relationships/diagramColors" Target="../diagrams/colors49.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QuickStyle" Target="../diagrams/quickStyle49.xml"/><Relationship Id="rId5" Type="http://schemas.openxmlformats.org/officeDocument/2006/relationships/diagramLayout" Target="../diagrams/layout49.xml"/><Relationship Id="rId4" Type="http://schemas.openxmlformats.org/officeDocument/2006/relationships/diagramData" Target="../diagrams/data49.xml"/></Relationships>
</file>

<file path=ppt/slides/_rels/slide56.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5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51.xml"/><Relationship Id="rId5" Type="http://schemas.openxmlformats.org/officeDocument/2006/relationships/diagramQuickStyle" Target="../diagrams/quickStyle51.xml"/><Relationship Id="rId10" Type="http://schemas.openxmlformats.org/officeDocument/2006/relationships/image" Target="../media/image61.emf"/><Relationship Id="rId4" Type="http://schemas.openxmlformats.org/officeDocument/2006/relationships/diagramLayout" Target="../diagrams/layout51.xml"/><Relationship Id="rId9" Type="http://schemas.openxmlformats.org/officeDocument/2006/relationships/image" Target="../media/image60.PNG"/></Relationships>
</file>

<file path=ppt/slides/_rels/slide5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 Id="rId9" Type="http://schemas.openxmlformats.org/officeDocument/2006/relationships/image" Target="../media/image63.emf"/></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diagramData" Target="../diagrams/data54.xml"/><Relationship Id="rId7" Type="http://schemas.microsoft.com/office/2007/relationships/diagramDrawing" Target="../diagrams/drawing54.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54.xml"/><Relationship Id="rId5" Type="http://schemas.openxmlformats.org/officeDocument/2006/relationships/diagramQuickStyle" Target="../diagrams/quickStyle54.xml"/><Relationship Id="rId4" Type="http://schemas.openxmlformats.org/officeDocument/2006/relationships/diagramLayout" Target="../diagrams/layout54.xml"/><Relationship Id="rId9" Type="http://schemas.openxmlformats.org/officeDocument/2006/relationships/image" Target="../media/image65.emf"/></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55.xml"/><Relationship Id="rId7" Type="http://schemas.microsoft.com/office/2007/relationships/diagramDrawing" Target="../diagrams/drawing55.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55.xml"/><Relationship Id="rId5" Type="http://schemas.openxmlformats.org/officeDocument/2006/relationships/diagramQuickStyle" Target="../diagrams/quickStyle55.xml"/><Relationship Id="rId4" Type="http://schemas.openxmlformats.org/officeDocument/2006/relationships/diagramLayout" Target="../diagrams/layout55.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56.xml"/><Relationship Id="rId7" Type="http://schemas.microsoft.com/office/2007/relationships/diagramDrawing" Target="../diagrams/drawing56.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diagramColors" Target="../diagrams/colors56.xml"/><Relationship Id="rId5" Type="http://schemas.openxmlformats.org/officeDocument/2006/relationships/diagramQuickStyle" Target="../diagrams/quickStyle56.xml"/><Relationship Id="rId4" Type="http://schemas.openxmlformats.org/officeDocument/2006/relationships/diagramLayout" Target="../diagrams/layout56.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57.xml"/><Relationship Id="rId7" Type="http://schemas.microsoft.com/office/2007/relationships/diagramDrawing" Target="../diagrams/drawing57.xm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diagramColors" Target="../diagrams/colors57.xml"/><Relationship Id="rId5" Type="http://schemas.openxmlformats.org/officeDocument/2006/relationships/diagramQuickStyle" Target="../diagrams/quickStyle57.xml"/><Relationship Id="rId4" Type="http://schemas.openxmlformats.org/officeDocument/2006/relationships/diagramLayout" Target="../diagrams/layout57.xml"/></Relationships>
</file>

<file path=ppt/slides/_rels/slide6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diagramData" Target="../diagrams/data58.xml"/><Relationship Id="rId7" Type="http://schemas.microsoft.com/office/2007/relationships/diagramDrawing" Target="../diagrams/drawing58.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58.xml"/><Relationship Id="rId5" Type="http://schemas.openxmlformats.org/officeDocument/2006/relationships/diagramQuickStyle" Target="../diagrams/quickStyle58.xml"/><Relationship Id="rId10" Type="http://schemas.openxmlformats.org/officeDocument/2006/relationships/image" Target="../media/image68.PNG"/><Relationship Id="rId4" Type="http://schemas.openxmlformats.org/officeDocument/2006/relationships/diagramLayout" Target="../diagrams/layout58.xml"/><Relationship Id="rId9" Type="http://schemas.openxmlformats.org/officeDocument/2006/relationships/image" Target="../media/image67.PNG"/></Relationships>
</file>

<file path=ppt/slides/_rels/slide65.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diagramData" Target="../diagrams/data59.xml"/><Relationship Id="rId7" Type="http://schemas.microsoft.com/office/2007/relationships/diagramDrawing" Target="../diagrams/drawing59.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59.xml"/><Relationship Id="rId5" Type="http://schemas.openxmlformats.org/officeDocument/2006/relationships/diagramQuickStyle" Target="../diagrams/quickStyle59.xml"/><Relationship Id="rId4" Type="http://schemas.openxmlformats.org/officeDocument/2006/relationships/diagramLayout" Target="../diagrams/layout59.xml"/><Relationship Id="rId9" Type="http://schemas.openxmlformats.org/officeDocument/2006/relationships/image" Target="../media/image70.emf"/></Relationships>
</file>

<file path=ppt/slides/_rels/slide66.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diagramData" Target="../diagrams/data60.xml"/><Relationship Id="rId7" Type="http://schemas.microsoft.com/office/2007/relationships/diagramDrawing" Target="../diagrams/drawing60.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60.xml"/><Relationship Id="rId5" Type="http://schemas.openxmlformats.org/officeDocument/2006/relationships/diagramQuickStyle" Target="../diagrams/quickStyle60.xml"/><Relationship Id="rId10" Type="http://schemas.openxmlformats.org/officeDocument/2006/relationships/image" Target="../media/image73.emf"/><Relationship Id="rId4" Type="http://schemas.openxmlformats.org/officeDocument/2006/relationships/diagramLayout" Target="../diagrams/layout60.xml"/><Relationship Id="rId9" Type="http://schemas.openxmlformats.org/officeDocument/2006/relationships/image" Target="../media/image72.emf"/></Relationships>
</file>

<file path=ppt/slides/_rels/slide67.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diagramData" Target="../diagrams/data61.xml"/><Relationship Id="rId7" Type="http://schemas.microsoft.com/office/2007/relationships/diagramDrawing" Target="../diagrams/drawing61.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61.xml"/><Relationship Id="rId5" Type="http://schemas.openxmlformats.org/officeDocument/2006/relationships/diagramQuickStyle" Target="../diagrams/quickStyle61.xml"/><Relationship Id="rId4" Type="http://schemas.openxmlformats.org/officeDocument/2006/relationships/diagramLayout" Target="../diagrams/layout61.xml"/></Relationships>
</file>

<file path=ppt/slides/_rels/slide68.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diagramData" Target="../diagrams/data62.xml"/><Relationship Id="rId7" Type="http://schemas.microsoft.com/office/2007/relationships/diagramDrawing" Target="../diagrams/drawing62.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62.xml"/><Relationship Id="rId5" Type="http://schemas.openxmlformats.org/officeDocument/2006/relationships/diagramQuickStyle" Target="../diagrams/quickStyle62.xml"/><Relationship Id="rId4" Type="http://schemas.openxmlformats.org/officeDocument/2006/relationships/diagramLayout" Target="../diagrams/layout62.xml"/></Relationships>
</file>

<file path=ppt/slides/_rels/slide69.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diagramData" Target="../diagrams/data63.xml"/><Relationship Id="rId7" Type="http://schemas.microsoft.com/office/2007/relationships/diagramDrawing" Target="../diagrams/drawing63.xm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diagramColors" Target="../diagrams/colors63.xml"/><Relationship Id="rId5" Type="http://schemas.openxmlformats.org/officeDocument/2006/relationships/diagramQuickStyle" Target="../diagrams/quickStyle63.xml"/><Relationship Id="rId4" Type="http://schemas.openxmlformats.org/officeDocument/2006/relationships/diagramLayout" Target="../diagrams/layout6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diagramData" Target="../diagrams/data64.xml"/><Relationship Id="rId7" Type="http://schemas.microsoft.com/office/2007/relationships/diagramDrawing" Target="../diagrams/drawing64.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64.xml"/><Relationship Id="rId5" Type="http://schemas.openxmlformats.org/officeDocument/2006/relationships/diagramQuickStyle" Target="../diagrams/quickStyle64.xml"/><Relationship Id="rId4" Type="http://schemas.openxmlformats.org/officeDocument/2006/relationships/diagramLayout" Target="../diagrams/layout64.xml"/></Relationships>
</file>

<file path=ppt/slides/_rels/slide7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diagramData" Target="../diagrams/data65.xml"/><Relationship Id="rId7" Type="http://schemas.microsoft.com/office/2007/relationships/diagramDrawing" Target="../diagrams/drawing65.xm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diagramColors" Target="../diagrams/colors65.xml"/><Relationship Id="rId5" Type="http://schemas.openxmlformats.org/officeDocument/2006/relationships/diagramQuickStyle" Target="../diagrams/quickStyle65.xml"/><Relationship Id="rId10" Type="http://schemas.openxmlformats.org/officeDocument/2006/relationships/image" Target="../media/image80.PNG"/><Relationship Id="rId4" Type="http://schemas.openxmlformats.org/officeDocument/2006/relationships/diagramLayout" Target="../diagrams/layout65.xml"/><Relationship Id="rId9" Type="http://schemas.openxmlformats.org/officeDocument/2006/relationships/image" Target="../media/image79.PNG"/></Relationships>
</file>

<file path=ppt/slides/_rels/slide72.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diagramData" Target="../diagrams/data66.xml"/><Relationship Id="rId7" Type="http://schemas.microsoft.com/office/2007/relationships/diagramDrawing" Target="../diagrams/drawing66.xm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diagramColors" Target="../diagrams/colors66.xml"/><Relationship Id="rId5" Type="http://schemas.openxmlformats.org/officeDocument/2006/relationships/diagramQuickStyle" Target="../diagrams/quickStyle66.xml"/><Relationship Id="rId4" Type="http://schemas.openxmlformats.org/officeDocument/2006/relationships/diagramLayout" Target="../diagrams/layout66.xml"/></Relationships>
</file>

<file path=ppt/slides/_rels/slide73.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diagramData" Target="../diagrams/data67.xml"/><Relationship Id="rId7" Type="http://schemas.microsoft.com/office/2007/relationships/diagramDrawing" Target="../diagrams/drawing67.xm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diagramColors" Target="../diagrams/colors67.xml"/><Relationship Id="rId5" Type="http://schemas.openxmlformats.org/officeDocument/2006/relationships/diagramQuickStyle" Target="../diagrams/quickStyle67.xml"/><Relationship Id="rId4" Type="http://schemas.openxmlformats.org/officeDocument/2006/relationships/diagramLayout" Target="../diagrams/layout67.xml"/></Relationships>
</file>

<file path=ppt/slides/_rels/slide74.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diagramData" Target="../diagrams/data68.xml"/><Relationship Id="rId7" Type="http://schemas.microsoft.com/office/2007/relationships/diagramDrawing" Target="../diagrams/drawing68.xm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diagramColors" Target="../diagrams/colors68.xml"/><Relationship Id="rId5" Type="http://schemas.openxmlformats.org/officeDocument/2006/relationships/diagramQuickStyle" Target="../diagrams/quickStyle68.xml"/><Relationship Id="rId4" Type="http://schemas.openxmlformats.org/officeDocument/2006/relationships/diagramLayout" Target="../diagrams/layout68.xml"/><Relationship Id="rId9" Type="http://schemas.openxmlformats.org/officeDocument/2006/relationships/image" Target="../media/image84.PNG"/></Relationships>
</file>

<file path=ppt/slides/_rels/slide75.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diagramData" Target="../diagrams/data69.xml"/><Relationship Id="rId7" Type="http://schemas.microsoft.com/office/2007/relationships/diagramDrawing" Target="../diagrams/drawing69.xm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diagramColors" Target="../diagrams/colors69.xml"/><Relationship Id="rId5" Type="http://schemas.openxmlformats.org/officeDocument/2006/relationships/diagramQuickStyle" Target="../diagrams/quickStyle69.xml"/><Relationship Id="rId10" Type="http://schemas.openxmlformats.org/officeDocument/2006/relationships/image" Target="../media/image87.PNG"/><Relationship Id="rId4" Type="http://schemas.openxmlformats.org/officeDocument/2006/relationships/diagramLayout" Target="../diagrams/layout69.xml"/><Relationship Id="rId9" Type="http://schemas.openxmlformats.org/officeDocument/2006/relationships/image" Target="../media/image86.PNG"/></Relationships>
</file>

<file path=ppt/slides/_rels/slide76.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diagramData" Target="../diagrams/data70.xml"/><Relationship Id="rId7" Type="http://schemas.microsoft.com/office/2007/relationships/diagramDrawing" Target="../diagrams/drawing70.xm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diagramColors" Target="../diagrams/colors70.xml"/><Relationship Id="rId5" Type="http://schemas.openxmlformats.org/officeDocument/2006/relationships/diagramQuickStyle" Target="../diagrams/quickStyle70.xml"/><Relationship Id="rId4" Type="http://schemas.openxmlformats.org/officeDocument/2006/relationships/diagramLayout" Target="../diagrams/layout70.xml"/></Relationships>
</file>

<file path=ppt/slides/_rels/slide77.x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diagramData" Target="../diagrams/data71.xml"/><Relationship Id="rId7" Type="http://schemas.microsoft.com/office/2007/relationships/diagramDrawing" Target="../diagrams/drawing71.xml"/><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diagramColors" Target="../diagrams/colors71.xml"/><Relationship Id="rId5" Type="http://schemas.openxmlformats.org/officeDocument/2006/relationships/diagramQuickStyle" Target="../diagrams/quickStyle71.xml"/><Relationship Id="rId4" Type="http://schemas.openxmlformats.org/officeDocument/2006/relationships/diagramLayout" Target="../diagrams/layout71.xml"/></Relationships>
</file>

<file path=ppt/slides/_rels/slide78.x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diagramData" Target="../diagrams/data72.xml"/><Relationship Id="rId7" Type="http://schemas.microsoft.com/office/2007/relationships/diagramDrawing" Target="../diagrams/drawing72.xml"/><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diagramColors" Target="../diagrams/colors72.xml"/><Relationship Id="rId5" Type="http://schemas.openxmlformats.org/officeDocument/2006/relationships/diagramQuickStyle" Target="../diagrams/quickStyle72.xml"/><Relationship Id="rId4" Type="http://schemas.openxmlformats.org/officeDocument/2006/relationships/diagramLayout" Target="../diagrams/layout72.xml"/><Relationship Id="rId9" Type="http://schemas.openxmlformats.org/officeDocument/2006/relationships/image" Target="../media/image91.emf"/></Relationships>
</file>

<file path=ppt/slides/_rels/slide79.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diagramData" Target="../diagrams/data73.xml"/><Relationship Id="rId7" Type="http://schemas.microsoft.com/office/2007/relationships/diagramDrawing" Target="../diagrams/drawing73.xm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diagramColors" Target="../diagrams/colors73.xml"/><Relationship Id="rId5" Type="http://schemas.openxmlformats.org/officeDocument/2006/relationships/diagramQuickStyle" Target="../diagrams/quickStyle73.xml"/><Relationship Id="rId4" Type="http://schemas.openxmlformats.org/officeDocument/2006/relationships/diagramLayout" Target="../diagrams/layout73.xml"/><Relationship Id="rId9" Type="http://schemas.openxmlformats.org/officeDocument/2006/relationships/image" Target="../media/image93.e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diagramData" Target="../diagrams/data74.xml"/><Relationship Id="rId7" Type="http://schemas.microsoft.com/office/2007/relationships/diagramDrawing" Target="../diagrams/drawing74.xml"/><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diagramColors" Target="../diagrams/colors74.xml"/><Relationship Id="rId11" Type="http://schemas.openxmlformats.org/officeDocument/2006/relationships/image" Target="../media/image97.emf"/><Relationship Id="rId5" Type="http://schemas.openxmlformats.org/officeDocument/2006/relationships/diagramQuickStyle" Target="../diagrams/quickStyle74.xml"/><Relationship Id="rId10" Type="http://schemas.openxmlformats.org/officeDocument/2006/relationships/image" Target="../media/image96.emf"/><Relationship Id="rId4" Type="http://schemas.openxmlformats.org/officeDocument/2006/relationships/diagramLayout" Target="../diagrams/layout74.xml"/><Relationship Id="rId9" Type="http://schemas.openxmlformats.org/officeDocument/2006/relationships/image" Target="../media/image95.emf"/></Relationships>
</file>

<file path=ppt/slides/_rels/slide81.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diagramData" Target="../diagrams/data75.xml"/><Relationship Id="rId7" Type="http://schemas.microsoft.com/office/2007/relationships/diagramDrawing" Target="../diagrams/drawing75.xml"/><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diagramColors" Target="../diagrams/colors75.xml"/><Relationship Id="rId5" Type="http://schemas.openxmlformats.org/officeDocument/2006/relationships/diagramQuickStyle" Target="../diagrams/quickStyle75.xml"/><Relationship Id="rId4" Type="http://schemas.openxmlformats.org/officeDocument/2006/relationships/diagramLayout" Target="../diagrams/layout75.xml"/><Relationship Id="rId9" Type="http://schemas.openxmlformats.org/officeDocument/2006/relationships/image" Target="../media/image99.emf"/></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76.xml"/><Relationship Id="rId7" Type="http://schemas.microsoft.com/office/2007/relationships/diagramDrawing" Target="../diagrams/drawing76.xml"/><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diagramColors" Target="../diagrams/colors76.xml"/><Relationship Id="rId5" Type="http://schemas.openxmlformats.org/officeDocument/2006/relationships/diagramQuickStyle" Target="../diagrams/quickStyle76.xml"/><Relationship Id="rId4" Type="http://schemas.openxmlformats.org/officeDocument/2006/relationships/diagramLayout" Target="../diagrams/layout76.xml"/></Relationships>
</file>

<file path=ppt/slides/_rels/slide83.x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diagramData" Target="../diagrams/data77.xml"/><Relationship Id="rId7" Type="http://schemas.microsoft.com/office/2007/relationships/diagramDrawing" Target="../diagrams/drawing77.xml"/><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diagramColors" Target="../diagrams/colors77.xml"/><Relationship Id="rId5" Type="http://schemas.openxmlformats.org/officeDocument/2006/relationships/diagramQuickStyle" Target="../diagrams/quickStyle77.xml"/><Relationship Id="rId4" Type="http://schemas.openxmlformats.org/officeDocument/2006/relationships/diagramLayout" Target="../diagrams/layout77.xml"/></Relationships>
</file>

<file path=ppt/slides/_rels/slide84.x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diagramData" Target="../diagrams/data78.xml"/><Relationship Id="rId7" Type="http://schemas.microsoft.com/office/2007/relationships/diagramDrawing" Target="../diagrams/drawing78.xm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diagramColors" Target="../diagrams/colors78.xml"/><Relationship Id="rId5" Type="http://schemas.openxmlformats.org/officeDocument/2006/relationships/diagramQuickStyle" Target="../diagrams/quickStyle78.xml"/><Relationship Id="rId4" Type="http://schemas.openxmlformats.org/officeDocument/2006/relationships/diagramLayout" Target="../diagrams/layout78.xml"/></Relationships>
</file>

<file path=ppt/slides/_rels/slide85.x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diagramData" Target="../diagrams/data79.xml"/><Relationship Id="rId7" Type="http://schemas.microsoft.com/office/2007/relationships/diagramDrawing" Target="../diagrams/drawing79.xml"/><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diagramColors" Target="../diagrams/colors79.xml"/><Relationship Id="rId5" Type="http://schemas.openxmlformats.org/officeDocument/2006/relationships/diagramQuickStyle" Target="../diagrams/quickStyle79.xml"/><Relationship Id="rId4" Type="http://schemas.openxmlformats.org/officeDocument/2006/relationships/diagramLayout" Target="../diagrams/layout79.xml"/></Relationships>
</file>

<file path=ppt/slides/_rels/slide86.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diagramData" Target="../diagrams/data80.xml"/><Relationship Id="rId7" Type="http://schemas.microsoft.com/office/2007/relationships/diagramDrawing" Target="../diagrams/drawing80.xml"/><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diagramColors" Target="../diagrams/colors80.xml"/><Relationship Id="rId5" Type="http://schemas.openxmlformats.org/officeDocument/2006/relationships/diagramQuickStyle" Target="../diagrams/quickStyle80.xml"/><Relationship Id="rId4" Type="http://schemas.openxmlformats.org/officeDocument/2006/relationships/diagramLayout" Target="../diagrams/layout80.xml"/></Relationships>
</file>

<file path=ppt/slides/_rels/slide87.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diagramData" Target="../diagrams/data81.xml"/><Relationship Id="rId7" Type="http://schemas.microsoft.com/office/2007/relationships/diagramDrawing" Target="../diagrams/drawing81.xml"/><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diagramColors" Target="../diagrams/colors81.xml"/><Relationship Id="rId5" Type="http://schemas.openxmlformats.org/officeDocument/2006/relationships/diagramQuickStyle" Target="../diagrams/quickStyle81.xml"/><Relationship Id="rId4" Type="http://schemas.openxmlformats.org/officeDocument/2006/relationships/diagramLayout" Target="../diagrams/layout81.xml"/></Relationships>
</file>

<file path=ppt/slides/_rels/slide88.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diagramData" Target="../diagrams/data82.xml"/><Relationship Id="rId7" Type="http://schemas.microsoft.com/office/2007/relationships/diagramDrawing" Target="../diagrams/drawing82.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diagramColors" Target="../diagrams/colors82.xml"/><Relationship Id="rId5" Type="http://schemas.openxmlformats.org/officeDocument/2006/relationships/diagramQuickStyle" Target="../diagrams/quickStyle82.xml"/><Relationship Id="rId4" Type="http://schemas.openxmlformats.org/officeDocument/2006/relationships/diagramLayout" Target="../diagrams/layout82.xml"/><Relationship Id="rId9" Type="http://schemas.openxmlformats.org/officeDocument/2006/relationships/image" Target="../media/image106.emf"/></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83.xml"/><Relationship Id="rId7" Type="http://schemas.microsoft.com/office/2007/relationships/diagramDrawing" Target="../diagrams/drawing83.xm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diagramColors" Target="../diagrams/colors83.xml"/><Relationship Id="rId5" Type="http://schemas.openxmlformats.org/officeDocument/2006/relationships/diagramQuickStyle" Target="../diagrams/quickStyle83.xml"/><Relationship Id="rId4" Type="http://schemas.openxmlformats.org/officeDocument/2006/relationships/diagramLayout" Target="../diagrams/layout8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84.xml"/><Relationship Id="rId7" Type="http://schemas.microsoft.com/office/2007/relationships/diagramDrawing" Target="../diagrams/drawing84.xml"/><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diagramColors" Target="../diagrams/colors84.xml"/><Relationship Id="rId5" Type="http://schemas.openxmlformats.org/officeDocument/2006/relationships/diagramQuickStyle" Target="../diagrams/quickStyle84.xml"/><Relationship Id="rId4" Type="http://schemas.openxmlformats.org/officeDocument/2006/relationships/diagramLayout" Target="../diagrams/layout84.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85.xml"/><Relationship Id="rId7" Type="http://schemas.microsoft.com/office/2007/relationships/diagramDrawing" Target="../diagrams/drawing85.xml"/><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diagramColors" Target="../diagrams/colors85.xml"/><Relationship Id="rId5" Type="http://schemas.openxmlformats.org/officeDocument/2006/relationships/diagramQuickStyle" Target="../diagrams/quickStyle85.xml"/><Relationship Id="rId4" Type="http://schemas.openxmlformats.org/officeDocument/2006/relationships/diagramLayout" Target="../diagrams/layout85.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86.xml"/><Relationship Id="rId7" Type="http://schemas.microsoft.com/office/2007/relationships/diagramDrawing" Target="../diagrams/drawing86.xml"/><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diagramColors" Target="../diagrams/colors86.xml"/><Relationship Id="rId5" Type="http://schemas.openxmlformats.org/officeDocument/2006/relationships/diagramQuickStyle" Target="../diagrams/quickStyle86.xml"/><Relationship Id="rId4" Type="http://schemas.openxmlformats.org/officeDocument/2006/relationships/diagramLayout" Target="../diagrams/layout86.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87.xml"/><Relationship Id="rId7" Type="http://schemas.microsoft.com/office/2007/relationships/diagramDrawing" Target="../diagrams/drawing87.xml"/><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diagramColors" Target="../diagrams/colors87.xml"/><Relationship Id="rId5" Type="http://schemas.openxmlformats.org/officeDocument/2006/relationships/diagramQuickStyle" Target="../diagrams/quickStyle87.xml"/><Relationship Id="rId4" Type="http://schemas.openxmlformats.org/officeDocument/2006/relationships/diagramLayout" Target="../diagrams/layout87.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88.xml"/><Relationship Id="rId7" Type="http://schemas.microsoft.com/office/2007/relationships/diagramDrawing" Target="../diagrams/drawing88.xml"/><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diagramColors" Target="../diagrams/colors88.xml"/><Relationship Id="rId5" Type="http://schemas.openxmlformats.org/officeDocument/2006/relationships/diagramQuickStyle" Target="../diagrams/quickStyle88.xml"/><Relationship Id="rId4" Type="http://schemas.openxmlformats.org/officeDocument/2006/relationships/diagramLayout" Target="../diagrams/layout88.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89.xml"/><Relationship Id="rId7" Type="http://schemas.microsoft.com/office/2007/relationships/diagramDrawing" Target="../diagrams/drawing89.xml"/><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diagramColors" Target="../diagrams/colors89.xml"/><Relationship Id="rId5" Type="http://schemas.openxmlformats.org/officeDocument/2006/relationships/diagramQuickStyle" Target="../diagrams/quickStyle89.xml"/><Relationship Id="rId4" Type="http://schemas.openxmlformats.org/officeDocument/2006/relationships/diagramLayout" Target="../diagrams/layout89.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90.xml"/><Relationship Id="rId7" Type="http://schemas.microsoft.com/office/2007/relationships/diagramDrawing" Target="../diagrams/drawing90.xml"/><Relationship Id="rId2" Type="http://schemas.openxmlformats.org/officeDocument/2006/relationships/notesSlide" Target="../notesSlides/notesSlide96.xml"/><Relationship Id="rId1" Type="http://schemas.openxmlformats.org/officeDocument/2006/relationships/slideLayout" Target="../slideLayouts/slideLayout2.xml"/><Relationship Id="rId6" Type="http://schemas.openxmlformats.org/officeDocument/2006/relationships/diagramColors" Target="../diagrams/colors90.xml"/><Relationship Id="rId5" Type="http://schemas.openxmlformats.org/officeDocument/2006/relationships/diagramQuickStyle" Target="../diagrams/quickStyle90.xml"/><Relationship Id="rId4" Type="http://schemas.openxmlformats.org/officeDocument/2006/relationships/diagramLayout" Target="../diagrams/layout90.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91.xml"/><Relationship Id="rId7" Type="http://schemas.microsoft.com/office/2007/relationships/diagramDrawing" Target="../diagrams/drawing91.xml"/><Relationship Id="rId2" Type="http://schemas.openxmlformats.org/officeDocument/2006/relationships/notesSlide" Target="../notesSlides/notesSlide97.xml"/><Relationship Id="rId1" Type="http://schemas.openxmlformats.org/officeDocument/2006/relationships/slideLayout" Target="../slideLayouts/slideLayout2.xml"/><Relationship Id="rId6" Type="http://schemas.openxmlformats.org/officeDocument/2006/relationships/diagramColors" Target="../diagrams/colors91.xml"/><Relationship Id="rId5" Type="http://schemas.openxmlformats.org/officeDocument/2006/relationships/diagramQuickStyle" Target="../diagrams/quickStyle91.xml"/><Relationship Id="rId4" Type="http://schemas.openxmlformats.org/officeDocument/2006/relationships/diagramLayout" Target="../diagrams/layout9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39240" y="1676400"/>
            <a:ext cx="9037320" cy="1380725"/>
          </a:xfrm>
        </p:spPr>
        <p:txBody>
          <a:bodyPr>
            <a:noAutofit/>
          </a:bodyPr>
          <a:lstStyle/>
          <a:p>
            <a:pPr marL="1076325" indent="-1076325" algn="r"/>
            <a:r>
              <a:rPr lang="fr-FR" sz="4400" b="1" i="1" dirty="0">
                <a:latin typeface="Cambria" panose="02040503050406030204" pitchFamily="18" charset="0"/>
              </a:rPr>
              <a:t>Application des méthodes d’apprentissage à la tarification non vie</a:t>
            </a:r>
            <a:endParaRPr lang="fr-FR" sz="4400" dirty="0">
              <a:latin typeface="Cambria" panose="02040503050406030204" pitchFamily="18" charset="0"/>
            </a:endParaRPr>
          </a:p>
        </p:txBody>
      </p:sp>
      <p:sp>
        <p:nvSpPr>
          <p:cNvPr id="9" name="ZoneTexte 8"/>
          <p:cNvSpPr txBox="1"/>
          <p:nvPr/>
        </p:nvSpPr>
        <p:spPr>
          <a:xfrm>
            <a:off x="2467914" y="4140830"/>
            <a:ext cx="5731206" cy="923330"/>
          </a:xfrm>
          <a:prstGeom prst="rect">
            <a:avLst/>
          </a:prstGeom>
          <a:noFill/>
        </p:spPr>
        <p:txBody>
          <a:bodyPr wrap="square" rtlCol="0">
            <a:spAutoFit/>
          </a:bodyPr>
          <a:lstStyle/>
          <a:p>
            <a:pPr>
              <a:lnSpc>
                <a:spcPct val="150000"/>
              </a:lnSpc>
            </a:pPr>
            <a:r>
              <a:rPr lang="fr-FR" dirty="0">
                <a:latin typeface="Cambria" panose="02040503050406030204" pitchFamily="18" charset="0"/>
              </a:rPr>
              <a:t>Fait par :</a:t>
            </a:r>
          </a:p>
          <a:p>
            <a:pPr>
              <a:lnSpc>
                <a:spcPct val="150000"/>
              </a:lnSpc>
            </a:pPr>
            <a:r>
              <a:rPr lang="fr-FR" dirty="0">
                <a:latin typeface="Cambria" panose="02040503050406030204" pitchFamily="18" charset="0"/>
              </a:rPr>
              <a:t>M. HAIMOUD Oussama</a:t>
            </a:r>
          </a:p>
        </p:txBody>
      </p:sp>
      <p:cxnSp>
        <p:nvCxnSpPr>
          <p:cNvPr id="11" name="Connecteur droit 10"/>
          <p:cNvCxnSpPr/>
          <p:nvPr/>
        </p:nvCxnSpPr>
        <p:spPr>
          <a:xfrm>
            <a:off x="0" y="0"/>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409BF02-140A-4B3E-909B-DA769343B79F}" type="slidenum">
              <a:rPr lang="fr-FR" sz="1400" b="1" smtClean="0"/>
              <a:pPr/>
              <a:t>1</a:t>
            </a:fld>
            <a:endParaRPr lang="fr-FR" sz="1400" b="1" dirty="0"/>
          </a:p>
        </p:txBody>
      </p:sp>
      <p:sp>
        <p:nvSpPr>
          <p:cNvPr id="16" name="Espace réservé du pied de page 4"/>
          <p:cNvSpPr>
            <a:spLocks noGrp="1"/>
          </p:cNvSpPr>
          <p:nvPr>
            <p:ph type="ftr" sz="quarter" idx="11"/>
          </p:nvPr>
        </p:nvSpPr>
        <p:spPr>
          <a:xfrm>
            <a:off x="4554524" y="6184558"/>
            <a:ext cx="2952328" cy="365125"/>
          </a:xfrm>
        </p:spPr>
        <p:txBody>
          <a:bodyPr/>
          <a:lstStyle/>
          <a:p>
            <a:pPr algn="ctr"/>
            <a:r>
              <a:rPr lang="fr-FR" sz="1600" dirty="0">
                <a:solidFill>
                  <a:schemeClr val="bg1">
                    <a:lumMod val="50000"/>
                  </a:schemeClr>
                </a:solidFill>
              </a:rPr>
              <a:t>Juin </a:t>
            </a:r>
            <a:r>
              <a:rPr lang="fr-FR" sz="1600" b="0" dirty="0">
                <a:solidFill>
                  <a:schemeClr val="bg1">
                    <a:lumMod val="50000"/>
                  </a:schemeClr>
                </a:solidFill>
              </a:rPr>
              <a:t>2018</a:t>
            </a:r>
          </a:p>
        </p:txBody>
      </p:sp>
    </p:spTree>
    <p:extLst>
      <p:ext uri="{BB962C8B-B14F-4D97-AF65-F5344CB8AC3E}">
        <p14:creationId xmlns:p14="http://schemas.microsoft.com/office/powerpoint/2010/main" val="3870078663"/>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3788278266"/>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10</a:t>
            </a:fld>
            <a:endParaRPr lang="fr-FR" sz="1400" b="1" dirty="0"/>
          </a:p>
        </p:txBody>
      </p:sp>
      <p:sp>
        <p:nvSpPr>
          <p:cNvPr id="21" name="Sourire 20"/>
          <p:cNvSpPr/>
          <p:nvPr/>
        </p:nvSpPr>
        <p:spPr>
          <a:xfrm>
            <a:off x="1630680" y="2003467"/>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3" name="Sourire 22"/>
          <p:cNvSpPr/>
          <p:nvPr/>
        </p:nvSpPr>
        <p:spPr>
          <a:xfrm>
            <a:off x="1021080" y="1851067"/>
            <a:ext cx="335280" cy="350520"/>
          </a:xfrm>
          <a:prstGeom prst="smileyFace">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4" name="Sourire 23"/>
          <p:cNvSpPr/>
          <p:nvPr/>
        </p:nvSpPr>
        <p:spPr>
          <a:xfrm>
            <a:off x="1386840" y="1576747"/>
            <a:ext cx="335280" cy="350520"/>
          </a:xfrm>
          <a:prstGeom prst="smileyFac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26" name="Sourire 25"/>
          <p:cNvSpPr/>
          <p:nvPr/>
        </p:nvSpPr>
        <p:spPr>
          <a:xfrm>
            <a:off x="2606040" y="1988227"/>
            <a:ext cx="335280" cy="350520"/>
          </a:xfrm>
          <a:prstGeom prst="smileyFace">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8" name="Sourire 27"/>
          <p:cNvSpPr/>
          <p:nvPr/>
        </p:nvSpPr>
        <p:spPr>
          <a:xfrm>
            <a:off x="3444240" y="1591987"/>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9" name="Sourire 28"/>
          <p:cNvSpPr/>
          <p:nvPr/>
        </p:nvSpPr>
        <p:spPr>
          <a:xfrm>
            <a:off x="2606040" y="1485307"/>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Sourire 29"/>
          <p:cNvSpPr/>
          <p:nvPr/>
        </p:nvSpPr>
        <p:spPr>
          <a:xfrm>
            <a:off x="3017520" y="1637707"/>
            <a:ext cx="335280" cy="350520"/>
          </a:xfrm>
          <a:prstGeom prst="smileyFac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31" name="Sourire 30"/>
          <p:cNvSpPr/>
          <p:nvPr/>
        </p:nvSpPr>
        <p:spPr>
          <a:xfrm>
            <a:off x="3261360" y="2003467"/>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2" name="Sourire 31"/>
          <p:cNvSpPr/>
          <p:nvPr/>
        </p:nvSpPr>
        <p:spPr>
          <a:xfrm>
            <a:off x="3779520" y="2003467"/>
            <a:ext cx="335280" cy="350520"/>
          </a:xfrm>
          <a:prstGeom prst="smileyFace">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33" name="Sourire 32"/>
          <p:cNvSpPr/>
          <p:nvPr/>
        </p:nvSpPr>
        <p:spPr>
          <a:xfrm>
            <a:off x="3916680" y="1607227"/>
            <a:ext cx="335280" cy="350520"/>
          </a:xfrm>
          <a:prstGeom prst="smileyFac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34" name="Sourire 33"/>
          <p:cNvSpPr/>
          <p:nvPr/>
        </p:nvSpPr>
        <p:spPr>
          <a:xfrm>
            <a:off x="4404360" y="1820587"/>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Sourire 34"/>
          <p:cNvSpPr/>
          <p:nvPr/>
        </p:nvSpPr>
        <p:spPr>
          <a:xfrm>
            <a:off x="2209800" y="1485307"/>
            <a:ext cx="335280" cy="350520"/>
          </a:xfrm>
          <a:prstGeom prst="smileyFace">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36" name="Sourire 35"/>
          <p:cNvSpPr/>
          <p:nvPr/>
        </p:nvSpPr>
        <p:spPr>
          <a:xfrm>
            <a:off x="2072640" y="1927267"/>
            <a:ext cx="335280" cy="350520"/>
          </a:xfrm>
          <a:prstGeom prst="smileyFac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39" name="Sourire 38"/>
          <p:cNvSpPr/>
          <p:nvPr/>
        </p:nvSpPr>
        <p:spPr>
          <a:xfrm>
            <a:off x="1798320" y="1546267"/>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2" name="Text Box 29"/>
          <p:cNvSpPr txBox="1">
            <a:spLocks noChangeArrowheads="1"/>
          </p:cNvSpPr>
          <p:nvPr/>
        </p:nvSpPr>
        <p:spPr bwMode="auto">
          <a:xfrm>
            <a:off x="363767" y="1019384"/>
            <a:ext cx="65736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000" b="1" u="sng" dirty="0"/>
              <a:t>Situation générale :</a:t>
            </a:r>
            <a:r>
              <a:rPr lang="fr-FR" sz="2000" b="1" dirty="0"/>
              <a:t> </a:t>
            </a:r>
            <a:r>
              <a:rPr lang="fr-FR" sz="2000" dirty="0"/>
              <a:t>Portefeuille des risques non homogènes</a:t>
            </a:r>
          </a:p>
        </p:txBody>
      </p:sp>
      <p:sp>
        <p:nvSpPr>
          <p:cNvPr id="43" name="Ellipse 42"/>
          <p:cNvSpPr/>
          <p:nvPr/>
        </p:nvSpPr>
        <p:spPr>
          <a:xfrm>
            <a:off x="731520" y="1409107"/>
            <a:ext cx="4343400" cy="1066800"/>
          </a:xfrm>
          <a:prstGeom prst="ellipse">
            <a:avLst/>
          </a:prstGeom>
          <a:no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8" name="Text Box 29"/>
          <p:cNvSpPr txBox="1">
            <a:spLocks noChangeArrowheads="1"/>
          </p:cNvSpPr>
          <p:nvPr/>
        </p:nvSpPr>
        <p:spPr bwMode="auto">
          <a:xfrm>
            <a:off x="8832250" y="1330045"/>
            <a:ext cx="28650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000" dirty="0">
                <a:effectLst>
                  <a:outerShdw blurRad="38100" dist="38100" dir="2700000" algn="tl">
                    <a:srgbClr val="000000">
                      <a:alpha val="43137"/>
                    </a:srgbClr>
                  </a:outerShdw>
                </a:effectLst>
              </a:rPr>
              <a:t>Segmentation des risques</a:t>
            </a:r>
          </a:p>
          <a:p>
            <a:pPr algn="ctr" eaLnBrk="1" hangingPunct="1"/>
            <a:r>
              <a:rPr lang="fr-FR" sz="2000" b="1" i="1" dirty="0"/>
              <a:t>(</a:t>
            </a:r>
            <a:r>
              <a:rPr lang="fr-FR" sz="2000" i="1" dirty="0"/>
              <a:t>sélection de v. tarifaires)</a:t>
            </a:r>
          </a:p>
        </p:txBody>
      </p:sp>
      <p:sp>
        <p:nvSpPr>
          <p:cNvPr id="49" name="Ellipse 48"/>
          <p:cNvSpPr/>
          <p:nvPr/>
        </p:nvSpPr>
        <p:spPr>
          <a:xfrm>
            <a:off x="8458200" y="2099595"/>
            <a:ext cx="3627120" cy="975360"/>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rPr>
              <a:t>Techniques statistiques :</a:t>
            </a:r>
          </a:p>
          <a:p>
            <a:pPr algn="ctr"/>
            <a:r>
              <a:rPr lang="fr-FR" b="1" dirty="0">
                <a:solidFill>
                  <a:schemeClr val="bg1"/>
                </a:solidFill>
                <a:effectLst>
                  <a:outerShdw blurRad="38100" dist="38100" dir="2700000" algn="tl">
                    <a:srgbClr val="000000">
                      <a:alpha val="43137"/>
                    </a:srgbClr>
                  </a:outerShdw>
                </a:effectLst>
              </a:rPr>
              <a:t>Analyse de données, classification, scoring</a:t>
            </a:r>
          </a:p>
        </p:txBody>
      </p:sp>
      <p:sp>
        <p:nvSpPr>
          <p:cNvPr id="53" name="Text Box 29"/>
          <p:cNvSpPr txBox="1">
            <a:spLocks noChangeArrowheads="1"/>
          </p:cNvSpPr>
          <p:nvPr/>
        </p:nvSpPr>
        <p:spPr bwMode="auto">
          <a:xfrm>
            <a:off x="372058" y="2541040"/>
            <a:ext cx="82030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000" b="1" u="sng" dirty="0"/>
              <a:t>Objectifs :</a:t>
            </a:r>
            <a:r>
              <a:rPr lang="fr-FR" sz="2000" b="1" dirty="0"/>
              <a:t> </a:t>
            </a:r>
            <a:r>
              <a:rPr lang="fr-FR" sz="2000" dirty="0"/>
              <a:t>Obtenir des classes de risques homogènes + Eviter l’anti- sélection</a:t>
            </a:r>
          </a:p>
        </p:txBody>
      </p:sp>
      <p:sp>
        <p:nvSpPr>
          <p:cNvPr id="54" name="Sourire 53"/>
          <p:cNvSpPr/>
          <p:nvPr/>
        </p:nvSpPr>
        <p:spPr>
          <a:xfrm>
            <a:off x="2042160" y="3502849"/>
            <a:ext cx="335280" cy="350520"/>
          </a:xfrm>
          <a:prstGeom prst="smileyFace">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58" name="Sourire 57"/>
          <p:cNvSpPr/>
          <p:nvPr/>
        </p:nvSpPr>
        <p:spPr>
          <a:xfrm>
            <a:off x="2179320" y="3137089"/>
            <a:ext cx="335280" cy="350520"/>
          </a:xfrm>
          <a:prstGeom prst="smileyFace">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59" name="Sourire 58"/>
          <p:cNvSpPr/>
          <p:nvPr/>
        </p:nvSpPr>
        <p:spPr>
          <a:xfrm>
            <a:off x="2575560" y="3167569"/>
            <a:ext cx="335280" cy="350520"/>
          </a:xfrm>
          <a:prstGeom prst="smileyFace">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60" name="Sourire 59"/>
          <p:cNvSpPr/>
          <p:nvPr/>
        </p:nvSpPr>
        <p:spPr>
          <a:xfrm>
            <a:off x="2438400" y="3533329"/>
            <a:ext cx="335280" cy="350520"/>
          </a:xfrm>
          <a:prstGeom prst="smileyFace">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61" name="Ellipse 60"/>
          <p:cNvSpPr/>
          <p:nvPr/>
        </p:nvSpPr>
        <p:spPr>
          <a:xfrm>
            <a:off x="1783080" y="3076129"/>
            <a:ext cx="1341120" cy="883920"/>
          </a:xfrm>
          <a:prstGeom prst="ellipse">
            <a:avLst/>
          </a:prstGeom>
          <a:no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62" name="Sourire 61"/>
          <p:cNvSpPr/>
          <p:nvPr/>
        </p:nvSpPr>
        <p:spPr>
          <a:xfrm>
            <a:off x="4724400" y="3380929"/>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3" name="Sourire 62"/>
          <p:cNvSpPr/>
          <p:nvPr/>
        </p:nvSpPr>
        <p:spPr>
          <a:xfrm>
            <a:off x="4267200" y="3228529"/>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4" name="Sourire 63"/>
          <p:cNvSpPr/>
          <p:nvPr/>
        </p:nvSpPr>
        <p:spPr>
          <a:xfrm>
            <a:off x="3810000" y="3228529"/>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5" name="Sourire 64"/>
          <p:cNvSpPr/>
          <p:nvPr/>
        </p:nvSpPr>
        <p:spPr>
          <a:xfrm>
            <a:off x="3947160" y="3624769"/>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6" name="Sourire 65"/>
          <p:cNvSpPr/>
          <p:nvPr/>
        </p:nvSpPr>
        <p:spPr>
          <a:xfrm>
            <a:off x="4358640" y="3640009"/>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7" name="Sourire 66"/>
          <p:cNvSpPr/>
          <p:nvPr/>
        </p:nvSpPr>
        <p:spPr>
          <a:xfrm>
            <a:off x="3459480" y="3441889"/>
            <a:ext cx="335280" cy="350520"/>
          </a:xfrm>
          <a:prstGeom prst="smileyFac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8" name="Ellipse 67"/>
          <p:cNvSpPr/>
          <p:nvPr/>
        </p:nvSpPr>
        <p:spPr>
          <a:xfrm>
            <a:off x="3307080" y="3167569"/>
            <a:ext cx="1981200" cy="883920"/>
          </a:xfrm>
          <a:prstGeom prst="ellipse">
            <a:avLst/>
          </a:prstGeom>
          <a:no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69" name="Sourire 68"/>
          <p:cNvSpPr/>
          <p:nvPr/>
        </p:nvSpPr>
        <p:spPr>
          <a:xfrm>
            <a:off x="5547360" y="3289489"/>
            <a:ext cx="335280" cy="350520"/>
          </a:xfrm>
          <a:prstGeom prst="smileyFac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0" name="Sourire 69"/>
          <p:cNvSpPr/>
          <p:nvPr/>
        </p:nvSpPr>
        <p:spPr>
          <a:xfrm>
            <a:off x="5913120" y="3518089"/>
            <a:ext cx="335280" cy="350520"/>
          </a:xfrm>
          <a:prstGeom prst="smileyFac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1" name="Sourire 70"/>
          <p:cNvSpPr/>
          <p:nvPr/>
        </p:nvSpPr>
        <p:spPr>
          <a:xfrm>
            <a:off x="6309360" y="3304729"/>
            <a:ext cx="335280" cy="350520"/>
          </a:xfrm>
          <a:prstGeom prst="smileyFac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2" name="Sourire 71"/>
          <p:cNvSpPr/>
          <p:nvPr/>
        </p:nvSpPr>
        <p:spPr>
          <a:xfrm>
            <a:off x="5882640" y="3091369"/>
            <a:ext cx="335280" cy="350520"/>
          </a:xfrm>
          <a:prstGeom prst="smileyFac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3" name="Ellipse 72"/>
          <p:cNvSpPr/>
          <p:nvPr/>
        </p:nvSpPr>
        <p:spPr>
          <a:xfrm>
            <a:off x="5394960" y="3045649"/>
            <a:ext cx="1341120" cy="883920"/>
          </a:xfrm>
          <a:prstGeom prst="ellipse">
            <a:avLst/>
          </a:prstGeom>
          <a:no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74" name="Ellipse 73"/>
          <p:cNvSpPr/>
          <p:nvPr/>
        </p:nvSpPr>
        <p:spPr>
          <a:xfrm>
            <a:off x="960120" y="2893249"/>
            <a:ext cx="6583680" cy="1234440"/>
          </a:xfrm>
          <a:prstGeom prst="ellipse">
            <a:avLst/>
          </a:prstGeom>
          <a:no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76" name="Connecteur en arc 75"/>
          <p:cNvCxnSpPr>
            <a:cxnSpLocks/>
            <a:stCxn id="43" idx="6"/>
            <a:endCxn id="49" idx="1"/>
          </p:cNvCxnSpPr>
          <p:nvPr/>
        </p:nvCxnSpPr>
        <p:spPr>
          <a:xfrm>
            <a:off x="5074920" y="1942507"/>
            <a:ext cx="3914459" cy="299926"/>
          </a:xfrm>
          <a:prstGeom prst="curvedConnector2">
            <a:avLst/>
          </a:prstGeom>
          <a:ln w="28575">
            <a:prstDash val="dash"/>
            <a:tailEnd type="arrow"/>
          </a:ln>
        </p:spPr>
        <p:style>
          <a:lnRef idx="1">
            <a:schemeClr val="dk1"/>
          </a:lnRef>
          <a:fillRef idx="0">
            <a:schemeClr val="dk1"/>
          </a:fillRef>
          <a:effectRef idx="0">
            <a:schemeClr val="dk1"/>
          </a:effectRef>
          <a:fontRef idx="minor">
            <a:schemeClr val="tx1"/>
          </a:fontRef>
        </p:style>
      </p:cxnSp>
      <p:cxnSp>
        <p:nvCxnSpPr>
          <p:cNvPr id="77" name="Connecteur en arc 76"/>
          <p:cNvCxnSpPr>
            <a:stCxn id="49" idx="4"/>
            <a:endCxn id="74" idx="6"/>
          </p:cNvCxnSpPr>
          <p:nvPr/>
        </p:nvCxnSpPr>
        <p:spPr>
          <a:xfrm rot="5400000">
            <a:off x="8690023" y="1928732"/>
            <a:ext cx="435514" cy="2727960"/>
          </a:xfrm>
          <a:prstGeom prst="curvedConnector2">
            <a:avLst/>
          </a:prstGeom>
          <a:ln w="28575">
            <a:prstDash val="dash"/>
            <a:tailEnd type="arrow"/>
          </a:ln>
        </p:spPr>
        <p:style>
          <a:lnRef idx="1">
            <a:schemeClr val="dk1"/>
          </a:lnRef>
          <a:fillRef idx="0">
            <a:schemeClr val="dk1"/>
          </a:fillRef>
          <a:effectRef idx="0">
            <a:schemeClr val="dk1"/>
          </a:effectRef>
          <a:fontRef idx="minor">
            <a:schemeClr val="tx1"/>
          </a:fontRef>
        </p:style>
      </p:cxnSp>
      <p:sp>
        <p:nvSpPr>
          <p:cNvPr id="75" name="Text Box 29">
            <a:extLst>
              <a:ext uri="{FF2B5EF4-FFF2-40B4-BE49-F238E27FC236}">
                <a16:creationId xmlns:a16="http://schemas.microsoft.com/office/drawing/2014/main" id="{0B4F0C57-26EB-461E-B768-15180C4690B7}"/>
              </a:ext>
            </a:extLst>
          </p:cNvPr>
          <p:cNvSpPr txBox="1">
            <a:spLocks noChangeArrowheads="1"/>
          </p:cNvSpPr>
          <p:nvPr/>
        </p:nvSpPr>
        <p:spPr bwMode="auto">
          <a:xfrm>
            <a:off x="2238733" y="4250269"/>
            <a:ext cx="6725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1.2) Prime pure et modèle fréquence-coût moyen</a:t>
            </a:r>
          </a:p>
        </p:txBody>
      </p:sp>
      <p:sp>
        <p:nvSpPr>
          <p:cNvPr id="78" name="Sous-titre 2">
            <a:extLst>
              <a:ext uri="{FF2B5EF4-FFF2-40B4-BE49-F238E27FC236}">
                <a16:creationId xmlns:a16="http://schemas.microsoft.com/office/drawing/2014/main" id="{286526ED-763A-47FF-A74A-93F92CBC6AA9}"/>
              </a:ext>
            </a:extLst>
          </p:cNvPr>
          <p:cNvSpPr txBox="1">
            <a:spLocks/>
          </p:cNvSpPr>
          <p:nvPr/>
        </p:nvSpPr>
        <p:spPr>
          <a:xfrm>
            <a:off x="444306" y="4766604"/>
            <a:ext cx="11641014" cy="1660672"/>
          </a:xfrm>
          <a:prstGeom prst="rect">
            <a:avLst/>
          </a:prstGeom>
        </p:spPr>
        <p:txBody>
          <a:bodyPr vert="horz" lIns="91440" tIns="45720" rIns="91440" bIns="45720" rtlCol="0" anchor="t">
            <a:normAutofit lnSpcReduction="10000"/>
          </a:bodyPr>
          <a:lstStyle/>
          <a:p>
            <a:pPr marL="1076325" indent="-1076325" rtl="1">
              <a:lnSpc>
                <a:spcPct val="90000"/>
              </a:lnSpc>
              <a:spcBef>
                <a:spcPts val="1000"/>
              </a:spcBef>
            </a:pPr>
            <a:r>
              <a:rPr lang="fr-FR" sz="2000" dirty="0">
                <a:latin typeface="+mj-lt"/>
              </a:rPr>
              <a:t>L’objectif de l’actuaire est d’estimer les flux futures des prestations à verser afin de déterminer le montant de ses engagements probables. Au début d’un exercice, il ne connaît ni le # de sinistres ni le montant de chaque sinistre.</a:t>
            </a:r>
          </a:p>
          <a:p>
            <a:pPr marL="1076325" indent="-1076325" rtl="1">
              <a:lnSpc>
                <a:spcPct val="90000"/>
              </a:lnSpc>
              <a:spcBef>
                <a:spcPts val="1000"/>
              </a:spcBef>
            </a:pPr>
            <a:r>
              <a:rPr lang="fr-FR" sz="2000" dirty="0">
                <a:latin typeface="+mj-lt"/>
              </a:rPr>
              <a:t>Dans le modèle collectif, on note la charge financière total pour la période considérée par S tel que : </a:t>
            </a:r>
            <a:r>
              <a:rPr lang="fr-FR" sz="2000" i="1" dirty="0">
                <a:solidFill>
                  <a:srgbClr val="FF0000"/>
                </a:solidFill>
                <a:effectLst>
                  <a:outerShdw blurRad="38100" dist="38100" dir="2700000" algn="tl">
                    <a:srgbClr val="000000">
                      <a:alpha val="43137"/>
                    </a:srgbClr>
                  </a:outerShdw>
                </a:effectLst>
                <a:latin typeface="+mj-lt"/>
              </a:rPr>
              <a:t>S = ∑Ci</a:t>
            </a:r>
          </a:p>
          <a:p>
            <a:pPr marL="1076325" indent="-1076325" rtl="1">
              <a:lnSpc>
                <a:spcPct val="90000"/>
              </a:lnSpc>
              <a:spcBef>
                <a:spcPts val="1000"/>
              </a:spcBef>
            </a:pPr>
            <a:r>
              <a:rPr lang="fr-FR" sz="2000" dirty="0">
                <a:latin typeface="+mj-lt"/>
              </a:rPr>
              <a:t>Avec : N = </a:t>
            </a:r>
            <a:r>
              <a:rPr lang="fr-FR" sz="2000" dirty="0" err="1">
                <a:latin typeface="+mj-lt"/>
              </a:rPr>
              <a:t>v.a</a:t>
            </a:r>
            <a:r>
              <a:rPr lang="fr-FR" sz="2000" dirty="0">
                <a:latin typeface="+mj-lt"/>
              </a:rPr>
              <a:t> discrète représentant le # de sinistres. Ci = </a:t>
            </a:r>
            <a:r>
              <a:rPr lang="fr-FR" sz="2000" dirty="0" err="1">
                <a:latin typeface="+mj-lt"/>
              </a:rPr>
              <a:t>v.a</a:t>
            </a:r>
            <a:r>
              <a:rPr lang="fr-FR" sz="2000" dirty="0">
                <a:latin typeface="+mj-lt"/>
              </a:rPr>
              <a:t> continue indiquant le montant du </a:t>
            </a:r>
            <a:r>
              <a:rPr lang="fr-FR" sz="2000" dirty="0" err="1">
                <a:latin typeface="+mj-lt"/>
              </a:rPr>
              <a:t>i-ème</a:t>
            </a:r>
            <a:r>
              <a:rPr lang="fr-FR" sz="2000" dirty="0">
                <a:latin typeface="+mj-lt"/>
              </a:rPr>
              <a:t> sinistre.</a:t>
            </a:r>
          </a:p>
          <a:p>
            <a:pPr marL="1076325" indent="-1076325" rtl="1">
              <a:lnSpc>
                <a:spcPct val="90000"/>
              </a:lnSpc>
              <a:spcBef>
                <a:spcPts val="1000"/>
              </a:spcBef>
            </a:pPr>
            <a:endParaRPr lang="fr-FR" sz="2000" dirty="0">
              <a:latin typeface="+mj-lt"/>
            </a:endParaRPr>
          </a:p>
        </p:txBody>
      </p:sp>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53" grpId="0"/>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2134425102"/>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11</a:t>
            </a:fld>
            <a:endParaRPr lang="fr-FR" sz="1400" b="1" dirty="0"/>
          </a:p>
        </p:txBody>
      </p:sp>
      <p:sp>
        <p:nvSpPr>
          <p:cNvPr id="22" name="Sous-titre 2"/>
          <p:cNvSpPr txBox="1">
            <a:spLocks/>
          </p:cNvSpPr>
          <p:nvPr/>
        </p:nvSpPr>
        <p:spPr>
          <a:xfrm>
            <a:off x="316524" y="1086727"/>
            <a:ext cx="11641014" cy="5269623"/>
          </a:xfrm>
          <a:prstGeom prst="rect">
            <a:avLst/>
          </a:prstGeom>
        </p:spPr>
        <p:txBody>
          <a:bodyPr vert="horz" lIns="91440" tIns="45720" rIns="91440" bIns="45720" rtlCol="0" anchor="t">
            <a:normAutofit fontScale="92500" lnSpcReduction="20000"/>
          </a:bodyPr>
          <a:lstStyle/>
          <a:p>
            <a:pPr marL="1076325" indent="-1076325" rtl="1">
              <a:lnSpc>
                <a:spcPct val="90000"/>
              </a:lnSpc>
              <a:spcBef>
                <a:spcPts val="1000"/>
              </a:spcBef>
            </a:pPr>
            <a:r>
              <a:rPr lang="fr-FR" sz="2000" dirty="0">
                <a:latin typeface="+mj-lt"/>
              </a:rPr>
              <a:t>Donc la </a:t>
            </a:r>
            <a:r>
              <a:rPr lang="fr-FR" sz="2000" dirty="0" err="1">
                <a:latin typeface="+mj-lt"/>
              </a:rPr>
              <a:t>v.a</a:t>
            </a:r>
            <a:r>
              <a:rPr lang="fr-FR" sz="2000" dirty="0">
                <a:latin typeface="+mj-lt"/>
              </a:rPr>
              <a:t> S suit une loi composée avec la convention S=0 si N=0.</a:t>
            </a:r>
          </a:p>
          <a:p>
            <a:pPr marL="1076325" indent="-1076325" rtl="1">
              <a:lnSpc>
                <a:spcPct val="90000"/>
              </a:lnSpc>
              <a:spcBef>
                <a:spcPts val="1000"/>
              </a:spcBef>
            </a:pPr>
            <a:r>
              <a:rPr lang="fr-FR" sz="2000" dirty="0">
                <a:latin typeface="+mj-lt"/>
              </a:rPr>
              <a:t>La prime pure est donnée par l’espérance de la charge financière totale des sinistres auxquels l’assureur devra faire face, c’est un montant déterministe noté mathématiquement par E(S). Cette prime pure est relatif seulement aux coûts des sinistres payés par la compagnie et n’intègre pas autres coûts d’administration, frais de gestion et autres frais que la compagnie va débourser afin d’assurer son activité.</a:t>
            </a:r>
          </a:p>
          <a:p>
            <a:pPr marL="1076325" indent="-1076325" rtl="1">
              <a:lnSpc>
                <a:spcPct val="90000"/>
              </a:lnSpc>
              <a:spcBef>
                <a:spcPts val="1000"/>
              </a:spcBef>
            </a:pPr>
            <a:r>
              <a:rPr lang="fr-FR" sz="2000" dirty="0">
                <a:latin typeface="+mj-lt"/>
              </a:rPr>
              <a:t>On suppose que les Ci sont </a:t>
            </a:r>
            <a:r>
              <a:rPr lang="fr-FR" sz="2000" dirty="0" err="1">
                <a:latin typeface="+mj-lt"/>
              </a:rPr>
              <a:t>i.i.d</a:t>
            </a:r>
            <a:r>
              <a:rPr lang="fr-FR" sz="2000" dirty="0">
                <a:latin typeface="+mj-lt"/>
              </a:rPr>
              <a:t> de loi, et que le # des sinistres N est indépendant du coût des sinistres Ci. Dans ce cas, la prime pure peut être déterminée par une modélisation de « fréquence-coût moyen » appelée aussi « fréquence-sévérité ». Selon cette approche usuelle, la prime pure n’est que le produit de la fréquence et le coût moyen :</a:t>
            </a:r>
          </a:p>
          <a:p>
            <a:pPr marL="1076325" indent="-1076325" algn="ctr" rtl="1">
              <a:lnSpc>
                <a:spcPct val="90000"/>
              </a:lnSpc>
              <a:spcBef>
                <a:spcPts val="1000"/>
              </a:spcBef>
            </a:pPr>
            <a:r>
              <a:rPr lang="fr-FR" sz="2000" i="1" dirty="0">
                <a:solidFill>
                  <a:srgbClr val="FF0000"/>
                </a:solidFill>
                <a:effectLst>
                  <a:outerShdw blurRad="38100" dist="38100" dir="2700000" algn="tl">
                    <a:srgbClr val="000000">
                      <a:alpha val="43137"/>
                    </a:srgbClr>
                  </a:outerShdw>
                </a:effectLst>
                <a:latin typeface="+mj-lt"/>
              </a:rPr>
              <a:t>E(S) = E(N)*E(C)</a:t>
            </a:r>
          </a:p>
          <a:p>
            <a:pPr marL="1076325" indent="-1076325" rtl="1">
              <a:lnSpc>
                <a:spcPct val="90000"/>
              </a:lnSpc>
              <a:spcBef>
                <a:spcPts val="1000"/>
              </a:spcBef>
            </a:pPr>
            <a:r>
              <a:rPr lang="fr-FR" sz="2000" dirty="0">
                <a:latin typeface="+mj-lt"/>
              </a:rPr>
              <a:t>Cette prime ici décrite mutualiste tout le portefeuille. Ainsi, tous les assurés payeront la même prime sans tenir compte d’éléments minorant ou majorant le risque (les facteurs de segmentation). Dans un marché concurrentiel, comme nous l’avons évoqué précédemment, une telle approche repoussera les bons risques et attirera les mauvais risques d’où l’importance de la tarification dans un univers segmenté. En effet, il n’existe pas une prime unique mais un ensemble de tarifs associés à différents profils de risques des assurés. Cette tarification est décrite par une espérance conditionnelle :</a:t>
            </a:r>
          </a:p>
          <a:p>
            <a:pPr marL="1076325" indent="-1076325" rtl="1">
              <a:lnSpc>
                <a:spcPct val="90000"/>
              </a:lnSpc>
              <a:spcBef>
                <a:spcPts val="1000"/>
              </a:spcBef>
            </a:pPr>
            <a:endParaRPr lang="fr-FR" sz="2000" dirty="0">
              <a:latin typeface="+mj-lt"/>
            </a:endParaRPr>
          </a:p>
          <a:p>
            <a:pPr marL="1076325" indent="-1076325" algn="ctr" rtl="1">
              <a:lnSpc>
                <a:spcPct val="90000"/>
              </a:lnSpc>
              <a:spcBef>
                <a:spcPts val="1000"/>
              </a:spcBef>
            </a:pPr>
            <a:r>
              <a:rPr lang="fr-FR" sz="2000" i="1" dirty="0">
                <a:solidFill>
                  <a:srgbClr val="FF0000"/>
                </a:solidFill>
                <a:effectLst>
                  <a:outerShdw blurRad="38100" dist="38100" dir="2700000" algn="tl">
                    <a:srgbClr val="000000">
                      <a:alpha val="43137"/>
                    </a:srgbClr>
                  </a:outerShdw>
                </a:effectLst>
                <a:latin typeface="+mj-lt"/>
              </a:rPr>
              <a:t>E(S|N) = E(N|X)*E(C|X)</a:t>
            </a:r>
          </a:p>
          <a:p>
            <a:pPr marL="1076325" indent="-1076325" rtl="1">
              <a:lnSpc>
                <a:spcPct val="90000"/>
              </a:lnSpc>
              <a:spcBef>
                <a:spcPts val="1000"/>
              </a:spcBef>
            </a:pPr>
            <a:r>
              <a:rPr lang="fr-FR" sz="2000" dirty="0">
                <a:latin typeface="+mj-lt"/>
              </a:rPr>
              <a:t>Où X représente les caractéristiques d’un assuré (les v. tarifaires).</a:t>
            </a:r>
          </a:p>
        </p:txBody>
      </p:sp>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1160005617"/>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12</a:t>
            </a:fld>
            <a:endParaRPr lang="fr-FR" sz="1400" b="1" dirty="0"/>
          </a:p>
        </p:txBody>
      </p:sp>
      <p:sp>
        <p:nvSpPr>
          <p:cNvPr id="22" name="Sous-titre 2"/>
          <p:cNvSpPr txBox="1">
            <a:spLocks/>
          </p:cNvSpPr>
          <p:nvPr/>
        </p:nvSpPr>
        <p:spPr>
          <a:xfrm>
            <a:off x="316524" y="1096108"/>
            <a:ext cx="11641014" cy="1056250"/>
          </a:xfrm>
          <a:prstGeom prst="rect">
            <a:avLst/>
          </a:prstGeom>
        </p:spPr>
        <p:txBody>
          <a:bodyPr vert="horz" lIns="91440" tIns="45720" rIns="91440" bIns="45720" rtlCol="0" anchor="t">
            <a:normAutofit/>
          </a:bodyPr>
          <a:lstStyle/>
          <a:p>
            <a:pPr marL="1076325" indent="-1076325" rtl="1">
              <a:lnSpc>
                <a:spcPct val="90000"/>
              </a:lnSpc>
              <a:spcBef>
                <a:spcPts val="1000"/>
              </a:spcBef>
            </a:pPr>
            <a:r>
              <a:rPr lang="fr-FR" sz="2000" dirty="0">
                <a:latin typeface="+mj-lt"/>
              </a:rPr>
              <a:t>Dans la pratique, les actuaires cherchent un modèle pour expliquer le # de sinistres E(N|X) et un autre modèle pour expliquer le coût moyen d’un sinistre E(C|X). Le produit de ces deux modèles donne la prime pure pour l’assuré ayant les caractéristiques X.</a:t>
            </a:r>
          </a:p>
          <a:p>
            <a:pPr marL="1076325" indent="-1076325" rtl="1">
              <a:lnSpc>
                <a:spcPct val="90000"/>
              </a:lnSpc>
              <a:spcBef>
                <a:spcPts val="1000"/>
              </a:spcBef>
            </a:pPr>
            <a:endParaRPr lang="fr-FR" sz="2000" dirty="0">
              <a:latin typeface="+mj-lt"/>
            </a:endParaRPr>
          </a:p>
        </p:txBody>
      </p:sp>
      <p:sp>
        <p:nvSpPr>
          <p:cNvPr id="19" name="Text Box 29">
            <a:extLst>
              <a:ext uri="{FF2B5EF4-FFF2-40B4-BE49-F238E27FC236}">
                <a16:creationId xmlns:a16="http://schemas.microsoft.com/office/drawing/2014/main" id="{203C7341-9FEB-4A5A-AB27-35FB2DAC2CEE}"/>
              </a:ext>
            </a:extLst>
          </p:cNvPr>
          <p:cNvSpPr txBox="1">
            <a:spLocks noChangeArrowheads="1"/>
          </p:cNvSpPr>
          <p:nvPr/>
        </p:nvSpPr>
        <p:spPr bwMode="auto">
          <a:xfrm>
            <a:off x="2813090" y="1999438"/>
            <a:ext cx="5576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 Les modèles linéaires généralisés (GLM)</a:t>
            </a:r>
          </a:p>
        </p:txBody>
      </p:sp>
      <p:sp>
        <p:nvSpPr>
          <p:cNvPr id="20" name="Sous-titre 2">
            <a:extLst>
              <a:ext uri="{FF2B5EF4-FFF2-40B4-BE49-F238E27FC236}">
                <a16:creationId xmlns:a16="http://schemas.microsoft.com/office/drawing/2014/main" id="{E66182F5-DC6C-4F2E-BA9D-89A7D80CE934}"/>
              </a:ext>
            </a:extLst>
          </p:cNvPr>
          <p:cNvSpPr txBox="1">
            <a:spLocks/>
          </p:cNvSpPr>
          <p:nvPr/>
        </p:nvSpPr>
        <p:spPr>
          <a:xfrm>
            <a:off x="316524" y="2429024"/>
            <a:ext cx="11641014" cy="4162863"/>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1900" dirty="0"/>
              <a:t>Les GLM ont pour but d’expliquer et de prédire une v. à expliquer Y à partir des valeurs prises par d’autres v. : les v. explicatives X1,...,</a:t>
            </a:r>
            <a:r>
              <a:rPr lang="fr-FR" sz="1900" dirty="0" err="1"/>
              <a:t>Xp</a:t>
            </a:r>
            <a:r>
              <a:rPr lang="fr-FR" sz="1900" dirty="0"/>
              <a:t>.</a:t>
            </a:r>
          </a:p>
          <a:p>
            <a:pPr marL="1076325" indent="-1076325" rtl="1">
              <a:lnSpc>
                <a:spcPct val="90000"/>
              </a:lnSpc>
              <a:spcBef>
                <a:spcPts val="1000"/>
              </a:spcBef>
            </a:pPr>
            <a:r>
              <a:rPr lang="fr-FR" sz="1900" dirty="0"/>
              <a:t>Soit un n-échantillon (X1, Y1),...,(</a:t>
            </a:r>
            <a:r>
              <a:rPr lang="fr-FR" sz="1900" dirty="0" err="1"/>
              <a:t>Xn</a:t>
            </a:r>
            <a:r>
              <a:rPr lang="fr-FR" sz="1900" dirty="0"/>
              <a:t>, </a:t>
            </a:r>
            <a:r>
              <a:rPr lang="fr-FR" sz="1900" dirty="0" err="1"/>
              <a:t>Yn</a:t>
            </a:r>
            <a:r>
              <a:rPr lang="fr-FR" sz="1900" dirty="0"/>
              <a:t>) où les Xi=(Xi1,...,</a:t>
            </a:r>
            <a:r>
              <a:rPr lang="fr-FR" sz="1900" dirty="0" err="1"/>
              <a:t>Xip</a:t>
            </a:r>
            <a:r>
              <a:rPr lang="fr-FR" sz="1900" dirty="0"/>
              <a:t>) sont supposés fixes et les Yi sont des </a:t>
            </a:r>
            <a:r>
              <a:rPr lang="fr-FR" sz="1900" dirty="0" err="1"/>
              <a:t>v.a</a:t>
            </a:r>
            <a:r>
              <a:rPr lang="fr-FR" sz="1900" dirty="0"/>
              <a:t> réelles indépendantes.</a:t>
            </a:r>
          </a:p>
          <a:p>
            <a:pPr marL="1076325" indent="-1076325" rtl="1">
              <a:lnSpc>
                <a:spcPct val="90000"/>
              </a:lnSpc>
              <a:spcBef>
                <a:spcPts val="1000"/>
              </a:spcBef>
            </a:pPr>
            <a:r>
              <a:rPr lang="fr-FR" sz="1900" dirty="0"/>
              <a:t>Un modèle GLM est constitué de 3 composantes :</a:t>
            </a:r>
          </a:p>
          <a:p>
            <a:pPr marL="1076325" indent="-1076325" rtl="1">
              <a:lnSpc>
                <a:spcPct val="90000"/>
              </a:lnSpc>
              <a:spcBef>
                <a:spcPts val="1000"/>
              </a:spcBef>
            </a:pPr>
            <a:endParaRPr lang="fr-FR" sz="1900" dirty="0"/>
          </a:p>
          <a:p>
            <a:pPr marL="1076325" indent="-1076325">
              <a:lnSpc>
                <a:spcPct val="90000"/>
              </a:lnSpc>
              <a:spcBef>
                <a:spcPts val="1000"/>
              </a:spcBef>
            </a:pPr>
            <a:r>
              <a:rPr lang="fr-FR" sz="1900" u="sng" dirty="0">
                <a:effectLst>
                  <a:outerShdw blurRad="38100" dist="38100" dir="2700000" algn="tl">
                    <a:srgbClr val="000000">
                      <a:alpha val="43137"/>
                    </a:srgbClr>
                  </a:outerShdw>
                </a:effectLst>
              </a:rPr>
              <a:t>* Composante aléatoire :</a:t>
            </a:r>
            <a:r>
              <a:rPr lang="fr-FR" sz="1900" dirty="0"/>
              <a:t> est la v. à expliquer, dans notre cas les v. à expliquer seront le # de sinistres et le coût d’un sinistre. La loi de probabilité de la réponse Yi appartient à la famille exponentielle et est de la forme :</a:t>
            </a:r>
          </a:p>
          <a:p>
            <a:pPr marL="1076325" indent="-1076325" algn="ctr">
              <a:lnSpc>
                <a:spcPct val="90000"/>
              </a:lnSpc>
              <a:spcBef>
                <a:spcPts val="1000"/>
              </a:spcBef>
            </a:pPr>
            <a:r>
              <a:rPr lang="fr-FR" sz="1900" i="1" dirty="0">
                <a:solidFill>
                  <a:srgbClr val="FF0000"/>
                </a:solidFill>
                <a:effectLst>
                  <a:outerShdw blurRad="38100" dist="38100" dir="2700000" algn="tl">
                    <a:srgbClr val="000000">
                      <a:alpha val="43137"/>
                    </a:srgbClr>
                  </a:outerShdw>
                </a:effectLst>
              </a:rPr>
              <a:t>f(yi, </a:t>
            </a:r>
            <a:r>
              <a:rPr lang="el-GR" sz="1900" i="1" dirty="0">
                <a:solidFill>
                  <a:srgbClr val="FF0000"/>
                </a:solidFill>
                <a:effectLst>
                  <a:outerShdw blurRad="38100" dist="38100" dir="2700000" algn="tl">
                    <a:srgbClr val="000000">
                      <a:alpha val="43137"/>
                    </a:srgbClr>
                  </a:outerShdw>
                </a:effectLst>
              </a:rPr>
              <a:t>θ</a:t>
            </a:r>
            <a:r>
              <a:rPr lang="fr-FR" sz="1900" i="1" dirty="0">
                <a:solidFill>
                  <a:srgbClr val="FF0000"/>
                </a:solidFill>
                <a:effectLst>
                  <a:outerShdw blurRad="38100" dist="38100" dir="2700000" algn="tl">
                    <a:srgbClr val="000000">
                      <a:alpha val="43137"/>
                    </a:srgbClr>
                  </a:outerShdw>
                </a:effectLst>
              </a:rPr>
              <a:t>i, </a:t>
            </a:r>
            <a:r>
              <a:rPr lang="el-GR" sz="1900" i="1" dirty="0">
                <a:solidFill>
                  <a:srgbClr val="FF0000"/>
                </a:solidFill>
                <a:effectLst>
                  <a:outerShdw blurRad="38100" dist="38100" dir="2700000" algn="tl">
                    <a:srgbClr val="000000">
                      <a:alpha val="43137"/>
                    </a:srgbClr>
                  </a:outerShdw>
                </a:effectLst>
              </a:rPr>
              <a:t>Φ</a:t>
            </a:r>
            <a:r>
              <a:rPr lang="fr-FR" sz="1900" i="1" dirty="0">
                <a:solidFill>
                  <a:srgbClr val="FF0000"/>
                </a:solidFill>
                <a:effectLst>
                  <a:outerShdw blurRad="38100" dist="38100" dir="2700000" algn="tl">
                    <a:srgbClr val="000000">
                      <a:alpha val="43137"/>
                    </a:srgbClr>
                  </a:outerShdw>
                </a:effectLst>
              </a:rPr>
              <a:t>) = </a:t>
            </a:r>
            <a:r>
              <a:rPr lang="fr-FR" sz="1900" i="1" dirty="0" err="1">
                <a:solidFill>
                  <a:srgbClr val="FF0000"/>
                </a:solidFill>
                <a:effectLst>
                  <a:outerShdw blurRad="38100" dist="38100" dir="2700000" algn="tl">
                    <a:srgbClr val="000000">
                      <a:alpha val="43137"/>
                    </a:srgbClr>
                  </a:outerShdw>
                </a:effectLst>
              </a:rPr>
              <a:t>exp</a:t>
            </a:r>
            <a:r>
              <a:rPr lang="fr-FR" sz="1900" i="1" dirty="0">
                <a:solidFill>
                  <a:srgbClr val="FF0000"/>
                </a:solidFill>
                <a:effectLst>
                  <a:outerShdw blurRad="38100" dist="38100" dir="2700000" algn="tl">
                    <a:srgbClr val="000000">
                      <a:alpha val="43137"/>
                    </a:srgbClr>
                  </a:outerShdw>
                </a:effectLst>
              </a:rPr>
              <a:t>((</a:t>
            </a:r>
            <a:r>
              <a:rPr lang="el-GR" sz="1900" i="1" dirty="0">
                <a:solidFill>
                  <a:srgbClr val="FF0000"/>
                </a:solidFill>
                <a:effectLst>
                  <a:outerShdw blurRad="38100" dist="38100" dir="2700000" algn="tl">
                    <a:srgbClr val="000000">
                      <a:alpha val="43137"/>
                    </a:srgbClr>
                  </a:outerShdw>
                </a:effectLst>
              </a:rPr>
              <a:t>θ</a:t>
            </a:r>
            <a:r>
              <a:rPr lang="fr-FR" sz="1900" i="1" dirty="0">
                <a:solidFill>
                  <a:srgbClr val="FF0000"/>
                </a:solidFill>
                <a:effectLst>
                  <a:outerShdw blurRad="38100" dist="38100" dir="2700000" algn="tl">
                    <a:srgbClr val="000000">
                      <a:alpha val="43137"/>
                    </a:srgbClr>
                  </a:outerShdw>
                </a:effectLst>
              </a:rPr>
              <a:t>i*yi-b(</a:t>
            </a:r>
            <a:r>
              <a:rPr lang="el-GR" sz="1900" i="1" dirty="0">
                <a:solidFill>
                  <a:srgbClr val="FF0000"/>
                </a:solidFill>
                <a:effectLst>
                  <a:outerShdw blurRad="38100" dist="38100" dir="2700000" algn="tl">
                    <a:srgbClr val="000000">
                      <a:alpha val="43137"/>
                    </a:srgbClr>
                  </a:outerShdw>
                </a:effectLst>
              </a:rPr>
              <a:t>θ</a:t>
            </a:r>
            <a:r>
              <a:rPr lang="fr-FR" sz="1900" i="1" dirty="0">
                <a:solidFill>
                  <a:srgbClr val="FF0000"/>
                </a:solidFill>
                <a:effectLst>
                  <a:outerShdw blurRad="38100" dist="38100" dir="2700000" algn="tl">
                    <a:srgbClr val="000000">
                      <a:alpha val="43137"/>
                    </a:srgbClr>
                  </a:outerShdw>
                </a:effectLst>
              </a:rPr>
              <a:t>i))/a(</a:t>
            </a:r>
            <a:r>
              <a:rPr lang="el-GR" sz="1900" i="1" dirty="0">
                <a:solidFill>
                  <a:srgbClr val="FF0000"/>
                </a:solidFill>
                <a:effectLst>
                  <a:outerShdw blurRad="38100" dist="38100" dir="2700000" algn="tl">
                    <a:srgbClr val="000000">
                      <a:alpha val="43137"/>
                    </a:srgbClr>
                  </a:outerShdw>
                </a:effectLst>
              </a:rPr>
              <a:t>Φ</a:t>
            </a:r>
            <a:r>
              <a:rPr lang="fr-FR" sz="1900" i="1" dirty="0">
                <a:solidFill>
                  <a:srgbClr val="FF0000"/>
                </a:solidFill>
                <a:effectLst>
                  <a:outerShdw blurRad="38100" dist="38100" dir="2700000" algn="tl">
                    <a:srgbClr val="000000">
                      <a:alpha val="43137"/>
                    </a:srgbClr>
                  </a:outerShdw>
                </a:effectLst>
              </a:rPr>
              <a:t>)+c(yi, </a:t>
            </a:r>
            <a:r>
              <a:rPr lang="el-GR" sz="1900" i="1" dirty="0">
                <a:solidFill>
                  <a:srgbClr val="FF0000"/>
                </a:solidFill>
                <a:effectLst>
                  <a:outerShdw blurRad="38100" dist="38100" dir="2700000" algn="tl">
                    <a:srgbClr val="000000">
                      <a:alpha val="43137"/>
                    </a:srgbClr>
                  </a:outerShdw>
                </a:effectLst>
              </a:rPr>
              <a:t>Φ</a:t>
            </a:r>
            <a:r>
              <a:rPr lang="fr-FR" sz="1900" i="1" dirty="0">
                <a:solidFill>
                  <a:srgbClr val="FF0000"/>
                </a:solidFill>
                <a:effectLst>
                  <a:outerShdw blurRad="38100" dist="38100" dir="2700000" algn="tl">
                    <a:srgbClr val="000000">
                      <a:alpha val="43137"/>
                    </a:srgbClr>
                  </a:outerShdw>
                </a:effectLst>
              </a:rPr>
              <a:t>))</a:t>
            </a:r>
          </a:p>
          <a:p>
            <a:pPr marL="1076325" indent="-1076325">
              <a:lnSpc>
                <a:spcPct val="90000"/>
              </a:lnSpc>
              <a:spcBef>
                <a:spcPts val="1000"/>
              </a:spcBef>
            </a:pPr>
            <a:r>
              <a:rPr lang="fr-FR" sz="1900" dirty="0"/>
              <a:t>Où a, b et c sont des fonctions spécifiées en fonction du type de la famille exponentielle ; </a:t>
            </a:r>
            <a:r>
              <a:rPr lang="el-GR" sz="1900" dirty="0"/>
              <a:t>Φ</a:t>
            </a:r>
            <a:r>
              <a:rPr lang="fr-FR" sz="1900" dirty="0"/>
              <a:t> est un paramètre de dispersion et </a:t>
            </a:r>
            <a:r>
              <a:rPr lang="el-GR" sz="1900" dirty="0"/>
              <a:t>θ</a:t>
            </a:r>
            <a:r>
              <a:rPr lang="fr-FR" sz="1900" dirty="0"/>
              <a:t>i un paramètre canonique.</a:t>
            </a:r>
          </a:p>
        </p:txBody>
      </p:sp>
      <p:sp>
        <p:nvSpPr>
          <p:cNvPr id="21" name="Text Box 29">
            <a:extLst>
              <a:ext uri="{FF2B5EF4-FFF2-40B4-BE49-F238E27FC236}">
                <a16:creationId xmlns:a16="http://schemas.microsoft.com/office/drawing/2014/main" id="{D32F08CD-9F3E-43EA-8F0C-3F325CD3AFA6}"/>
              </a:ext>
            </a:extLst>
          </p:cNvPr>
          <p:cNvSpPr txBox="1">
            <a:spLocks noChangeArrowheads="1"/>
          </p:cNvSpPr>
          <p:nvPr/>
        </p:nvSpPr>
        <p:spPr bwMode="auto">
          <a:xfrm>
            <a:off x="3665758" y="4034919"/>
            <a:ext cx="48074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2.2) Composantes des modèles GLM</a:t>
            </a:r>
          </a:p>
        </p:txBody>
      </p:sp>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2094529305"/>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13</a:t>
            </a:fld>
            <a:endParaRPr lang="fr-FR" sz="1400" b="1" dirty="0"/>
          </a:p>
        </p:txBody>
      </p:sp>
      <p:sp>
        <p:nvSpPr>
          <p:cNvPr id="22" name="Sous-titre 2"/>
          <p:cNvSpPr txBox="1">
            <a:spLocks/>
          </p:cNvSpPr>
          <p:nvPr/>
        </p:nvSpPr>
        <p:spPr>
          <a:xfrm>
            <a:off x="393895" y="1157064"/>
            <a:ext cx="6534031" cy="528828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1900" u="sng" dirty="0">
                <a:effectLst>
                  <a:outerShdw blurRad="38100" dist="38100" dir="2700000" algn="tl">
                    <a:srgbClr val="000000">
                      <a:alpha val="43137"/>
                    </a:srgbClr>
                  </a:outerShdw>
                </a:effectLst>
              </a:rPr>
              <a:t>** Composante déterministe :</a:t>
            </a:r>
            <a:r>
              <a:rPr lang="fr-FR" sz="1900" dirty="0"/>
              <a:t> C’est la composante linéaire des v. explicatives qui permet de déterminer les v. à expliquer (# de sinistre et coût d’un sinistre).</a:t>
            </a:r>
          </a:p>
          <a:p>
            <a:pPr marL="1076325" indent="-1076325" algn="ctr" rtl="1">
              <a:lnSpc>
                <a:spcPct val="90000"/>
              </a:lnSpc>
              <a:spcBef>
                <a:spcPts val="1000"/>
              </a:spcBef>
            </a:pPr>
            <a:r>
              <a:rPr lang="el-GR" sz="1900" i="1" dirty="0">
                <a:solidFill>
                  <a:srgbClr val="FF0000"/>
                </a:solidFill>
                <a:effectLst>
                  <a:outerShdw blurRad="38100" dist="38100" dir="2700000" algn="tl">
                    <a:srgbClr val="000000">
                      <a:alpha val="43137"/>
                    </a:srgbClr>
                  </a:outerShdw>
                </a:effectLst>
              </a:rPr>
              <a:t>η</a:t>
            </a:r>
            <a:r>
              <a:rPr lang="fr-FR" sz="1900" i="1" dirty="0">
                <a:solidFill>
                  <a:srgbClr val="FF0000"/>
                </a:solidFill>
                <a:effectLst>
                  <a:outerShdw blurRad="38100" dist="38100" dir="2700000" algn="tl">
                    <a:srgbClr val="000000">
                      <a:alpha val="43137"/>
                    </a:srgbClr>
                  </a:outerShdw>
                </a:effectLst>
              </a:rPr>
              <a:t>(Xi)=</a:t>
            </a:r>
            <a:r>
              <a:rPr lang="el-GR" sz="1900" i="1" dirty="0">
                <a:solidFill>
                  <a:srgbClr val="FF0000"/>
                </a:solidFill>
                <a:effectLst>
                  <a:outerShdw blurRad="38100" dist="38100" dir="2700000" algn="tl">
                    <a:srgbClr val="000000">
                      <a:alpha val="43137"/>
                    </a:srgbClr>
                  </a:outerShdw>
                </a:effectLst>
              </a:rPr>
              <a:t>β</a:t>
            </a:r>
            <a:r>
              <a:rPr lang="fr-FR" sz="1900" i="1" dirty="0">
                <a:solidFill>
                  <a:srgbClr val="FF0000"/>
                </a:solidFill>
                <a:effectLst>
                  <a:outerShdw blurRad="38100" dist="38100" dir="2700000" algn="tl">
                    <a:srgbClr val="000000">
                      <a:alpha val="43137"/>
                    </a:srgbClr>
                  </a:outerShdw>
                </a:effectLst>
              </a:rPr>
              <a:t>0+</a:t>
            </a:r>
            <a:r>
              <a:rPr lang="el-GR" sz="1900" i="1" dirty="0">
                <a:solidFill>
                  <a:srgbClr val="FF0000"/>
                </a:solidFill>
                <a:effectLst>
                  <a:outerShdw blurRad="38100" dist="38100" dir="2700000" algn="tl">
                    <a:srgbClr val="000000">
                      <a:alpha val="43137"/>
                    </a:srgbClr>
                  </a:outerShdw>
                </a:effectLst>
              </a:rPr>
              <a:t> β</a:t>
            </a:r>
            <a:r>
              <a:rPr lang="fr-FR" sz="1900" i="1" dirty="0">
                <a:solidFill>
                  <a:srgbClr val="FF0000"/>
                </a:solidFill>
                <a:effectLst>
                  <a:outerShdw blurRad="38100" dist="38100" dir="2700000" algn="tl">
                    <a:srgbClr val="000000">
                      <a:alpha val="43137"/>
                    </a:srgbClr>
                  </a:outerShdw>
                </a:effectLst>
              </a:rPr>
              <a:t>1.Xi1+...+</a:t>
            </a:r>
            <a:r>
              <a:rPr lang="el-GR" sz="1900" i="1" dirty="0">
                <a:solidFill>
                  <a:srgbClr val="FF0000"/>
                </a:solidFill>
                <a:effectLst>
                  <a:outerShdw blurRad="38100" dist="38100" dir="2700000" algn="tl">
                    <a:srgbClr val="000000">
                      <a:alpha val="43137"/>
                    </a:srgbClr>
                  </a:outerShdw>
                </a:effectLst>
              </a:rPr>
              <a:t> β</a:t>
            </a:r>
            <a:r>
              <a:rPr lang="fr-FR" sz="1900" i="1" dirty="0" err="1">
                <a:solidFill>
                  <a:srgbClr val="FF0000"/>
                </a:solidFill>
                <a:effectLst>
                  <a:outerShdw blurRad="38100" dist="38100" dir="2700000" algn="tl">
                    <a:srgbClr val="000000">
                      <a:alpha val="43137"/>
                    </a:srgbClr>
                  </a:outerShdw>
                </a:effectLst>
              </a:rPr>
              <a:t>p.Xip</a:t>
            </a:r>
            <a:endParaRPr lang="fr-FR" sz="1900" i="1" dirty="0">
              <a:solidFill>
                <a:srgbClr val="FF0000"/>
              </a:solidFill>
              <a:effectLst>
                <a:outerShdw blurRad="38100" dist="38100" dir="2700000" algn="tl">
                  <a:srgbClr val="000000">
                    <a:alpha val="43137"/>
                  </a:srgbClr>
                </a:outerShdw>
              </a:effectLst>
            </a:endParaRPr>
          </a:p>
          <a:p>
            <a:pPr marL="1076325" indent="-1076325" rtl="1">
              <a:lnSpc>
                <a:spcPct val="90000"/>
              </a:lnSpc>
              <a:spcBef>
                <a:spcPts val="1000"/>
              </a:spcBef>
            </a:pPr>
            <a:r>
              <a:rPr lang="fr-FR" sz="1900" dirty="0"/>
              <a:t>Où les </a:t>
            </a:r>
            <a:r>
              <a:rPr lang="el-GR" sz="1900" dirty="0"/>
              <a:t>β</a:t>
            </a:r>
            <a:r>
              <a:rPr lang="fr-FR" sz="1900" dirty="0"/>
              <a:t>j sont les coefficients de régression que nous voulons estimer.</a:t>
            </a:r>
          </a:p>
          <a:p>
            <a:pPr marL="1076325" indent="-1076325" rtl="1">
              <a:lnSpc>
                <a:spcPct val="90000"/>
              </a:lnSpc>
              <a:spcBef>
                <a:spcPts val="1000"/>
              </a:spcBef>
            </a:pPr>
            <a:endParaRPr lang="fr-FR" sz="1900" dirty="0"/>
          </a:p>
          <a:p>
            <a:pPr marL="1076325" indent="-1076325" rtl="1">
              <a:lnSpc>
                <a:spcPct val="90000"/>
              </a:lnSpc>
              <a:spcBef>
                <a:spcPts val="1000"/>
              </a:spcBef>
            </a:pPr>
            <a:r>
              <a:rPr lang="fr-FR" sz="1900" u="sng" dirty="0">
                <a:effectLst>
                  <a:outerShdw blurRad="38100" dist="38100" dir="2700000" algn="tl">
                    <a:srgbClr val="000000">
                      <a:alpha val="43137"/>
                    </a:srgbClr>
                  </a:outerShdw>
                </a:effectLst>
              </a:rPr>
              <a:t>*** Fonction de lien :</a:t>
            </a:r>
            <a:r>
              <a:rPr lang="fr-FR" sz="1900" dirty="0"/>
              <a:t> Elle spécifie le lien entre les deux composantes, plus précisément le lien entre l’espérance conditionnelle de Yi et la composante déterministe :</a:t>
            </a:r>
          </a:p>
          <a:p>
            <a:pPr marL="1076325" indent="-1076325" algn="ctr" rtl="1">
              <a:lnSpc>
                <a:spcPct val="90000"/>
              </a:lnSpc>
              <a:spcBef>
                <a:spcPts val="1000"/>
              </a:spcBef>
            </a:pPr>
            <a:r>
              <a:rPr lang="fr-FR" sz="1900" i="1" dirty="0">
                <a:solidFill>
                  <a:srgbClr val="FF0000"/>
                </a:solidFill>
                <a:effectLst>
                  <a:outerShdw blurRad="38100" dist="38100" dir="2700000" algn="tl">
                    <a:srgbClr val="000000">
                      <a:alpha val="43137"/>
                    </a:srgbClr>
                  </a:outerShdw>
                </a:effectLst>
              </a:rPr>
              <a:t>g(E(</a:t>
            </a:r>
            <a:r>
              <a:rPr lang="fr-FR" sz="1900" i="1" dirty="0" err="1">
                <a:solidFill>
                  <a:srgbClr val="FF0000"/>
                </a:solidFill>
                <a:effectLst>
                  <a:outerShdw blurRad="38100" dist="38100" dir="2700000" algn="tl">
                    <a:srgbClr val="000000">
                      <a:alpha val="43137"/>
                    </a:srgbClr>
                  </a:outerShdw>
                </a:effectLst>
              </a:rPr>
              <a:t>Yi|Xi</a:t>
            </a:r>
            <a:r>
              <a:rPr lang="fr-FR" sz="1900" i="1" dirty="0">
                <a:solidFill>
                  <a:srgbClr val="FF0000"/>
                </a:solidFill>
                <a:effectLst>
                  <a:outerShdw blurRad="38100" dist="38100" dir="2700000" algn="tl">
                    <a:srgbClr val="000000">
                      <a:alpha val="43137"/>
                    </a:srgbClr>
                  </a:outerShdw>
                </a:effectLst>
              </a:rPr>
              <a:t>))=g(</a:t>
            </a:r>
            <a:r>
              <a:rPr lang="el-GR" sz="1900" i="1" dirty="0">
                <a:solidFill>
                  <a:srgbClr val="FF0000"/>
                </a:solidFill>
                <a:effectLst>
                  <a:outerShdw blurRad="38100" dist="38100" dir="2700000" algn="tl">
                    <a:srgbClr val="000000">
                      <a:alpha val="43137"/>
                    </a:srgbClr>
                  </a:outerShdw>
                </a:effectLst>
              </a:rPr>
              <a:t>μ</a:t>
            </a:r>
            <a:r>
              <a:rPr lang="fr-FR" sz="1900" i="1" dirty="0">
                <a:solidFill>
                  <a:srgbClr val="FF0000"/>
                </a:solidFill>
                <a:effectLst>
                  <a:outerShdw blurRad="38100" dist="38100" dir="2700000" algn="tl">
                    <a:srgbClr val="000000">
                      <a:alpha val="43137"/>
                    </a:srgbClr>
                  </a:outerShdw>
                </a:effectLst>
              </a:rPr>
              <a:t>i)=</a:t>
            </a:r>
            <a:r>
              <a:rPr lang="el-GR" sz="1900" i="1" dirty="0">
                <a:solidFill>
                  <a:srgbClr val="FF0000"/>
                </a:solidFill>
                <a:effectLst>
                  <a:outerShdw blurRad="38100" dist="38100" dir="2700000" algn="tl">
                    <a:srgbClr val="000000">
                      <a:alpha val="43137"/>
                    </a:srgbClr>
                  </a:outerShdw>
                </a:effectLst>
              </a:rPr>
              <a:t>η</a:t>
            </a:r>
            <a:r>
              <a:rPr lang="fr-FR" sz="1900" i="1" dirty="0">
                <a:solidFill>
                  <a:srgbClr val="FF0000"/>
                </a:solidFill>
                <a:effectLst>
                  <a:outerShdw blurRad="38100" dist="38100" dir="2700000" algn="tl">
                    <a:srgbClr val="000000">
                      <a:alpha val="43137"/>
                    </a:srgbClr>
                  </a:outerShdw>
                </a:effectLst>
              </a:rPr>
              <a:t>(Xi)=</a:t>
            </a:r>
            <a:r>
              <a:rPr lang="el-GR" sz="1900" i="1" dirty="0">
                <a:solidFill>
                  <a:srgbClr val="FF0000"/>
                </a:solidFill>
                <a:effectLst>
                  <a:outerShdw blurRad="38100" dist="38100" dir="2700000" algn="tl">
                    <a:srgbClr val="000000">
                      <a:alpha val="43137"/>
                    </a:srgbClr>
                  </a:outerShdw>
                </a:effectLst>
              </a:rPr>
              <a:t> β</a:t>
            </a:r>
            <a:r>
              <a:rPr lang="fr-FR" sz="1900" i="1" dirty="0">
                <a:solidFill>
                  <a:srgbClr val="FF0000"/>
                </a:solidFill>
                <a:effectLst>
                  <a:outerShdw blurRad="38100" dist="38100" dir="2700000" algn="tl">
                    <a:srgbClr val="000000">
                      <a:alpha val="43137"/>
                    </a:srgbClr>
                  </a:outerShdw>
                </a:effectLst>
              </a:rPr>
              <a:t>0+</a:t>
            </a:r>
            <a:r>
              <a:rPr lang="el-GR" sz="1900" i="1" dirty="0">
                <a:solidFill>
                  <a:srgbClr val="FF0000"/>
                </a:solidFill>
                <a:effectLst>
                  <a:outerShdw blurRad="38100" dist="38100" dir="2700000" algn="tl">
                    <a:srgbClr val="000000">
                      <a:alpha val="43137"/>
                    </a:srgbClr>
                  </a:outerShdw>
                </a:effectLst>
              </a:rPr>
              <a:t> β</a:t>
            </a:r>
            <a:r>
              <a:rPr lang="fr-FR" sz="1900" i="1" dirty="0">
                <a:solidFill>
                  <a:srgbClr val="FF0000"/>
                </a:solidFill>
                <a:effectLst>
                  <a:outerShdw blurRad="38100" dist="38100" dir="2700000" algn="tl">
                    <a:srgbClr val="000000">
                      <a:alpha val="43137"/>
                    </a:srgbClr>
                  </a:outerShdw>
                </a:effectLst>
              </a:rPr>
              <a:t>1.Xi1+...+</a:t>
            </a:r>
            <a:r>
              <a:rPr lang="el-GR" sz="1900" i="1" dirty="0">
                <a:solidFill>
                  <a:srgbClr val="FF0000"/>
                </a:solidFill>
                <a:effectLst>
                  <a:outerShdw blurRad="38100" dist="38100" dir="2700000" algn="tl">
                    <a:srgbClr val="000000">
                      <a:alpha val="43137"/>
                    </a:srgbClr>
                  </a:outerShdw>
                </a:effectLst>
              </a:rPr>
              <a:t> β</a:t>
            </a:r>
            <a:r>
              <a:rPr lang="fr-FR" sz="1900" i="1" dirty="0" err="1">
                <a:solidFill>
                  <a:srgbClr val="FF0000"/>
                </a:solidFill>
                <a:effectLst>
                  <a:outerShdw blurRad="38100" dist="38100" dir="2700000" algn="tl">
                    <a:srgbClr val="000000">
                      <a:alpha val="43137"/>
                    </a:srgbClr>
                  </a:outerShdw>
                </a:effectLst>
              </a:rPr>
              <a:t>p.Xip</a:t>
            </a:r>
            <a:endParaRPr lang="fr-FR" sz="1900" i="1" dirty="0">
              <a:solidFill>
                <a:srgbClr val="FF0000"/>
              </a:solidFill>
              <a:effectLst>
                <a:outerShdw blurRad="38100" dist="38100" dir="2700000" algn="tl">
                  <a:srgbClr val="000000">
                    <a:alpha val="43137"/>
                  </a:srgbClr>
                </a:outerShdw>
              </a:effectLst>
            </a:endParaRPr>
          </a:p>
          <a:p>
            <a:pPr marL="1076325" indent="-1076325" rtl="1">
              <a:lnSpc>
                <a:spcPct val="90000"/>
              </a:lnSpc>
              <a:spcBef>
                <a:spcPts val="1000"/>
              </a:spcBef>
            </a:pPr>
            <a:r>
              <a:rPr lang="fr-FR" sz="1900" dirty="0"/>
              <a:t>Où g est une fonction inversible appelée fonction de lien. Chacune des lois de probabilités de la famille exponentielle possède une fonction de lien spécifique, dite « canonique ». </a:t>
            </a:r>
          </a:p>
        </p:txBody>
      </p:sp>
      <p:graphicFrame>
        <p:nvGraphicFramePr>
          <p:cNvPr id="20" name="Tableau 19"/>
          <p:cNvGraphicFramePr>
            <a:graphicFrameLocks noGrp="1"/>
          </p:cNvGraphicFramePr>
          <p:nvPr/>
        </p:nvGraphicFramePr>
        <p:xfrm>
          <a:off x="7162798" y="2167466"/>
          <a:ext cx="4785361" cy="3699935"/>
        </p:xfrm>
        <a:graphic>
          <a:graphicData uri="http://schemas.openxmlformats.org/drawingml/2006/table">
            <a:tbl>
              <a:tblPr firstRow="1" bandRow="1">
                <a:tableStyleId>{00A15C55-8517-42AA-B614-E9B94910E393}</a:tableStyleId>
              </a:tblPr>
              <a:tblGrid>
                <a:gridCol w="1321212">
                  <a:extLst>
                    <a:ext uri="{9D8B030D-6E8A-4147-A177-3AD203B41FA5}">
                      <a16:colId xmlns:a16="http://schemas.microsoft.com/office/drawing/2014/main" val="20000"/>
                    </a:ext>
                  </a:extLst>
                </a:gridCol>
                <a:gridCol w="1579008">
                  <a:extLst>
                    <a:ext uri="{9D8B030D-6E8A-4147-A177-3AD203B41FA5}">
                      <a16:colId xmlns:a16="http://schemas.microsoft.com/office/drawing/2014/main" val="20001"/>
                    </a:ext>
                  </a:extLst>
                </a:gridCol>
                <a:gridCol w="1885141">
                  <a:extLst>
                    <a:ext uri="{9D8B030D-6E8A-4147-A177-3AD203B41FA5}">
                      <a16:colId xmlns:a16="http://schemas.microsoft.com/office/drawing/2014/main" val="20002"/>
                    </a:ext>
                  </a:extLst>
                </a:gridCol>
              </a:tblGrid>
              <a:tr h="739987">
                <a:tc>
                  <a:txBody>
                    <a:bodyPr/>
                    <a:lstStyle/>
                    <a:p>
                      <a:r>
                        <a:rPr lang="fr-FR" dirty="0"/>
                        <a:t>Loi de probabilité</a:t>
                      </a:r>
                    </a:p>
                  </a:txBody>
                  <a:tcPr/>
                </a:tc>
                <a:tc>
                  <a:txBody>
                    <a:bodyPr/>
                    <a:lstStyle/>
                    <a:p>
                      <a:r>
                        <a:rPr lang="fr-FR" dirty="0"/>
                        <a:t>Nom de la Fonction</a:t>
                      </a:r>
                    </a:p>
                  </a:txBody>
                  <a:tcPr/>
                </a:tc>
                <a:tc>
                  <a:txBody>
                    <a:bodyPr/>
                    <a:lstStyle/>
                    <a:p>
                      <a:r>
                        <a:rPr lang="fr-FR" dirty="0"/>
                        <a:t>Fonction de lien canonique</a:t>
                      </a:r>
                    </a:p>
                  </a:txBody>
                  <a:tcPr/>
                </a:tc>
                <a:extLst>
                  <a:ext uri="{0D108BD9-81ED-4DB2-BD59-A6C34878D82A}">
                    <a16:rowId xmlns:a16="http://schemas.microsoft.com/office/drawing/2014/main" val="10000"/>
                  </a:ext>
                </a:extLst>
              </a:tr>
              <a:tr h="739987">
                <a:tc>
                  <a:txBody>
                    <a:bodyPr/>
                    <a:lstStyle/>
                    <a:p>
                      <a:r>
                        <a:rPr lang="fr-FR" dirty="0"/>
                        <a:t>Normale</a:t>
                      </a:r>
                    </a:p>
                  </a:txBody>
                  <a:tcPr/>
                </a:tc>
                <a:tc>
                  <a:txBody>
                    <a:bodyPr/>
                    <a:lstStyle/>
                    <a:p>
                      <a:r>
                        <a:rPr lang="fr-FR" dirty="0"/>
                        <a:t>identité</a:t>
                      </a:r>
                    </a:p>
                  </a:txBody>
                  <a:tcPr/>
                </a:tc>
                <a:tc>
                  <a:txBody>
                    <a:bodyPr/>
                    <a:lstStyle/>
                    <a:p>
                      <a:r>
                        <a:rPr lang="fr-FR" dirty="0"/>
                        <a:t>g(</a:t>
                      </a:r>
                      <a:r>
                        <a:rPr lang="el-GR" sz="1800" dirty="0"/>
                        <a:t>μ</a:t>
                      </a:r>
                      <a:r>
                        <a:rPr lang="fr-FR" sz="1800" dirty="0"/>
                        <a:t>)=</a:t>
                      </a:r>
                      <a:r>
                        <a:rPr lang="el-GR" sz="1800" dirty="0"/>
                        <a:t>μ</a:t>
                      </a:r>
                      <a:endParaRPr lang="fr-FR" dirty="0"/>
                    </a:p>
                  </a:txBody>
                  <a:tcPr/>
                </a:tc>
                <a:extLst>
                  <a:ext uri="{0D108BD9-81ED-4DB2-BD59-A6C34878D82A}">
                    <a16:rowId xmlns:a16="http://schemas.microsoft.com/office/drawing/2014/main" val="10001"/>
                  </a:ext>
                </a:extLst>
              </a:tr>
              <a:tr h="739987">
                <a:tc>
                  <a:txBody>
                    <a:bodyPr/>
                    <a:lstStyle/>
                    <a:p>
                      <a:r>
                        <a:rPr lang="fr-FR" dirty="0"/>
                        <a:t>Poisson</a:t>
                      </a:r>
                    </a:p>
                  </a:txBody>
                  <a:tcPr/>
                </a:tc>
                <a:tc>
                  <a:txBody>
                    <a:bodyPr/>
                    <a:lstStyle/>
                    <a:p>
                      <a:r>
                        <a:rPr lang="fr-FR" dirty="0"/>
                        <a:t>logarithmique</a:t>
                      </a:r>
                    </a:p>
                  </a:txBody>
                  <a:tcPr/>
                </a:tc>
                <a:tc>
                  <a:txBody>
                    <a:bodyPr/>
                    <a:lstStyle/>
                    <a:p>
                      <a:r>
                        <a:rPr lang="fr-FR" dirty="0"/>
                        <a:t>g(</a:t>
                      </a:r>
                      <a:r>
                        <a:rPr lang="el-GR" sz="1800" dirty="0"/>
                        <a:t>μ</a:t>
                      </a:r>
                      <a:r>
                        <a:rPr lang="fr-FR" sz="1800" dirty="0"/>
                        <a:t>)=ln(</a:t>
                      </a:r>
                      <a:r>
                        <a:rPr lang="el-GR" sz="1800" dirty="0"/>
                        <a:t>μ</a:t>
                      </a:r>
                      <a:r>
                        <a:rPr lang="fr-FR" sz="1800" dirty="0"/>
                        <a:t>)</a:t>
                      </a:r>
                      <a:endParaRPr lang="fr-FR" dirty="0"/>
                    </a:p>
                  </a:txBody>
                  <a:tcPr/>
                </a:tc>
                <a:extLst>
                  <a:ext uri="{0D108BD9-81ED-4DB2-BD59-A6C34878D82A}">
                    <a16:rowId xmlns:a16="http://schemas.microsoft.com/office/drawing/2014/main" val="10002"/>
                  </a:ext>
                </a:extLst>
              </a:tr>
              <a:tr h="739987">
                <a:tc>
                  <a:txBody>
                    <a:bodyPr/>
                    <a:lstStyle/>
                    <a:p>
                      <a:r>
                        <a:rPr lang="fr-FR" dirty="0"/>
                        <a:t>Gamma</a:t>
                      </a:r>
                    </a:p>
                  </a:txBody>
                  <a:tcPr/>
                </a:tc>
                <a:tc>
                  <a:txBody>
                    <a:bodyPr/>
                    <a:lstStyle/>
                    <a:p>
                      <a:r>
                        <a:rPr lang="fr-FR" dirty="0"/>
                        <a:t>inverse</a:t>
                      </a:r>
                    </a:p>
                  </a:txBody>
                  <a:tcPr/>
                </a:tc>
                <a:tc>
                  <a:txBody>
                    <a:bodyPr/>
                    <a:lstStyle/>
                    <a:p>
                      <a:r>
                        <a:rPr lang="fr-FR" dirty="0"/>
                        <a:t>g(</a:t>
                      </a:r>
                      <a:r>
                        <a:rPr lang="el-GR" sz="1800" dirty="0"/>
                        <a:t>μ</a:t>
                      </a:r>
                      <a:r>
                        <a:rPr lang="fr-FR" sz="1800" dirty="0"/>
                        <a:t>)=1/</a:t>
                      </a:r>
                      <a:r>
                        <a:rPr lang="el-GR" sz="1800" dirty="0"/>
                        <a:t>μ</a:t>
                      </a:r>
                      <a:endParaRPr lang="fr-FR" dirty="0"/>
                    </a:p>
                  </a:txBody>
                  <a:tcPr/>
                </a:tc>
                <a:extLst>
                  <a:ext uri="{0D108BD9-81ED-4DB2-BD59-A6C34878D82A}">
                    <a16:rowId xmlns:a16="http://schemas.microsoft.com/office/drawing/2014/main" val="10003"/>
                  </a:ext>
                </a:extLst>
              </a:tr>
              <a:tr h="739987">
                <a:tc>
                  <a:txBody>
                    <a:bodyPr/>
                    <a:lstStyle/>
                    <a:p>
                      <a:r>
                        <a:rPr lang="fr-FR" dirty="0"/>
                        <a:t>Binomiale</a:t>
                      </a:r>
                    </a:p>
                  </a:txBody>
                  <a:tcPr/>
                </a:tc>
                <a:tc>
                  <a:txBody>
                    <a:bodyPr/>
                    <a:lstStyle/>
                    <a:p>
                      <a:r>
                        <a:rPr lang="fr-FR" dirty="0" err="1"/>
                        <a:t>logit</a:t>
                      </a:r>
                      <a:endParaRPr lang="fr-FR" dirty="0"/>
                    </a:p>
                  </a:txBody>
                  <a:tcPr/>
                </a:tc>
                <a:tc>
                  <a:txBody>
                    <a:bodyPr/>
                    <a:lstStyle/>
                    <a:p>
                      <a:r>
                        <a:rPr lang="fr-FR" dirty="0"/>
                        <a:t>g(</a:t>
                      </a:r>
                      <a:r>
                        <a:rPr lang="el-GR" sz="1800" dirty="0"/>
                        <a:t>μ</a:t>
                      </a:r>
                      <a:r>
                        <a:rPr lang="fr-FR" sz="1800" dirty="0"/>
                        <a:t>)=ln(</a:t>
                      </a:r>
                      <a:r>
                        <a:rPr lang="el-GR" sz="1800" dirty="0"/>
                        <a:t>μ</a:t>
                      </a:r>
                      <a:r>
                        <a:rPr lang="fr-FR" sz="1800" dirty="0"/>
                        <a:t>)-ln(1-</a:t>
                      </a:r>
                      <a:r>
                        <a:rPr lang="el-GR" sz="1800" dirty="0"/>
                        <a:t>μ</a:t>
                      </a:r>
                      <a:r>
                        <a:rPr lang="fr-FR" sz="1800" dirty="0"/>
                        <a:t>)</a:t>
                      </a:r>
                      <a:endParaRPr lang="fr-FR" dirty="0"/>
                    </a:p>
                  </a:txBody>
                  <a:tcPr/>
                </a:tc>
                <a:extLst>
                  <a:ext uri="{0D108BD9-81ED-4DB2-BD59-A6C34878D82A}">
                    <a16:rowId xmlns:a16="http://schemas.microsoft.com/office/drawing/2014/main" val="10004"/>
                  </a:ext>
                </a:extLst>
              </a:tr>
            </a:tbl>
          </a:graphicData>
        </a:graphic>
      </p:graphicFrame>
      <p:sp>
        <p:nvSpPr>
          <p:cNvPr id="21" name="Sous-titre 2"/>
          <p:cNvSpPr txBox="1">
            <a:spLocks/>
          </p:cNvSpPr>
          <p:nvPr/>
        </p:nvSpPr>
        <p:spPr>
          <a:xfrm>
            <a:off x="6964680" y="1295400"/>
            <a:ext cx="4968240" cy="640080"/>
          </a:xfrm>
          <a:prstGeom prst="rect">
            <a:avLst/>
          </a:prstGeom>
        </p:spPr>
        <p:txBody>
          <a:bodyPr vert="horz" lIns="91440" tIns="45720" rIns="91440" bIns="45720" rtlCol="0" anchor="t">
            <a:noAutofit/>
          </a:bodyPr>
          <a:lstStyle/>
          <a:p>
            <a:pPr marL="1076325" indent="-1076325" algn="ctr" rtl="1">
              <a:lnSpc>
                <a:spcPct val="90000"/>
              </a:lnSpc>
              <a:spcBef>
                <a:spcPts val="1000"/>
              </a:spcBef>
            </a:pPr>
            <a:r>
              <a:rPr lang="fr-FR" sz="1900" dirty="0">
                <a:effectLst>
                  <a:outerShdw blurRad="38100" dist="38100" dir="2700000" algn="tl">
                    <a:srgbClr val="000000">
                      <a:alpha val="43137"/>
                    </a:srgbClr>
                  </a:outerShdw>
                </a:effectLst>
              </a:rPr>
              <a:t>Liens canoniques de quelques lois de probabilités classiques :</a:t>
            </a:r>
          </a:p>
        </p:txBody>
      </p:sp>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3526995508"/>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14</a:t>
            </a:fld>
            <a:endParaRPr lang="fr-FR" sz="1400" b="1" dirty="0"/>
          </a:p>
        </p:txBody>
      </p:sp>
      <p:sp>
        <p:nvSpPr>
          <p:cNvPr id="22" name="Sous-titre 2"/>
          <p:cNvSpPr txBox="1">
            <a:spLocks/>
          </p:cNvSpPr>
          <p:nvPr/>
        </p:nvSpPr>
        <p:spPr>
          <a:xfrm>
            <a:off x="316524" y="1134794"/>
            <a:ext cx="11641014" cy="457199"/>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1900" dirty="0"/>
              <a:t>Ainsi un modèle GLM sera caractérisé par le choix de ses 3 composantes :</a:t>
            </a:r>
          </a:p>
        </p:txBody>
      </p:sp>
      <p:sp>
        <p:nvSpPr>
          <p:cNvPr id="20" name="Rectangle 19"/>
          <p:cNvSpPr/>
          <p:nvPr/>
        </p:nvSpPr>
        <p:spPr>
          <a:xfrm>
            <a:off x="1706881" y="1636692"/>
            <a:ext cx="2286000" cy="4359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dirty="0">
                <a:effectLst>
                  <a:outerShdw blurRad="38100" dist="38100" dir="2700000" algn="tl">
                    <a:srgbClr val="000000">
                      <a:alpha val="43137"/>
                    </a:srgbClr>
                  </a:outerShdw>
                </a:effectLst>
              </a:rPr>
              <a:t>Composante aléatoire</a:t>
            </a:r>
          </a:p>
        </p:txBody>
      </p:sp>
      <p:sp>
        <p:nvSpPr>
          <p:cNvPr id="21" name="Rectangle 20"/>
          <p:cNvSpPr/>
          <p:nvPr/>
        </p:nvSpPr>
        <p:spPr>
          <a:xfrm>
            <a:off x="7437120" y="1636692"/>
            <a:ext cx="2796831" cy="4359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dirty="0">
                <a:effectLst>
                  <a:outerShdw blurRad="38100" dist="38100" dir="2700000" algn="tl">
                    <a:srgbClr val="000000">
                      <a:alpha val="43137"/>
                    </a:srgbClr>
                  </a:outerShdw>
                </a:effectLst>
              </a:rPr>
              <a:t>Composante déterministe</a:t>
            </a:r>
          </a:p>
        </p:txBody>
      </p:sp>
      <p:sp>
        <p:nvSpPr>
          <p:cNvPr id="23" name="Rectangle 22"/>
          <p:cNvSpPr/>
          <p:nvPr/>
        </p:nvSpPr>
        <p:spPr>
          <a:xfrm>
            <a:off x="4617719" y="1636692"/>
            <a:ext cx="2316481" cy="4359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dirty="0">
                <a:effectLst>
                  <a:outerShdw blurRad="38100" dist="38100" dir="2700000" algn="tl">
                    <a:srgbClr val="000000">
                      <a:alpha val="43137"/>
                    </a:srgbClr>
                  </a:outerShdw>
                </a:effectLst>
              </a:rPr>
              <a:t>Fonction de lien</a:t>
            </a:r>
          </a:p>
        </p:txBody>
      </p:sp>
      <p:cxnSp>
        <p:nvCxnSpPr>
          <p:cNvPr id="26" name="Connecteur droit avec flèche 25"/>
          <p:cNvCxnSpPr>
            <a:cxnSpLocks/>
            <a:stCxn id="20" idx="3"/>
            <a:endCxn id="23" idx="1"/>
          </p:cNvCxnSpPr>
          <p:nvPr/>
        </p:nvCxnSpPr>
        <p:spPr>
          <a:xfrm>
            <a:off x="3992881" y="1854667"/>
            <a:ext cx="6248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cxnSpLocks/>
            <a:stCxn id="23" idx="3"/>
            <a:endCxn id="21" idx="1"/>
          </p:cNvCxnSpPr>
          <p:nvPr/>
        </p:nvCxnSpPr>
        <p:spPr>
          <a:xfrm>
            <a:off x="6934200" y="1854667"/>
            <a:ext cx="50292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1679916" y="2128906"/>
            <a:ext cx="2468880" cy="338554"/>
          </a:xfrm>
          <a:prstGeom prst="rect">
            <a:avLst/>
          </a:prstGeom>
          <a:noFill/>
        </p:spPr>
        <p:txBody>
          <a:bodyPr wrap="square" rtlCol="0">
            <a:spAutoFit/>
          </a:bodyPr>
          <a:lstStyle/>
          <a:p>
            <a:r>
              <a:rPr lang="fr-FR" sz="1600" i="1" dirty="0"/>
              <a:t>Y admet pour densité fa(y)</a:t>
            </a:r>
          </a:p>
        </p:txBody>
      </p:sp>
      <p:sp>
        <p:nvSpPr>
          <p:cNvPr id="48" name="ZoneTexte 47"/>
          <p:cNvSpPr txBox="1"/>
          <p:nvPr/>
        </p:nvSpPr>
        <p:spPr>
          <a:xfrm>
            <a:off x="4703298" y="2128906"/>
            <a:ext cx="2133600" cy="584775"/>
          </a:xfrm>
          <a:prstGeom prst="rect">
            <a:avLst/>
          </a:prstGeom>
          <a:noFill/>
        </p:spPr>
        <p:txBody>
          <a:bodyPr wrap="square" rtlCol="0">
            <a:spAutoFit/>
          </a:bodyPr>
          <a:lstStyle/>
          <a:p>
            <a:pPr algn="ctr"/>
            <a:r>
              <a:rPr lang="fr-FR" sz="1600" i="1" dirty="0"/>
              <a:t>E(Y) est lié à X selon g(E(Y))=</a:t>
            </a:r>
            <a:r>
              <a:rPr lang="el-GR" sz="1600" i="1" dirty="0"/>
              <a:t>η</a:t>
            </a:r>
            <a:r>
              <a:rPr lang="fr-FR" sz="1600" i="1" dirty="0"/>
              <a:t>(x)</a:t>
            </a:r>
          </a:p>
        </p:txBody>
      </p:sp>
      <p:sp>
        <p:nvSpPr>
          <p:cNvPr id="49" name="ZoneTexte 48"/>
          <p:cNvSpPr txBox="1"/>
          <p:nvPr/>
        </p:nvSpPr>
        <p:spPr>
          <a:xfrm>
            <a:off x="7420707" y="2127734"/>
            <a:ext cx="2880360" cy="584775"/>
          </a:xfrm>
          <a:prstGeom prst="rect">
            <a:avLst/>
          </a:prstGeom>
          <a:noFill/>
        </p:spPr>
        <p:txBody>
          <a:bodyPr wrap="square" rtlCol="0">
            <a:spAutoFit/>
          </a:bodyPr>
          <a:lstStyle/>
          <a:p>
            <a:pPr algn="ctr"/>
            <a:r>
              <a:rPr lang="fr-FR" sz="1600" i="1" dirty="0"/>
              <a:t>Choix de la combinaison linéaire des </a:t>
            </a:r>
            <a:r>
              <a:rPr lang="fr-FR" sz="1600" i="1" dirty="0" err="1"/>
              <a:t>prédicteurs</a:t>
            </a:r>
            <a:r>
              <a:rPr lang="fr-FR" sz="1600" i="1" dirty="0"/>
              <a:t> </a:t>
            </a:r>
            <a:r>
              <a:rPr lang="el-GR" sz="1600" i="1" dirty="0"/>
              <a:t>η</a:t>
            </a:r>
            <a:r>
              <a:rPr lang="fr-FR" sz="1600" i="1" dirty="0"/>
              <a:t>(x)=x’*</a:t>
            </a:r>
            <a:r>
              <a:rPr lang="el-GR" sz="1600" i="1" dirty="0"/>
              <a:t>β</a:t>
            </a:r>
            <a:endParaRPr lang="fr-FR" sz="1600" i="1" dirty="0"/>
          </a:p>
        </p:txBody>
      </p:sp>
      <p:sp>
        <p:nvSpPr>
          <p:cNvPr id="53" name="Text Box 29"/>
          <p:cNvSpPr txBox="1">
            <a:spLocks noChangeArrowheads="1"/>
          </p:cNvSpPr>
          <p:nvPr/>
        </p:nvSpPr>
        <p:spPr bwMode="auto">
          <a:xfrm>
            <a:off x="3687444" y="2699299"/>
            <a:ext cx="40106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2.2) GLM Vs modèles linéaires</a:t>
            </a:r>
          </a:p>
        </p:txBody>
      </p:sp>
      <p:sp>
        <p:nvSpPr>
          <p:cNvPr id="54" name="Sous-titre 2"/>
          <p:cNvSpPr txBox="1">
            <a:spLocks/>
          </p:cNvSpPr>
          <p:nvPr/>
        </p:nvSpPr>
        <p:spPr>
          <a:xfrm>
            <a:off x="362244" y="3115992"/>
            <a:ext cx="11641014" cy="2606896"/>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1900" dirty="0"/>
              <a:t>On applique GLM lorsque les deux hypothèses clés du modèle de régression linéaire ne sont pas vérifiées à savoir : </a:t>
            </a:r>
          </a:p>
          <a:p>
            <a:pPr marL="1076325" indent="-1076325" rtl="1">
              <a:lnSpc>
                <a:spcPct val="90000"/>
              </a:lnSpc>
              <a:spcBef>
                <a:spcPts val="1000"/>
              </a:spcBef>
            </a:pPr>
            <a:r>
              <a:rPr lang="fr-FR" sz="1900" dirty="0"/>
              <a:t>H1 : La v. Y ~ N(</a:t>
            </a:r>
            <a:r>
              <a:rPr lang="el-GR" sz="1900" dirty="0"/>
              <a:t>μ</a:t>
            </a:r>
            <a:r>
              <a:rPr lang="fr-FR" sz="1900" dirty="0"/>
              <a:t>, </a:t>
            </a:r>
            <a:r>
              <a:rPr lang="el-GR" sz="1900" dirty="0"/>
              <a:t>σ</a:t>
            </a:r>
            <a:r>
              <a:rPr lang="fr-FR" sz="1900" dirty="0"/>
              <a:t>²) ou bien les résidus de la régression linéaire ~</a:t>
            </a:r>
            <a:r>
              <a:rPr lang="fr-FR" sz="1900" dirty="0">
                <a:sym typeface="Wingdings" pitchFamily="2" charset="2"/>
              </a:rPr>
              <a:t> </a:t>
            </a:r>
            <a:r>
              <a:rPr lang="fr-FR" sz="1900" dirty="0"/>
              <a:t>N(0, </a:t>
            </a:r>
            <a:r>
              <a:rPr lang="el-GR" sz="1900" dirty="0"/>
              <a:t>σ</a:t>
            </a:r>
            <a:r>
              <a:rPr lang="fr-FR" sz="1900" dirty="0"/>
              <a:t>²).</a:t>
            </a:r>
          </a:p>
          <a:p>
            <a:pPr marL="1076325" indent="-1076325" rtl="1">
              <a:lnSpc>
                <a:spcPct val="90000"/>
              </a:lnSpc>
              <a:spcBef>
                <a:spcPts val="1000"/>
              </a:spcBef>
            </a:pPr>
            <a:r>
              <a:rPr lang="fr-FR" sz="1900" dirty="0"/>
              <a:t>H2 : La v. de Y est constante ou bien l’</a:t>
            </a:r>
            <a:r>
              <a:rPr lang="fr-FR" sz="1900" dirty="0" err="1"/>
              <a:t>homoscédasticité</a:t>
            </a:r>
            <a:r>
              <a:rPr lang="fr-FR" sz="1900" dirty="0"/>
              <a:t> des résidus i.e. la variance des erreurs stochastiques de la régression linéaire est la même pour toutes les observations.</a:t>
            </a:r>
          </a:p>
          <a:p>
            <a:pPr marL="1076325" indent="-1076325" rtl="1">
              <a:lnSpc>
                <a:spcPct val="90000"/>
              </a:lnSpc>
              <a:spcBef>
                <a:spcPts val="1000"/>
              </a:spcBef>
            </a:pPr>
            <a:r>
              <a:rPr lang="fr-FR" sz="1900" dirty="0"/>
              <a:t>En effet, de #ux types de données contiennent souvent des erreurs non-normales et présentent donc une variance non constante. Pour faire face, on peut passer aux GLM si la distribution de Y appartient à la famille exponentielle.</a:t>
            </a:r>
          </a:p>
          <a:p>
            <a:pPr marL="1076325" indent="-1076325" rtl="1">
              <a:lnSpc>
                <a:spcPct val="90000"/>
              </a:lnSpc>
              <a:spcBef>
                <a:spcPts val="1000"/>
              </a:spcBef>
            </a:pPr>
            <a:endParaRPr lang="fr-FR" sz="1900" dirty="0"/>
          </a:p>
        </p:txBody>
      </p:sp>
      <p:graphicFrame>
        <p:nvGraphicFramePr>
          <p:cNvPr id="32" name="Tableau 19">
            <a:extLst>
              <a:ext uri="{FF2B5EF4-FFF2-40B4-BE49-F238E27FC236}">
                <a16:creationId xmlns:a16="http://schemas.microsoft.com/office/drawing/2014/main" id="{5FBD2354-D4DE-41FB-B6C2-E1609402926D}"/>
              </a:ext>
            </a:extLst>
          </p:cNvPr>
          <p:cNvGraphicFramePr>
            <a:graphicFrameLocks noGrp="1"/>
          </p:cNvGraphicFramePr>
          <p:nvPr>
            <p:extLst>
              <p:ext uri="{D42A27DB-BD31-4B8C-83A1-F6EECF244321}">
                <p14:modId xmlns:p14="http://schemas.microsoft.com/office/powerpoint/2010/main" val="4078179647"/>
              </p:ext>
            </p:extLst>
          </p:nvPr>
        </p:nvGraphicFramePr>
        <p:xfrm>
          <a:off x="1441938" y="5417885"/>
          <a:ext cx="9108832" cy="1219200"/>
        </p:xfrm>
        <a:graphic>
          <a:graphicData uri="http://schemas.openxmlformats.org/drawingml/2006/table">
            <a:tbl>
              <a:tblPr firstRow="1" bandRow="1">
                <a:tableStyleId>{073A0DAA-6AF3-43AB-8588-CEC1D06C72B9}</a:tableStyleId>
              </a:tblPr>
              <a:tblGrid>
                <a:gridCol w="3451545">
                  <a:extLst>
                    <a:ext uri="{9D8B030D-6E8A-4147-A177-3AD203B41FA5}">
                      <a16:colId xmlns:a16="http://schemas.microsoft.com/office/drawing/2014/main" val="20000"/>
                    </a:ext>
                  </a:extLst>
                </a:gridCol>
                <a:gridCol w="5657287">
                  <a:extLst>
                    <a:ext uri="{9D8B030D-6E8A-4147-A177-3AD203B41FA5}">
                      <a16:colId xmlns:a16="http://schemas.microsoft.com/office/drawing/2014/main" val="20001"/>
                    </a:ext>
                  </a:extLst>
                </a:gridCol>
              </a:tblGrid>
              <a:tr h="257158">
                <a:tc>
                  <a:txBody>
                    <a:bodyPr/>
                    <a:lstStyle/>
                    <a:p>
                      <a:r>
                        <a:rPr lang="fr-FR" sz="1400" dirty="0"/>
                        <a:t>Modèles  linéaires</a:t>
                      </a:r>
                    </a:p>
                  </a:txBody>
                  <a:tcPr/>
                </a:tc>
                <a:tc>
                  <a:txBody>
                    <a:bodyPr/>
                    <a:lstStyle/>
                    <a:p>
                      <a:r>
                        <a:rPr lang="fr-FR" sz="1400" dirty="0"/>
                        <a:t>GLM</a:t>
                      </a:r>
                    </a:p>
                  </a:txBody>
                  <a:tcPr/>
                </a:tc>
                <a:extLst>
                  <a:ext uri="{0D108BD9-81ED-4DB2-BD59-A6C34878D82A}">
                    <a16:rowId xmlns:a16="http://schemas.microsoft.com/office/drawing/2014/main" val="10000"/>
                  </a:ext>
                </a:extLst>
              </a:tr>
              <a:tr h="257158">
                <a:tc>
                  <a:txBody>
                    <a:bodyPr/>
                    <a:lstStyle/>
                    <a:p>
                      <a:r>
                        <a:rPr lang="fr-FR" sz="1400" dirty="0"/>
                        <a:t>Les </a:t>
                      </a:r>
                      <a:r>
                        <a:rPr lang="fr-FR" sz="1400" dirty="0" err="1"/>
                        <a:t>v.a</a:t>
                      </a:r>
                      <a:r>
                        <a:rPr lang="fr-FR" sz="1400" baseline="0" dirty="0"/>
                        <a:t> Y1,...,</a:t>
                      </a:r>
                      <a:r>
                        <a:rPr lang="fr-FR" sz="1400" baseline="0" dirty="0" err="1"/>
                        <a:t>Yn</a:t>
                      </a:r>
                      <a:r>
                        <a:rPr lang="fr-FR" sz="1400" baseline="0" dirty="0"/>
                        <a:t> mutuellement indépendantes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Les </a:t>
                      </a:r>
                      <a:r>
                        <a:rPr lang="fr-FR" sz="1400" dirty="0" err="1"/>
                        <a:t>v.a</a:t>
                      </a:r>
                      <a:r>
                        <a:rPr lang="fr-FR" sz="1400" baseline="0" dirty="0"/>
                        <a:t> Y1,...,</a:t>
                      </a:r>
                      <a:r>
                        <a:rPr lang="fr-FR" sz="1400" baseline="0" dirty="0" err="1"/>
                        <a:t>Yn</a:t>
                      </a:r>
                      <a:r>
                        <a:rPr lang="fr-FR" sz="1400" baseline="0" dirty="0"/>
                        <a:t> mutuellement indépendantes</a:t>
                      </a:r>
                      <a:endParaRPr lang="fr-FR" sz="1400" dirty="0"/>
                    </a:p>
                  </a:txBody>
                  <a:tcPr/>
                </a:tc>
                <a:extLst>
                  <a:ext uri="{0D108BD9-81ED-4DB2-BD59-A6C34878D82A}">
                    <a16:rowId xmlns:a16="http://schemas.microsoft.com/office/drawing/2014/main" val="10001"/>
                  </a:ext>
                </a:extLst>
              </a:tr>
              <a:tr h="257158">
                <a:tc>
                  <a:txBody>
                    <a:bodyPr/>
                    <a:lstStyle/>
                    <a:p>
                      <a:r>
                        <a:rPr lang="fr-FR" sz="1400" dirty="0"/>
                        <a:t>Yi suit une loi normale</a:t>
                      </a:r>
                    </a:p>
                  </a:txBody>
                  <a:tcPr/>
                </a:tc>
                <a:tc>
                  <a:txBody>
                    <a:bodyPr/>
                    <a:lstStyle/>
                    <a:p>
                      <a:r>
                        <a:rPr lang="fr-FR" sz="1400" dirty="0"/>
                        <a:t>Yi</a:t>
                      </a:r>
                      <a:r>
                        <a:rPr lang="fr-FR" sz="1400" baseline="0" dirty="0"/>
                        <a:t> ne suit pas forcément un loi normale mais elle </a:t>
                      </a:r>
                      <a:r>
                        <a:rPr lang="el-GR" sz="1400" baseline="0" dirty="0"/>
                        <a:t>ϵ</a:t>
                      </a:r>
                      <a:r>
                        <a:rPr lang="fr-FR" sz="1400" baseline="0" dirty="0"/>
                        <a:t> à la famille exponentielle</a:t>
                      </a:r>
                      <a:endParaRPr lang="fr-FR" sz="1400" dirty="0"/>
                    </a:p>
                  </a:txBody>
                  <a:tcPr/>
                </a:tc>
                <a:extLst>
                  <a:ext uri="{0D108BD9-81ED-4DB2-BD59-A6C34878D82A}">
                    <a16:rowId xmlns:a16="http://schemas.microsoft.com/office/drawing/2014/main" val="10002"/>
                  </a:ext>
                </a:extLst>
              </a:tr>
              <a:tr h="257158">
                <a:tc>
                  <a:txBody>
                    <a:bodyPr/>
                    <a:lstStyle/>
                    <a:p>
                      <a:r>
                        <a:rPr lang="fr-FR" sz="1400" dirty="0"/>
                        <a:t>E(Yi)=</a:t>
                      </a:r>
                      <a:r>
                        <a:rPr lang="el-GR" sz="1400" dirty="0"/>
                        <a:t>μ</a:t>
                      </a:r>
                      <a:r>
                        <a:rPr lang="fr-FR" sz="1400" dirty="0"/>
                        <a:t>i=xi’*</a:t>
                      </a:r>
                      <a:r>
                        <a:rPr lang="el-GR" sz="1400" dirty="0"/>
                        <a:t>β</a:t>
                      </a:r>
                      <a:r>
                        <a:rPr lang="fr-FR" sz="1400" baseline="0" dirty="0"/>
                        <a:t> et V(Yi)=</a:t>
                      </a:r>
                      <a:r>
                        <a:rPr lang="el-GR" sz="1400" dirty="0"/>
                        <a:t>σ</a:t>
                      </a:r>
                      <a:r>
                        <a:rPr lang="fr-FR" sz="1400" dirty="0"/>
                        <a:t>²</a:t>
                      </a:r>
                    </a:p>
                  </a:txBody>
                  <a:tcPr/>
                </a:tc>
                <a:tc>
                  <a:txBody>
                    <a:bodyPr/>
                    <a:lstStyle/>
                    <a:p>
                      <a:r>
                        <a:rPr lang="fr-FR" sz="1400" dirty="0"/>
                        <a:t>g(E(Yi))=g(</a:t>
                      </a:r>
                      <a:r>
                        <a:rPr lang="el-GR" sz="1400" dirty="0"/>
                        <a:t>μ</a:t>
                      </a:r>
                      <a:r>
                        <a:rPr lang="fr-FR" sz="1400" dirty="0"/>
                        <a:t>i) ou </a:t>
                      </a:r>
                      <a:r>
                        <a:rPr lang="el-GR" sz="1400" dirty="0"/>
                        <a:t>μ</a:t>
                      </a:r>
                      <a:r>
                        <a:rPr lang="fr-FR" sz="1400" dirty="0"/>
                        <a:t>i=g-1(xi’*</a:t>
                      </a:r>
                      <a:r>
                        <a:rPr lang="el-GR" sz="1400" dirty="0"/>
                        <a:t>β</a:t>
                      </a:r>
                      <a:r>
                        <a:rPr lang="fr-FR" sz="1400" dirty="0"/>
                        <a:t>) i.e. La variance</a:t>
                      </a:r>
                      <a:r>
                        <a:rPr lang="fr-FR" sz="1400" baseline="0" dirty="0"/>
                        <a:t> n’est pas constante</a:t>
                      </a:r>
                      <a:endParaRPr lang="fr-FR"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1" presetClass="entr" presetSubtype="0" fill="hold" grpId="0" nodeType="withEffect">
                                  <p:stCondLst>
                                    <p:cond delay="0"/>
                                  </p:stCondLst>
                                  <p:iterate type="lt">
                                    <p:tmAbs val="0"/>
                                  </p:iterate>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1204163275"/>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15</a:t>
            </a:fld>
            <a:endParaRPr lang="fr-FR" sz="1400" b="1" dirty="0"/>
          </a:p>
        </p:txBody>
      </p:sp>
      <p:sp>
        <p:nvSpPr>
          <p:cNvPr id="19" name="Text Box 29"/>
          <p:cNvSpPr txBox="1">
            <a:spLocks noChangeArrowheads="1"/>
          </p:cNvSpPr>
          <p:nvPr/>
        </p:nvSpPr>
        <p:spPr bwMode="auto">
          <a:xfrm>
            <a:off x="3522580" y="1011179"/>
            <a:ext cx="415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2.3) Estimation des paramètres</a:t>
            </a:r>
          </a:p>
        </p:txBody>
      </p:sp>
      <p:sp>
        <p:nvSpPr>
          <p:cNvPr id="21" name="Sous-titre 2"/>
          <p:cNvSpPr txBox="1">
            <a:spLocks/>
          </p:cNvSpPr>
          <p:nvPr/>
        </p:nvSpPr>
        <p:spPr>
          <a:xfrm>
            <a:off x="316524" y="1463035"/>
            <a:ext cx="11641014" cy="4217649"/>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1900" dirty="0"/>
              <a:t>L’estimation des paramètres </a:t>
            </a:r>
            <a:r>
              <a:rPr lang="el-GR" sz="2000" dirty="0"/>
              <a:t>β</a:t>
            </a:r>
            <a:r>
              <a:rPr lang="fr-FR" sz="2000" dirty="0"/>
              <a:t>j est calculée en maximisant la log-vraisemblance du modèle GLM.</a:t>
            </a:r>
            <a:r>
              <a:rPr lang="fr-FR" sz="1900" dirty="0"/>
              <a:t> Pour n observations supposées indépendantes, la vraisemblance, qui est la probabilité que l’échantillon observé se réalise, s’écrit :</a:t>
            </a:r>
          </a:p>
          <a:p>
            <a:pPr marL="1076325" indent="-1076325" algn="ctr" rtl="1">
              <a:lnSpc>
                <a:spcPct val="90000"/>
              </a:lnSpc>
              <a:spcBef>
                <a:spcPts val="1000"/>
              </a:spcBef>
            </a:pPr>
            <a:r>
              <a:rPr lang="fr-FR" sz="1900" i="1" dirty="0">
                <a:solidFill>
                  <a:srgbClr val="FF0000"/>
                </a:solidFill>
                <a:effectLst>
                  <a:outerShdw blurRad="38100" dist="38100" dir="2700000" algn="tl">
                    <a:srgbClr val="000000">
                      <a:alpha val="43137"/>
                    </a:srgbClr>
                  </a:outerShdw>
                </a:effectLst>
              </a:rPr>
              <a:t>L(y, </a:t>
            </a:r>
            <a:r>
              <a:rPr lang="el-GR" sz="2000" i="1" dirty="0">
                <a:solidFill>
                  <a:srgbClr val="FF0000"/>
                </a:solidFill>
                <a:effectLst>
                  <a:outerShdw blurRad="38100" dist="38100" dir="2700000" algn="tl">
                    <a:srgbClr val="000000">
                      <a:alpha val="43137"/>
                    </a:srgbClr>
                  </a:outerShdw>
                </a:effectLst>
              </a:rPr>
              <a:t>β</a:t>
            </a:r>
            <a:r>
              <a:rPr lang="fr-FR" sz="2000" i="1" dirty="0">
                <a:solidFill>
                  <a:srgbClr val="FF0000"/>
                </a:solidFill>
                <a:effectLst>
                  <a:outerShdw blurRad="38100" dist="38100" dir="2700000" algn="tl">
                    <a:srgbClr val="000000">
                      <a:alpha val="43137"/>
                    </a:srgbClr>
                  </a:outerShdw>
                </a:effectLst>
              </a:rPr>
              <a:t>) = </a:t>
            </a:r>
            <a:r>
              <a:rPr lang="el-GR" sz="2000" i="1" dirty="0">
                <a:solidFill>
                  <a:srgbClr val="FF0000"/>
                </a:solidFill>
                <a:effectLst>
                  <a:outerShdw blurRad="38100" dist="38100" dir="2700000" algn="tl">
                    <a:srgbClr val="000000">
                      <a:alpha val="43137"/>
                    </a:srgbClr>
                  </a:outerShdw>
                </a:effectLst>
              </a:rPr>
              <a:t>Π</a:t>
            </a:r>
            <a:r>
              <a:rPr lang="fr-FR" sz="2000" i="1" dirty="0">
                <a:solidFill>
                  <a:srgbClr val="FF0000"/>
                </a:solidFill>
                <a:effectLst>
                  <a:outerShdw blurRad="38100" dist="38100" dir="2700000" algn="tl">
                    <a:srgbClr val="000000">
                      <a:alpha val="43137"/>
                    </a:srgbClr>
                  </a:outerShdw>
                </a:effectLst>
              </a:rPr>
              <a:t>f(yi, </a:t>
            </a:r>
            <a:r>
              <a:rPr lang="el-GR" sz="2000" i="1" dirty="0">
                <a:solidFill>
                  <a:srgbClr val="FF0000"/>
                </a:solidFill>
                <a:effectLst>
                  <a:outerShdw blurRad="38100" dist="38100" dir="2700000" algn="tl">
                    <a:srgbClr val="000000">
                      <a:alpha val="43137"/>
                    </a:srgbClr>
                  </a:outerShdw>
                </a:effectLst>
              </a:rPr>
              <a:t>θ</a:t>
            </a:r>
            <a:r>
              <a:rPr lang="fr-FR" sz="2000" i="1" dirty="0">
                <a:solidFill>
                  <a:srgbClr val="FF0000"/>
                </a:solidFill>
                <a:effectLst>
                  <a:outerShdw blurRad="38100" dist="38100" dir="2700000" algn="tl">
                    <a:srgbClr val="000000">
                      <a:alpha val="43137"/>
                    </a:srgbClr>
                  </a:outerShdw>
                </a:effectLst>
              </a:rPr>
              <a:t>i, </a:t>
            </a:r>
            <a:r>
              <a:rPr lang="el-GR" sz="2000" i="1" dirty="0">
                <a:solidFill>
                  <a:srgbClr val="FF0000"/>
                </a:solidFill>
                <a:effectLst>
                  <a:outerShdw blurRad="38100" dist="38100" dir="2700000" algn="tl">
                    <a:srgbClr val="000000">
                      <a:alpha val="43137"/>
                    </a:srgbClr>
                  </a:outerShdw>
                </a:effectLst>
              </a:rPr>
              <a:t>φ</a:t>
            </a:r>
            <a:r>
              <a:rPr lang="fr-FR" sz="2000" i="1" dirty="0">
                <a:solidFill>
                  <a:srgbClr val="FF0000"/>
                </a:solidFill>
                <a:effectLst>
                  <a:outerShdw blurRad="38100" dist="38100" dir="2700000" algn="tl">
                    <a:srgbClr val="000000">
                      <a:alpha val="43137"/>
                    </a:srgbClr>
                  </a:outerShdw>
                </a:effectLst>
              </a:rPr>
              <a:t>)</a:t>
            </a:r>
          </a:p>
          <a:p>
            <a:pPr marL="1076325" indent="-1076325" rtl="1">
              <a:lnSpc>
                <a:spcPct val="90000"/>
              </a:lnSpc>
              <a:spcBef>
                <a:spcPts val="1000"/>
              </a:spcBef>
            </a:pPr>
            <a:r>
              <a:rPr lang="fr-FR" sz="1900" dirty="0"/>
              <a:t>Le logarithme est une fonction croissante, donc et par équivalence, on maximise le log de la vraisemblance et la vraisemblance elle-même, on obtient :</a:t>
            </a:r>
          </a:p>
          <a:p>
            <a:pPr marL="1076325" indent="-1076325" algn="ctr" rtl="1">
              <a:lnSpc>
                <a:spcPct val="90000"/>
              </a:lnSpc>
              <a:spcBef>
                <a:spcPts val="1000"/>
              </a:spcBef>
            </a:pPr>
            <a:r>
              <a:rPr lang="fr-FR" sz="2000" i="1" dirty="0">
                <a:solidFill>
                  <a:srgbClr val="FF0000"/>
                </a:solidFill>
                <a:effectLst>
                  <a:outerShdw blurRad="38100" dist="38100" dir="2700000" algn="tl">
                    <a:srgbClr val="000000">
                      <a:alpha val="43137"/>
                    </a:srgbClr>
                  </a:outerShdw>
                </a:effectLst>
              </a:rPr>
              <a:t>l(y, </a:t>
            </a:r>
            <a:r>
              <a:rPr lang="el-GR" sz="2000" i="1" dirty="0">
                <a:solidFill>
                  <a:srgbClr val="FF0000"/>
                </a:solidFill>
                <a:effectLst>
                  <a:outerShdw blurRad="38100" dist="38100" dir="2700000" algn="tl">
                    <a:srgbClr val="000000">
                      <a:alpha val="43137"/>
                    </a:srgbClr>
                  </a:outerShdw>
                </a:effectLst>
              </a:rPr>
              <a:t>β</a:t>
            </a:r>
            <a:r>
              <a:rPr lang="fr-FR" sz="2000" i="1" dirty="0">
                <a:solidFill>
                  <a:srgbClr val="FF0000"/>
                </a:solidFill>
                <a:effectLst>
                  <a:outerShdw blurRad="38100" dist="38100" dir="2700000" algn="tl">
                    <a:srgbClr val="000000">
                      <a:alpha val="43137"/>
                    </a:srgbClr>
                  </a:outerShdw>
                </a:effectLst>
              </a:rPr>
              <a:t>) = ln(L(y, </a:t>
            </a:r>
            <a:r>
              <a:rPr lang="el-GR" sz="2000" i="1" dirty="0">
                <a:solidFill>
                  <a:srgbClr val="FF0000"/>
                </a:solidFill>
                <a:effectLst>
                  <a:outerShdw blurRad="38100" dist="38100" dir="2700000" algn="tl">
                    <a:srgbClr val="000000">
                      <a:alpha val="43137"/>
                    </a:srgbClr>
                  </a:outerShdw>
                </a:effectLst>
              </a:rPr>
              <a:t>β</a:t>
            </a:r>
            <a:r>
              <a:rPr lang="fr-FR" sz="2000" i="1" dirty="0">
                <a:solidFill>
                  <a:srgbClr val="FF0000"/>
                </a:solidFill>
                <a:effectLst>
                  <a:outerShdw blurRad="38100" dist="38100" dir="2700000" algn="tl">
                    <a:srgbClr val="000000">
                      <a:alpha val="43137"/>
                    </a:srgbClr>
                  </a:outerShdw>
                </a:effectLst>
              </a:rPr>
              <a:t>))= </a:t>
            </a:r>
            <a:r>
              <a:rPr lang="el-GR" sz="2000" i="1" dirty="0">
                <a:solidFill>
                  <a:srgbClr val="FF0000"/>
                </a:solidFill>
                <a:effectLst>
                  <a:outerShdw blurRad="38100" dist="38100" dir="2700000" algn="tl">
                    <a:srgbClr val="000000">
                      <a:alpha val="43137"/>
                    </a:srgbClr>
                  </a:outerShdw>
                </a:effectLst>
              </a:rPr>
              <a:t>Σ</a:t>
            </a:r>
            <a:r>
              <a:rPr lang="fr-FR" sz="2000" i="1" dirty="0">
                <a:solidFill>
                  <a:srgbClr val="FF0000"/>
                </a:solidFill>
                <a:effectLst>
                  <a:outerShdw blurRad="38100" dist="38100" dir="2700000" algn="tl">
                    <a:srgbClr val="000000">
                      <a:alpha val="43137"/>
                    </a:srgbClr>
                  </a:outerShdw>
                </a:effectLst>
              </a:rPr>
              <a:t>f(yi, </a:t>
            </a:r>
            <a:r>
              <a:rPr lang="el-GR" sz="2000" i="1" dirty="0">
                <a:solidFill>
                  <a:srgbClr val="FF0000"/>
                </a:solidFill>
                <a:effectLst>
                  <a:outerShdw blurRad="38100" dist="38100" dir="2700000" algn="tl">
                    <a:srgbClr val="000000">
                      <a:alpha val="43137"/>
                    </a:srgbClr>
                  </a:outerShdw>
                </a:effectLst>
              </a:rPr>
              <a:t>θ</a:t>
            </a:r>
            <a:r>
              <a:rPr lang="fr-FR" sz="2000" i="1" dirty="0">
                <a:solidFill>
                  <a:srgbClr val="FF0000"/>
                </a:solidFill>
                <a:effectLst>
                  <a:outerShdw blurRad="38100" dist="38100" dir="2700000" algn="tl">
                    <a:srgbClr val="000000">
                      <a:alpha val="43137"/>
                    </a:srgbClr>
                  </a:outerShdw>
                </a:effectLst>
              </a:rPr>
              <a:t>i, </a:t>
            </a:r>
            <a:r>
              <a:rPr lang="el-GR" sz="2000" i="1" dirty="0">
                <a:solidFill>
                  <a:srgbClr val="FF0000"/>
                </a:solidFill>
                <a:effectLst>
                  <a:outerShdw blurRad="38100" dist="38100" dir="2700000" algn="tl">
                    <a:srgbClr val="000000">
                      <a:alpha val="43137"/>
                    </a:srgbClr>
                  </a:outerShdw>
                </a:effectLst>
              </a:rPr>
              <a:t>φ</a:t>
            </a:r>
            <a:r>
              <a:rPr lang="fr-FR" sz="2000" i="1" dirty="0">
                <a:solidFill>
                  <a:srgbClr val="FF0000"/>
                </a:solidFill>
                <a:effectLst>
                  <a:outerShdw blurRad="38100" dist="38100" dir="2700000" algn="tl">
                    <a:srgbClr val="000000">
                      <a:alpha val="43137"/>
                    </a:srgbClr>
                  </a:outerShdw>
                </a:effectLst>
              </a:rPr>
              <a:t>)</a:t>
            </a:r>
            <a:endParaRPr lang="fr-FR" sz="2000" dirty="0"/>
          </a:p>
          <a:p>
            <a:pPr marL="1076325" indent="-1076325" rtl="1">
              <a:lnSpc>
                <a:spcPct val="90000"/>
              </a:lnSpc>
              <a:spcBef>
                <a:spcPts val="1000"/>
              </a:spcBef>
            </a:pPr>
            <a:r>
              <a:rPr lang="fr-FR" sz="2000" dirty="0"/>
              <a:t>L’estimateur du MV de </a:t>
            </a:r>
            <a:r>
              <a:rPr lang="el-GR" sz="2000" dirty="0"/>
              <a:t>β</a:t>
            </a:r>
            <a:r>
              <a:rPr lang="fr-FR" sz="2000" dirty="0"/>
              <a:t> est donnée par la résolution de :</a:t>
            </a:r>
          </a:p>
          <a:p>
            <a:pPr marL="1076325" indent="-1076325" algn="ctr" rtl="1">
              <a:lnSpc>
                <a:spcPct val="90000"/>
              </a:lnSpc>
              <a:spcBef>
                <a:spcPts val="1000"/>
              </a:spcBef>
            </a:pPr>
            <a:r>
              <a:rPr lang="fr-FR" sz="2000" i="1" dirty="0" err="1">
                <a:solidFill>
                  <a:srgbClr val="FF0000"/>
                </a:solidFill>
                <a:effectLst>
                  <a:outerShdw blurRad="38100" dist="38100" dir="2700000" algn="tl">
                    <a:srgbClr val="000000">
                      <a:alpha val="43137"/>
                    </a:srgbClr>
                  </a:outerShdw>
                </a:effectLst>
              </a:rPr>
              <a:t>Θl</a:t>
            </a:r>
            <a:r>
              <a:rPr lang="fr-FR" sz="2000" i="1" dirty="0">
                <a:solidFill>
                  <a:srgbClr val="FF0000"/>
                </a:solidFill>
                <a:effectLst>
                  <a:outerShdw blurRad="38100" dist="38100" dir="2700000" algn="tl">
                    <a:srgbClr val="000000">
                      <a:alpha val="43137"/>
                    </a:srgbClr>
                  </a:outerShdw>
                </a:effectLst>
              </a:rPr>
              <a:t>/</a:t>
            </a:r>
            <a:r>
              <a:rPr lang="el-GR" sz="2000" i="1" dirty="0">
                <a:solidFill>
                  <a:srgbClr val="FF0000"/>
                </a:solidFill>
                <a:effectLst>
                  <a:outerShdw blurRad="38100" dist="38100" dir="2700000" algn="tl">
                    <a:srgbClr val="000000">
                      <a:alpha val="43137"/>
                    </a:srgbClr>
                  </a:outerShdw>
                </a:effectLst>
              </a:rPr>
              <a:t>Θβ</a:t>
            </a:r>
            <a:r>
              <a:rPr lang="fr-FR" sz="2000" i="1" dirty="0">
                <a:solidFill>
                  <a:srgbClr val="FF0000"/>
                </a:solidFill>
                <a:effectLst>
                  <a:outerShdw blurRad="38100" dist="38100" dir="2700000" algn="tl">
                    <a:srgbClr val="000000">
                      <a:alpha val="43137"/>
                    </a:srgbClr>
                  </a:outerShdw>
                </a:effectLst>
              </a:rPr>
              <a:t>j = 0 </a:t>
            </a:r>
            <a:r>
              <a:rPr lang="fr-FR" sz="2000" i="1" dirty="0">
                <a:solidFill>
                  <a:srgbClr val="FF0000"/>
                </a:solidFill>
              </a:rPr>
              <a:t> </a:t>
            </a:r>
            <a:r>
              <a:rPr lang="fr-FR" sz="2000" dirty="0"/>
              <a:t>; pour j=1,..,p</a:t>
            </a:r>
          </a:p>
          <a:p>
            <a:pPr marL="1076325" indent="-1076325" rtl="1">
              <a:lnSpc>
                <a:spcPct val="90000"/>
              </a:lnSpc>
              <a:spcBef>
                <a:spcPts val="1000"/>
              </a:spcBef>
            </a:pPr>
            <a:r>
              <a:rPr lang="fr-FR" sz="2000" dirty="0"/>
              <a:t>Pour la plupart des modèles GLM, ces équations sont non-linéaires en </a:t>
            </a:r>
            <a:r>
              <a:rPr lang="el-GR" sz="2000" dirty="0"/>
              <a:t>β</a:t>
            </a:r>
            <a:r>
              <a:rPr lang="fr-FR" sz="2000" dirty="0"/>
              <a:t> et n’ont pas de solutions formulables. Les logiciels calculent les estimations en utilisant un algorithme itératif pour la résolution d’équations non-linéaires (méthode de Newton-</a:t>
            </a:r>
            <a:r>
              <a:rPr lang="fr-FR" sz="2000" dirty="0" err="1"/>
              <a:t>Raphson</a:t>
            </a:r>
            <a:r>
              <a:rPr lang="fr-FR" sz="2000" dirty="0"/>
              <a:t>, ...)</a:t>
            </a:r>
            <a:endParaRPr lang="fr-FR" sz="2000"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2383288465"/>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16</a:t>
            </a:fld>
            <a:endParaRPr lang="fr-FR" sz="1400" b="1" dirty="0"/>
          </a:p>
        </p:txBody>
      </p:sp>
      <p:sp>
        <p:nvSpPr>
          <p:cNvPr id="23" name="Text Box 29"/>
          <p:cNvSpPr txBox="1">
            <a:spLocks noChangeArrowheads="1"/>
          </p:cNvSpPr>
          <p:nvPr/>
        </p:nvSpPr>
        <p:spPr bwMode="auto">
          <a:xfrm>
            <a:off x="3887938" y="974840"/>
            <a:ext cx="3426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2.4) Qualité d’ajustement</a:t>
            </a:r>
          </a:p>
        </p:txBody>
      </p:sp>
      <p:sp>
        <p:nvSpPr>
          <p:cNvPr id="24" name="Sous-titre 2"/>
          <p:cNvSpPr txBox="1">
            <a:spLocks/>
          </p:cNvSpPr>
          <p:nvPr/>
        </p:nvSpPr>
        <p:spPr>
          <a:xfrm>
            <a:off x="316524" y="5870917"/>
            <a:ext cx="11641014" cy="238816"/>
          </a:xfrm>
          <a:prstGeom prst="rect">
            <a:avLst/>
          </a:prstGeom>
        </p:spPr>
        <p:txBody>
          <a:bodyPr vert="horz" lIns="91440" tIns="45720" rIns="91440" bIns="45720" rtlCol="0" anchor="t">
            <a:noAutofit/>
          </a:bodyPr>
          <a:lstStyle/>
          <a:p>
            <a:pPr marL="1076325" indent="-1076325" algn="ctr" rtl="1">
              <a:lnSpc>
                <a:spcPct val="90000"/>
              </a:lnSpc>
              <a:spcBef>
                <a:spcPts val="1000"/>
              </a:spcBef>
            </a:pPr>
            <a:r>
              <a:rPr lang="fr-FR" sz="2000" dirty="0"/>
              <a:t>	</a:t>
            </a:r>
          </a:p>
        </p:txBody>
      </p:sp>
      <p:sp>
        <p:nvSpPr>
          <p:cNvPr id="26" name="Sous-titre 2"/>
          <p:cNvSpPr txBox="1">
            <a:spLocks/>
          </p:cNvSpPr>
          <p:nvPr/>
        </p:nvSpPr>
        <p:spPr>
          <a:xfrm>
            <a:off x="347004" y="5303520"/>
            <a:ext cx="11641014" cy="1554480"/>
          </a:xfrm>
          <a:prstGeom prst="rect">
            <a:avLst/>
          </a:prstGeom>
        </p:spPr>
        <p:txBody>
          <a:bodyPr vert="horz" lIns="91440" tIns="45720" rIns="91440" bIns="45720" rtlCol="0" anchor="t">
            <a:noAutofit/>
          </a:bodyPr>
          <a:lstStyle/>
          <a:p>
            <a:pPr marL="1076325" indent="-1076325" algn="ctr" rtl="1">
              <a:lnSpc>
                <a:spcPct val="90000"/>
              </a:lnSpc>
              <a:spcBef>
                <a:spcPts val="1000"/>
              </a:spcBef>
            </a:pPr>
            <a:endParaRPr lang="fr-FR" sz="2000" dirty="0"/>
          </a:p>
        </p:txBody>
      </p:sp>
      <p:sp>
        <p:nvSpPr>
          <p:cNvPr id="28" name="Sous-titre 2">
            <a:extLst>
              <a:ext uri="{FF2B5EF4-FFF2-40B4-BE49-F238E27FC236}">
                <a16:creationId xmlns:a16="http://schemas.microsoft.com/office/drawing/2014/main" id="{42A670D7-882B-4E72-8E08-1D7EEE870DA9}"/>
              </a:ext>
            </a:extLst>
          </p:cNvPr>
          <p:cNvSpPr txBox="1">
            <a:spLocks/>
          </p:cNvSpPr>
          <p:nvPr/>
        </p:nvSpPr>
        <p:spPr>
          <a:xfrm>
            <a:off x="313944" y="1386192"/>
            <a:ext cx="11641014" cy="136999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b="1" u="sng" dirty="0">
                <a:effectLst>
                  <a:outerShdw blurRad="38100" dist="38100" dir="2700000" algn="tl">
                    <a:srgbClr val="000000">
                      <a:alpha val="43137"/>
                    </a:srgbClr>
                  </a:outerShdw>
                </a:effectLst>
                <a:sym typeface="Wingdings" panose="05000000000000000000" pitchFamily="2" charset="2"/>
              </a:rPr>
              <a:t> Déviance :</a:t>
            </a:r>
            <a:r>
              <a:rPr lang="fr-FR" sz="2000" dirty="0">
                <a:sym typeface="Wingdings" panose="05000000000000000000" pitchFamily="2" charset="2"/>
              </a:rPr>
              <a:t> c’est un écart en terme de log-vraisemblance entre le modèle estimé et le modèle saturé ; ce dernier constitue le modèle qui possède autant de paramètres que d’observations et estime donc exactement les données :                       </a:t>
            </a:r>
            <a:r>
              <a:rPr lang="fr-FR" sz="2000" i="1" dirty="0">
                <a:solidFill>
                  <a:srgbClr val="FF0000"/>
                </a:solidFill>
                <a:effectLst>
                  <a:outerShdw blurRad="38100" dist="38100" dir="2700000" algn="tl">
                    <a:srgbClr val="000000">
                      <a:alpha val="43137"/>
                    </a:srgbClr>
                  </a:outerShdw>
                </a:effectLst>
                <a:sym typeface="Wingdings" panose="05000000000000000000" pitchFamily="2" charset="2"/>
              </a:rPr>
              <a:t>D = -2*(l - </a:t>
            </a:r>
            <a:r>
              <a:rPr lang="fr-FR" sz="2000" i="1" dirty="0" err="1">
                <a:solidFill>
                  <a:srgbClr val="FF0000"/>
                </a:solidFill>
                <a:effectLst>
                  <a:outerShdw blurRad="38100" dist="38100" dir="2700000" algn="tl">
                    <a:srgbClr val="000000">
                      <a:alpha val="43137"/>
                    </a:srgbClr>
                  </a:outerShdw>
                </a:effectLst>
                <a:sym typeface="Wingdings" panose="05000000000000000000" pitchFamily="2" charset="2"/>
              </a:rPr>
              <a:t>lsat</a:t>
            </a:r>
            <a:r>
              <a:rPr lang="fr-FR" sz="2000" i="1" dirty="0">
                <a:solidFill>
                  <a:srgbClr val="FF0000"/>
                </a:solidFill>
                <a:effectLst>
                  <a:outerShdw blurRad="38100" dist="38100" dir="2700000" algn="tl">
                    <a:srgbClr val="000000">
                      <a:alpha val="43137"/>
                    </a:srgbClr>
                  </a:outerShdw>
                </a:effectLst>
                <a:sym typeface="Wingdings" panose="05000000000000000000" pitchFamily="2" charset="2"/>
              </a:rPr>
              <a:t>)</a:t>
            </a:r>
          </a:p>
          <a:p>
            <a:pPr marL="1076325" indent="-1076325" rtl="1">
              <a:lnSpc>
                <a:spcPct val="90000"/>
              </a:lnSpc>
              <a:spcBef>
                <a:spcPts val="1000"/>
              </a:spcBef>
            </a:pPr>
            <a:endParaRPr lang="fr-FR" sz="2000" dirty="0">
              <a:sym typeface="Wingdings" panose="05000000000000000000" pitchFamily="2" charset="2"/>
            </a:endParaRPr>
          </a:p>
        </p:txBody>
      </p:sp>
      <p:sp>
        <p:nvSpPr>
          <p:cNvPr id="29" name="Sous-titre 2">
            <a:extLst>
              <a:ext uri="{FF2B5EF4-FFF2-40B4-BE49-F238E27FC236}">
                <a16:creationId xmlns:a16="http://schemas.microsoft.com/office/drawing/2014/main" id="{AB2BF830-BC58-4FAD-A433-FD803DEC4137}"/>
              </a:ext>
            </a:extLst>
          </p:cNvPr>
          <p:cNvSpPr txBox="1">
            <a:spLocks/>
          </p:cNvSpPr>
          <p:nvPr/>
        </p:nvSpPr>
        <p:spPr>
          <a:xfrm>
            <a:off x="316524" y="2376268"/>
            <a:ext cx="11641014" cy="262011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Dans notre modèle considéré, la vraisemblance est fonction des observations et des prévisions i.e. </a:t>
            </a:r>
            <a:r>
              <a:rPr lang="fr-FR" sz="2000" i="1" dirty="0">
                <a:solidFill>
                  <a:srgbClr val="FF0000"/>
                </a:solidFill>
                <a:effectLst>
                  <a:outerShdw blurRad="38100" dist="38100" dir="2700000" algn="tl">
                    <a:srgbClr val="000000">
                      <a:alpha val="43137"/>
                    </a:srgbClr>
                  </a:outerShdw>
                </a:effectLst>
              </a:rPr>
              <a:t>l=l(y, µ^)</a:t>
            </a:r>
          </a:p>
          <a:p>
            <a:pPr marL="1076325" indent="-1076325" rtl="1">
              <a:lnSpc>
                <a:spcPct val="90000"/>
              </a:lnSpc>
              <a:spcBef>
                <a:spcPts val="1000"/>
              </a:spcBef>
            </a:pPr>
            <a:r>
              <a:rPr lang="fr-FR" sz="2000" dirty="0"/>
              <a:t>Dans un modèle saturé </a:t>
            </a:r>
            <a:r>
              <a:rPr lang="fr-FR" sz="2000" i="1" dirty="0" err="1"/>
              <a:t>lsat</a:t>
            </a:r>
            <a:r>
              <a:rPr lang="fr-FR" sz="2000" dirty="0"/>
              <a:t>, nous avons plutôt </a:t>
            </a:r>
            <a:r>
              <a:rPr lang="fr-FR" sz="2000" i="1" dirty="0" err="1">
                <a:solidFill>
                  <a:srgbClr val="FF0000"/>
                </a:solidFill>
                <a:effectLst>
                  <a:outerShdw blurRad="38100" dist="38100" dir="2700000" algn="tl">
                    <a:srgbClr val="000000">
                      <a:alpha val="43137"/>
                    </a:srgbClr>
                  </a:outerShdw>
                </a:effectLst>
              </a:rPr>
              <a:t>lsat</a:t>
            </a:r>
            <a:r>
              <a:rPr lang="fr-FR" sz="2000" i="1" dirty="0">
                <a:solidFill>
                  <a:srgbClr val="FF0000"/>
                </a:solidFill>
                <a:effectLst>
                  <a:outerShdw blurRad="38100" dist="38100" dir="2700000" algn="tl">
                    <a:srgbClr val="000000">
                      <a:alpha val="43137"/>
                    </a:srgbClr>
                  </a:outerShdw>
                </a:effectLst>
              </a:rPr>
              <a:t> = </a:t>
            </a:r>
            <a:r>
              <a:rPr lang="fr-FR" sz="2000" i="1" dirty="0" err="1">
                <a:solidFill>
                  <a:srgbClr val="FF0000"/>
                </a:solidFill>
                <a:effectLst>
                  <a:outerShdw blurRad="38100" dist="38100" dir="2700000" algn="tl">
                    <a:srgbClr val="000000">
                      <a:alpha val="43137"/>
                    </a:srgbClr>
                  </a:outerShdw>
                </a:effectLst>
              </a:rPr>
              <a:t>lsat</a:t>
            </a:r>
            <a:r>
              <a:rPr lang="fr-FR" sz="2000" i="1" dirty="0">
                <a:solidFill>
                  <a:srgbClr val="FF0000"/>
                </a:solidFill>
                <a:effectLst>
                  <a:outerShdw blurRad="38100" dist="38100" dir="2700000" algn="tl">
                    <a:srgbClr val="000000">
                      <a:alpha val="43137"/>
                    </a:srgbClr>
                  </a:outerShdw>
                </a:effectLst>
              </a:rPr>
              <a:t>(y, y)</a:t>
            </a:r>
          </a:p>
          <a:p>
            <a:pPr marL="1076325" indent="-1076325" rtl="1">
              <a:lnSpc>
                <a:spcPct val="90000"/>
              </a:lnSpc>
              <a:spcBef>
                <a:spcPts val="1000"/>
              </a:spcBef>
            </a:pPr>
            <a:r>
              <a:rPr lang="fr-FR" sz="2000" dirty="0"/>
              <a:t>Sous l’hypothèse que le modèle à p v. choisi est significatif </a:t>
            </a:r>
            <a:r>
              <a:rPr lang="fr-FR" sz="2000" dirty="0">
                <a:sym typeface="Wingdings" panose="05000000000000000000" pitchFamily="2" charset="2"/>
              </a:rPr>
              <a:t> D suit asymptotiquement une loi de X² à (n-p) ddl.</a:t>
            </a:r>
          </a:p>
          <a:p>
            <a:pPr marL="1076325" indent="-1076325" rtl="1">
              <a:lnSpc>
                <a:spcPct val="90000"/>
              </a:lnSpc>
              <a:spcBef>
                <a:spcPts val="1000"/>
              </a:spcBef>
            </a:pPr>
            <a:r>
              <a:rPr lang="fr-FR" sz="2000" dirty="0">
                <a:sym typeface="Wingdings" panose="05000000000000000000" pitchFamily="2" charset="2"/>
              </a:rPr>
              <a:t>Ce qui permet de construire un test de rejet ou d’acceptation du modèle selon la significativité de la déviance ; On jugera que le modèle est de mauvaise qualité si D est grande.</a:t>
            </a:r>
          </a:p>
          <a:p>
            <a:pPr marL="1076325" indent="-1076325" rtl="1">
              <a:lnSpc>
                <a:spcPct val="90000"/>
              </a:lnSpc>
              <a:spcBef>
                <a:spcPts val="1000"/>
              </a:spcBef>
            </a:pPr>
            <a:r>
              <a:rPr lang="fr-FR" sz="2000" dirty="0">
                <a:highlight>
                  <a:srgbClr val="FFFF00"/>
                </a:highlight>
                <a:sym typeface="Wingdings" panose="05000000000000000000" pitchFamily="2" charset="2"/>
              </a:rPr>
              <a:t>A retenir : l’objectif lors de l’ajustement d’un GLM sera de minimiser D </a:t>
            </a:r>
            <a:r>
              <a:rPr lang="fr-FR" sz="2000" dirty="0">
                <a:highlight>
                  <a:srgbClr val="FFFF00"/>
                </a:highlight>
              </a:rPr>
              <a:t>	</a:t>
            </a:r>
          </a:p>
        </p:txBody>
      </p:sp>
      <p:sp>
        <p:nvSpPr>
          <p:cNvPr id="30" name="Sous-titre 2">
            <a:extLst>
              <a:ext uri="{FF2B5EF4-FFF2-40B4-BE49-F238E27FC236}">
                <a16:creationId xmlns:a16="http://schemas.microsoft.com/office/drawing/2014/main" id="{FEC59C05-8C3E-4472-A72D-2863341E1671}"/>
              </a:ext>
            </a:extLst>
          </p:cNvPr>
          <p:cNvSpPr txBox="1">
            <a:spLocks/>
          </p:cNvSpPr>
          <p:nvPr/>
        </p:nvSpPr>
        <p:spPr>
          <a:xfrm>
            <a:off x="316524" y="4902673"/>
            <a:ext cx="11641014" cy="1115522"/>
          </a:xfrm>
          <a:prstGeom prst="rect">
            <a:avLst/>
          </a:prstGeom>
        </p:spPr>
        <p:txBody>
          <a:bodyPr vert="horz" lIns="91440" tIns="45720" rIns="91440" bIns="45720" rtlCol="0" anchor="t">
            <a:noAutofit/>
          </a:bodyPr>
          <a:lstStyle/>
          <a:p>
            <a:pPr rtl="1">
              <a:lnSpc>
                <a:spcPct val="90000"/>
              </a:lnSpc>
              <a:spcBef>
                <a:spcPts val="1000"/>
              </a:spcBef>
            </a:pPr>
            <a:r>
              <a:rPr lang="fr-FR" sz="2000" b="1" u="sng" dirty="0">
                <a:effectLst>
                  <a:outerShdw blurRad="38100" dist="38100" dir="2700000" algn="tl">
                    <a:srgbClr val="000000">
                      <a:alpha val="43137"/>
                    </a:srgbClr>
                  </a:outerShdw>
                </a:effectLst>
                <a:sym typeface="Wingdings" panose="05000000000000000000" pitchFamily="2" charset="2"/>
              </a:rPr>
              <a:t> Test de Pearson :</a:t>
            </a:r>
            <a:r>
              <a:rPr lang="fr-FR" sz="2000" dirty="0">
                <a:sym typeface="Wingdings" panose="05000000000000000000" pitchFamily="2" charset="2"/>
              </a:rPr>
              <a:t> il est également utilisé pour comparer les valeurs observées yi à leurs prévisions µ^ par le modèle. La statistique du test est définie par :</a:t>
            </a:r>
          </a:p>
          <a:p>
            <a:pPr rtl="1">
              <a:lnSpc>
                <a:spcPct val="90000"/>
              </a:lnSpc>
              <a:spcBef>
                <a:spcPts val="1000"/>
              </a:spcBef>
            </a:pPr>
            <a:r>
              <a:rPr lang="fr-FR" sz="2000" dirty="0">
                <a:sym typeface="Wingdings" panose="05000000000000000000" pitchFamily="2" charset="2"/>
              </a:rPr>
              <a:t>H0 : le modèle à p v. est adéquat ; H1=négation de H0</a:t>
            </a:r>
          </a:p>
        </p:txBody>
      </p:sp>
      <p:pic>
        <p:nvPicPr>
          <p:cNvPr id="31" name="Picture 30" descr="A picture containing text, watch&#10;&#10;Description automatically generated">
            <a:extLst>
              <a:ext uri="{FF2B5EF4-FFF2-40B4-BE49-F238E27FC236}">
                <a16:creationId xmlns:a16="http://schemas.microsoft.com/office/drawing/2014/main" id="{1F7DA9A2-5778-4834-9C1B-01456D9046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76219" y="5986454"/>
            <a:ext cx="2650210" cy="629612"/>
          </a:xfrm>
          <a:prstGeom prst="rect">
            <a:avLst/>
          </a:prstGeom>
        </p:spPr>
      </p:pic>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609686258"/>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17</a:t>
            </a:fld>
            <a:endParaRPr lang="fr-FR" sz="1400" b="1" dirty="0"/>
          </a:p>
        </p:txBody>
      </p:sp>
      <p:sp>
        <p:nvSpPr>
          <p:cNvPr id="22" name="Sous-titre 2"/>
          <p:cNvSpPr txBox="1">
            <a:spLocks/>
          </p:cNvSpPr>
          <p:nvPr/>
        </p:nvSpPr>
        <p:spPr>
          <a:xfrm>
            <a:off x="316524" y="1082042"/>
            <a:ext cx="11641014" cy="103806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Sachant que l’espérance d’une loi de X² est son # de ddl, et connaissant les aspects approximatifs des tests construits, on compare souvent des statistiques avec le # de ddl. Le modèle peur être jugé satisfaisant pour un rapport (X²/ddl &lt; 1.</a:t>
            </a:r>
            <a:endParaRPr lang="fr-FR" sz="2000" dirty="0">
              <a:highlight>
                <a:srgbClr val="FFFF00"/>
              </a:highlight>
            </a:endParaRPr>
          </a:p>
        </p:txBody>
      </p:sp>
      <p:sp>
        <p:nvSpPr>
          <p:cNvPr id="24" name="Sous-titre 2"/>
          <p:cNvSpPr txBox="1">
            <a:spLocks/>
          </p:cNvSpPr>
          <p:nvPr/>
        </p:nvSpPr>
        <p:spPr>
          <a:xfrm>
            <a:off x="316524" y="5364480"/>
            <a:ext cx="11641014" cy="1158240"/>
          </a:xfrm>
          <a:prstGeom prst="rect">
            <a:avLst/>
          </a:prstGeom>
        </p:spPr>
        <p:txBody>
          <a:bodyPr vert="horz" lIns="91440" tIns="45720" rIns="91440" bIns="45720" rtlCol="0" anchor="t">
            <a:noAutofit/>
          </a:bodyPr>
          <a:lstStyle/>
          <a:p>
            <a:pPr marL="1076325" indent="-1076325" algn="ctr" rtl="1">
              <a:lnSpc>
                <a:spcPct val="90000"/>
              </a:lnSpc>
              <a:spcBef>
                <a:spcPts val="1000"/>
              </a:spcBef>
            </a:pPr>
            <a:r>
              <a:rPr lang="fr-FR" sz="2000" dirty="0"/>
              <a:t>	</a:t>
            </a:r>
          </a:p>
        </p:txBody>
      </p:sp>
      <p:sp>
        <p:nvSpPr>
          <p:cNvPr id="26" name="Sous-titre 2"/>
          <p:cNvSpPr txBox="1">
            <a:spLocks/>
          </p:cNvSpPr>
          <p:nvPr/>
        </p:nvSpPr>
        <p:spPr>
          <a:xfrm>
            <a:off x="347004" y="5303520"/>
            <a:ext cx="11641014" cy="1554480"/>
          </a:xfrm>
          <a:prstGeom prst="rect">
            <a:avLst/>
          </a:prstGeom>
        </p:spPr>
        <p:txBody>
          <a:bodyPr vert="horz" lIns="91440" tIns="45720" rIns="91440" bIns="45720" rtlCol="0" anchor="t">
            <a:noAutofit/>
          </a:bodyPr>
          <a:lstStyle/>
          <a:p>
            <a:pPr marL="1076325" indent="-1076325" algn="ctr" rtl="1">
              <a:lnSpc>
                <a:spcPct val="90000"/>
              </a:lnSpc>
              <a:spcBef>
                <a:spcPts val="1000"/>
              </a:spcBef>
            </a:pPr>
            <a:endParaRPr lang="fr-FR" sz="2000" dirty="0"/>
          </a:p>
        </p:txBody>
      </p:sp>
      <p:sp>
        <p:nvSpPr>
          <p:cNvPr id="23" name="Text Box 29">
            <a:extLst>
              <a:ext uri="{FF2B5EF4-FFF2-40B4-BE49-F238E27FC236}">
                <a16:creationId xmlns:a16="http://schemas.microsoft.com/office/drawing/2014/main" id="{C060D86B-4B6C-481D-B371-214440534954}"/>
              </a:ext>
            </a:extLst>
          </p:cNvPr>
          <p:cNvSpPr txBox="1">
            <a:spLocks noChangeArrowheads="1"/>
          </p:cNvSpPr>
          <p:nvPr/>
        </p:nvSpPr>
        <p:spPr bwMode="auto">
          <a:xfrm>
            <a:off x="3887938" y="1993922"/>
            <a:ext cx="3426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2.5) Qualité d’ajustement</a:t>
            </a:r>
          </a:p>
        </p:txBody>
      </p:sp>
      <p:sp>
        <p:nvSpPr>
          <p:cNvPr id="29" name="Sous-titre 2">
            <a:extLst>
              <a:ext uri="{FF2B5EF4-FFF2-40B4-BE49-F238E27FC236}">
                <a16:creationId xmlns:a16="http://schemas.microsoft.com/office/drawing/2014/main" id="{ADB6B1D3-236F-4A4F-A781-9428BE437167}"/>
              </a:ext>
            </a:extLst>
          </p:cNvPr>
          <p:cNvSpPr txBox="1">
            <a:spLocks/>
          </p:cNvSpPr>
          <p:nvPr/>
        </p:nvSpPr>
        <p:spPr>
          <a:xfrm>
            <a:off x="313943" y="2412549"/>
            <a:ext cx="11641014" cy="401018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 test le plus populaire est le test du rapport de vraisemblance (TRV).</a:t>
            </a:r>
          </a:p>
          <a:p>
            <a:pPr marL="1076325" indent="-1076325" rtl="1">
              <a:lnSpc>
                <a:spcPct val="90000"/>
              </a:lnSpc>
              <a:spcBef>
                <a:spcPts val="1000"/>
              </a:spcBef>
            </a:pPr>
            <a:r>
              <a:rPr lang="fr-FR" sz="2000" dirty="0"/>
              <a:t>Le rapport de la vraisemblance ou la différence de déviance entre deux modèles emboîtés est une évaluation de l’apport des v. explicatives supplémentaires dans l’ajustement du modèle.</a:t>
            </a:r>
          </a:p>
          <a:p>
            <a:pPr marL="1076325" indent="-1076325" rtl="1">
              <a:lnSpc>
                <a:spcPct val="90000"/>
              </a:lnSpc>
              <a:spcBef>
                <a:spcPts val="1000"/>
              </a:spcBef>
            </a:pPr>
            <a:r>
              <a:rPr lang="fr-FR" sz="2000" dirty="0"/>
              <a:t>Un modèle est dit emboîté dans un autre plus général quand il est un cas particulier de ce modèle plus général. La différence de déviances entre les deux modèles emboîtés respectivement à q1 et q2 v. explicatives (q2&gt;q1) s’écrit :</a:t>
            </a:r>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Cette statistique suit approximativement une loi de X² à (q2-q1) ddl.</a:t>
            </a:r>
          </a:p>
          <a:p>
            <a:pPr marL="1076325" indent="-1076325" rtl="1">
              <a:lnSpc>
                <a:spcPct val="90000"/>
              </a:lnSpc>
              <a:spcBef>
                <a:spcPts val="1000"/>
              </a:spcBef>
            </a:pPr>
            <a:r>
              <a:rPr lang="fr-FR" sz="2000" dirty="0"/>
              <a:t>L’hypothèse nulle H0 du test suppose que « le modèle à q1 paramètres est adéquat »</a:t>
            </a:r>
          </a:p>
          <a:p>
            <a:pPr marL="1076325" indent="-1076325" rtl="1">
              <a:lnSpc>
                <a:spcPct val="90000"/>
              </a:lnSpc>
              <a:spcBef>
                <a:spcPts val="1000"/>
              </a:spcBef>
            </a:pPr>
            <a:r>
              <a:rPr lang="fr-FR" sz="2000" dirty="0"/>
              <a:t>Par contre, l’hypothèse H1 du test suppose que « le modèle à q2 paramètres est adéquat »</a:t>
            </a:r>
          </a:p>
        </p:txBody>
      </p:sp>
      <p:pic>
        <p:nvPicPr>
          <p:cNvPr id="9" name="Picture 8">
            <a:extLst>
              <a:ext uri="{FF2B5EF4-FFF2-40B4-BE49-F238E27FC236}">
                <a16:creationId xmlns:a16="http://schemas.microsoft.com/office/drawing/2014/main" id="{A67098BA-65FA-4474-9A88-F69EF1D8A6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78166" y="4418682"/>
            <a:ext cx="5153744" cy="751098"/>
          </a:xfrm>
          <a:prstGeom prst="rect">
            <a:avLst/>
          </a:prstGeom>
          <a:ln>
            <a:solidFill>
              <a:schemeClr val="tx1"/>
            </a:solidFill>
          </a:ln>
        </p:spPr>
      </p:pic>
    </p:spTree>
    <p:extLst>
      <p:ext uri="{BB962C8B-B14F-4D97-AF65-F5344CB8AC3E}">
        <p14:creationId xmlns:p14="http://schemas.microsoft.com/office/powerpoint/2010/main" val="158623132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99026130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18</a:t>
            </a:fld>
            <a:endParaRPr lang="fr-FR" sz="1400" b="1" dirty="0"/>
          </a:p>
        </p:txBody>
      </p:sp>
      <p:sp>
        <p:nvSpPr>
          <p:cNvPr id="22" name="Sous-titre 2"/>
          <p:cNvSpPr txBox="1">
            <a:spLocks/>
          </p:cNvSpPr>
          <p:nvPr/>
        </p:nvSpPr>
        <p:spPr>
          <a:xfrm>
            <a:off x="316524" y="1082042"/>
            <a:ext cx="11641014" cy="361692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Pour le cas d’une v. catégorielle, il est nécessaire de vérifier la significativité globale de la v. ainsi la significativité de chacune de ses modalités. En effet, si une v. est significative, cela ne signifie pas que toutes ses modalités le sont, mais qu’au moins une l’est.</a:t>
            </a:r>
          </a:p>
          <a:p>
            <a:pPr marL="1076325" indent="-1076325" rtl="1">
              <a:lnSpc>
                <a:spcPct val="90000"/>
              </a:lnSpc>
              <a:spcBef>
                <a:spcPts val="1000"/>
              </a:spcBef>
            </a:pPr>
            <a:r>
              <a:rPr lang="fr-FR" sz="2000" dirty="0"/>
              <a:t>Il faut donc recourir au test suivant, test de Wald, pour chaque modalité de chaque v. :</a:t>
            </a:r>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Sous H0, la statistique de test W qui suit une loi du Khi-deux à un ddl, est définie par :</a:t>
            </a:r>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Alors, la modalité en question n’est pas significative au seuil de 5% si la p-value associée est &gt; 0.05</a:t>
            </a:r>
          </a:p>
        </p:txBody>
      </p:sp>
      <p:sp>
        <p:nvSpPr>
          <p:cNvPr id="26" name="Sous-titre 2"/>
          <p:cNvSpPr txBox="1">
            <a:spLocks/>
          </p:cNvSpPr>
          <p:nvPr/>
        </p:nvSpPr>
        <p:spPr>
          <a:xfrm>
            <a:off x="347004" y="5303520"/>
            <a:ext cx="11641014" cy="1554480"/>
          </a:xfrm>
          <a:prstGeom prst="rect">
            <a:avLst/>
          </a:prstGeom>
        </p:spPr>
        <p:txBody>
          <a:bodyPr vert="horz" lIns="91440" tIns="45720" rIns="91440" bIns="45720" rtlCol="0" anchor="t">
            <a:noAutofit/>
          </a:bodyPr>
          <a:lstStyle/>
          <a:p>
            <a:pPr marL="1076325" indent="-1076325" algn="ctr" rtl="1">
              <a:lnSpc>
                <a:spcPct val="90000"/>
              </a:lnSpc>
              <a:spcBef>
                <a:spcPts val="1000"/>
              </a:spcBef>
            </a:pPr>
            <a:endParaRPr lang="fr-FR" sz="2000" dirty="0"/>
          </a:p>
        </p:txBody>
      </p:sp>
      <p:pic>
        <p:nvPicPr>
          <p:cNvPr id="10" name="Picture 9" descr="Text, letter&#10;&#10;Description automatically generated">
            <a:extLst>
              <a:ext uri="{FF2B5EF4-FFF2-40B4-BE49-F238E27FC236}">
                <a16:creationId xmlns:a16="http://schemas.microsoft.com/office/drawing/2014/main" id="{F3981C9F-594C-4E57-AEF7-042364199B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12962" y="2493144"/>
            <a:ext cx="2278251" cy="670605"/>
          </a:xfrm>
          <a:prstGeom prst="rect">
            <a:avLst/>
          </a:prstGeom>
          <a:ln>
            <a:solidFill>
              <a:schemeClr val="tx1"/>
            </a:solidFill>
          </a:ln>
        </p:spPr>
      </p:pic>
      <p:pic>
        <p:nvPicPr>
          <p:cNvPr id="12" name="Picture 11" descr="Text, letter&#10;&#10;Description automatically generated">
            <a:extLst>
              <a:ext uri="{FF2B5EF4-FFF2-40B4-BE49-F238E27FC236}">
                <a16:creationId xmlns:a16="http://schemas.microsoft.com/office/drawing/2014/main" id="{42899704-CD9E-46C9-BC72-008574C6DB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2962" y="3702151"/>
            <a:ext cx="2278251" cy="670605"/>
          </a:xfrm>
          <a:prstGeom prst="rect">
            <a:avLst/>
          </a:prstGeom>
          <a:ln>
            <a:solidFill>
              <a:schemeClr val="tx1"/>
            </a:solidFill>
          </a:ln>
        </p:spPr>
      </p:pic>
      <p:sp>
        <p:nvSpPr>
          <p:cNvPr id="30" name="Text Box 29">
            <a:extLst>
              <a:ext uri="{FF2B5EF4-FFF2-40B4-BE49-F238E27FC236}">
                <a16:creationId xmlns:a16="http://schemas.microsoft.com/office/drawing/2014/main" id="{28C534C7-0942-4DA8-9295-98A6CF1F92DD}"/>
              </a:ext>
            </a:extLst>
          </p:cNvPr>
          <p:cNvSpPr txBox="1">
            <a:spLocks noChangeArrowheads="1"/>
          </p:cNvSpPr>
          <p:nvPr/>
        </p:nvSpPr>
        <p:spPr bwMode="auto">
          <a:xfrm>
            <a:off x="3393446" y="4822950"/>
            <a:ext cx="441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2.6) Critères de choix de modèles</a:t>
            </a:r>
          </a:p>
        </p:txBody>
      </p:sp>
      <p:sp>
        <p:nvSpPr>
          <p:cNvPr id="31" name="Sous-titre 2">
            <a:extLst>
              <a:ext uri="{FF2B5EF4-FFF2-40B4-BE49-F238E27FC236}">
                <a16:creationId xmlns:a16="http://schemas.microsoft.com/office/drawing/2014/main" id="{B3046780-149D-4A76-BA94-86F81FA58337}"/>
              </a:ext>
            </a:extLst>
          </p:cNvPr>
          <p:cNvSpPr txBox="1">
            <a:spLocks/>
          </p:cNvSpPr>
          <p:nvPr/>
        </p:nvSpPr>
        <p:spPr>
          <a:xfrm>
            <a:off x="347004" y="5237367"/>
            <a:ext cx="11641014" cy="142373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Les deux critères de choix sont utilisés pour comparer les modèles entre eux et qui ne sont pas forcément emboîtés les uns dans les autres.</a:t>
            </a:r>
          </a:p>
          <a:p>
            <a:pPr rtl="1">
              <a:lnSpc>
                <a:spcPct val="90000"/>
              </a:lnSpc>
              <a:spcBef>
                <a:spcPts val="1000"/>
              </a:spcBef>
            </a:pPr>
            <a:r>
              <a:rPr lang="fr-FR" sz="2000" dirty="0">
                <a:sym typeface="Wingdings" panose="05000000000000000000" pitchFamily="2" charset="2"/>
              </a:rPr>
              <a:t>  Critère d’information d’</a:t>
            </a:r>
            <a:r>
              <a:rPr lang="fr-FR" sz="2000" dirty="0" err="1">
                <a:sym typeface="Wingdings" panose="05000000000000000000" pitchFamily="2" charset="2"/>
              </a:rPr>
              <a:t>Akaike</a:t>
            </a:r>
            <a:r>
              <a:rPr lang="fr-FR" sz="2000" dirty="0">
                <a:sym typeface="Wingdings" panose="05000000000000000000" pitchFamily="2" charset="2"/>
              </a:rPr>
              <a:t> </a:t>
            </a:r>
            <a:r>
              <a:rPr lang="fr-FR" sz="2000" i="1" dirty="0">
                <a:solidFill>
                  <a:srgbClr val="FF0000"/>
                </a:solidFill>
                <a:effectLst>
                  <a:outerShdw blurRad="38100" dist="38100" dir="2700000" algn="tl">
                    <a:srgbClr val="000000">
                      <a:alpha val="43137"/>
                    </a:srgbClr>
                  </a:outerShdw>
                </a:effectLst>
                <a:sym typeface="Wingdings" panose="05000000000000000000" pitchFamily="2" charset="2"/>
              </a:rPr>
              <a:t>(AIC) = -2l + 2p</a:t>
            </a:r>
          </a:p>
          <a:p>
            <a:pPr rtl="1">
              <a:lnSpc>
                <a:spcPct val="90000"/>
              </a:lnSpc>
              <a:spcBef>
                <a:spcPts val="1000"/>
              </a:spcBef>
            </a:pPr>
            <a:r>
              <a:rPr lang="fr-FR" sz="2000" dirty="0">
                <a:sym typeface="Wingdings" panose="05000000000000000000" pitchFamily="2" charset="2"/>
              </a:rPr>
              <a:t>  Critère d’information bayésien </a:t>
            </a:r>
            <a:r>
              <a:rPr lang="fr-FR" sz="2000" i="1" dirty="0">
                <a:solidFill>
                  <a:srgbClr val="FF0000"/>
                </a:solidFill>
                <a:effectLst>
                  <a:outerShdw blurRad="38100" dist="38100" dir="2700000" algn="tl">
                    <a:srgbClr val="000000">
                      <a:alpha val="43137"/>
                    </a:srgbClr>
                  </a:outerShdw>
                </a:effectLst>
                <a:sym typeface="Wingdings" panose="05000000000000000000" pitchFamily="2" charset="2"/>
              </a:rPr>
              <a:t>(BIC) = -2l + 2p*log(n)</a:t>
            </a:r>
          </a:p>
        </p:txBody>
      </p:sp>
    </p:spTree>
    <p:extLst>
      <p:ext uri="{BB962C8B-B14F-4D97-AF65-F5344CB8AC3E}">
        <p14:creationId xmlns:p14="http://schemas.microsoft.com/office/powerpoint/2010/main" val="119707154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709634747"/>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19</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316524" y="1251562"/>
            <a:ext cx="11472202" cy="510478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Objectif : appliquer les méthodes d’apprentissage pour modéliser le coût moyen et la fréquence de sinistres.</a:t>
            </a:r>
          </a:p>
          <a:p>
            <a:pPr marL="1076325" indent="-1076325" rtl="1">
              <a:lnSpc>
                <a:spcPct val="90000"/>
              </a:lnSpc>
              <a:spcBef>
                <a:spcPts val="1000"/>
              </a:spcBef>
            </a:pPr>
            <a:r>
              <a:rPr lang="fr-FR" sz="2000" dirty="0"/>
              <a:t>Pour ce faire, nous allons commencer par partitionner notre BD en : 60% pour la base d’apprentissage + 40% pour la base de validation. Cette dernière nous permettre de valider la robustesse du modèle. En effet, la construction d’un modèle exige la recherche d’un compromis entre son adéquation aux données et sa complexité (</a:t>
            </a:r>
            <a:r>
              <a:rPr lang="fr-FR" sz="2000" i="1" dirty="0"/>
              <a:t>arbitrage biais-variance</a:t>
            </a:r>
            <a:r>
              <a:rPr lang="fr-FR" sz="2000" dirty="0"/>
              <a:t>).</a:t>
            </a:r>
          </a:p>
          <a:p>
            <a:pPr marL="1076325" indent="-1076325" rtl="1">
              <a:lnSpc>
                <a:spcPct val="90000"/>
              </a:lnSpc>
              <a:spcBef>
                <a:spcPts val="1000"/>
              </a:spcBef>
            </a:pPr>
            <a:r>
              <a:rPr lang="fr-FR" sz="2000" dirty="0"/>
              <a:t>Etant donné que la v. à expliquer est continue (coût moyen ou fréquence des sinistres), il est convenable d’utiliser l’erreur quadratique moyenne (MSE) comme mesure d’évaluation.</a:t>
            </a:r>
          </a:p>
          <a:p>
            <a:pPr marL="1076325" indent="-1076325" rtl="1">
              <a:lnSpc>
                <a:spcPct val="90000"/>
              </a:lnSpc>
              <a:spcBef>
                <a:spcPts val="1000"/>
              </a:spcBef>
            </a:pPr>
            <a:r>
              <a:rPr lang="fr-FR" sz="2000" dirty="0"/>
              <a:t>Formule de calcul du MSE (</a:t>
            </a:r>
            <a:r>
              <a:rPr lang="fr-FR" sz="2000" i="1" dirty="0" err="1"/>
              <a:t>Mean</a:t>
            </a:r>
            <a:r>
              <a:rPr lang="fr-FR" sz="2000" i="1" dirty="0"/>
              <a:t> </a:t>
            </a:r>
            <a:r>
              <a:rPr lang="fr-FR" sz="2000" i="1" dirty="0" err="1"/>
              <a:t>Squared</a:t>
            </a:r>
            <a:r>
              <a:rPr lang="fr-FR" sz="2000" i="1" dirty="0"/>
              <a:t> </a:t>
            </a:r>
            <a:r>
              <a:rPr lang="fr-FR" sz="2000" i="1" dirty="0" err="1"/>
              <a:t>Error</a:t>
            </a:r>
            <a:r>
              <a:rPr lang="fr-FR" sz="2000" i="1" dirty="0"/>
              <a:t> ou </a:t>
            </a:r>
            <a:r>
              <a:rPr lang="fr-FR" sz="2000" i="1" dirty="0" err="1"/>
              <a:t>Average</a:t>
            </a:r>
            <a:r>
              <a:rPr lang="fr-FR" sz="2000" i="1" dirty="0"/>
              <a:t> </a:t>
            </a:r>
            <a:r>
              <a:rPr lang="fr-FR" sz="2000" i="1" dirty="0" err="1"/>
              <a:t>Squared</a:t>
            </a:r>
            <a:r>
              <a:rPr lang="fr-FR" sz="2000" i="1" dirty="0"/>
              <a:t> </a:t>
            </a:r>
            <a:r>
              <a:rPr lang="fr-FR" sz="2000" i="1" dirty="0" err="1"/>
              <a:t>Error</a:t>
            </a:r>
            <a:r>
              <a:rPr lang="fr-FR" sz="2000" dirty="0"/>
              <a:t>) :</a:t>
            </a:r>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Où : n = # d’individus dans la base de validation ; </a:t>
            </a:r>
            <a:r>
              <a:rPr lang="fr-FR" sz="2000" dirty="0" err="1"/>
              <a:t>yî</a:t>
            </a:r>
            <a:r>
              <a:rPr lang="fr-FR" sz="2000" dirty="0"/>
              <a:t> est l’estimateur de yi sur la base de validation.</a:t>
            </a:r>
          </a:p>
          <a:p>
            <a:pPr marL="1076325" indent="-1076325" rtl="1">
              <a:lnSpc>
                <a:spcPct val="90000"/>
              </a:lnSpc>
              <a:spcBef>
                <a:spcPts val="1000"/>
              </a:spcBef>
            </a:pPr>
            <a:r>
              <a:rPr lang="fr-FR" sz="2000" dirty="0"/>
              <a:t>Cette erreur mesure la différence entre les valeurs prédites et celles empiriques.</a:t>
            </a:r>
          </a:p>
          <a:p>
            <a:pPr marL="1076325" indent="-1076325" rtl="1">
              <a:lnSpc>
                <a:spcPct val="90000"/>
              </a:lnSpc>
              <a:spcBef>
                <a:spcPts val="1000"/>
              </a:spcBef>
            </a:pPr>
            <a:r>
              <a:rPr lang="fr-FR" sz="2000" dirty="0"/>
              <a:t>Cet indicateur servira à éviter le problème de sur-apprentissage en déterminant un # d’itérations optimal pour l’algorithme en question.</a:t>
            </a:r>
          </a:p>
        </p:txBody>
      </p:sp>
      <p:pic>
        <p:nvPicPr>
          <p:cNvPr id="10" name="Picture 9" descr="A picture containing text, clock, watch&#10;&#10;Description automatically generated">
            <a:extLst>
              <a:ext uri="{FF2B5EF4-FFF2-40B4-BE49-F238E27FC236}">
                <a16:creationId xmlns:a16="http://schemas.microsoft.com/office/drawing/2014/main" id="{F3B9E7BE-A1E2-48AD-A96D-8065D5095A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5204" y="3953022"/>
            <a:ext cx="1886213" cy="759655"/>
          </a:xfrm>
          <a:prstGeom prst="rect">
            <a:avLst/>
          </a:prstGeom>
        </p:spPr>
      </p:pic>
    </p:spTree>
    <p:extLst>
      <p:ext uri="{BB962C8B-B14F-4D97-AF65-F5344CB8AC3E}">
        <p14:creationId xmlns:p14="http://schemas.microsoft.com/office/powerpoint/2010/main" val="181647530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16524" y="967154"/>
            <a:ext cx="11641014" cy="5292969"/>
          </a:xfrm>
        </p:spPr>
        <p:txBody>
          <a:bodyPr anchor="t">
            <a:normAutofit fontScale="85000" lnSpcReduction="20000"/>
          </a:bodyPr>
          <a:lstStyle/>
          <a:p>
            <a:pPr marL="1076325" indent="-1076325" algn="l" rtl="1"/>
            <a:r>
              <a:rPr lang="fr-FR" sz="2000" dirty="0">
                <a:latin typeface="+mj-lt"/>
              </a:rPr>
              <a:t>Le développement de la science des données (data science) et plus particulièrement de l’apprentissage statistique, a entrainé une évolution exponentielle des méthodes actuarielles et plus précisément au niveau de la tarification qui consiste l’un des cœurs du métier de l’actuariat.</a:t>
            </a:r>
          </a:p>
          <a:p>
            <a:pPr marL="1076325" indent="-1076325" algn="l" rtl="1"/>
            <a:endParaRPr lang="fr-FR" sz="2000" dirty="0">
              <a:latin typeface="+mj-lt"/>
            </a:endParaRPr>
          </a:p>
          <a:p>
            <a:pPr marL="1076325" indent="-1076325" algn="l" rtl="1"/>
            <a:r>
              <a:rPr lang="fr-FR" sz="2000" dirty="0">
                <a:latin typeface="+mj-lt"/>
              </a:rPr>
              <a:t>Ce travail aborde les méthodes utilisées en tarification non-vie, et plus spécifiquement en assurance RC-automobile. L’objectif principal est d’améliorer les processus tarifaires à l’aide des algorithmes d’apprentissage (Machine Learning). L’idée est donc de comparer ces nouvelles méthodes avec les méthodes traditionnelles de tarification en assurance RC-automobile.</a:t>
            </a:r>
          </a:p>
          <a:p>
            <a:pPr marL="1076325" indent="-1076325" algn="l" rtl="1"/>
            <a:endParaRPr lang="fr-FR" sz="2000" dirty="0">
              <a:latin typeface="+mj-lt"/>
            </a:endParaRPr>
          </a:p>
          <a:p>
            <a:pPr marL="1076325" indent="-1076325" algn="l" rtl="1"/>
            <a:r>
              <a:rPr lang="fr-FR" sz="2000" dirty="0">
                <a:latin typeface="+mj-lt"/>
              </a:rPr>
              <a:t>Pour ce faire, ce travail est subdivisé en 4 chapitres. Le 1</a:t>
            </a:r>
            <a:r>
              <a:rPr lang="fr-FR" sz="2000" baseline="30000" dirty="0">
                <a:latin typeface="+mj-lt"/>
              </a:rPr>
              <a:t>er</a:t>
            </a:r>
            <a:r>
              <a:rPr lang="fr-FR" sz="2000" dirty="0">
                <a:latin typeface="+mj-lt"/>
              </a:rPr>
              <a:t> chapitre aborde le contexte général et le cadre théorique du projet. Le 2</a:t>
            </a:r>
            <a:r>
              <a:rPr lang="fr-FR" sz="2000" baseline="30000" dirty="0">
                <a:latin typeface="+mj-lt"/>
              </a:rPr>
              <a:t>ème</a:t>
            </a:r>
            <a:r>
              <a:rPr lang="fr-FR" sz="2000" dirty="0">
                <a:latin typeface="+mj-lt"/>
              </a:rPr>
              <a:t>, on présente les données et les retraitements appliqués sur la base automobile à disposition ainsi que le principe de tarification selon l’approche classique GLM. Le 3</a:t>
            </a:r>
            <a:r>
              <a:rPr lang="fr-FR" sz="2000" baseline="30000" dirty="0">
                <a:latin typeface="+mj-lt"/>
              </a:rPr>
              <a:t>ème</a:t>
            </a:r>
            <a:r>
              <a:rPr lang="fr-FR" sz="2000" dirty="0">
                <a:latin typeface="+mj-lt"/>
              </a:rPr>
              <a:t> présente la mise en œuvre de certaines méthodes d’apprentissage. En fin, le 4</a:t>
            </a:r>
            <a:r>
              <a:rPr lang="fr-FR" sz="2000" baseline="30000" dirty="0">
                <a:latin typeface="+mj-lt"/>
              </a:rPr>
              <a:t>ème</a:t>
            </a:r>
            <a:r>
              <a:rPr lang="fr-FR" sz="2000" dirty="0">
                <a:latin typeface="+mj-lt"/>
              </a:rPr>
              <a:t> propose une comparaison entre les différents modèles construits en mettant l’accent sur leurs points de force et de faiblesse.</a:t>
            </a:r>
          </a:p>
          <a:p>
            <a:pPr marL="1076325" indent="-1076325" algn="l" rtl="1"/>
            <a:endParaRPr lang="fr-FR" sz="2000" dirty="0">
              <a:latin typeface="+mj-lt"/>
            </a:endParaRPr>
          </a:p>
          <a:p>
            <a:pPr marL="1076325" indent="-1076325" algn="l" rtl="1"/>
            <a:r>
              <a:rPr lang="fr-FR" sz="2000" dirty="0">
                <a:latin typeface="+mj-lt"/>
              </a:rPr>
              <a:t>Le traitement des données et l’implémentation des modèles sont faits grâce aux possibilités fonctionnelles et techniques offertes par les plateformes SAS 9.4, SAS Entreprise Guide, R-Studio et SAS Entreprise Miner.</a:t>
            </a:r>
          </a:p>
          <a:p>
            <a:pPr marL="1076325" indent="-1076325" algn="l" rtl="1"/>
            <a:endParaRPr lang="fr-FR" sz="2000" dirty="0">
              <a:latin typeface="+mj-lt"/>
            </a:endParaRPr>
          </a:p>
          <a:p>
            <a:pPr marL="1076325" indent="-1076325" algn="l" rtl="1"/>
            <a:r>
              <a:rPr lang="fr-FR" sz="2200" b="1" dirty="0">
                <a:latin typeface="+mj-lt"/>
              </a:rPr>
              <a:t>					Mots clés :</a:t>
            </a:r>
            <a:endParaRPr lang="fr-FR" sz="2000" dirty="0">
              <a:latin typeface="+mj-lt"/>
            </a:endParaRPr>
          </a:p>
          <a:p>
            <a:pPr marL="1076325" indent="-1076325" algn="l" rtl="1"/>
            <a:r>
              <a:rPr lang="fr-FR" sz="2000" dirty="0">
                <a:latin typeface="+mj-lt"/>
              </a:rPr>
              <a:t>Tarification, Fréquence, Coût moyen, GLM, Apprentissage statistique, CART, </a:t>
            </a:r>
            <a:r>
              <a:rPr lang="fr-FR" sz="2000" i="1" dirty="0" err="1">
                <a:latin typeface="+mj-lt"/>
              </a:rPr>
              <a:t>Bagging</a:t>
            </a:r>
            <a:r>
              <a:rPr lang="fr-FR" sz="2000" dirty="0">
                <a:latin typeface="+mj-lt"/>
              </a:rPr>
              <a:t>, Forêts aléatoires, </a:t>
            </a:r>
            <a:r>
              <a:rPr lang="fr-FR" sz="2000" i="1" dirty="0" err="1">
                <a:latin typeface="+mj-lt"/>
              </a:rPr>
              <a:t>Boosting</a:t>
            </a:r>
            <a:r>
              <a:rPr lang="fr-FR" sz="2000" dirty="0">
                <a:latin typeface="+mj-lt"/>
              </a:rPr>
              <a:t>, Réseau de neurones ... </a:t>
            </a:r>
          </a:p>
        </p:txBody>
      </p:sp>
      <p:cxnSp>
        <p:nvCxnSpPr>
          <p:cNvPr id="11" name="Connecteur droit 10"/>
          <p:cNvCxnSpPr/>
          <p:nvPr/>
        </p:nvCxnSpPr>
        <p:spPr>
          <a:xfrm>
            <a:off x="0" y="0"/>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409BF02-140A-4B3E-909B-DA769343B79F}" type="slidenum">
              <a:rPr lang="fr-FR" sz="1400" b="1" smtClean="0"/>
              <a:pPr/>
              <a:t>2</a:t>
            </a:fld>
            <a:endParaRPr lang="fr-FR" sz="1400" b="1" dirty="0"/>
          </a:p>
        </p:txBody>
      </p:sp>
      <p:sp>
        <p:nvSpPr>
          <p:cNvPr id="18" name="ZoneTexte 17"/>
          <p:cNvSpPr txBox="1"/>
          <p:nvPr/>
        </p:nvSpPr>
        <p:spPr>
          <a:xfrm>
            <a:off x="4460631" y="182880"/>
            <a:ext cx="3352800" cy="584775"/>
          </a:xfrm>
          <a:prstGeom prst="rect">
            <a:avLst/>
          </a:prstGeom>
          <a:noFill/>
        </p:spPr>
        <p:txBody>
          <a:bodyPr wrap="square" rtlCol="0">
            <a:spAutoFit/>
          </a:bodyPr>
          <a:lstStyle/>
          <a:p>
            <a:pPr algn="ctr"/>
            <a:r>
              <a:rPr lang="fr-FR" sz="3200" u="sng" dirty="0"/>
              <a:t>Résumé</a:t>
            </a:r>
          </a:p>
        </p:txBody>
      </p:sp>
    </p:spTree>
    <p:extLst>
      <p:ext uri="{BB962C8B-B14F-4D97-AF65-F5344CB8AC3E}">
        <p14:creationId xmlns:p14="http://schemas.microsoft.com/office/powerpoint/2010/main" val="3870078663"/>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20</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316524" y="1589184"/>
            <a:ext cx="11472202" cy="1755409"/>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Objectif : construire deux arbres de régression (coût moyen + # de </a:t>
            </a:r>
            <a:r>
              <a:rPr lang="fr-FR" sz="2000" dirty="0" err="1"/>
              <a:t>sinisitres</a:t>
            </a:r>
            <a:r>
              <a:rPr lang="fr-FR" sz="2000" dirty="0"/>
              <a:t>)</a:t>
            </a:r>
          </a:p>
          <a:p>
            <a:pPr marL="1076325" indent="-1076325" rtl="1">
              <a:lnSpc>
                <a:spcPct val="90000"/>
              </a:lnSpc>
              <a:spcBef>
                <a:spcPts val="1000"/>
              </a:spcBef>
            </a:pPr>
            <a:r>
              <a:rPr lang="fr-FR" sz="2000" dirty="0"/>
              <a:t>Pour tenir en compte le concept de généralisation (l’opposé de sur-apprentissage), nous appliquons l’élagage de l’arbre dont le principe est de remonter cet arbre en partant des feuilles et de supprimer les nœuds dont la division n’améliore pas significativement l’arbre. L’idée donc est de sélectionner le sous-arbre dont la moyenne des erreurs au carré est la plus faible sur la base de validation.</a:t>
            </a:r>
          </a:p>
          <a:p>
            <a:pPr marL="1076325" indent="-1076325" rtl="1">
              <a:lnSpc>
                <a:spcPct val="90000"/>
              </a:lnSpc>
              <a:spcBef>
                <a:spcPts val="1000"/>
              </a:spcBef>
            </a:pPr>
            <a:endParaRPr lang="fr-FR" sz="2000" dirty="0"/>
          </a:p>
        </p:txBody>
      </p:sp>
      <p:sp>
        <p:nvSpPr>
          <p:cNvPr id="8" name="Text Box 29">
            <a:extLst>
              <a:ext uri="{FF2B5EF4-FFF2-40B4-BE49-F238E27FC236}">
                <a16:creationId xmlns:a16="http://schemas.microsoft.com/office/drawing/2014/main" id="{18D45D8F-5E01-45FF-BE9B-180C40009DD9}"/>
              </a:ext>
            </a:extLst>
          </p:cNvPr>
          <p:cNvSpPr txBox="1">
            <a:spLocks noChangeArrowheads="1"/>
          </p:cNvSpPr>
          <p:nvPr/>
        </p:nvSpPr>
        <p:spPr bwMode="auto">
          <a:xfrm>
            <a:off x="4100338" y="1061613"/>
            <a:ext cx="3938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 Arbre de régression (CART)</a:t>
            </a:r>
          </a:p>
        </p:txBody>
      </p:sp>
      <p:sp>
        <p:nvSpPr>
          <p:cNvPr id="9" name="Text Box 29">
            <a:extLst>
              <a:ext uri="{FF2B5EF4-FFF2-40B4-BE49-F238E27FC236}">
                <a16:creationId xmlns:a16="http://schemas.microsoft.com/office/drawing/2014/main" id="{1CD5194B-85DB-4561-AD0F-543042E0367B}"/>
              </a:ext>
            </a:extLst>
          </p:cNvPr>
          <p:cNvSpPr txBox="1">
            <a:spLocks noChangeArrowheads="1"/>
          </p:cNvSpPr>
          <p:nvPr/>
        </p:nvSpPr>
        <p:spPr bwMode="auto">
          <a:xfrm>
            <a:off x="3861265" y="3296032"/>
            <a:ext cx="44117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1.1) Modélisation du coût moyen</a:t>
            </a:r>
          </a:p>
        </p:txBody>
      </p:sp>
      <p:sp>
        <p:nvSpPr>
          <p:cNvPr id="11" name="Sous-titre 2">
            <a:extLst>
              <a:ext uri="{FF2B5EF4-FFF2-40B4-BE49-F238E27FC236}">
                <a16:creationId xmlns:a16="http://schemas.microsoft.com/office/drawing/2014/main" id="{B8F4A0C6-62A0-4BD6-8307-494BBE41595D}"/>
              </a:ext>
            </a:extLst>
          </p:cNvPr>
          <p:cNvSpPr txBox="1">
            <a:spLocks/>
          </p:cNvSpPr>
          <p:nvPr/>
        </p:nvSpPr>
        <p:spPr>
          <a:xfrm>
            <a:off x="5219114" y="3851740"/>
            <a:ext cx="6567268" cy="244276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 MSE en fonction du # de feuilles sur la base d’</a:t>
            </a:r>
            <a:r>
              <a:rPr lang="fr-FR" sz="2000" dirty="0">
                <a:solidFill>
                  <a:srgbClr val="2683C6"/>
                </a:solidFill>
              </a:rPr>
              <a:t>apprentissage</a:t>
            </a:r>
            <a:r>
              <a:rPr lang="fr-FR" sz="2000" dirty="0"/>
              <a:t> et sur la base de </a:t>
            </a:r>
            <a:r>
              <a:rPr lang="fr-FR" sz="2000" dirty="0">
                <a:solidFill>
                  <a:srgbClr val="FF0000"/>
                </a:solidFill>
              </a:rPr>
              <a:t>validation</a:t>
            </a:r>
            <a:r>
              <a:rPr lang="fr-FR" sz="2000" dirty="0"/>
              <a:t>. La valeur qui minimise l’erreur de validation est bien 14 feuilles.</a:t>
            </a:r>
          </a:p>
          <a:p>
            <a:pPr marL="1076325" indent="-1076325" rtl="1">
              <a:lnSpc>
                <a:spcPct val="90000"/>
              </a:lnSpc>
              <a:spcBef>
                <a:spcPts val="1000"/>
              </a:spcBef>
            </a:pPr>
            <a:r>
              <a:rPr lang="fr-FR" sz="2000" dirty="0"/>
              <a:t>Chaque feuille correspond à un groupe auquel est associé un coût moyen de sinistre. Ainsi, en fonction des caractéristiques de l’individu, un coût moyen lui sera attribué.</a:t>
            </a:r>
          </a:p>
        </p:txBody>
      </p:sp>
      <p:pic>
        <p:nvPicPr>
          <p:cNvPr id="3" name="Picture 2">
            <a:extLst>
              <a:ext uri="{FF2B5EF4-FFF2-40B4-BE49-F238E27FC236}">
                <a16:creationId xmlns:a16="http://schemas.microsoft.com/office/drawing/2014/main" id="{E7196734-DDD6-441E-A1F6-5A240410EDBB}"/>
              </a:ext>
            </a:extLst>
          </p:cNvPr>
          <p:cNvPicPr>
            <a:picLocks noChangeAspect="1"/>
          </p:cNvPicPr>
          <p:nvPr/>
        </p:nvPicPr>
        <p:blipFill>
          <a:blip r:embed="rId8"/>
          <a:stretch>
            <a:fillRect/>
          </a:stretch>
        </p:blipFill>
        <p:spPr>
          <a:xfrm>
            <a:off x="405618" y="3851740"/>
            <a:ext cx="4602480" cy="2504610"/>
          </a:xfrm>
          <a:prstGeom prst="rect">
            <a:avLst/>
          </a:prstGeom>
        </p:spPr>
      </p:pic>
    </p:spTree>
    <p:extLst>
      <p:ext uri="{BB962C8B-B14F-4D97-AF65-F5344CB8AC3E}">
        <p14:creationId xmlns:p14="http://schemas.microsoft.com/office/powerpoint/2010/main" val="27871920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21</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478302" y="3418620"/>
            <a:ext cx="5894363" cy="293773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Ce graphe présente une comparaison des coûts moyens </a:t>
            </a:r>
            <a:r>
              <a:rPr lang="fr-FR" sz="2000" dirty="0">
                <a:solidFill>
                  <a:srgbClr val="FF0000"/>
                </a:solidFill>
              </a:rPr>
              <a:t>observés</a:t>
            </a:r>
            <a:r>
              <a:rPr lang="fr-FR" sz="2000" dirty="0"/>
              <a:t> et </a:t>
            </a:r>
            <a:r>
              <a:rPr lang="fr-FR" sz="2000" dirty="0">
                <a:solidFill>
                  <a:srgbClr val="2683C6"/>
                </a:solidFill>
              </a:rPr>
              <a:t>prédits</a:t>
            </a:r>
            <a:r>
              <a:rPr lang="fr-FR" sz="2000" dirty="0"/>
              <a:t>. Il révèle dans quelle mesure l’exploitation des données d’entrainement est reflétée dans les données de validation.</a:t>
            </a:r>
          </a:p>
          <a:p>
            <a:pPr marL="1076325" indent="-1076325" rtl="1">
              <a:lnSpc>
                <a:spcPct val="90000"/>
              </a:lnSpc>
              <a:spcBef>
                <a:spcPts val="1000"/>
              </a:spcBef>
            </a:pPr>
            <a:r>
              <a:rPr lang="fr-FR" sz="2000" dirty="0"/>
              <a:t>Pour la cas idéal, les barres doivent être de la même hauteur. La différence remarquable de hauteur de certaines barres est généralement due à la présence de quelques cas particuliers dans la base de validation.</a:t>
            </a:r>
          </a:p>
        </p:txBody>
      </p:sp>
      <p:pic>
        <p:nvPicPr>
          <p:cNvPr id="5" name="Picture 4">
            <a:extLst>
              <a:ext uri="{FF2B5EF4-FFF2-40B4-BE49-F238E27FC236}">
                <a16:creationId xmlns:a16="http://schemas.microsoft.com/office/drawing/2014/main" id="{6581DDB1-CAE2-4B47-B84D-B8F89D8F142A}"/>
              </a:ext>
            </a:extLst>
          </p:cNvPr>
          <p:cNvPicPr>
            <a:picLocks noChangeAspect="1"/>
          </p:cNvPicPr>
          <p:nvPr/>
        </p:nvPicPr>
        <p:blipFill>
          <a:blip r:embed="rId8"/>
          <a:stretch>
            <a:fillRect/>
          </a:stretch>
        </p:blipFill>
        <p:spPr>
          <a:xfrm>
            <a:off x="811068" y="1163641"/>
            <a:ext cx="4886347" cy="2100896"/>
          </a:xfrm>
          <a:prstGeom prst="rect">
            <a:avLst/>
          </a:prstGeom>
        </p:spPr>
      </p:pic>
      <p:sp>
        <p:nvSpPr>
          <p:cNvPr id="13" name="Sous-titre 2">
            <a:extLst>
              <a:ext uri="{FF2B5EF4-FFF2-40B4-BE49-F238E27FC236}">
                <a16:creationId xmlns:a16="http://schemas.microsoft.com/office/drawing/2014/main" id="{AEF6A710-E32C-42E6-8A71-E83D772B1A50}"/>
              </a:ext>
            </a:extLst>
          </p:cNvPr>
          <p:cNvSpPr txBox="1">
            <a:spLocks/>
          </p:cNvSpPr>
          <p:nvPr/>
        </p:nvSpPr>
        <p:spPr>
          <a:xfrm>
            <a:off x="6065790" y="1518848"/>
            <a:ext cx="5894363" cy="4753533"/>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Nous constatons que pour la plupart des feuilles, les valeurs prédites atteignent ou excèdent les grandeurs réelles de la base de validation, nous pouvons soupçonner dès lors que le modèle est surestimé.</a:t>
            </a:r>
          </a:p>
          <a:p>
            <a:pPr marL="1076325" indent="-1076325" rtl="1">
              <a:lnSpc>
                <a:spcPct val="90000"/>
              </a:lnSpc>
              <a:spcBef>
                <a:spcPts val="1000"/>
              </a:spcBef>
            </a:pPr>
            <a:r>
              <a:rPr lang="fr-FR" sz="2000" dirty="0"/>
              <a:t>L’arbre à 14 feuilles obtenu est représenté dans le slide suivant. La représentation graphique de l’arbre permet notamment de hiérarchiser l’importance des v. expliquant le risque assuré.</a:t>
            </a:r>
          </a:p>
          <a:p>
            <a:pPr marL="1076325" indent="-1076325" rtl="1">
              <a:lnSpc>
                <a:spcPct val="90000"/>
              </a:lnSpc>
              <a:spcBef>
                <a:spcPts val="1000"/>
              </a:spcBef>
            </a:pPr>
            <a:r>
              <a:rPr lang="fr-FR" sz="2000" dirty="0"/>
              <a:t>En effet, plus la v. intervient haut dans l’arbre plus son effet est discriminant dans l’explication du risque. Dans notre exemple, </a:t>
            </a:r>
            <a:r>
              <a:rPr lang="fr-FR" sz="2000" dirty="0">
                <a:highlight>
                  <a:srgbClr val="00FF00"/>
                </a:highlight>
              </a:rPr>
              <a:t>la région est la v. la plus discriminante puisqu’elle est la 1</a:t>
            </a:r>
            <a:r>
              <a:rPr lang="fr-FR" sz="2000" baseline="30000" dirty="0">
                <a:highlight>
                  <a:srgbClr val="00FF00"/>
                </a:highlight>
              </a:rPr>
              <a:t>ère</a:t>
            </a:r>
            <a:r>
              <a:rPr lang="fr-FR" sz="2000" dirty="0">
                <a:highlight>
                  <a:srgbClr val="00FF00"/>
                </a:highlight>
              </a:rPr>
              <a:t> v. à intervenir.</a:t>
            </a:r>
          </a:p>
        </p:txBody>
      </p:sp>
    </p:spTree>
    <p:extLst>
      <p:ext uri="{BB962C8B-B14F-4D97-AF65-F5344CB8AC3E}">
        <p14:creationId xmlns:p14="http://schemas.microsoft.com/office/powerpoint/2010/main" val="73663345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22</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201637" y="1615888"/>
            <a:ext cx="6115328" cy="3926782"/>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L’estimation de la fréquence des sinistres se fera avec le même procédé que celui de l’estimateur du coût moyen. </a:t>
            </a:r>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D’après le graphe, on constate que l’arbre ajusté sur la base d’apprentissage puis élagué sur la base de validation possède un total de 21 feuilles. </a:t>
            </a:r>
          </a:p>
        </p:txBody>
      </p:sp>
      <p:sp>
        <p:nvSpPr>
          <p:cNvPr id="9" name="Text Box 29">
            <a:extLst>
              <a:ext uri="{FF2B5EF4-FFF2-40B4-BE49-F238E27FC236}">
                <a16:creationId xmlns:a16="http://schemas.microsoft.com/office/drawing/2014/main" id="{4AFE6865-58E5-4698-8E00-E8EA245E6B5A}"/>
              </a:ext>
            </a:extLst>
          </p:cNvPr>
          <p:cNvSpPr txBox="1">
            <a:spLocks noChangeArrowheads="1"/>
          </p:cNvSpPr>
          <p:nvPr/>
        </p:nvSpPr>
        <p:spPr bwMode="auto">
          <a:xfrm>
            <a:off x="3009501" y="1115537"/>
            <a:ext cx="6115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1.2) Modélisation de la fréquence des sinistres</a:t>
            </a:r>
          </a:p>
        </p:txBody>
      </p:sp>
      <p:pic>
        <p:nvPicPr>
          <p:cNvPr id="3" name="Picture 2">
            <a:extLst>
              <a:ext uri="{FF2B5EF4-FFF2-40B4-BE49-F238E27FC236}">
                <a16:creationId xmlns:a16="http://schemas.microsoft.com/office/drawing/2014/main" id="{4B46B769-CAB1-4277-981E-E439AA5CD2AA}"/>
              </a:ext>
            </a:extLst>
          </p:cNvPr>
          <p:cNvPicPr>
            <a:picLocks noChangeAspect="1"/>
          </p:cNvPicPr>
          <p:nvPr/>
        </p:nvPicPr>
        <p:blipFill>
          <a:blip r:embed="rId8"/>
          <a:stretch>
            <a:fillRect/>
          </a:stretch>
        </p:blipFill>
        <p:spPr>
          <a:xfrm>
            <a:off x="618978" y="2658948"/>
            <a:ext cx="4853354" cy="1699327"/>
          </a:xfrm>
          <a:prstGeom prst="rect">
            <a:avLst/>
          </a:prstGeom>
        </p:spPr>
      </p:pic>
      <p:pic>
        <p:nvPicPr>
          <p:cNvPr id="7" name="Picture 6">
            <a:extLst>
              <a:ext uri="{FF2B5EF4-FFF2-40B4-BE49-F238E27FC236}">
                <a16:creationId xmlns:a16="http://schemas.microsoft.com/office/drawing/2014/main" id="{430DAE50-14F5-493A-8167-B445EF3062CB}"/>
              </a:ext>
            </a:extLst>
          </p:cNvPr>
          <p:cNvPicPr>
            <a:picLocks noChangeAspect="1"/>
          </p:cNvPicPr>
          <p:nvPr/>
        </p:nvPicPr>
        <p:blipFill>
          <a:blip r:embed="rId9"/>
          <a:stretch>
            <a:fillRect/>
          </a:stretch>
        </p:blipFill>
        <p:spPr>
          <a:xfrm>
            <a:off x="6734306" y="1689745"/>
            <a:ext cx="4647029" cy="1675051"/>
          </a:xfrm>
          <a:prstGeom prst="rect">
            <a:avLst/>
          </a:prstGeom>
        </p:spPr>
      </p:pic>
      <p:sp>
        <p:nvSpPr>
          <p:cNvPr id="14" name="Sous-titre 2">
            <a:extLst>
              <a:ext uri="{FF2B5EF4-FFF2-40B4-BE49-F238E27FC236}">
                <a16:creationId xmlns:a16="http://schemas.microsoft.com/office/drawing/2014/main" id="{260D25C1-8AD1-43AC-8ECD-4F6E8AA89610}"/>
              </a:ext>
            </a:extLst>
          </p:cNvPr>
          <p:cNvSpPr txBox="1">
            <a:spLocks/>
          </p:cNvSpPr>
          <p:nvPr/>
        </p:nvSpPr>
        <p:spPr>
          <a:xfrm>
            <a:off x="6612385" y="3505901"/>
            <a:ext cx="5064370" cy="299750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A la première vue, nous remarquons au niveau de la feuille numéro 5 un écart important entre le cumul des valeurs prédites et la somme des valeurs réellement observées (</a:t>
            </a:r>
            <a:r>
              <a:rPr lang="fr-FR" sz="2000" i="1" dirty="0"/>
              <a:t>la somme des valeurs prédites est sous-estimée</a:t>
            </a:r>
            <a:r>
              <a:rPr lang="fr-FR" sz="2000" dirty="0"/>
              <a:t>).</a:t>
            </a:r>
          </a:p>
          <a:p>
            <a:pPr marL="1076325" indent="-1076325" rtl="1">
              <a:lnSpc>
                <a:spcPct val="90000"/>
              </a:lnSpc>
              <a:spcBef>
                <a:spcPts val="1000"/>
              </a:spcBef>
            </a:pPr>
            <a:r>
              <a:rPr lang="fr-FR" sz="2000" dirty="0"/>
              <a:t>L’arbre optimal obtenu est représenté (voir slide suivant). Comme pour le cas du coût moyen, </a:t>
            </a:r>
            <a:r>
              <a:rPr lang="fr-FR" sz="2000" dirty="0">
                <a:highlight>
                  <a:srgbClr val="00FF00"/>
                </a:highlight>
              </a:rPr>
              <a:t>la v. la plus discriminante est la v. Région.</a:t>
            </a:r>
          </a:p>
        </p:txBody>
      </p:sp>
    </p:spTree>
    <p:extLst>
      <p:ext uri="{BB962C8B-B14F-4D97-AF65-F5344CB8AC3E}">
        <p14:creationId xmlns:p14="http://schemas.microsoft.com/office/powerpoint/2010/main" val="13192905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23</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201637" y="1404873"/>
            <a:ext cx="11446412" cy="73526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Cette famille de méthodes, basée sur la construction aléatoire d’un grand # de modèles, permet d’améliorer l’ajustement par agrégation des modèles établis tout en évitant le sur-apprentissage</a:t>
            </a:r>
          </a:p>
        </p:txBody>
      </p:sp>
      <p:sp>
        <p:nvSpPr>
          <p:cNvPr id="9" name="Text Box 29">
            <a:extLst>
              <a:ext uri="{FF2B5EF4-FFF2-40B4-BE49-F238E27FC236}">
                <a16:creationId xmlns:a16="http://schemas.microsoft.com/office/drawing/2014/main" id="{4AFE6865-58E5-4698-8E00-E8EA245E6B5A}"/>
              </a:ext>
            </a:extLst>
          </p:cNvPr>
          <p:cNvSpPr txBox="1">
            <a:spLocks noChangeArrowheads="1"/>
          </p:cNvSpPr>
          <p:nvPr/>
        </p:nvSpPr>
        <p:spPr bwMode="auto">
          <a:xfrm>
            <a:off x="4186944" y="988927"/>
            <a:ext cx="3760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 Méthodes des ensembles</a:t>
            </a:r>
          </a:p>
        </p:txBody>
      </p:sp>
      <p:sp>
        <p:nvSpPr>
          <p:cNvPr id="11" name="Text Box 29">
            <a:extLst>
              <a:ext uri="{FF2B5EF4-FFF2-40B4-BE49-F238E27FC236}">
                <a16:creationId xmlns:a16="http://schemas.microsoft.com/office/drawing/2014/main" id="{A2304ECC-FEFB-4AB8-BC45-5E8A23B8D883}"/>
              </a:ext>
            </a:extLst>
          </p:cNvPr>
          <p:cNvSpPr txBox="1">
            <a:spLocks noChangeArrowheads="1"/>
          </p:cNvSpPr>
          <p:nvPr/>
        </p:nvSpPr>
        <p:spPr bwMode="auto">
          <a:xfrm>
            <a:off x="2855976" y="2055727"/>
            <a:ext cx="64177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2.1) </a:t>
            </a:r>
            <a:r>
              <a:rPr lang="fr-FR" sz="2400" b="1" i="1" dirty="0"/>
              <a:t>Bagging</a:t>
            </a:r>
            <a:r>
              <a:rPr lang="fr-FR" sz="2400" b="1" dirty="0"/>
              <a:t> et Forêts aléatoires (</a:t>
            </a:r>
            <a:r>
              <a:rPr lang="fr-FR" sz="2400" b="1" i="1" dirty="0" err="1"/>
              <a:t>Random</a:t>
            </a:r>
            <a:r>
              <a:rPr lang="fr-FR" sz="2400" b="1" i="1" dirty="0"/>
              <a:t> </a:t>
            </a:r>
            <a:r>
              <a:rPr lang="fr-FR" sz="2400" b="1" i="1" dirty="0" err="1"/>
              <a:t>forest</a:t>
            </a:r>
            <a:r>
              <a:rPr lang="fr-FR" sz="2400" b="1" dirty="0"/>
              <a:t>)</a:t>
            </a:r>
          </a:p>
        </p:txBody>
      </p:sp>
      <p:sp>
        <p:nvSpPr>
          <p:cNvPr id="12" name="Sous-titre 2">
            <a:extLst>
              <a:ext uri="{FF2B5EF4-FFF2-40B4-BE49-F238E27FC236}">
                <a16:creationId xmlns:a16="http://schemas.microsoft.com/office/drawing/2014/main" id="{399C590C-34C3-41E7-8EBC-4EDF478AF7A1}"/>
              </a:ext>
            </a:extLst>
          </p:cNvPr>
          <p:cNvSpPr txBox="1">
            <a:spLocks/>
          </p:cNvSpPr>
          <p:nvPr/>
        </p:nvSpPr>
        <p:spPr>
          <a:xfrm>
            <a:off x="199290" y="2879634"/>
            <a:ext cx="11589436" cy="3591503"/>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La méthode du </a:t>
            </a:r>
            <a:r>
              <a:rPr lang="fr-FR" sz="2000" i="1" dirty="0"/>
              <a:t>Bagging</a:t>
            </a:r>
            <a:r>
              <a:rPr lang="fr-FR" sz="2000" dirty="0"/>
              <a:t> consiste à construire des arbres par </a:t>
            </a:r>
            <a:r>
              <a:rPr lang="fr-FR" sz="2000" i="1" dirty="0" err="1"/>
              <a:t>bootstrap</a:t>
            </a:r>
            <a:r>
              <a:rPr lang="fr-FR" sz="2000" dirty="0"/>
              <a:t> puis à utiliser la moyenne des prédictions issues de ces arbres comme prédiction du modèle.</a:t>
            </a:r>
          </a:p>
          <a:p>
            <a:pPr marL="1076325" indent="-1076325" rtl="1">
              <a:lnSpc>
                <a:spcPct val="90000"/>
              </a:lnSpc>
              <a:spcBef>
                <a:spcPts val="1000"/>
              </a:spcBef>
            </a:pPr>
            <a:r>
              <a:rPr lang="fr-FR" sz="2000" dirty="0"/>
              <a:t>La méthode des forêts aléatoires constitue une variante du </a:t>
            </a:r>
            <a:r>
              <a:rPr lang="fr-FR" sz="2000" i="1" dirty="0"/>
              <a:t>Bagging</a:t>
            </a:r>
            <a:r>
              <a:rPr lang="fr-FR" sz="2000" dirty="0"/>
              <a:t>, nous allons ainsi nous contenter d’implémenter uniquement le modèle des forêts aléatoires. En effet, le </a:t>
            </a:r>
            <a:r>
              <a:rPr lang="fr-FR" sz="2000" i="1" dirty="0" err="1"/>
              <a:t>Random</a:t>
            </a:r>
            <a:r>
              <a:rPr lang="fr-FR" sz="2000" i="1" dirty="0"/>
              <a:t> </a:t>
            </a:r>
            <a:r>
              <a:rPr lang="fr-FR" sz="2000" i="1" dirty="0" err="1"/>
              <a:t>forest</a:t>
            </a:r>
            <a:r>
              <a:rPr lang="fr-FR" sz="2000" dirty="0"/>
              <a:t> se distingue du </a:t>
            </a:r>
            <a:r>
              <a:rPr lang="fr-FR" sz="2000" i="1" dirty="0"/>
              <a:t>Bagging</a:t>
            </a:r>
            <a:r>
              <a:rPr lang="fr-FR" sz="2000" dirty="0"/>
              <a:t> par le fait qu’avant la division de chaque nœud, à la place de sélectionner la division optimale parmi les divisions possibles basées sur toutes les v. explicatives, il tire aléatoirement un certain # m de v. explicatives, puis considère les divisions possibles basées sur ce sous-ensemble.</a:t>
            </a:r>
          </a:p>
          <a:p>
            <a:pPr marL="1076325" indent="-1076325" rtl="1">
              <a:lnSpc>
                <a:spcPct val="90000"/>
              </a:lnSpc>
              <a:spcBef>
                <a:spcPts val="1000"/>
              </a:spcBef>
            </a:pPr>
            <a:r>
              <a:rPr lang="fr-FR" sz="2000" dirty="0"/>
              <a:t>Le fait d’ajouter cet aléa dans la construction des arbres permet de rendre les arbres construits plus indépendants et de réduire donc la variance de l’estimation mais on perd la principale qualité d’un arbre de décision : </a:t>
            </a:r>
            <a:r>
              <a:rPr lang="fr-FR" sz="2000" dirty="0">
                <a:solidFill>
                  <a:srgbClr val="FF0000"/>
                </a:solidFill>
              </a:rPr>
              <a:t>la lisibilité</a:t>
            </a:r>
          </a:p>
          <a:p>
            <a:pPr marL="1076325" indent="-1076325" rtl="1">
              <a:lnSpc>
                <a:spcPct val="90000"/>
              </a:lnSpc>
              <a:spcBef>
                <a:spcPts val="1000"/>
              </a:spcBef>
            </a:pPr>
            <a:r>
              <a:rPr lang="fr-FR" sz="2000" dirty="0"/>
              <a:t>Nous allons essayer d’estimer le coût moyen et la fréquence des sinistres en construisant deux forêts aléatoires. Le # d’arbres de chaque foret est déterminé en minimisant la fonction d’erreur sur la base de validation.</a:t>
            </a:r>
          </a:p>
        </p:txBody>
      </p:sp>
    </p:spTree>
    <p:extLst>
      <p:ext uri="{BB962C8B-B14F-4D97-AF65-F5344CB8AC3E}">
        <p14:creationId xmlns:p14="http://schemas.microsoft.com/office/powerpoint/2010/main" val="2294797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24</a:t>
            </a:fld>
            <a:endParaRPr lang="fr-FR" sz="1400" b="1" dirty="0"/>
          </a:p>
        </p:txBody>
      </p:sp>
      <p:sp>
        <p:nvSpPr>
          <p:cNvPr id="9" name="Text Box 29">
            <a:extLst>
              <a:ext uri="{FF2B5EF4-FFF2-40B4-BE49-F238E27FC236}">
                <a16:creationId xmlns:a16="http://schemas.microsoft.com/office/drawing/2014/main" id="{4AFE6865-58E5-4698-8E00-E8EA245E6B5A}"/>
              </a:ext>
            </a:extLst>
          </p:cNvPr>
          <p:cNvSpPr txBox="1">
            <a:spLocks noChangeArrowheads="1"/>
          </p:cNvSpPr>
          <p:nvPr/>
        </p:nvSpPr>
        <p:spPr bwMode="auto">
          <a:xfrm>
            <a:off x="3742658" y="974853"/>
            <a:ext cx="46490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2.1.1) Modélisation du coût moyen</a:t>
            </a:r>
          </a:p>
        </p:txBody>
      </p:sp>
      <p:sp>
        <p:nvSpPr>
          <p:cNvPr id="10" name="Sous-titre 2">
            <a:extLst>
              <a:ext uri="{FF2B5EF4-FFF2-40B4-BE49-F238E27FC236}">
                <a16:creationId xmlns:a16="http://schemas.microsoft.com/office/drawing/2014/main" id="{1C80F373-0734-404F-A757-3D0DB98EEC33}"/>
              </a:ext>
            </a:extLst>
          </p:cNvPr>
          <p:cNvSpPr txBox="1">
            <a:spLocks/>
          </p:cNvSpPr>
          <p:nvPr/>
        </p:nvSpPr>
        <p:spPr>
          <a:xfrm>
            <a:off x="196945" y="1456450"/>
            <a:ext cx="11589436" cy="390334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Contrairement à l’algorithme CART, la représentation des différentes segmentations sous forme d’arbres de décision n’est pas réalisable. Toutefois, des résultats intermédiaires peuvent être analysés afin d’améliorer la prédiction du modèle.</a:t>
            </a:r>
          </a:p>
          <a:p>
            <a:pPr marL="1076325" indent="-1076325" rtl="1">
              <a:lnSpc>
                <a:spcPct val="90000"/>
              </a:lnSpc>
              <a:spcBef>
                <a:spcPts val="1000"/>
              </a:spcBef>
            </a:pPr>
            <a:r>
              <a:rPr lang="fr-FR" sz="2000" dirty="0"/>
              <a:t>Nous pouvons ainsi voir l’importance de chaque v. dans le modèle construit ou encore l’évolution de l’erreur en fonction du # d’arbres construits.</a:t>
            </a:r>
          </a:p>
          <a:p>
            <a:pPr marL="1076325" indent="-1076325" rtl="1">
              <a:lnSpc>
                <a:spcPct val="90000"/>
              </a:lnSpc>
              <a:spcBef>
                <a:spcPts val="1000"/>
              </a:spcBef>
            </a:pPr>
            <a:r>
              <a:rPr lang="fr-FR" sz="2000" dirty="0"/>
              <a:t>L’évaluation itérative de l’erreur permet de contrôler et même d’optimiser le # d’arbres de la forêt :</a:t>
            </a:r>
          </a:p>
        </p:txBody>
      </p:sp>
      <p:pic>
        <p:nvPicPr>
          <p:cNvPr id="3" name="Picture 2">
            <a:extLst>
              <a:ext uri="{FF2B5EF4-FFF2-40B4-BE49-F238E27FC236}">
                <a16:creationId xmlns:a16="http://schemas.microsoft.com/office/drawing/2014/main" id="{1022C30D-C0A8-49E2-9DBE-C1E392F0EAD4}"/>
              </a:ext>
            </a:extLst>
          </p:cNvPr>
          <p:cNvPicPr>
            <a:picLocks noChangeAspect="1"/>
          </p:cNvPicPr>
          <p:nvPr/>
        </p:nvPicPr>
        <p:blipFill>
          <a:blip r:embed="rId8"/>
          <a:stretch>
            <a:fillRect/>
          </a:stretch>
        </p:blipFill>
        <p:spPr>
          <a:xfrm>
            <a:off x="2419647" y="3486102"/>
            <a:ext cx="7526216" cy="2870247"/>
          </a:xfrm>
          <a:prstGeom prst="rect">
            <a:avLst/>
          </a:prstGeom>
        </p:spPr>
      </p:pic>
    </p:spTree>
    <p:extLst>
      <p:ext uri="{BB962C8B-B14F-4D97-AF65-F5344CB8AC3E}">
        <p14:creationId xmlns:p14="http://schemas.microsoft.com/office/powerpoint/2010/main" val="41769779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25</a:t>
            </a:fld>
            <a:endParaRPr lang="fr-FR" sz="1400" b="1" dirty="0"/>
          </a:p>
        </p:txBody>
      </p:sp>
      <p:sp>
        <p:nvSpPr>
          <p:cNvPr id="12" name="Sous-titre 2">
            <a:extLst>
              <a:ext uri="{FF2B5EF4-FFF2-40B4-BE49-F238E27FC236}">
                <a16:creationId xmlns:a16="http://schemas.microsoft.com/office/drawing/2014/main" id="{399C590C-34C3-41E7-8EBC-4EDF478AF7A1}"/>
              </a:ext>
            </a:extLst>
          </p:cNvPr>
          <p:cNvSpPr txBox="1">
            <a:spLocks/>
          </p:cNvSpPr>
          <p:nvPr/>
        </p:nvSpPr>
        <p:spPr>
          <a:xfrm>
            <a:off x="199290" y="1135238"/>
            <a:ext cx="11589436" cy="263490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 graphique ci-avant nous indique l’évolution de 3 types d’erreur en fonction du # d’arbres crées dans le modèle : l’erreur quadratique moyenne calculée sur la base d’</a:t>
            </a:r>
            <a:r>
              <a:rPr lang="fr-FR" sz="2000" dirty="0">
                <a:solidFill>
                  <a:srgbClr val="2683C6"/>
                </a:solidFill>
              </a:rPr>
              <a:t>apprentissage</a:t>
            </a:r>
            <a:r>
              <a:rPr lang="fr-FR" sz="2000" dirty="0"/>
              <a:t>, sur la base </a:t>
            </a:r>
            <a:r>
              <a:rPr lang="fr-FR" sz="2000" i="1" dirty="0">
                <a:solidFill>
                  <a:srgbClr val="FF0000"/>
                </a:solidFill>
              </a:rPr>
              <a:t>Out of Bag</a:t>
            </a:r>
            <a:r>
              <a:rPr lang="fr-FR" sz="2000" dirty="0"/>
              <a:t> et sur la base de </a:t>
            </a:r>
            <a:r>
              <a:rPr lang="fr-FR" sz="2000" dirty="0">
                <a:solidFill>
                  <a:srgbClr val="00B050"/>
                </a:solidFill>
              </a:rPr>
              <a:t>validation</a:t>
            </a:r>
            <a:r>
              <a:rPr lang="fr-FR" sz="2000" dirty="0"/>
              <a:t>, nous allons nous intéresser au premier et au dernier type.</a:t>
            </a:r>
          </a:p>
          <a:p>
            <a:pPr marL="1076325" indent="-1076325" rtl="1">
              <a:lnSpc>
                <a:spcPct val="90000"/>
              </a:lnSpc>
              <a:spcBef>
                <a:spcPts val="1000"/>
              </a:spcBef>
            </a:pPr>
            <a:r>
              <a:rPr lang="fr-FR" sz="2000" dirty="0"/>
              <a:t>Grâce à ce graphique, nous sommes en mesure d’identifier le moment où le modèle commence à sur-ajuster les données. Nous constatons que l’erreur d’apprentissage diminue de plus en plus à mesure que nous ajoutons des termes additifs (arbre de décision) au modèle. Toutefois, au-delà du 17 arbres, la performance sur les données de validation commence à se dégrader (</a:t>
            </a:r>
            <a:r>
              <a:rPr lang="fr-FR" sz="2000" i="1" dirty="0"/>
              <a:t>autrement dit, c’est le # 17 d’arbres qui minimise l’erreur sur la base de validation</a:t>
            </a:r>
            <a:r>
              <a:rPr lang="fr-FR" sz="2000" dirty="0"/>
              <a:t>), ce qui est de façon claire le moment où le modèle commence à sur-ajuster les données.</a:t>
            </a:r>
          </a:p>
        </p:txBody>
      </p:sp>
      <p:pic>
        <p:nvPicPr>
          <p:cNvPr id="5" name="Picture 4">
            <a:extLst>
              <a:ext uri="{FF2B5EF4-FFF2-40B4-BE49-F238E27FC236}">
                <a16:creationId xmlns:a16="http://schemas.microsoft.com/office/drawing/2014/main" id="{8DFC627C-57A6-4DAB-846F-2FC24C8F5B56}"/>
              </a:ext>
            </a:extLst>
          </p:cNvPr>
          <p:cNvPicPr>
            <a:picLocks noChangeAspect="1"/>
          </p:cNvPicPr>
          <p:nvPr/>
        </p:nvPicPr>
        <p:blipFill>
          <a:blip r:embed="rId8"/>
          <a:stretch>
            <a:fillRect/>
          </a:stretch>
        </p:blipFill>
        <p:spPr>
          <a:xfrm>
            <a:off x="6096001" y="4178104"/>
            <a:ext cx="5356274" cy="2138904"/>
          </a:xfrm>
          <a:prstGeom prst="rect">
            <a:avLst/>
          </a:prstGeom>
        </p:spPr>
      </p:pic>
      <p:sp>
        <p:nvSpPr>
          <p:cNvPr id="13" name="Sous-titre 2">
            <a:extLst>
              <a:ext uri="{FF2B5EF4-FFF2-40B4-BE49-F238E27FC236}">
                <a16:creationId xmlns:a16="http://schemas.microsoft.com/office/drawing/2014/main" id="{BBC3FE01-7187-4FF1-851C-85E210680639}"/>
              </a:ext>
            </a:extLst>
          </p:cNvPr>
          <p:cNvSpPr txBox="1">
            <a:spLocks/>
          </p:cNvSpPr>
          <p:nvPr/>
        </p:nvSpPr>
        <p:spPr>
          <a:xfrm>
            <a:off x="199289" y="4183742"/>
            <a:ext cx="6257782" cy="238587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De plus, l’algorithme nous permet de visualiser l’importance des v. explicatives dans le modèle et donc leurs participations à la régression : (voir tableau)</a:t>
            </a:r>
          </a:p>
          <a:p>
            <a:pPr marL="1076325" indent="-1076325" rtl="1">
              <a:lnSpc>
                <a:spcPct val="90000"/>
              </a:lnSpc>
              <a:spcBef>
                <a:spcPts val="1000"/>
              </a:spcBef>
            </a:pPr>
            <a:r>
              <a:rPr lang="fr-FR" sz="2000" dirty="0"/>
              <a:t>L’importance est mesurée en fonction du # d’apparition des v. prédictives et aussi du rang qu’elles occupent dans les différentes arbres constituant le forêt aléatoire </a:t>
            </a:r>
          </a:p>
        </p:txBody>
      </p:sp>
    </p:spTree>
    <p:extLst>
      <p:ext uri="{BB962C8B-B14F-4D97-AF65-F5344CB8AC3E}">
        <p14:creationId xmlns:p14="http://schemas.microsoft.com/office/powerpoint/2010/main" val="3380842510"/>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26</a:t>
            </a:fld>
            <a:endParaRPr lang="fr-FR" sz="1400" b="1" dirty="0"/>
          </a:p>
        </p:txBody>
      </p:sp>
      <p:sp>
        <p:nvSpPr>
          <p:cNvPr id="12" name="Sous-titre 2">
            <a:extLst>
              <a:ext uri="{FF2B5EF4-FFF2-40B4-BE49-F238E27FC236}">
                <a16:creationId xmlns:a16="http://schemas.microsoft.com/office/drawing/2014/main" id="{399C590C-34C3-41E7-8EBC-4EDF478AF7A1}"/>
              </a:ext>
            </a:extLst>
          </p:cNvPr>
          <p:cNvSpPr txBox="1">
            <a:spLocks/>
          </p:cNvSpPr>
          <p:nvPr/>
        </p:nvSpPr>
        <p:spPr>
          <a:xfrm>
            <a:off x="199290" y="1135238"/>
            <a:ext cx="11589436" cy="1284405"/>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Nous pouvons ainsi voir que les v. Région et # de places sont fortement pertinentes dans le modèle. Les v. : Ancienneté du véhicule, Type de combustible, Âge du conducteur, Ancienneté du permis et # de chevaux du véhicule sont moyennement pertinentes, alors que les deux v. Situation familiale et Sexe sont faiblement convaincantes.</a:t>
            </a:r>
          </a:p>
        </p:txBody>
      </p:sp>
      <p:sp>
        <p:nvSpPr>
          <p:cNvPr id="9" name="Text Box 29">
            <a:extLst>
              <a:ext uri="{FF2B5EF4-FFF2-40B4-BE49-F238E27FC236}">
                <a16:creationId xmlns:a16="http://schemas.microsoft.com/office/drawing/2014/main" id="{59963D2F-E57E-4D26-A321-FBDF45BCED61}"/>
              </a:ext>
            </a:extLst>
          </p:cNvPr>
          <p:cNvSpPr txBox="1">
            <a:spLocks noChangeArrowheads="1"/>
          </p:cNvSpPr>
          <p:nvPr/>
        </p:nvSpPr>
        <p:spPr bwMode="auto">
          <a:xfrm>
            <a:off x="2856428" y="2367556"/>
            <a:ext cx="6421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2.1.2) Modélisation de la fréquence des sinistres</a:t>
            </a:r>
          </a:p>
        </p:txBody>
      </p:sp>
      <p:sp>
        <p:nvSpPr>
          <p:cNvPr id="10" name="Sous-titre 2">
            <a:extLst>
              <a:ext uri="{FF2B5EF4-FFF2-40B4-BE49-F238E27FC236}">
                <a16:creationId xmlns:a16="http://schemas.microsoft.com/office/drawing/2014/main" id="{603463BF-407D-45E2-98F0-BB55FB3C23CC}"/>
              </a:ext>
            </a:extLst>
          </p:cNvPr>
          <p:cNvSpPr txBox="1">
            <a:spLocks/>
          </p:cNvSpPr>
          <p:nvPr/>
        </p:nvSpPr>
        <p:spPr>
          <a:xfrm>
            <a:off x="196946" y="2877289"/>
            <a:ext cx="11589436" cy="1284405"/>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Comme pour le cas précédent du coût moyen, l’appréciation itérative de l’erreur permet de contrôler le # d’arbres de la forêt :</a:t>
            </a:r>
          </a:p>
        </p:txBody>
      </p:sp>
      <p:pic>
        <p:nvPicPr>
          <p:cNvPr id="3" name="Picture 2">
            <a:extLst>
              <a:ext uri="{FF2B5EF4-FFF2-40B4-BE49-F238E27FC236}">
                <a16:creationId xmlns:a16="http://schemas.microsoft.com/office/drawing/2014/main" id="{94D5E899-7249-482C-B33E-450F36613220}"/>
              </a:ext>
            </a:extLst>
          </p:cNvPr>
          <p:cNvPicPr>
            <a:picLocks noChangeAspect="1"/>
          </p:cNvPicPr>
          <p:nvPr/>
        </p:nvPicPr>
        <p:blipFill>
          <a:blip r:embed="rId8"/>
          <a:stretch>
            <a:fillRect/>
          </a:stretch>
        </p:blipFill>
        <p:spPr>
          <a:xfrm>
            <a:off x="405618" y="3651960"/>
            <a:ext cx="3559629" cy="2805111"/>
          </a:xfrm>
          <a:prstGeom prst="rect">
            <a:avLst/>
          </a:prstGeom>
        </p:spPr>
      </p:pic>
      <p:sp>
        <p:nvSpPr>
          <p:cNvPr id="14" name="Sous-titre 2">
            <a:extLst>
              <a:ext uri="{FF2B5EF4-FFF2-40B4-BE49-F238E27FC236}">
                <a16:creationId xmlns:a16="http://schemas.microsoft.com/office/drawing/2014/main" id="{F5A60DA3-8BE6-4D73-AB56-E124F0FBBB53}"/>
              </a:ext>
            </a:extLst>
          </p:cNvPr>
          <p:cNvSpPr txBox="1">
            <a:spLocks/>
          </p:cNvSpPr>
          <p:nvPr/>
        </p:nvSpPr>
        <p:spPr>
          <a:xfrm>
            <a:off x="4403188" y="3592401"/>
            <a:ext cx="4375052" cy="286467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D’après la figure ci-dessus, nous constatons que le MSE atteint sa valeur minimale sur la base de validation pour un # d’arbres égale à 13.</a:t>
            </a:r>
          </a:p>
          <a:p>
            <a:pPr marL="1076325" indent="-1076325" rtl="1">
              <a:lnSpc>
                <a:spcPct val="90000"/>
              </a:lnSpc>
              <a:spcBef>
                <a:spcPts val="1000"/>
              </a:spcBef>
            </a:pPr>
            <a:r>
              <a:rPr lang="fr-FR" sz="2000" dirty="0"/>
              <a:t>L’impact des v. sur la v. réponse (fréquence) peut être envisagé par la mesure de leur importante :</a:t>
            </a:r>
          </a:p>
          <a:p>
            <a:pPr marL="1076325" indent="-1076325" rtl="1">
              <a:lnSpc>
                <a:spcPct val="90000"/>
              </a:lnSpc>
              <a:spcBef>
                <a:spcPts val="1000"/>
              </a:spcBef>
            </a:pPr>
            <a:endParaRPr lang="fr-FR" sz="2000" dirty="0"/>
          </a:p>
        </p:txBody>
      </p:sp>
      <p:pic>
        <p:nvPicPr>
          <p:cNvPr id="7" name="Picture 6">
            <a:extLst>
              <a:ext uri="{FF2B5EF4-FFF2-40B4-BE49-F238E27FC236}">
                <a16:creationId xmlns:a16="http://schemas.microsoft.com/office/drawing/2014/main" id="{7330F536-5647-43CD-8801-CFCC6DD296B9}"/>
              </a:ext>
            </a:extLst>
          </p:cNvPr>
          <p:cNvPicPr>
            <a:picLocks noChangeAspect="1"/>
          </p:cNvPicPr>
          <p:nvPr/>
        </p:nvPicPr>
        <p:blipFill>
          <a:blip r:embed="rId9"/>
          <a:stretch>
            <a:fillRect/>
          </a:stretch>
        </p:blipFill>
        <p:spPr>
          <a:xfrm>
            <a:off x="8171490" y="3651960"/>
            <a:ext cx="3143792" cy="2704389"/>
          </a:xfrm>
          <a:prstGeom prst="rect">
            <a:avLst/>
          </a:prstGeom>
        </p:spPr>
      </p:pic>
    </p:spTree>
    <p:extLst>
      <p:ext uri="{BB962C8B-B14F-4D97-AF65-F5344CB8AC3E}">
        <p14:creationId xmlns:p14="http://schemas.microsoft.com/office/powerpoint/2010/main" val="6335058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27</a:t>
            </a:fld>
            <a:endParaRPr lang="fr-FR" sz="1400" b="1" dirty="0"/>
          </a:p>
        </p:txBody>
      </p:sp>
      <p:sp>
        <p:nvSpPr>
          <p:cNvPr id="12" name="Sous-titre 2">
            <a:extLst>
              <a:ext uri="{FF2B5EF4-FFF2-40B4-BE49-F238E27FC236}">
                <a16:creationId xmlns:a16="http://schemas.microsoft.com/office/drawing/2014/main" id="{399C590C-34C3-41E7-8EBC-4EDF478AF7A1}"/>
              </a:ext>
            </a:extLst>
          </p:cNvPr>
          <p:cNvSpPr txBox="1">
            <a:spLocks/>
          </p:cNvSpPr>
          <p:nvPr/>
        </p:nvSpPr>
        <p:spPr>
          <a:xfrm>
            <a:off x="199290" y="1135229"/>
            <a:ext cx="11589436" cy="1523561"/>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Sur la figure précédente, nous nous apercevons que les deux v. Ancienneté du véhicule et Région se distinguent par leur grand # d’apparition dans les arbres construits, d’où leur grande importance dans le modèle. Le classement des autres v. par ordre décroissant de leur importance est comme suit  : # de places, Âge du conducteur, # de chevaux, Type de combustible, Sexe, Ancienneté du permis et Situation familiale.</a:t>
            </a:r>
          </a:p>
        </p:txBody>
      </p:sp>
      <p:sp>
        <p:nvSpPr>
          <p:cNvPr id="13" name="Text Box 29">
            <a:extLst>
              <a:ext uri="{FF2B5EF4-FFF2-40B4-BE49-F238E27FC236}">
                <a16:creationId xmlns:a16="http://schemas.microsoft.com/office/drawing/2014/main" id="{24720025-778B-4339-A9CF-74E2A2BB6BD1}"/>
              </a:ext>
            </a:extLst>
          </p:cNvPr>
          <p:cNvSpPr txBox="1">
            <a:spLocks noChangeArrowheads="1"/>
          </p:cNvSpPr>
          <p:nvPr/>
        </p:nvSpPr>
        <p:spPr bwMode="auto">
          <a:xfrm>
            <a:off x="4586842" y="2719248"/>
            <a:ext cx="29606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2.2) </a:t>
            </a:r>
            <a:r>
              <a:rPr lang="fr-FR" sz="2400" b="1" i="1" dirty="0" err="1"/>
              <a:t>Grading</a:t>
            </a:r>
            <a:r>
              <a:rPr lang="fr-FR" sz="2400" b="1" i="1" dirty="0"/>
              <a:t> </a:t>
            </a:r>
            <a:r>
              <a:rPr lang="fr-FR" sz="2400" b="1" i="1" dirty="0" err="1"/>
              <a:t>Boosting</a:t>
            </a:r>
            <a:endParaRPr lang="fr-FR" sz="2400" b="1" i="1" dirty="0"/>
          </a:p>
        </p:txBody>
      </p:sp>
      <p:sp>
        <p:nvSpPr>
          <p:cNvPr id="15" name="Sous-titre 2">
            <a:extLst>
              <a:ext uri="{FF2B5EF4-FFF2-40B4-BE49-F238E27FC236}">
                <a16:creationId xmlns:a16="http://schemas.microsoft.com/office/drawing/2014/main" id="{6B10AB68-3E3F-493F-9191-F7858672EA16}"/>
              </a:ext>
            </a:extLst>
          </p:cNvPr>
          <p:cNvSpPr txBox="1">
            <a:spLocks/>
          </p:cNvSpPr>
          <p:nvPr/>
        </p:nvSpPr>
        <p:spPr>
          <a:xfrm>
            <a:off x="199290" y="3180914"/>
            <a:ext cx="11589436" cy="1018298"/>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 </a:t>
            </a:r>
            <a:r>
              <a:rPr lang="fr-FR" sz="2000" i="1" dirty="0" err="1"/>
              <a:t>Boosting</a:t>
            </a:r>
            <a:r>
              <a:rPr lang="fr-FR" sz="2000" dirty="0"/>
              <a:t> est un algorithme appartenant à la famille des modèles adaptatifs. Il diffère des approches présentées précédemment. En effet, au lieu de construire des arbres indépendants, chaque arbre est une nouvelle version du précédent (</a:t>
            </a:r>
            <a:r>
              <a:rPr lang="fr-FR" sz="2000" i="1" dirty="0"/>
              <a:t>censée être améliorée</a:t>
            </a:r>
            <a:r>
              <a:rPr lang="fr-FR" sz="2000" dirty="0"/>
              <a:t>).</a:t>
            </a:r>
          </a:p>
        </p:txBody>
      </p:sp>
      <p:sp>
        <p:nvSpPr>
          <p:cNvPr id="18" name="Text Box 29">
            <a:extLst>
              <a:ext uri="{FF2B5EF4-FFF2-40B4-BE49-F238E27FC236}">
                <a16:creationId xmlns:a16="http://schemas.microsoft.com/office/drawing/2014/main" id="{CC762794-6184-4791-9AF5-813647B45678}"/>
              </a:ext>
            </a:extLst>
          </p:cNvPr>
          <p:cNvSpPr txBox="1">
            <a:spLocks noChangeArrowheads="1"/>
          </p:cNvSpPr>
          <p:nvPr/>
        </p:nvSpPr>
        <p:spPr bwMode="auto">
          <a:xfrm>
            <a:off x="3735880" y="4137741"/>
            <a:ext cx="4629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2.2.1) modélisation du coût moyen</a:t>
            </a:r>
            <a:endParaRPr lang="fr-FR" sz="2400" b="1" i="1" dirty="0"/>
          </a:p>
        </p:txBody>
      </p:sp>
      <p:sp>
        <p:nvSpPr>
          <p:cNvPr id="19" name="Sous-titre 2">
            <a:extLst>
              <a:ext uri="{FF2B5EF4-FFF2-40B4-BE49-F238E27FC236}">
                <a16:creationId xmlns:a16="http://schemas.microsoft.com/office/drawing/2014/main" id="{A037AB75-D284-405A-8E17-9DE99ACDD5D8}"/>
              </a:ext>
            </a:extLst>
          </p:cNvPr>
          <p:cNvSpPr txBox="1">
            <a:spLocks/>
          </p:cNvSpPr>
          <p:nvPr/>
        </p:nvSpPr>
        <p:spPr>
          <a:xfrm>
            <a:off x="196943" y="4599406"/>
            <a:ext cx="4529802" cy="1857941"/>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Commençons par exposer l’évolution de MSE en fonction de # d’arbres :</a:t>
            </a:r>
          </a:p>
          <a:p>
            <a:pPr marL="1076325" indent="-1076325" rtl="1">
              <a:lnSpc>
                <a:spcPct val="90000"/>
              </a:lnSpc>
              <a:spcBef>
                <a:spcPts val="1000"/>
              </a:spcBef>
            </a:pPr>
            <a:r>
              <a:rPr lang="fr-FR" sz="2000" dirty="0"/>
              <a:t>D’après le graphe nous pouvons dire que le # d’itérations optimal pour notre modèle est 94.</a:t>
            </a:r>
          </a:p>
        </p:txBody>
      </p:sp>
      <p:pic>
        <p:nvPicPr>
          <p:cNvPr id="5" name="Picture 4">
            <a:extLst>
              <a:ext uri="{FF2B5EF4-FFF2-40B4-BE49-F238E27FC236}">
                <a16:creationId xmlns:a16="http://schemas.microsoft.com/office/drawing/2014/main" id="{C832B6C7-DE0E-4B82-B887-E0C639526DF6}"/>
              </a:ext>
            </a:extLst>
          </p:cNvPr>
          <p:cNvPicPr>
            <a:picLocks noChangeAspect="1"/>
          </p:cNvPicPr>
          <p:nvPr/>
        </p:nvPicPr>
        <p:blipFill>
          <a:blip r:embed="rId8"/>
          <a:stretch>
            <a:fillRect/>
          </a:stretch>
        </p:blipFill>
        <p:spPr>
          <a:xfrm>
            <a:off x="4909625" y="4655117"/>
            <a:ext cx="5219113" cy="1802231"/>
          </a:xfrm>
          <a:prstGeom prst="rect">
            <a:avLst/>
          </a:prstGeom>
        </p:spPr>
      </p:pic>
    </p:spTree>
    <p:extLst>
      <p:ext uri="{BB962C8B-B14F-4D97-AF65-F5344CB8AC3E}">
        <p14:creationId xmlns:p14="http://schemas.microsoft.com/office/powerpoint/2010/main" val="33347824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28</a:t>
            </a:fld>
            <a:endParaRPr lang="fr-FR" sz="1400" b="1" dirty="0"/>
          </a:p>
        </p:txBody>
      </p:sp>
      <p:sp>
        <p:nvSpPr>
          <p:cNvPr id="12" name="Sous-titre 2">
            <a:extLst>
              <a:ext uri="{FF2B5EF4-FFF2-40B4-BE49-F238E27FC236}">
                <a16:creationId xmlns:a16="http://schemas.microsoft.com/office/drawing/2014/main" id="{399C590C-34C3-41E7-8EBC-4EDF478AF7A1}"/>
              </a:ext>
            </a:extLst>
          </p:cNvPr>
          <p:cNvSpPr txBox="1">
            <a:spLocks/>
          </p:cNvSpPr>
          <p:nvPr/>
        </p:nvSpPr>
        <p:spPr>
          <a:xfrm>
            <a:off x="199290" y="1135230"/>
            <a:ext cx="11589436" cy="1056622"/>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Les v. explicatives n’ont pas toutes la même importance dans la prédiction. Certaines sortent du lot et sont très déterminantes lorsqu’il s’agit de prédire les coûts moyens futurs.</a:t>
            </a:r>
          </a:p>
          <a:p>
            <a:pPr marL="1076325" indent="-1076325" rtl="1">
              <a:lnSpc>
                <a:spcPct val="90000"/>
              </a:lnSpc>
              <a:spcBef>
                <a:spcPts val="1000"/>
              </a:spcBef>
            </a:pPr>
            <a:r>
              <a:rPr lang="fr-FR" sz="2000" dirty="0"/>
              <a:t>Dans la figure ci-dessous, nous exposons l’importance des v. identifiées par l’algorithme du </a:t>
            </a:r>
            <a:r>
              <a:rPr lang="fr-FR" sz="2000" i="1" dirty="0"/>
              <a:t>Gradient </a:t>
            </a:r>
            <a:r>
              <a:rPr lang="fr-FR" sz="2000" i="1" dirty="0" err="1"/>
              <a:t>Boosting</a:t>
            </a:r>
            <a:r>
              <a:rPr lang="fr-FR" sz="2000" dirty="0"/>
              <a:t> :</a:t>
            </a:r>
          </a:p>
        </p:txBody>
      </p:sp>
      <p:pic>
        <p:nvPicPr>
          <p:cNvPr id="3" name="Picture 2">
            <a:extLst>
              <a:ext uri="{FF2B5EF4-FFF2-40B4-BE49-F238E27FC236}">
                <a16:creationId xmlns:a16="http://schemas.microsoft.com/office/drawing/2014/main" id="{7DC2E898-DC43-4A99-B896-AFEBAA84E56A}"/>
              </a:ext>
            </a:extLst>
          </p:cNvPr>
          <p:cNvPicPr>
            <a:picLocks noChangeAspect="1"/>
          </p:cNvPicPr>
          <p:nvPr/>
        </p:nvPicPr>
        <p:blipFill>
          <a:blip r:embed="rId8"/>
          <a:stretch>
            <a:fillRect/>
          </a:stretch>
        </p:blipFill>
        <p:spPr>
          <a:xfrm>
            <a:off x="529967" y="2514067"/>
            <a:ext cx="3113565" cy="2901994"/>
          </a:xfrm>
          <a:prstGeom prst="rect">
            <a:avLst/>
          </a:prstGeom>
        </p:spPr>
      </p:pic>
      <p:sp>
        <p:nvSpPr>
          <p:cNvPr id="14" name="Sous-titre 2">
            <a:extLst>
              <a:ext uri="{FF2B5EF4-FFF2-40B4-BE49-F238E27FC236}">
                <a16:creationId xmlns:a16="http://schemas.microsoft.com/office/drawing/2014/main" id="{3DF02678-FF48-47E6-8129-2E3A4CA80C16}"/>
              </a:ext>
            </a:extLst>
          </p:cNvPr>
          <p:cNvSpPr txBox="1">
            <a:spLocks/>
          </p:cNvSpPr>
          <p:nvPr/>
        </p:nvSpPr>
        <p:spPr>
          <a:xfrm>
            <a:off x="3995225" y="2384910"/>
            <a:ext cx="7666808" cy="3031152"/>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Dans certains cas, les v. effectivement importantes pourraient ne pas voir un grand # de règles de découpe, d’où le recours à une autre mesure d’importance.</a:t>
            </a:r>
          </a:p>
          <a:p>
            <a:pPr marL="1076325" indent="-1076325" rtl="1">
              <a:lnSpc>
                <a:spcPct val="90000"/>
              </a:lnSpc>
              <a:spcBef>
                <a:spcPts val="1000"/>
              </a:spcBef>
            </a:pPr>
            <a:r>
              <a:rPr lang="fr-FR" sz="2000" dirty="0"/>
              <a:t>La colonne « importance » dans la figure correspond à un métrique d’importance relative dont la valeur est comprise entre 0 et 1.</a:t>
            </a:r>
          </a:p>
          <a:p>
            <a:pPr marL="1076325" indent="-1076325" rtl="1">
              <a:lnSpc>
                <a:spcPct val="90000"/>
              </a:lnSpc>
              <a:spcBef>
                <a:spcPts val="1000"/>
              </a:spcBef>
            </a:pPr>
            <a:r>
              <a:rPr lang="fr-FR" sz="2000" dirty="0"/>
              <a:t>Elle est calculée en deux étapes : d’abord l’algorithme calcule l’importance de chaque v. en se basant sur la somme des carrés des résidus RSS (</a:t>
            </a:r>
            <a:r>
              <a:rPr lang="fr-FR" sz="2000" i="1" dirty="0" err="1"/>
              <a:t>Residual</a:t>
            </a:r>
            <a:r>
              <a:rPr lang="fr-FR" sz="2000" i="1" dirty="0"/>
              <a:t> </a:t>
            </a:r>
            <a:r>
              <a:rPr lang="fr-FR" sz="2000" i="1" dirty="0" err="1"/>
              <a:t>Sum</a:t>
            </a:r>
            <a:r>
              <a:rPr lang="fr-FR" sz="2000" i="1" dirty="0"/>
              <a:t> of Squares</a:t>
            </a:r>
            <a:r>
              <a:rPr lang="fr-FR" sz="2000" dirty="0"/>
              <a:t>). Ensuite il divise les valeurs calculées par la plus grande valeur obtenue (l’importance maximale).</a:t>
            </a:r>
          </a:p>
          <a:p>
            <a:pPr marL="1076325" indent="-1076325" rtl="1">
              <a:lnSpc>
                <a:spcPct val="90000"/>
              </a:lnSpc>
              <a:spcBef>
                <a:spcPts val="1000"/>
              </a:spcBef>
            </a:pPr>
            <a:endParaRPr lang="fr-FR" sz="2000" dirty="0"/>
          </a:p>
        </p:txBody>
      </p:sp>
    </p:spTree>
    <p:extLst>
      <p:ext uri="{BB962C8B-B14F-4D97-AF65-F5344CB8AC3E}">
        <p14:creationId xmlns:p14="http://schemas.microsoft.com/office/powerpoint/2010/main" val="2690923295"/>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29</a:t>
            </a:fld>
            <a:endParaRPr lang="fr-FR" sz="1400" b="1" dirty="0"/>
          </a:p>
        </p:txBody>
      </p:sp>
      <p:sp>
        <p:nvSpPr>
          <p:cNvPr id="12" name="Sous-titre 2">
            <a:extLst>
              <a:ext uri="{FF2B5EF4-FFF2-40B4-BE49-F238E27FC236}">
                <a16:creationId xmlns:a16="http://schemas.microsoft.com/office/drawing/2014/main" id="{399C590C-34C3-41E7-8EBC-4EDF478AF7A1}"/>
              </a:ext>
            </a:extLst>
          </p:cNvPr>
          <p:cNvSpPr txBox="1">
            <a:spLocks/>
          </p:cNvSpPr>
          <p:nvPr/>
        </p:nvSpPr>
        <p:spPr>
          <a:xfrm>
            <a:off x="199290" y="1107095"/>
            <a:ext cx="11589436" cy="91957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Lorsqu’une division est trouvée au niveau d’un nœud, l’algorithme calcule la variation du RSS comme suit :</a:t>
            </a:r>
          </a:p>
          <a:p>
            <a:pPr marL="1076325" indent="-1076325" rtl="1">
              <a:lnSpc>
                <a:spcPct val="90000"/>
              </a:lnSpc>
              <a:spcBef>
                <a:spcPts val="1000"/>
              </a:spcBef>
            </a:pPr>
            <a:endParaRPr lang="fr-FR" sz="2000" dirty="0"/>
          </a:p>
        </p:txBody>
      </p:sp>
      <p:pic>
        <p:nvPicPr>
          <p:cNvPr id="5" name="Picture 4" descr="A picture containing text, watch&#10;&#10;Description automatically generated">
            <a:extLst>
              <a:ext uri="{FF2B5EF4-FFF2-40B4-BE49-F238E27FC236}">
                <a16:creationId xmlns:a16="http://schemas.microsoft.com/office/drawing/2014/main" id="{E0AE7960-3E71-4467-ABC0-A35D34F95A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3840" y="1455088"/>
            <a:ext cx="1924319" cy="571580"/>
          </a:xfrm>
          <a:prstGeom prst="rect">
            <a:avLst/>
          </a:prstGeom>
        </p:spPr>
      </p:pic>
      <p:pic>
        <p:nvPicPr>
          <p:cNvPr id="7" name="Picture 6">
            <a:extLst>
              <a:ext uri="{FF2B5EF4-FFF2-40B4-BE49-F238E27FC236}">
                <a16:creationId xmlns:a16="http://schemas.microsoft.com/office/drawing/2014/main" id="{CC8E6D3A-122B-4C91-ACBD-3B8C857D0F89}"/>
              </a:ext>
            </a:extLst>
          </p:cNvPr>
          <p:cNvPicPr>
            <a:picLocks noChangeAspect="1"/>
          </p:cNvPicPr>
          <p:nvPr/>
        </p:nvPicPr>
        <p:blipFill>
          <a:blip r:embed="rId9"/>
          <a:stretch>
            <a:fillRect/>
          </a:stretch>
        </p:blipFill>
        <p:spPr>
          <a:xfrm>
            <a:off x="3412733" y="2328261"/>
            <a:ext cx="5162550" cy="2352675"/>
          </a:xfrm>
          <a:prstGeom prst="rect">
            <a:avLst/>
          </a:prstGeom>
        </p:spPr>
      </p:pic>
      <p:sp>
        <p:nvSpPr>
          <p:cNvPr id="13" name="Sous-titre 2">
            <a:extLst>
              <a:ext uri="{FF2B5EF4-FFF2-40B4-BE49-F238E27FC236}">
                <a16:creationId xmlns:a16="http://schemas.microsoft.com/office/drawing/2014/main" id="{81BC9586-A787-401D-9046-0A2B560E9EAE}"/>
              </a:ext>
            </a:extLst>
          </p:cNvPr>
          <p:cNvSpPr txBox="1">
            <a:spLocks/>
          </p:cNvSpPr>
          <p:nvPr/>
        </p:nvSpPr>
        <p:spPr>
          <a:xfrm>
            <a:off x="196943" y="4903027"/>
            <a:ext cx="11765554" cy="1453322"/>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Nous constatons que la v. Région est la v. la plus importante, et que l’importance des v. : Ancienneté du véhicule, Âge du conducteur, # de chevaux, Ancienneté du permis et # de places est une importance moyenne relativement à l’importance de la v. Région. Les deux v. Type et Situation familiale se distinguent par une importance relative faible, et finalement la v. Sexe qui est totalement non significative.</a:t>
            </a:r>
          </a:p>
        </p:txBody>
      </p:sp>
    </p:spTree>
    <p:extLst>
      <p:ext uri="{BB962C8B-B14F-4D97-AF65-F5344CB8AC3E}">
        <p14:creationId xmlns:p14="http://schemas.microsoft.com/office/powerpoint/2010/main" val="4207485608"/>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16524" y="967154"/>
            <a:ext cx="11641014" cy="5292969"/>
          </a:xfrm>
        </p:spPr>
        <p:txBody>
          <a:bodyPr anchor="t">
            <a:normAutofit fontScale="85000" lnSpcReduction="20000"/>
          </a:bodyPr>
          <a:lstStyle/>
          <a:p>
            <a:pPr marL="1076325" indent="-1076325" rtl="1"/>
            <a:r>
              <a:rPr lang="fr-FR" sz="2000" dirty="0">
                <a:latin typeface="+mj-lt"/>
              </a:rPr>
              <a:t>Le développement de la science des données (data science) et plus particulièrement de l’apprentissage statistique, a entrainé une évolution exponentielle des méthodes actuarielles et plus précisément au niveau de la tarification qui consiste l’un des cœurs du métier de l’actuariat.</a:t>
            </a:r>
          </a:p>
          <a:p>
            <a:pPr marL="1076325" indent="-1076325" rtl="1"/>
            <a:endParaRPr lang="fr-FR" sz="2000" dirty="0">
              <a:latin typeface="+mj-lt"/>
            </a:endParaRPr>
          </a:p>
          <a:p>
            <a:pPr marL="1076325" indent="-1076325" rtl="1"/>
            <a:r>
              <a:rPr lang="fr-FR" sz="2000" dirty="0">
                <a:latin typeface="+mj-lt"/>
              </a:rPr>
              <a:t>Ce rapport aborde les méthodes utilisées en tarification non-vie, et plus spécifiquement en assurance RC-automobile. L’objectif principal est d’améliorer les processus tarifaires à l’aide des algorithmes d’apprentissage (Machine Learning). L’idée est donc de comparer ces nouvelles méthodes avec les méthodes traditionnelles de tarification en assurance RC-automobile.</a:t>
            </a:r>
          </a:p>
          <a:p>
            <a:pPr marL="1076325" indent="-1076325" rtl="1"/>
            <a:endParaRPr lang="fr-FR" sz="2000" dirty="0">
              <a:latin typeface="+mj-lt"/>
            </a:endParaRPr>
          </a:p>
          <a:p>
            <a:pPr marL="1076325" indent="-1076325" rtl="1"/>
            <a:r>
              <a:rPr lang="fr-FR" sz="2000" dirty="0">
                <a:latin typeface="+mj-lt"/>
              </a:rPr>
              <a:t>Pour ce faire, ce travail est subdivisé en 4 chapitres. Le 1</a:t>
            </a:r>
            <a:r>
              <a:rPr lang="fr-FR" sz="2000" baseline="30000" dirty="0">
                <a:latin typeface="+mj-lt"/>
              </a:rPr>
              <a:t>er</a:t>
            </a:r>
            <a:r>
              <a:rPr lang="fr-FR" sz="2000" dirty="0">
                <a:latin typeface="+mj-lt"/>
              </a:rPr>
              <a:t> chapitre aborde le contexte général et le cadre théorique du projet. Le 2</a:t>
            </a:r>
            <a:r>
              <a:rPr lang="fr-FR" sz="2000" baseline="30000" dirty="0">
                <a:latin typeface="+mj-lt"/>
              </a:rPr>
              <a:t>ème</a:t>
            </a:r>
            <a:r>
              <a:rPr lang="fr-FR" sz="2000" dirty="0">
                <a:latin typeface="+mj-lt"/>
              </a:rPr>
              <a:t>, on présente les données et les retraitements appliqués sur la base automobile à disposition ainsi que le principe de tarification selon l’approche classique GLM. Le 3</a:t>
            </a:r>
            <a:r>
              <a:rPr lang="fr-FR" sz="2000" baseline="30000" dirty="0">
                <a:latin typeface="+mj-lt"/>
              </a:rPr>
              <a:t>ème</a:t>
            </a:r>
            <a:r>
              <a:rPr lang="fr-FR" sz="2000" dirty="0">
                <a:latin typeface="+mj-lt"/>
              </a:rPr>
              <a:t> présente la mise en œuvre de certaines méthodes d’apprentissage, en fin le 4</a:t>
            </a:r>
            <a:r>
              <a:rPr lang="fr-FR" sz="2000" baseline="30000" dirty="0">
                <a:latin typeface="+mj-lt"/>
              </a:rPr>
              <a:t>ème</a:t>
            </a:r>
            <a:r>
              <a:rPr lang="fr-FR" sz="2000" dirty="0">
                <a:latin typeface="+mj-lt"/>
              </a:rPr>
              <a:t>, propose une comparaison entre les différents modèles construits en mettant l’accent sur leurs points de force et de faiblesse.</a:t>
            </a:r>
          </a:p>
          <a:p>
            <a:pPr marL="1076325" indent="-1076325" rtl="1"/>
            <a:endParaRPr lang="fr-FR" sz="2000" dirty="0">
              <a:latin typeface="+mj-lt"/>
            </a:endParaRPr>
          </a:p>
          <a:p>
            <a:pPr marL="1076325" indent="-1076325" rtl="1"/>
            <a:r>
              <a:rPr lang="fr-FR" sz="2000" dirty="0">
                <a:latin typeface="+mj-lt"/>
              </a:rPr>
              <a:t>Le traitement des données et l’implémentation des modèles sont faits grâce aux possibilités fonctionnelles et techniques offertes par les plateformes SAS 9.4, SAS Entreprise Guide, R-Studio et SAS Entreprise Miner.</a:t>
            </a:r>
          </a:p>
          <a:p>
            <a:pPr marL="1076325" indent="-1076325" rtl="1"/>
            <a:endParaRPr lang="fr-FR" sz="2000" dirty="0">
              <a:latin typeface="+mj-lt"/>
            </a:endParaRPr>
          </a:p>
          <a:p>
            <a:pPr marL="1076325" indent="-1076325" algn="l" rtl="1"/>
            <a:r>
              <a:rPr lang="fr-FR" sz="2200" b="1" dirty="0">
                <a:latin typeface="+mj-lt"/>
              </a:rPr>
              <a:t>Mots clés :</a:t>
            </a:r>
            <a:r>
              <a:rPr lang="fr-FR" sz="2000" dirty="0">
                <a:latin typeface="+mj-lt"/>
              </a:rPr>
              <a:t> </a:t>
            </a:r>
          </a:p>
          <a:p>
            <a:pPr marL="1076325" indent="-1076325" rtl="1"/>
            <a:r>
              <a:rPr lang="fr-FR" sz="2000" dirty="0">
                <a:latin typeface="+mj-lt"/>
              </a:rPr>
              <a:t>Tarification, Fréquence, Coût moyen, GLM, Apprentissage statistique, CART, </a:t>
            </a:r>
            <a:r>
              <a:rPr lang="fr-FR" sz="2000" i="1" dirty="0" err="1">
                <a:latin typeface="+mj-lt"/>
              </a:rPr>
              <a:t>Bagging</a:t>
            </a:r>
            <a:r>
              <a:rPr lang="fr-FR" sz="2000" dirty="0">
                <a:latin typeface="+mj-lt"/>
              </a:rPr>
              <a:t>, Forêts aléatoires, </a:t>
            </a:r>
            <a:r>
              <a:rPr lang="fr-FR" sz="2000" i="1" dirty="0" err="1">
                <a:latin typeface="+mj-lt"/>
              </a:rPr>
              <a:t>Boosting</a:t>
            </a:r>
            <a:r>
              <a:rPr lang="fr-FR" sz="2000" dirty="0">
                <a:latin typeface="+mj-lt"/>
              </a:rPr>
              <a:t>, Réseau de neurones ... </a:t>
            </a:r>
          </a:p>
        </p:txBody>
      </p:sp>
      <p:cxnSp>
        <p:nvCxnSpPr>
          <p:cNvPr id="11" name="Connecteur droit 10"/>
          <p:cNvCxnSpPr/>
          <p:nvPr/>
        </p:nvCxnSpPr>
        <p:spPr>
          <a:xfrm>
            <a:off x="0" y="0"/>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409BF02-140A-4B3E-909B-DA769343B79F}" type="slidenum">
              <a:rPr lang="fr-FR" sz="1400" b="1" smtClean="0"/>
              <a:pPr/>
              <a:t>3</a:t>
            </a:fld>
            <a:endParaRPr lang="fr-FR" sz="1400" b="1" dirty="0"/>
          </a:p>
        </p:txBody>
      </p:sp>
      <p:sp>
        <p:nvSpPr>
          <p:cNvPr id="18" name="ZoneTexte 17"/>
          <p:cNvSpPr txBox="1"/>
          <p:nvPr/>
        </p:nvSpPr>
        <p:spPr>
          <a:xfrm>
            <a:off x="4460631" y="182880"/>
            <a:ext cx="3352800" cy="584775"/>
          </a:xfrm>
          <a:prstGeom prst="rect">
            <a:avLst/>
          </a:prstGeom>
          <a:noFill/>
        </p:spPr>
        <p:txBody>
          <a:bodyPr wrap="square" rtlCol="0">
            <a:spAutoFit/>
          </a:bodyPr>
          <a:lstStyle/>
          <a:p>
            <a:pPr algn="ctr"/>
            <a:r>
              <a:rPr lang="fr-FR" sz="3200" u="sng" dirty="0"/>
              <a:t>Abstract</a:t>
            </a:r>
          </a:p>
        </p:txBody>
      </p:sp>
    </p:spTree>
    <p:extLst>
      <p:ext uri="{BB962C8B-B14F-4D97-AF65-F5344CB8AC3E}">
        <p14:creationId xmlns:p14="http://schemas.microsoft.com/office/powerpoint/2010/main" val="3870078663"/>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30</a:t>
            </a:fld>
            <a:endParaRPr lang="fr-FR" sz="1400" b="1" dirty="0"/>
          </a:p>
        </p:txBody>
      </p:sp>
      <p:sp>
        <p:nvSpPr>
          <p:cNvPr id="12" name="Sous-titre 2">
            <a:extLst>
              <a:ext uri="{FF2B5EF4-FFF2-40B4-BE49-F238E27FC236}">
                <a16:creationId xmlns:a16="http://schemas.microsoft.com/office/drawing/2014/main" id="{399C590C-34C3-41E7-8EBC-4EDF478AF7A1}"/>
              </a:ext>
            </a:extLst>
          </p:cNvPr>
          <p:cNvSpPr txBox="1">
            <a:spLocks/>
          </p:cNvSpPr>
          <p:nvPr/>
        </p:nvSpPr>
        <p:spPr>
          <a:xfrm>
            <a:off x="534572" y="1585398"/>
            <a:ext cx="4572000" cy="91957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Nous allons procéder de la même façon que pour le coût moyen.</a:t>
            </a:r>
          </a:p>
          <a:p>
            <a:pPr marL="1076325" indent="-1076325" rtl="1">
              <a:lnSpc>
                <a:spcPct val="90000"/>
              </a:lnSpc>
              <a:spcBef>
                <a:spcPts val="1000"/>
              </a:spcBef>
            </a:pPr>
            <a:endParaRPr lang="fr-FR" sz="2000" dirty="0"/>
          </a:p>
        </p:txBody>
      </p:sp>
      <p:sp>
        <p:nvSpPr>
          <p:cNvPr id="10" name="Text Box 29">
            <a:extLst>
              <a:ext uri="{FF2B5EF4-FFF2-40B4-BE49-F238E27FC236}">
                <a16:creationId xmlns:a16="http://schemas.microsoft.com/office/drawing/2014/main" id="{B5E6AB9A-85A2-467B-B046-AF8DC0E57F8D}"/>
              </a:ext>
            </a:extLst>
          </p:cNvPr>
          <p:cNvSpPr txBox="1">
            <a:spLocks noChangeArrowheads="1"/>
          </p:cNvSpPr>
          <p:nvPr/>
        </p:nvSpPr>
        <p:spPr bwMode="auto">
          <a:xfrm>
            <a:off x="2884113" y="1085048"/>
            <a:ext cx="6333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2.2.1) modélisation de la fréquence des sinistres</a:t>
            </a:r>
            <a:endParaRPr lang="fr-FR" sz="2400" b="1" i="1" dirty="0"/>
          </a:p>
        </p:txBody>
      </p:sp>
      <p:pic>
        <p:nvPicPr>
          <p:cNvPr id="3" name="Picture 2">
            <a:extLst>
              <a:ext uri="{FF2B5EF4-FFF2-40B4-BE49-F238E27FC236}">
                <a16:creationId xmlns:a16="http://schemas.microsoft.com/office/drawing/2014/main" id="{F18ACC64-AEE8-4B09-81FD-8F426104854C}"/>
              </a:ext>
            </a:extLst>
          </p:cNvPr>
          <p:cNvPicPr>
            <a:picLocks noChangeAspect="1"/>
          </p:cNvPicPr>
          <p:nvPr/>
        </p:nvPicPr>
        <p:blipFill>
          <a:blip r:embed="rId8"/>
          <a:stretch>
            <a:fillRect/>
          </a:stretch>
        </p:blipFill>
        <p:spPr>
          <a:xfrm>
            <a:off x="731939" y="2358413"/>
            <a:ext cx="4233956" cy="2370966"/>
          </a:xfrm>
          <a:prstGeom prst="rect">
            <a:avLst/>
          </a:prstGeom>
        </p:spPr>
      </p:pic>
      <p:sp>
        <p:nvSpPr>
          <p:cNvPr id="14" name="Sous-titre 2">
            <a:extLst>
              <a:ext uri="{FF2B5EF4-FFF2-40B4-BE49-F238E27FC236}">
                <a16:creationId xmlns:a16="http://schemas.microsoft.com/office/drawing/2014/main" id="{EF624687-0477-4189-9CE1-8C7096F85A61}"/>
              </a:ext>
            </a:extLst>
          </p:cNvPr>
          <p:cNvSpPr txBox="1">
            <a:spLocks/>
          </p:cNvSpPr>
          <p:nvPr/>
        </p:nvSpPr>
        <p:spPr>
          <a:xfrm>
            <a:off x="532226" y="4959301"/>
            <a:ext cx="4841631" cy="91957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On voit que le MSE de validation atteint son minimum pour un # d’itérations égale à 96.</a:t>
            </a:r>
          </a:p>
        </p:txBody>
      </p:sp>
      <p:pic>
        <p:nvPicPr>
          <p:cNvPr id="8" name="Picture 7">
            <a:extLst>
              <a:ext uri="{FF2B5EF4-FFF2-40B4-BE49-F238E27FC236}">
                <a16:creationId xmlns:a16="http://schemas.microsoft.com/office/drawing/2014/main" id="{A4CED48C-2DA2-4D84-B4C0-B889D4088BF2}"/>
              </a:ext>
            </a:extLst>
          </p:cNvPr>
          <p:cNvPicPr>
            <a:picLocks noChangeAspect="1"/>
          </p:cNvPicPr>
          <p:nvPr/>
        </p:nvPicPr>
        <p:blipFill>
          <a:blip r:embed="rId9"/>
          <a:stretch>
            <a:fillRect/>
          </a:stretch>
        </p:blipFill>
        <p:spPr>
          <a:xfrm>
            <a:off x="6203851" y="1643170"/>
            <a:ext cx="5017058" cy="1723604"/>
          </a:xfrm>
          <a:prstGeom prst="rect">
            <a:avLst/>
          </a:prstGeom>
        </p:spPr>
      </p:pic>
      <p:sp>
        <p:nvSpPr>
          <p:cNvPr id="18" name="Sous-titre 2">
            <a:extLst>
              <a:ext uri="{FF2B5EF4-FFF2-40B4-BE49-F238E27FC236}">
                <a16:creationId xmlns:a16="http://schemas.microsoft.com/office/drawing/2014/main" id="{DEB3260E-FF08-44BF-A652-6E112F347382}"/>
              </a:ext>
            </a:extLst>
          </p:cNvPr>
          <p:cNvSpPr txBox="1">
            <a:spLocks/>
          </p:cNvSpPr>
          <p:nvPr/>
        </p:nvSpPr>
        <p:spPr>
          <a:xfrm>
            <a:off x="5664593" y="3381373"/>
            <a:ext cx="6513346" cy="301322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La v. Région se distingue par la plus grande valeur d’importance.</a:t>
            </a:r>
          </a:p>
          <a:p>
            <a:pPr marL="1076325" indent="-1076325" rtl="1">
              <a:lnSpc>
                <a:spcPct val="90000"/>
              </a:lnSpc>
              <a:spcBef>
                <a:spcPts val="1000"/>
              </a:spcBef>
            </a:pPr>
            <a:r>
              <a:rPr lang="fr-FR" sz="2000" dirty="0"/>
              <a:t>L’importance de la v. Ancienneté du véhicule est équivalente à 78,3% de l’importance de la v. Région.</a:t>
            </a:r>
          </a:p>
          <a:p>
            <a:pPr marL="1076325" indent="-1076325" rtl="1">
              <a:lnSpc>
                <a:spcPct val="90000"/>
              </a:lnSpc>
              <a:spcBef>
                <a:spcPts val="1000"/>
              </a:spcBef>
            </a:pPr>
            <a:r>
              <a:rPr lang="fr-FR" sz="2000" dirty="0"/>
              <a:t>La v. Ancienneté du véhicule est moins importante que la v. Région de 21,7%.</a:t>
            </a:r>
          </a:p>
          <a:p>
            <a:pPr marL="1076325" indent="-1076325" rtl="1">
              <a:lnSpc>
                <a:spcPct val="90000"/>
              </a:lnSpc>
              <a:spcBef>
                <a:spcPts val="1000"/>
              </a:spcBef>
            </a:pPr>
            <a:r>
              <a:rPr lang="fr-FR" sz="2000" dirty="0"/>
              <a:t>Les v. Âge du conducteur, Ancienneté du permis, # de places et # de chevaux possèdent une importance modérée relativement à la v. Région. </a:t>
            </a:r>
          </a:p>
        </p:txBody>
      </p:sp>
    </p:spTree>
    <p:extLst>
      <p:ext uri="{BB962C8B-B14F-4D97-AF65-F5344CB8AC3E}">
        <p14:creationId xmlns:p14="http://schemas.microsoft.com/office/powerpoint/2010/main" val="31555682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31</a:t>
            </a:fld>
            <a:endParaRPr lang="fr-FR" sz="1400" b="1" dirty="0"/>
          </a:p>
        </p:txBody>
      </p:sp>
      <p:sp>
        <p:nvSpPr>
          <p:cNvPr id="10" name="Text Box 29">
            <a:extLst>
              <a:ext uri="{FF2B5EF4-FFF2-40B4-BE49-F238E27FC236}">
                <a16:creationId xmlns:a16="http://schemas.microsoft.com/office/drawing/2014/main" id="{B5E6AB9A-85A2-467B-B046-AF8DC0E57F8D}"/>
              </a:ext>
            </a:extLst>
          </p:cNvPr>
          <p:cNvSpPr txBox="1">
            <a:spLocks noChangeArrowheads="1"/>
          </p:cNvSpPr>
          <p:nvPr/>
        </p:nvSpPr>
        <p:spPr bwMode="auto">
          <a:xfrm>
            <a:off x="3588287" y="1085048"/>
            <a:ext cx="49250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 Méthode des réseaux de neurones</a:t>
            </a:r>
            <a:endParaRPr lang="fr-FR" sz="2400" b="1" i="1" dirty="0"/>
          </a:p>
        </p:txBody>
      </p:sp>
      <p:sp>
        <p:nvSpPr>
          <p:cNvPr id="13" name="Sous-titre 2">
            <a:extLst>
              <a:ext uri="{FF2B5EF4-FFF2-40B4-BE49-F238E27FC236}">
                <a16:creationId xmlns:a16="http://schemas.microsoft.com/office/drawing/2014/main" id="{09A33C80-1978-4556-918B-87893E97EAFF}"/>
              </a:ext>
            </a:extLst>
          </p:cNvPr>
          <p:cNvSpPr txBox="1">
            <a:spLocks/>
          </p:cNvSpPr>
          <p:nvPr/>
        </p:nvSpPr>
        <p:spPr>
          <a:xfrm>
            <a:off x="534572" y="1585398"/>
            <a:ext cx="4572000" cy="919574"/>
          </a:xfrm>
          <a:prstGeom prst="rect">
            <a:avLst/>
          </a:prstGeom>
        </p:spPr>
        <p:txBody>
          <a:bodyPr vert="horz" lIns="91440" tIns="45720" rIns="91440" bIns="45720" rtlCol="0" anchor="t">
            <a:noAutofit/>
          </a:bodyPr>
          <a:lstStyle/>
          <a:p>
            <a:pPr marL="1076325" indent="-1076325" rtl="1">
              <a:lnSpc>
                <a:spcPct val="90000"/>
              </a:lnSpc>
              <a:spcBef>
                <a:spcPts val="1000"/>
              </a:spcBef>
            </a:pPr>
            <a:endParaRPr lang="fr-FR" sz="2000" dirty="0"/>
          </a:p>
        </p:txBody>
      </p:sp>
      <p:sp>
        <p:nvSpPr>
          <p:cNvPr id="15" name="Sous-titre 2">
            <a:extLst>
              <a:ext uri="{FF2B5EF4-FFF2-40B4-BE49-F238E27FC236}">
                <a16:creationId xmlns:a16="http://schemas.microsoft.com/office/drawing/2014/main" id="{ABF0C61E-9F3F-450B-B865-612EFF9E57F5}"/>
              </a:ext>
            </a:extLst>
          </p:cNvPr>
          <p:cNvSpPr txBox="1">
            <a:spLocks/>
          </p:cNvSpPr>
          <p:nvPr/>
        </p:nvSpPr>
        <p:spPr>
          <a:xfrm>
            <a:off x="686972" y="1498647"/>
            <a:ext cx="10666828" cy="5018528"/>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Il est pratiquement laissé à l’utilisateur le choix de la structure ainsi que la détermination des métas-paramètres du réseau : </a:t>
            </a:r>
            <a:r>
              <a:rPr lang="fr-FR" sz="2000" i="1" dirty="0"/>
              <a:t># d’itérations de calibrage, # de couches cachées, # de neurones dans chaque couche cachée…</a:t>
            </a:r>
          </a:p>
          <a:p>
            <a:pPr marL="1076325" indent="-1076325" rtl="1">
              <a:lnSpc>
                <a:spcPct val="90000"/>
              </a:lnSpc>
              <a:spcBef>
                <a:spcPts val="1000"/>
              </a:spcBef>
            </a:pPr>
            <a:r>
              <a:rPr lang="fr-FR" sz="2000" dirty="0"/>
              <a:t>Dans notre cas, nous allons établir pour les deux v. cibles, 3 réseaux de neurones : le 1</a:t>
            </a:r>
            <a:r>
              <a:rPr lang="fr-FR" sz="2000" baseline="30000" dirty="0"/>
              <a:t>er</a:t>
            </a:r>
            <a:r>
              <a:rPr lang="fr-FR" sz="2000" dirty="0"/>
              <a:t> comporte une seule couche cachée, le 2</a:t>
            </a:r>
            <a:r>
              <a:rPr lang="fr-FR" sz="2000" baseline="30000" dirty="0"/>
              <a:t>ème</a:t>
            </a:r>
            <a:r>
              <a:rPr lang="fr-FR" sz="2000" dirty="0"/>
              <a:t> comporte 2 couches cachées et le 3</a:t>
            </a:r>
            <a:r>
              <a:rPr lang="fr-FR" sz="2000" baseline="30000" dirty="0"/>
              <a:t>ème</a:t>
            </a:r>
            <a:r>
              <a:rPr lang="fr-FR" sz="2000" dirty="0"/>
              <a:t> comporte 3 couches cachées.</a:t>
            </a:r>
          </a:p>
          <a:p>
            <a:pPr marL="1076325" indent="-1076325" rtl="1">
              <a:lnSpc>
                <a:spcPct val="90000"/>
              </a:lnSpc>
              <a:spcBef>
                <a:spcPts val="1000"/>
              </a:spcBef>
            </a:pPr>
            <a:r>
              <a:rPr lang="fr-FR" sz="2000" dirty="0"/>
              <a:t>Pour chaque type, on génère 3 RN : le 1</a:t>
            </a:r>
            <a:r>
              <a:rPr lang="fr-FR" sz="2000" baseline="30000" dirty="0"/>
              <a:t>er</a:t>
            </a:r>
            <a:r>
              <a:rPr lang="fr-FR" sz="2000" dirty="0"/>
              <a:t> comporte 3 neurones artificiels par Cc, le 2</a:t>
            </a:r>
            <a:r>
              <a:rPr lang="fr-FR" sz="2000" baseline="30000" dirty="0"/>
              <a:t>ème</a:t>
            </a:r>
            <a:r>
              <a:rPr lang="fr-FR" sz="2000" dirty="0"/>
              <a:t> comporte 4 NA/Cc et le 3</a:t>
            </a:r>
            <a:r>
              <a:rPr lang="fr-FR" sz="2000" baseline="30000" dirty="0"/>
              <a:t>ème</a:t>
            </a:r>
            <a:r>
              <a:rPr lang="fr-FR" sz="2000" dirty="0"/>
              <a:t> comporte 5 NA/Cc. Soit 9 RN au total. Prenons, par exemple, un RN avec une seule couche cachée ; nous disposons de 3 versions : le 1</a:t>
            </a:r>
            <a:r>
              <a:rPr lang="fr-FR" sz="2000" baseline="30000" dirty="0"/>
              <a:t>er</a:t>
            </a:r>
            <a:r>
              <a:rPr lang="fr-FR" sz="2000" dirty="0"/>
              <a:t> RN contient 3 NC {H1, H2, H3}, le 2</a:t>
            </a:r>
            <a:r>
              <a:rPr lang="fr-FR" sz="2000" baseline="30000" dirty="0"/>
              <a:t>ème</a:t>
            </a:r>
            <a:r>
              <a:rPr lang="fr-FR" sz="2000" dirty="0"/>
              <a:t> comporte 4 NC {H1, H2, H3, H4} et ainsi de suite de suite …</a:t>
            </a:r>
          </a:p>
          <a:p>
            <a:pPr marL="1076325" indent="-1076325" rtl="1">
              <a:lnSpc>
                <a:spcPct val="90000"/>
              </a:lnSpc>
              <a:spcBef>
                <a:spcPts val="1000"/>
              </a:spcBef>
            </a:pPr>
            <a:r>
              <a:rPr lang="fr-FR" sz="2000" dirty="0"/>
              <a:t>Le modèle choisi est celui qui va minimiser MSE sur la base de validation.</a:t>
            </a:r>
          </a:p>
          <a:p>
            <a:pPr marL="1076325" indent="-1076325" rtl="1">
              <a:lnSpc>
                <a:spcPct val="90000"/>
              </a:lnSpc>
              <a:spcBef>
                <a:spcPts val="1000"/>
              </a:spcBef>
            </a:pPr>
            <a:r>
              <a:rPr lang="fr-FR" sz="2000" dirty="0"/>
              <a:t>La détermination de l’architecture d’un RN consiste aussi à choisir la fonction d’activation pour les nœuds des Cc et de sortie.</a:t>
            </a:r>
          </a:p>
          <a:p>
            <a:pPr marL="1076325" indent="-1076325" rtl="1">
              <a:lnSpc>
                <a:spcPct val="90000"/>
              </a:lnSpc>
              <a:spcBef>
                <a:spcPts val="1000"/>
              </a:spcBef>
            </a:pPr>
            <a:r>
              <a:rPr lang="fr-FR" sz="2000" dirty="0"/>
              <a:t>Etant donné que nous sommes dans un cas de régression, il est préférable de considérer la fonction identité comme fonction d’activation pour la courbe de sortie. Concernant les  Cc, nous avons opté pour la fonction tangente hyperbolique</a:t>
            </a:r>
          </a:p>
        </p:txBody>
      </p:sp>
    </p:spTree>
    <p:extLst>
      <p:ext uri="{BB962C8B-B14F-4D97-AF65-F5344CB8AC3E}">
        <p14:creationId xmlns:p14="http://schemas.microsoft.com/office/powerpoint/2010/main" val="19637960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32</a:t>
            </a:fld>
            <a:endParaRPr lang="fr-FR" sz="1400" b="1" dirty="0"/>
          </a:p>
        </p:txBody>
      </p:sp>
      <p:sp>
        <p:nvSpPr>
          <p:cNvPr id="10" name="Text Box 29">
            <a:extLst>
              <a:ext uri="{FF2B5EF4-FFF2-40B4-BE49-F238E27FC236}">
                <a16:creationId xmlns:a16="http://schemas.microsoft.com/office/drawing/2014/main" id="{B5E6AB9A-85A2-467B-B046-AF8DC0E57F8D}"/>
              </a:ext>
            </a:extLst>
          </p:cNvPr>
          <p:cNvSpPr txBox="1">
            <a:spLocks noChangeArrowheads="1"/>
          </p:cNvSpPr>
          <p:nvPr/>
        </p:nvSpPr>
        <p:spPr bwMode="auto">
          <a:xfrm>
            <a:off x="3844904" y="1085048"/>
            <a:ext cx="44117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3.1) Modélisation du coût moyen</a:t>
            </a:r>
            <a:endParaRPr lang="fr-FR" sz="2400" b="1" i="1" dirty="0"/>
          </a:p>
        </p:txBody>
      </p:sp>
      <p:sp>
        <p:nvSpPr>
          <p:cNvPr id="13" name="Sous-titre 2">
            <a:extLst>
              <a:ext uri="{FF2B5EF4-FFF2-40B4-BE49-F238E27FC236}">
                <a16:creationId xmlns:a16="http://schemas.microsoft.com/office/drawing/2014/main" id="{09A33C80-1978-4556-918B-87893E97EAFF}"/>
              </a:ext>
            </a:extLst>
          </p:cNvPr>
          <p:cNvSpPr txBox="1">
            <a:spLocks/>
          </p:cNvSpPr>
          <p:nvPr/>
        </p:nvSpPr>
        <p:spPr>
          <a:xfrm>
            <a:off x="534572" y="1585398"/>
            <a:ext cx="4572000" cy="919574"/>
          </a:xfrm>
          <a:prstGeom prst="rect">
            <a:avLst/>
          </a:prstGeom>
        </p:spPr>
        <p:txBody>
          <a:bodyPr vert="horz" lIns="91440" tIns="45720" rIns="91440" bIns="45720" rtlCol="0" anchor="t">
            <a:noAutofit/>
          </a:bodyPr>
          <a:lstStyle/>
          <a:p>
            <a:pPr marL="1076325" indent="-1076325" rtl="1">
              <a:lnSpc>
                <a:spcPct val="90000"/>
              </a:lnSpc>
              <a:spcBef>
                <a:spcPts val="1000"/>
              </a:spcBef>
            </a:pPr>
            <a:endParaRPr lang="fr-FR" sz="2000" dirty="0"/>
          </a:p>
        </p:txBody>
      </p:sp>
      <p:sp>
        <p:nvSpPr>
          <p:cNvPr id="15" name="Sous-titre 2">
            <a:extLst>
              <a:ext uri="{FF2B5EF4-FFF2-40B4-BE49-F238E27FC236}">
                <a16:creationId xmlns:a16="http://schemas.microsoft.com/office/drawing/2014/main" id="{ABF0C61E-9F3F-450B-B865-612EFF9E57F5}"/>
              </a:ext>
            </a:extLst>
          </p:cNvPr>
          <p:cNvSpPr txBox="1">
            <a:spLocks/>
          </p:cNvSpPr>
          <p:nvPr/>
        </p:nvSpPr>
        <p:spPr>
          <a:xfrm>
            <a:off x="686972" y="1498647"/>
            <a:ext cx="5409028" cy="152760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Nous allons essayer de modéliser le coût moyen par le modèle PMC. Nous allons tout d’abord commencer par déterminer une architecture convenable pour notre modèle PMC.</a:t>
            </a:r>
          </a:p>
        </p:txBody>
      </p:sp>
      <p:pic>
        <p:nvPicPr>
          <p:cNvPr id="3" name="Picture 2">
            <a:extLst>
              <a:ext uri="{FF2B5EF4-FFF2-40B4-BE49-F238E27FC236}">
                <a16:creationId xmlns:a16="http://schemas.microsoft.com/office/drawing/2014/main" id="{4442BEF3-C80A-4E67-AF39-A185A9D74BDE}"/>
              </a:ext>
            </a:extLst>
          </p:cNvPr>
          <p:cNvPicPr>
            <a:picLocks noChangeAspect="1"/>
          </p:cNvPicPr>
          <p:nvPr/>
        </p:nvPicPr>
        <p:blipFill>
          <a:blip r:embed="rId8"/>
          <a:stretch>
            <a:fillRect/>
          </a:stretch>
        </p:blipFill>
        <p:spPr>
          <a:xfrm>
            <a:off x="686972" y="3026251"/>
            <a:ext cx="5179256" cy="2333102"/>
          </a:xfrm>
          <a:prstGeom prst="rect">
            <a:avLst/>
          </a:prstGeom>
        </p:spPr>
      </p:pic>
      <p:sp>
        <p:nvSpPr>
          <p:cNvPr id="11" name="Sous-titre 2">
            <a:extLst>
              <a:ext uri="{FF2B5EF4-FFF2-40B4-BE49-F238E27FC236}">
                <a16:creationId xmlns:a16="http://schemas.microsoft.com/office/drawing/2014/main" id="{2D3D7F07-CDD0-49F6-951E-503346DC3B77}"/>
              </a:ext>
            </a:extLst>
          </p:cNvPr>
          <p:cNvSpPr txBox="1">
            <a:spLocks/>
          </p:cNvSpPr>
          <p:nvPr/>
        </p:nvSpPr>
        <p:spPr>
          <a:xfrm>
            <a:off x="684626" y="5491530"/>
            <a:ext cx="5409028" cy="975109"/>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Selon les résultats obtenus, le modèle sélectionné est celui qui comporte une seule Cc et 4 NA {H1, …, H4}.</a:t>
            </a:r>
          </a:p>
        </p:txBody>
      </p:sp>
      <p:sp>
        <p:nvSpPr>
          <p:cNvPr id="12" name="Sous-titre 2">
            <a:extLst>
              <a:ext uri="{FF2B5EF4-FFF2-40B4-BE49-F238E27FC236}">
                <a16:creationId xmlns:a16="http://schemas.microsoft.com/office/drawing/2014/main" id="{CDAEE003-7000-4D55-B191-B997840FC4B1}"/>
              </a:ext>
            </a:extLst>
          </p:cNvPr>
          <p:cNvSpPr txBox="1">
            <a:spLocks/>
          </p:cNvSpPr>
          <p:nvPr/>
        </p:nvSpPr>
        <p:spPr>
          <a:xfrm>
            <a:off x="6248400" y="1541889"/>
            <a:ext cx="5409028" cy="2880555"/>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L’apprentissage d’un RN est une phase itérative prépondérante dans sa construction. En effet, durant cette étape le R apprend à prédire le phénomène à expliquer.</a:t>
            </a:r>
          </a:p>
          <a:p>
            <a:pPr marL="1076325" indent="-1076325" rtl="1">
              <a:lnSpc>
                <a:spcPct val="90000"/>
              </a:lnSpc>
              <a:spcBef>
                <a:spcPts val="1000"/>
              </a:spcBef>
            </a:pPr>
            <a:r>
              <a:rPr lang="fr-FR" sz="2000" dirty="0"/>
              <a:t>Cela se fait en minimisant une fonction d’erreur choisie comme indicateur sur la qualité du modèle.</a:t>
            </a:r>
          </a:p>
          <a:p>
            <a:pPr marL="1076325" indent="-1076325" rtl="1">
              <a:lnSpc>
                <a:spcPct val="90000"/>
              </a:lnSpc>
              <a:spcBef>
                <a:spcPts val="1000"/>
              </a:spcBef>
            </a:pPr>
            <a:r>
              <a:rPr lang="fr-FR" sz="2000" dirty="0"/>
              <a:t>Pour notre cas, le logiciel a employé la fonction d’erreur moyenne.</a:t>
            </a:r>
          </a:p>
        </p:txBody>
      </p:sp>
      <p:pic>
        <p:nvPicPr>
          <p:cNvPr id="6" name="Picture 5">
            <a:extLst>
              <a:ext uri="{FF2B5EF4-FFF2-40B4-BE49-F238E27FC236}">
                <a16:creationId xmlns:a16="http://schemas.microsoft.com/office/drawing/2014/main" id="{C4E6938C-3688-4073-9433-F7F0BF056EE3}"/>
              </a:ext>
            </a:extLst>
          </p:cNvPr>
          <p:cNvPicPr>
            <a:picLocks noChangeAspect="1"/>
          </p:cNvPicPr>
          <p:nvPr/>
        </p:nvPicPr>
        <p:blipFill>
          <a:blip r:embed="rId9"/>
          <a:stretch>
            <a:fillRect/>
          </a:stretch>
        </p:blipFill>
        <p:spPr>
          <a:xfrm>
            <a:off x="6567267" y="4552574"/>
            <a:ext cx="4572000" cy="1803775"/>
          </a:xfrm>
          <a:prstGeom prst="rect">
            <a:avLst/>
          </a:prstGeom>
        </p:spPr>
      </p:pic>
    </p:spTree>
    <p:extLst>
      <p:ext uri="{BB962C8B-B14F-4D97-AF65-F5344CB8AC3E}">
        <p14:creationId xmlns:p14="http://schemas.microsoft.com/office/powerpoint/2010/main" val="13147781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33</a:t>
            </a:fld>
            <a:endParaRPr lang="fr-FR" sz="1400" b="1" dirty="0"/>
          </a:p>
        </p:txBody>
      </p:sp>
      <p:sp>
        <p:nvSpPr>
          <p:cNvPr id="13" name="Sous-titre 2">
            <a:extLst>
              <a:ext uri="{FF2B5EF4-FFF2-40B4-BE49-F238E27FC236}">
                <a16:creationId xmlns:a16="http://schemas.microsoft.com/office/drawing/2014/main" id="{09A33C80-1978-4556-918B-87893E97EAFF}"/>
              </a:ext>
            </a:extLst>
          </p:cNvPr>
          <p:cNvSpPr txBox="1">
            <a:spLocks/>
          </p:cNvSpPr>
          <p:nvPr/>
        </p:nvSpPr>
        <p:spPr>
          <a:xfrm>
            <a:off x="534572" y="1585398"/>
            <a:ext cx="4572000" cy="919574"/>
          </a:xfrm>
          <a:prstGeom prst="rect">
            <a:avLst/>
          </a:prstGeom>
        </p:spPr>
        <p:txBody>
          <a:bodyPr vert="horz" lIns="91440" tIns="45720" rIns="91440" bIns="45720" rtlCol="0" anchor="t">
            <a:noAutofit/>
          </a:bodyPr>
          <a:lstStyle/>
          <a:p>
            <a:pPr marL="1076325" indent="-1076325" rtl="1">
              <a:lnSpc>
                <a:spcPct val="90000"/>
              </a:lnSpc>
              <a:spcBef>
                <a:spcPts val="1000"/>
              </a:spcBef>
            </a:pPr>
            <a:endParaRPr lang="fr-FR" sz="2000" dirty="0"/>
          </a:p>
        </p:txBody>
      </p:sp>
      <p:sp>
        <p:nvSpPr>
          <p:cNvPr id="15" name="Sous-titre 2">
            <a:extLst>
              <a:ext uri="{FF2B5EF4-FFF2-40B4-BE49-F238E27FC236}">
                <a16:creationId xmlns:a16="http://schemas.microsoft.com/office/drawing/2014/main" id="{ABF0C61E-9F3F-450B-B865-612EFF9E57F5}"/>
              </a:ext>
            </a:extLst>
          </p:cNvPr>
          <p:cNvSpPr txBox="1">
            <a:spLocks/>
          </p:cNvSpPr>
          <p:nvPr/>
        </p:nvSpPr>
        <p:spPr>
          <a:xfrm>
            <a:off x="686972" y="1217295"/>
            <a:ext cx="5180427" cy="353758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 graphique montre l’erreur moyenne pour chaque itération pour les ensembles de données d’apprentissage et de validation. Une barre bleue verticale s’affiche sur le tracé pour indiquer le numéro d’itération 19 qui correspond à l’erreur minimale pour l’ensemble de données de validation.</a:t>
            </a:r>
          </a:p>
          <a:p>
            <a:pPr marL="1076325" indent="-1076325" rtl="1">
              <a:lnSpc>
                <a:spcPct val="90000"/>
              </a:lnSpc>
              <a:spcBef>
                <a:spcPts val="1000"/>
              </a:spcBef>
            </a:pPr>
            <a:r>
              <a:rPr lang="fr-FR" sz="2000" dirty="0"/>
              <a:t>En arrêtant l’apprentissage à ce minimum d’erreur, nous définissons ainsi la configuration optimisée des poids synaptiques pour notre modèle.</a:t>
            </a:r>
          </a:p>
        </p:txBody>
      </p:sp>
      <p:pic>
        <p:nvPicPr>
          <p:cNvPr id="5" name="Picture 4">
            <a:extLst>
              <a:ext uri="{FF2B5EF4-FFF2-40B4-BE49-F238E27FC236}">
                <a16:creationId xmlns:a16="http://schemas.microsoft.com/office/drawing/2014/main" id="{D3621387-ED56-43ED-B871-78BD4224FCB0}"/>
              </a:ext>
            </a:extLst>
          </p:cNvPr>
          <p:cNvPicPr>
            <a:picLocks noChangeAspect="1"/>
          </p:cNvPicPr>
          <p:nvPr/>
        </p:nvPicPr>
        <p:blipFill>
          <a:blip r:embed="rId8"/>
          <a:stretch>
            <a:fillRect/>
          </a:stretch>
        </p:blipFill>
        <p:spPr>
          <a:xfrm>
            <a:off x="6259285" y="1209815"/>
            <a:ext cx="4702629" cy="5146535"/>
          </a:xfrm>
          <a:prstGeom prst="rect">
            <a:avLst/>
          </a:prstGeom>
        </p:spPr>
      </p:pic>
    </p:spTree>
    <p:extLst>
      <p:ext uri="{BB962C8B-B14F-4D97-AF65-F5344CB8AC3E}">
        <p14:creationId xmlns:p14="http://schemas.microsoft.com/office/powerpoint/2010/main" val="3160290014"/>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34</a:t>
            </a:fld>
            <a:endParaRPr lang="fr-FR" sz="1400" b="1" dirty="0"/>
          </a:p>
        </p:txBody>
      </p:sp>
      <p:sp>
        <p:nvSpPr>
          <p:cNvPr id="13" name="Sous-titre 2">
            <a:extLst>
              <a:ext uri="{FF2B5EF4-FFF2-40B4-BE49-F238E27FC236}">
                <a16:creationId xmlns:a16="http://schemas.microsoft.com/office/drawing/2014/main" id="{09A33C80-1978-4556-918B-87893E97EAFF}"/>
              </a:ext>
            </a:extLst>
          </p:cNvPr>
          <p:cNvSpPr txBox="1">
            <a:spLocks/>
          </p:cNvSpPr>
          <p:nvPr/>
        </p:nvSpPr>
        <p:spPr>
          <a:xfrm>
            <a:off x="534572" y="1585398"/>
            <a:ext cx="4572000" cy="919574"/>
          </a:xfrm>
          <a:prstGeom prst="rect">
            <a:avLst/>
          </a:prstGeom>
        </p:spPr>
        <p:txBody>
          <a:bodyPr vert="horz" lIns="91440" tIns="45720" rIns="91440" bIns="45720" rtlCol="0" anchor="t">
            <a:noAutofit/>
          </a:bodyPr>
          <a:lstStyle/>
          <a:p>
            <a:pPr marL="1076325" indent="-1076325" rtl="1">
              <a:lnSpc>
                <a:spcPct val="90000"/>
              </a:lnSpc>
              <a:spcBef>
                <a:spcPts val="1000"/>
              </a:spcBef>
            </a:pPr>
            <a:endParaRPr lang="fr-FR" sz="2000" dirty="0"/>
          </a:p>
        </p:txBody>
      </p:sp>
      <p:sp>
        <p:nvSpPr>
          <p:cNvPr id="15" name="Sous-titre 2">
            <a:extLst>
              <a:ext uri="{FF2B5EF4-FFF2-40B4-BE49-F238E27FC236}">
                <a16:creationId xmlns:a16="http://schemas.microsoft.com/office/drawing/2014/main" id="{ABF0C61E-9F3F-450B-B865-612EFF9E57F5}"/>
              </a:ext>
            </a:extLst>
          </p:cNvPr>
          <p:cNvSpPr txBox="1">
            <a:spLocks/>
          </p:cNvSpPr>
          <p:nvPr/>
        </p:nvSpPr>
        <p:spPr>
          <a:xfrm>
            <a:off x="686973" y="1048482"/>
            <a:ext cx="5590284" cy="5448325"/>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 graphique des poids ci-dessous fournit une représentation alternative des connexions dont les poids sont indiqués avec des couleurs.</a:t>
            </a:r>
          </a:p>
          <a:p>
            <a:pPr marL="1076325" indent="-1076325" rtl="1">
              <a:lnSpc>
                <a:spcPct val="90000"/>
              </a:lnSpc>
              <a:spcBef>
                <a:spcPts val="1000"/>
              </a:spcBef>
            </a:pPr>
            <a:r>
              <a:rPr lang="fr-FR" sz="2000" dirty="0"/>
              <a:t>Les poids peuvent être considérés comme la force de la connexion, ils reflètent essentiellement l’importance de l’entrée et le degré d’influence que subira la sortie suite à une modification de cette entrée. En effet, une valeur de poids faible (proche de 0) signifie que le fait de changer l’entrée ne changera pas clairement la sortie, par contre une valeur de poids plus grande risque de modifier significativement la sortie.</a:t>
            </a:r>
          </a:p>
          <a:p>
            <a:pPr marL="1076325" indent="-1076325" rtl="1">
              <a:lnSpc>
                <a:spcPct val="90000"/>
              </a:lnSpc>
              <a:spcBef>
                <a:spcPts val="1000"/>
              </a:spcBef>
            </a:pPr>
            <a:r>
              <a:rPr lang="fr-FR" sz="2000" dirty="0"/>
              <a:t>En outre, nous signalons que généralement, l’ampleur et le signe des poids du RN ne sont pas interprétables en raison de sa nature non linéaire.</a:t>
            </a:r>
          </a:p>
        </p:txBody>
      </p:sp>
      <p:pic>
        <p:nvPicPr>
          <p:cNvPr id="3" name="Picture 2">
            <a:extLst>
              <a:ext uri="{FF2B5EF4-FFF2-40B4-BE49-F238E27FC236}">
                <a16:creationId xmlns:a16="http://schemas.microsoft.com/office/drawing/2014/main" id="{B50E9777-110F-460D-9363-FEB512208E1F}"/>
              </a:ext>
            </a:extLst>
          </p:cNvPr>
          <p:cNvPicPr>
            <a:picLocks noChangeAspect="1"/>
          </p:cNvPicPr>
          <p:nvPr/>
        </p:nvPicPr>
        <p:blipFill>
          <a:blip r:embed="rId8"/>
          <a:stretch>
            <a:fillRect/>
          </a:stretch>
        </p:blipFill>
        <p:spPr>
          <a:xfrm>
            <a:off x="6096001" y="1186644"/>
            <a:ext cx="5561428" cy="3188262"/>
          </a:xfrm>
          <a:prstGeom prst="rect">
            <a:avLst/>
          </a:prstGeom>
        </p:spPr>
      </p:pic>
      <p:sp>
        <p:nvSpPr>
          <p:cNvPr id="11" name="Sous-titre 2">
            <a:extLst>
              <a:ext uri="{FF2B5EF4-FFF2-40B4-BE49-F238E27FC236}">
                <a16:creationId xmlns:a16="http://schemas.microsoft.com/office/drawing/2014/main" id="{DE53E890-3FEE-4BE5-BFE3-88C5167025AE}"/>
              </a:ext>
            </a:extLst>
          </p:cNvPr>
          <p:cNvSpPr txBox="1">
            <a:spLocks/>
          </p:cNvSpPr>
          <p:nvPr/>
        </p:nvSpPr>
        <p:spPr>
          <a:xfrm>
            <a:off x="6067144" y="4472992"/>
            <a:ext cx="5590284" cy="2023815"/>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Les lignes rouges indiquent des poids positifs et les lignes bleues indiquent des poids négatifs.</a:t>
            </a:r>
          </a:p>
          <a:p>
            <a:pPr marL="1076325" indent="-1076325" rtl="1">
              <a:lnSpc>
                <a:spcPct val="90000"/>
              </a:lnSpc>
              <a:spcBef>
                <a:spcPts val="1000"/>
              </a:spcBef>
            </a:pPr>
            <a:r>
              <a:rPr lang="fr-FR" sz="2000" dirty="0"/>
              <a:t>L’épaisseur de la ligne est proportionnelle à la valeur de chaque poids : une ligne épaisse, par exemple, reflète un lien fort.</a:t>
            </a:r>
          </a:p>
        </p:txBody>
      </p:sp>
    </p:spTree>
    <p:extLst>
      <p:ext uri="{BB962C8B-B14F-4D97-AF65-F5344CB8AC3E}">
        <p14:creationId xmlns:p14="http://schemas.microsoft.com/office/powerpoint/2010/main" val="2748897658"/>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35</a:t>
            </a:fld>
            <a:endParaRPr lang="fr-FR" sz="1400" b="1" dirty="0"/>
          </a:p>
        </p:txBody>
      </p:sp>
      <p:sp>
        <p:nvSpPr>
          <p:cNvPr id="13" name="Sous-titre 2">
            <a:extLst>
              <a:ext uri="{FF2B5EF4-FFF2-40B4-BE49-F238E27FC236}">
                <a16:creationId xmlns:a16="http://schemas.microsoft.com/office/drawing/2014/main" id="{09A33C80-1978-4556-918B-87893E97EAFF}"/>
              </a:ext>
            </a:extLst>
          </p:cNvPr>
          <p:cNvSpPr txBox="1">
            <a:spLocks/>
          </p:cNvSpPr>
          <p:nvPr/>
        </p:nvSpPr>
        <p:spPr>
          <a:xfrm>
            <a:off x="534572" y="1585398"/>
            <a:ext cx="4572000" cy="919574"/>
          </a:xfrm>
          <a:prstGeom prst="rect">
            <a:avLst/>
          </a:prstGeom>
        </p:spPr>
        <p:txBody>
          <a:bodyPr vert="horz" lIns="91440" tIns="45720" rIns="91440" bIns="45720" rtlCol="0" anchor="t">
            <a:noAutofit/>
          </a:bodyPr>
          <a:lstStyle/>
          <a:p>
            <a:pPr marL="1076325" indent="-1076325" rtl="1">
              <a:lnSpc>
                <a:spcPct val="90000"/>
              </a:lnSpc>
              <a:spcBef>
                <a:spcPts val="1000"/>
              </a:spcBef>
            </a:pPr>
            <a:endParaRPr lang="fr-FR" sz="2000" dirty="0"/>
          </a:p>
        </p:txBody>
      </p:sp>
      <p:sp>
        <p:nvSpPr>
          <p:cNvPr id="15" name="Sous-titre 2">
            <a:extLst>
              <a:ext uri="{FF2B5EF4-FFF2-40B4-BE49-F238E27FC236}">
                <a16:creationId xmlns:a16="http://schemas.microsoft.com/office/drawing/2014/main" id="{ABF0C61E-9F3F-450B-B865-612EFF9E57F5}"/>
              </a:ext>
            </a:extLst>
          </p:cNvPr>
          <p:cNvSpPr txBox="1">
            <a:spLocks/>
          </p:cNvSpPr>
          <p:nvPr/>
        </p:nvSpPr>
        <p:spPr>
          <a:xfrm>
            <a:off x="686972" y="1729398"/>
            <a:ext cx="5741963" cy="77557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De la même façon, nous allons établir un modèle de RN pour la fréquence.</a:t>
            </a:r>
          </a:p>
        </p:txBody>
      </p:sp>
      <p:sp>
        <p:nvSpPr>
          <p:cNvPr id="10" name="Text Box 29">
            <a:extLst>
              <a:ext uri="{FF2B5EF4-FFF2-40B4-BE49-F238E27FC236}">
                <a16:creationId xmlns:a16="http://schemas.microsoft.com/office/drawing/2014/main" id="{3CDF2ADE-1CDE-42B9-BC1D-B7824C20271F}"/>
              </a:ext>
            </a:extLst>
          </p:cNvPr>
          <p:cNvSpPr txBox="1">
            <a:spLocks noChangeArrowheads="1"/>
          </p:cNvSpPr>
          <p:nvPr/>
        </p:nvSpPr>
        <p:spPr bwMode="auto">
          <a:xfrm>
            <a:off x="2993140" y="1085048"/>
            <a:ext cx="6115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3.2) Modélisation de la fréquence des sinistres</a:t>
            </a:r>
            <a:endParaRPr lang="fr-FR" sz="2400" b="1" i="1" dirty="0"/>
          </a:p>
        </p:txBody>
      </p:sp>
      <p:pic>
        <p:nvPicPr>
          <p:cNvPr id="5" name="Picture 4">
            <a:extLst>
              <a:ext uri="{FF2B5EF4-FFF2-40B4-BE49-F238E27FC236}">
                <a16:creationId xmlns:a16="http://schemas.microsoft.com/office/drawing/2014/main" id="{EDC3DC71-8D8A-4E6C-84D0-C40D037CDF47}"/>
              </a:ext>
            </a:extLst>
          </p:cNvPr>
          <p:cNvPicPr>
            <a:picLocks noChangeAspect="1"/>
          </p:cNvPicPr>
          <p:nvPr/>
        </p:nvPicPr>
        <p:blipFill>
          <a:blip r:embed="rId8"/>
          <a:stretch>
            <a:fillRect/>
          </a:stretch>
        </p:blipFill>
        <p:spPr>
          <a:xfrm>
            <a:off x="1294229" y="2472743"/>
            <a:ext cx="4290646" cy="2063469"/>
          </a:xfrm>
          <a:prstGeom prst="rect">
            <a:avLst/>
          </a:prstGeom>
        </p:spPr>
      </p:pic>
      <p:sp>
        <p:nvSpPr>
          <p:cNvPr id="14" name="Sous-titre 2">
            <a:extLst>
              <a:ext uri="{FF2B5EF4-FFF2-40B4-BE49-F238E27FC236}">
                <a16:creationId xmlns:a16="http://schemas.microsoft.com/office/drawing/2014/main" id="{17116750-7F26-4529-9913-247F2578F06E}"/>
              </a:ext>
            </a:extLst>
          </p:cNvPr>
          <p:cNvSpPr txBox="1">
            <a:spLocks/>
          </p:cNvSpPr>
          <p:nvPr/>
        </p:nvSpPr>
        <p:spPr>
          <a:xfrm>
            <a:off x="684626" y="4681270"/>
            <a:ext cx="5741963" cy="77557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D’après la figure ci-dessous, le modèle sélectionné est celui qui comporte 2 Cc, chacune contient 5 NA, en somme {H1, …, H10} :</a:t>
            </a:r>
          </a:p>
        </p:txBody>
      </p:sp>
      <p:pic>
        <p:nvPicPr>
          <p:cNvPr id="7" name="Picture 6">
            <a:extLst>
              <a:ext uri="{FF2B5EF4-FFF2-40B4-BE49-F238E27FC236}">
                <a16:creationId xmlns:a16="http://schemas.microsoft.com/office/drawing/2014/main" id="{3C951CA7-AE9B-4C85-83F9-E04CAAF3F789}"/>
              </a:ext>
            </a:extLst>
          </p:cNvPr>
          <p:cNvPicPr>
            <a:picLocks noChangeAspect="1"/>
          </p:cNvPicPr>
          <p:nvPr/>
        </p:nvPicPr>
        <p:blipFill>
          <a:blip r:embed="rId9"/>
          <a:stretch>
            <a:fillRect/>
          </a:stretch>
        </p:blipFill>
        <p:spPr>
          <a:xfrm>
            <a:off x="6781800" y="1702881"/>
            <a:ext cx="4572000" cy="1683143"/>
          </a:xfrm>
          <a:prstGeom prst="rect">
            <a:avLst/>
          </a:prstGeom>
        </p:spPr>
      </p:pic>
      <p:sp>
        <p:nvSpPr>
          <p:cNvPr id="18" name="Sous-titre 2">
            <a:extLst>
              <a:ext uri="{FF2B5EF4-FFF2-40B4-BE49-F238E27FC236}">
                <a16:creationId xmlns:a16="http://schemas.microsoft.com/office/drawing/2014/main" id="{3C8A1A34-F4E8-40FA-ACFB-B2623ABB2EB3}"/>
              </a:ext>
            </a:extLst>
          </p:cNvPr>
          <p:cNvSpPr txBox="1">
            <a:spLocks/>
          </p:cNvSpPr>
          <p:nvPr/>
        </p:nvSpPr>
        <p:spPr>
          <a:xfrm>
            <a:off x="6781800" y="3668103"/>
            <a:ext cx="5110089" cy="1487016"/>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 # optimal d’itérations est déterminé habituellement en minimisant la fonction d’erreur sur la base de validation. Dans notre cas, il apparait que ce # est fixé à 39.</a:t>
            </a:r>
          </a:p>
        </p:txBody>
      </p:sp>
    </p:spTree>
    <p:extLst>
      <p:ext uri="{BB962C8B-B14F-4D97-AF65-F5344CB8AC3E}">
        <p14:creationId xmlns:p14="http://schemas.microsoft.com/office/powerpoint/2010/main" val="31318628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36</a:t>
            </a:fld>
            <a:endParaRPr lang="fr-FR" sz="1400" b="1" dirty="0"/>
          </a:p>
        </p:txBody>
      </p:sp>
      <p:sp>
        <p:nvSpPr>
          <p:cNvPr id="13" name="Sous-titre 2">
            <a:extLst>
              <a:ext uri="{FF2B5EF4-FFF2-40B4-BE49-F238E27FC236}">
                <a16:creationId xmlns:a16="http://schemas.microsoft.com/office/drawing/2014/main" id="{09A33C80-1978-4556-918B-87893E97EAFF}"/>
              </a:ext>
            </a:extLst>
          </p:cNvPr>
          <p:cNvSpPr txBox="1">
            <a:spLocks/>
          </p:cNvSpPr>
          <p:nvPr/>
        </p:nvSpPr>
        <p:spPr>
          <a:xfrm>
            <a:off x="534572" y="1585398"/>
            <a:ext cx="4572000" cy="919574"/>
          </a:xfrm>
          <a:prstGeom prst="rect">
            <a:avLst/>
          </a:prstGeom>
        </p:spPr>
        <p:txBody>
          <a:bodyPr vert="horz" lIns="91440" tIns="45720" rIns="91440" bIns="45720" rtlCol="0" anchor="t">
            <a:noAutofit/>
          </a:bodyPr>
          <a:lstStyle/>
          <a:p>
            <a:pPr marL="1076325" indent="-1076325" rtl="1">
              <a:lnSpc>
                <a:spcPct val="90000"/>
              </a:lnSpc>
              <a:spcBef>
                <a:spcPts val="1000"/>
              </a:spcBef>
            </a:pPr>
            <a:endParaRPr lang="fr-FR" sz="2000" dirty="0"/>
          </a:p>
        </p:txBody>
      </p:sp>
      <p:sp>
        <p:nvSpPr>
          <p:cNvPr id="15" name="Sous-titre 2">
            <a:extLst>
              <a:ext uri="{FF2B5EF4-FFF2-40B4-BE49-F238E27FC236}">
                <a16:creationId xmlns:a16="http://schemas.microsoft.com/office/drawing/2014/main" id="{ABF0C61E-9F3F-450B-B865-612EFF9E57F5}"/>
              </a:ext>
            </a:extLst>
          </p:cNvPr>
          <p:cNvSpPr txBox="1">
            <a:spLocks/>
          </p:cNvSpPr>
          <p:nvPr/>
        </p:nvSpPr>
        <p:spPr>
          <a:xfrm>
            <a:off x="6778284" y="1152621"/>
            <a:ext cx="5413715" cy="190006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La figure des poids synaptiques renvoie des cases dont la majorité se distingue par une couleur claire et terne, et donc des valeurs très proches de zéro.</a:t>
            </a:r>
          </a:p>
          <a:p>
            <a:pPr marL="1076325" indent="-1076325" rtl="1">
              <a:lnSpc>
                <a:spcPct val="90000"/>
              </a:lnSpc>
              <a:spcBef>
                <a:spcPts val="1000"/>
              </a:spcBef>
            </a:pPr>
            <a:r>
              <a:rPr lang="fr-FR" sz="2000" dirty="0"/>
              <a:t>La figure suivante constitue une représentation concise des connexions du RN établi :</a:t>
            </a:r>
          </a:p>
        </p:txBody>
      </p:sp>
      <p:pic>
        <p:nvPicPr>
          <p:cNvPr id="3" name="Picture 2">
            <a:extLst>
              <a:ext uri="{FF2B5EF4-FFF2-40B4-BE49-F238E27FC236}">
                <a16:creationId xmlns:a16="http://schemas.microsoft.com/office/drawing/2014/main" id="{60B858FC-89A9-4B51-AFD6-059436E9A37A}"/>
              </a:ext>
            </a:extLst>
          </p:cNvPr>
          <p:cNvPicPr>
            <a:picLocks noChangeAspect="1"/>
          </p:cNvPicPr>
          <p:nvPr/>
        </p:nvPicPr>
        <p:blipFill>
          <a:blip r:embed="rId8"/>
          <a:stretch>
            <a:fillRect/>
          </a:stretch>
        </p:blipFill>
        <p:spPr>
          <a:xfrm>
            <a:off x="560615" y="1139376"/>
            <a:ext cx="6041571" cy="5216974"/>
          </a:xfrm>
          <a:prstGeom prst="rect">
            <a:avLst/>
          </a:prstGeom>
        </p:spPr>
      </p:pic>
      <p:pic>
        <p:nvPicPr>
          <p:cNvPr id="8" name="Picture 7">
            <a:extLst>
              <a:ext uri="{FF2B5EF4-FFF2-40B4-BE49-F238E27FC236}">
                <a16:creationId xmlns:a16="http://schemas.microsoft.com/office/drawing/2014/main" id="{AA214837-9319-4B3F-8CD9-FD943630A62C}"/>
              </a:ext>
            </a:extLst>
          </p:cNvPr>
          <p:cNvPicPr>
            <a:picLocks noChangeAspect="1"/>
          </p:cNvPicPr>
          <p:nvPr/>
        </p:nvPicPr>
        <p:blipFill>
          <a:blip r:embed="rId9"/>
          <a:stretch>
            <a:fillRect/>
          </a:stretch>
        </p:blipFill>
        <p:spPr>
          <a:xfrm>
            <a:off x="6907823" y="3005591"/>
            <a:ext cx="4735286" cy="3220630"/>
          </a:xfrm>
          <a:prstGeom prst="rect">
            <a:avLst/>
          </a:prstGeom>
        </p:spPr>
      </p:pic>
    </p:spTree>
    <p:extLst>
      <p:ext uri="{BB962C8B-B14F-4D97-AF65-F5344CB8AC3E}">
        <p14:creationId xmlns:p14="http://schemas.microsoft.com/office/powerpoint/2010/main" val="288496204"/>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37</a:t>
            </a:fld>
            <a:endParaRPr lang="fr-FR" sz="1400" b="1" dirty="0"/>
          </a:p>
        </p:txBody>
      </p:sp>
      <p:sp>
        <p:nvSpPr>
          <p:cNvPr id="13" name="Sous-titre 2">
            <a:extLst>
              <a:ext uri="{FF2B5EF4-FFF2-40B4-BE49-F238E27FC236}">
                <a16:creationId xmlns:a16="http://schemas.microsoft.com/office/drawing/2014/main" id="{09A33C80-1978-4556-918B-87893E97EAFF}"/>
              </a:ext>
            </a:extLst>
          </p:cNvPr>
          <p:cNvSpPr txBox="1">
            <a:spLocks/>
          </p:cNvSpPr>
          <p:nvPr/>
        </p:nvSpPr>
        <p:spPr>
          <a:xfrm>
            <a:off x="534572" y="1585398"/>
            <a:ext cx="4572000" cy="919574"/>
          </a:xfrm>
          <a:prstGeom prst="rect">
            <a:avLst/>
          </a:prstGeom>
        </p:spPr>
        <p:txBody>
          <a:bodyPr vert="horz" lIns="91440" tIns="45720" rIns="91440" bIns="45720" rtlCol="0" anchor="t">
            <a:noAutofit/>
          </a:bodyPr>
          <a:lstStyle/>
          <a:p>
            <a:pPr marL="1076325" indent="-1076325" rtl="1">
              <a:lnSpc>
                <a:spcPct val="90000"/>
              </a:lnSpc>
              <a:spcBef>
                <a:spcPts val="1000"/>
              </a:spcBef>
            </a:pPr>
            <a:endParaRPr lang="fr-FR" sz="2000" dirty="0"/>
          </a:p>
        </p:txBody>
      </p:sp>
      <p:sp>
        <p:nvSpPr>
          <p:cNvPr id="15" name="Sous-titre 2">
            <a:extLst>
              <a:ext uri="{FF2B5EF4-FFF2-40B4-BE49-F238E27FC236}">
                <a16:creationId xmlns:a16="http://schemas.microsoft.com/office/drawing/2014/main" id="{ABF0C61E-9F3F-450B-B865-612EFF9E57F5}"/>
              </a:ext>
            </a:extLst>
          </p:cNvPr>
          <p:cNvSpPr txBox="1">
            <a:spLocks/>
          </p:cNvSpPr>
          <p:nvPr/>
        </p:nvSpPr>
        <p:spPr>
          <a:xfrm>
            <a:off x="815926" y="1152621"/>
            <a:ext cx="10663311" cy="2132379"/>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Elle nous permet d’identifier le type des liens : les liens forts sont détectés par des lignes épaisses.</a:t>
            </a:r>
          </a:p>
          <a:p>
            <a:pPr marL="1076325" indent="-1076325" rtl="1">
              <a:lnSpc>
                <a:spcPct val="90000"/>
              </a:lnSpc>
              <a:spcBef>
                <a:spcPts val="1000"/>
              </a:spcBef>
            </a:pPr>
            <a:r>
              <a:rPr lang="fr-FR" sz="2000" dirty="0"/>
              <a:t>Par exemple, la connexion H1 et H6 semble puissante ; par contre, la connexion liant H5 et H10 est fragile.</a:t>
            </a:r>
          </a:p>
          <a:p>
            <a:pPr marL="1076325" indent="-1076325" rtl="1">
              <a:lnSpc>
                <a:spcPct val="90000"/>
              </a:lnSpc>
              <a:spcBef>
                <a:spcPts val="1000"/>
              </a:spcBef>
            </a:pPr>
            <a:r>
              <a:rPr lang="fr-FR" sz="2000" dirty="0"/>
              <a:t>Quant à la couleur, elle traduit essentiellement le signe des poids synaptiques : les segments en bleu indiquent des valeurs négatives et les segments en rouge signifient des valeurs positives.</a:t>
            </a:r>
          </a:p>
          <a:p>
            <a:pPr marL="1076325" indent="-1076325" rtl="1">
              <a:lnSpc>
                <a:spcPct val="90000"/>
              </a:lnSpc>
              <a:spcBef>
                <a:spcPts val="1000"/>
              </a:spcBef>
            </a:pPr>
            <a:r>
              <a:rPr lang="fr-FR" sz="2000" dirty="0"/>
              <a:t>Nous mentionnons de plus que les lignes minces sont de couleur plus claire que les lignes épaisses.</a:t>
            </a:r>
          </a:p>
        </p:txBody>
      </p:sp>
    </p:spTree>
    <p:extLst>
      <p:ext uri="{BB962C8B-B14F-4D97-AF65-F5344CB8AC3E}">
        <p14:creationId xmlns:p14="http://schemas.microsoft.com/office/powerpoint/2010/main" val="2866544792"/>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1455219666"/>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316524" y="1531496"/>
            <a:ext cx="11641014" cy="135421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Les données servant à notre étude se composent de : table « production » + table « sinistres ».</a:t>
            </a:r>
          </a:p>
          <a:p>
            <a:pPr marL="1076325" indent="-1076325" rtl="1">
              <a:lnSpc>
                <a:spcPct val="90000"/>
              </a:lnSpc>
              <a:spcBef>
                <a:spcPts val="1000"/>
              </a:spcBef>
            </a:pPr>
            <a:r>
              <a:rPr lang="fr-FR" sz="2000" dirty="0"/>
              <a:t>La table « production » contient des infos sur le contrat d’assurance, le type de v. ainsi que l’assuré lui-même. Ces infos sont stockées au niveau des v. qui servent à déterminer le profil de risque de chaque contrat.</a:t>
            </a:r>
          </a:p>
        </p:txBody>
      </p:sp>
      <p:sp>
        <p:nvSpPr>
          <p:cNvPr id="19" name="Text Box 29">
            <a:extLst>
              <a:ext uri="{FF2B5EF4-FFF2-40B4-BE49-F238E27FC236}">
                <a16:creationId xmlns:a16="http://schemas.microsoft.com/office/drawing/2014/main" id="{D2ADF1F0-AA71-4662-AA37-022FE713111C}"/>
              </a:ext>
            </a:extLst>
          </p:cNvPr>
          <p:cNvSpPr txBox="1">
            <a:spLocks noChangeArrowheads="1"/>
          </p:cNvSpPr>
          <p:nvPr/>
        </p:nvSpPr>
        <p:spPr bwMode="auto">
          <a:xfrm>
            <a:off x="3292771" y="1061613"/>
            <a:ext cx="5553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 Présentation &amp; préparation de données</a:t>
            </a:r>
          </a:p>
        </p:txBody>
      </p:sp>
      <p:graphicFrame>
        <p:nvGraphicFramePr>
          <p:cNvPr id="5" name="Table 5">
            <a:extLst>
              <a:ext uri="{FF2B5EF4-FFF2-40B4-BE49-F238E27FC236}">
                <a16:creationId xmlns:a16="http://schemas.microsoft.com/office/drawing/2014/main" id="{CD4C40A1-E1CB-4D7F-B02E-67BEC410A17A}"/>
              </a:ext>
            </a:extLst>
          </p:cNvPr>
          <p:cNvGraphicFramePr>
            <a:graphicFrameLocks noGrp="1"/>
          </p:cNvGraphicFramePr>
          <p:nvPr>
            <p:extLst>
              <p:ext uri="{D42A27DB-BD31-4B8C-83A1-F6EECF244321}">
                <p14:modId xmlns:p14="http://schemas.microsoft.com/office/powerpoint/2010/main" val="343945677"/>
              </p:ext>
            </p:extLst>
          </p:nvPr>
        </p:nvGraphicFramePr>
        <p:xfrm>
          <a:off x="6747977" y="2681208"/>
          <a:ext cx="3837371" cy="3948910"/>
        </p:xfrm>
        <a:graphic>
          <a:graphicData uri="http://schemas.openxmlformats.org/drawingml/2006/table">
            <a:tbl>
              <a:tblPr firstRow="1" bandRow="1">
                <a:tableStyleId>{5940675A-B579-460E-94D1-54222C63F5DA}</a:tableStyleId>
              </a:tblPr>
              <a:tblGrid>
                <a:gridCol w="1202659">
                  <a:extLst>
                    <a:ext uri="{9D8B030D-6E8A-4147-A177-3AD203B41FA5}">
                      <a16:colId xmlns:a16="http://schemas.microsoft.com/office/drawing/2014/main" val="3016823497"/>
                    </a:ext>
                  </a:extLst>
                </a:gridCol>
                <a:gridCol w="2634712">
                  <a:extLst>
                    <a:ext uri="{9D8B030D-6E8A-4147-A177-3AD203B41FA5}">
                      <a16:colId xmlns:a16="http://schemas.microsoft.com/office/drawing/2014/main" val="3365684574"/>
                    </a:ext>
                  </a:extLst>
                </a:gridCol>
              </a:tblGrid>
              <a:tr h="282065">
                <a:tc>
                  <a:txBody>
                    <a:bodyPr/>
                    <a:lstStyle/>
                    <a:p>
                      <a:pPr algn="l"/>
                      <a:r>
                        <a:rPr lang="fr-FR" sz="1100" dirty="0">
                          <a:solidFill>
                            <a:schemeClr val="accent1">
                              <a:lumMod val="75000"/>
                            </a:schemeClr>
                          </a:solidFill>
                        </a:rPr>
                        <a:t>POLICE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solidFill>
                            <a:schemeClr val="accent1">
                              <a:lumMod val="75000"/>
                            </a:schemeClr>
                          </a:solidFill>
                        </a:rPr>
                        <a:t>Numéro de police</a:t>
                      </a:r>
                    </a:p>
                  </a:txBody>
                  <a:tcPr/>
                </a:tc>
                <a:extLst>
                  <a:ext uri="{0D108BD9-81ED-4DB2-BD59-A6C34878D82A}">
                    <a16:rowId xmlns:a16="http://schemas.microsoft.com/office/drawing/2014/main" val="3171487673"/>
                  </a:ext>
                </a:extLst>
              </a:tr>
              <a:tr h="282065">
                <a:tc>
                  <a:txBody>
                    <a:bodyPr/>
                    <a:lstStyle/>
                    <a:p>
                      <a:pPr algn="l"/>
                      <a:r>
                        <a:rPr lang="fr-FR" sz="1100" dirty="0">
                          <a:solidFill>
                            <a:schemeClr val="accent1">
                              <a:lumMod val="75000"/>
                            </a:schemeClr>
                          </a:solidFill>
                        </a:rPr>
                        <a:t>DATEVT</a:t>
                      </a:r>
                    </a:p>
                  </a:txBody>
                  <a:tcPr/>
                </a:tc>
                <a:tc>
                  <a:txBody>
                    <a:bodyPr/>
                    <a:lstStyle/>
                    <a:p>
                      <a:pPr algn="l"/>
                      <a:r>
                        <a:rPr lang="fr-FR" sz="1100" b="0" i="0" u="none" strike="noStrike" kern="1200" baseline="0" dirty="0">
                          <a:solidFill>
                            <a:schemeClr val="accent1">
                              <a:lumMod val="75000"/>
                            </a:schemeClr>
                          </a:solidFill>
                          <a:latin typeface="+mn-lt"/>
                          <a:ea typeface="+mn-ea"/>
                          <a:cs typeface="+mn-cs"/>
                        </a:rPr>
                        <a:t>Date de référence </a:t>
                      </a:r>
                      <a:endParaRPr lang="fr-FR" sz="1100" dirty="0">
                        <a:solidFill>
                          <a:schemeClr val="accent1">
                            <a:lumMod val="75000"/>
                          </a:schemeClr>
                        </a:solidFill>
                      </a:endParaRPr>
                    </a:p>
                  </a:txBody>
                  <a:tcPr/>
                </a:tc>
                <a:extLst>
                  <a:ext uri="{0D108BD9-81ED-4DB2-BD59-A6C34878D82A}">
                    <a16:rowId xmlns:a16="http://schemas.microsoft.com/office/drawing/2014/main" val="46230855"/>
                  </a:ext>
                </a:extLst>
              </a:tr>
              <a:tr h="282065">
                <a:tc>
                  <a:txBody>
                    <a:bodyPr/>
                    <a:lstStyle/>
                    <a:p>
                      <a:pPr algn="l"/>
                      <a:r>
                        <a:rPr lang="fr-FR" sz="1100" dirty="0">
                          <a:solidFill>
                            <a:schemeClr val="accent1">
                              <a:lumMod val="75000"/>
                            </a:schemeClr>
                          </a:solidFill>
                        </a:rPr>
                        <a:t>DEFFET</a:t>
                      </a:r>
                    </a:p>
                  </a:txBody>
                  <a:tcPr/>
                </a:tc>
                <a:tc>
                  <a:txBody>
                    <a:bodyPr/>
                    <a:lstStyle/>
                    <a:p>
                      <a:pPr algn="l"/>
                      <a:r>
                        <a:rPr lang="fr-FR" sz="1100" dirty="0">
                          <a:solidFill>
                            <a:schemeClr val="accent1">
                              <a:lumMod val="75000"/>
                            </a:schemeClr>
                          </a:solidFill>
                        </a:rPr>
                        <a:t>Date d’effet</a:t>
                      </a:r>
                    </a:p>
                  </a:txBody>
                  <a:tcPr/>
                </a:tc>
                <a:extLst>
                  <a:ext uri="{0D108BD9-81ED-4DB2-BD59-A6C34878D82A}">
                    <a16:rowId xmlns:a16="http://schemas.microsoft.com/office/drawing/2014/main" val="2744608526"/>
                  </a:ext>
                </a:extLst>
              </a:tr>
              <a:tr h="282065">
                <a:tc>
                  <a:txBody>
                    <a:bodyPr/>
                    <a:lstStyle/>
                    <a:p>
                      <a:pPr algn="l"/>
                      <a:r>
                        <a:rPr lang="fr-FR" sz="1100" dirty="0">
                          <a:solidFill>
                            <a:schemeClr val="accent1">
                              <a:lumMod val="75000"/>
                            </a:schemeClr>
                          </a:solidFill>
                        </a:rPr>
                        <a:t>DATECHEANCE</a:t>
                      </a:r>
                    </a:p>
                  </a:txBody>
                  <a:tcPr/>
                </a:tc>
                <a:tc>
                  <a:txBody>
                    <a:bodyPr/>
                    <a:lstStyle/>
                    <a:p>
                      <a:pPr algn="l"/>
                      <a:r>
                        <a:rPr lang="fr-FR" sz="1100" dirty="0">
                          <a:solidFill>
                            <a:schemeClr val="accent1">
                              <a:lumMod val="75000"/>
                            </a:schemeClr>
                          </a:solidFill>
                        </a:rPr>
                        <a:t>Date d’échéance</a:t>
                      </a:r>
                    </a:p>
                  </a:txBody>
                  <a:tcPr/>
                </a:tc>
                <a:extLst>
                  <a:ext uri="{0D108BD9-81ED-4DB2-BD59-A6C34878D82A}">
                    <a16:rowId xmlns:a16="http://schemas.microsoft.com/office/drawing/2014/main" val="2216883405"/>
                  </a:ext>
                </a:extLst>
              </a:tr>
              <a:tr h="282065">
                <a:tc>
                  <a:txBody>
                    <a:bodyPr/>
                    <a:lstStyle/>
                    <a:p>
                      <a:pPr algn="l"/>
                      <a:r>
                        <a:rPr lang="fr-FR" sz="1100" dirty="0">
                          <a:solidFill>
                            <a:schemeClr val="accent1">
                              <a:lumMod val="75000"/>
                            </a:schemeClr>
                          </a:solidFill>
                        </a:rPr>
                        <a:t>NBRCHV</a:t>
                      </a:r>
                    </a:p>
                  </a:txBody>
                  <a:tcPr/>
                </a:tc>
                <a:tc>
                  <a:txBody>
                    <a:bodyPr/>
                    <a:lstStyle/>
                    <a:p>
                      <a:pPr algn="l"/>
                      <a:r>
                        <a:rPr lang="fr-FR" sz="1100" dirty="0">
                          <a:solidFill>
                            <a:schemeClr val="accent1">
                              <a:lumMod val="75000"/>
                            </a:schemeClr>
                          </a:solidFill>
                        </a:rPr>
                        <a:t># de chevaux du véhicule</a:t>
                      </a:r>
                    </a:p>
                  </a:txBody>
                  <a:tcPr/>
                </a:tc>
                <a:extLst>
                  <a:ext uri="{0D108BD9-81ED-4DB2-BD59-A6C34878D82A}">
                    <a16:rowId xmlns:a16="http://schemas.microsoft.com/office/drawing/2014/main" val="3173777916"/>
                  </a:ext>
                </a:extLst>
              </a:tr>
              <a:tr h="282065">
                <a:tc>
                  <a:txBody>
                    <a:bodyPr/>
                    <a:lstStyle/>
                    <a:p>
                      <a:pPr algn="l"/>
                      <a:r>
                        <a:rPr lang="fr-FR" sz="1100" dirty="0">
                          <a:solidFill>
                            <a:schemeClr val="accent1">
                              <a:lumMod val="75000"/>
                            </a:schemeClr>
                          </a:solidFill>
                        </a:rPr>
                        <a:t>TYPCOMB_VEH</a:t>
                      </a:r>
                    </a:p>
                  </a:txBody>
                  <a:tcPr/>
                </a:tc>
                <a:tc>
                  <a:txBody>
                    <a:bodyPr/>
                    <a:lstStyle/>
                    <a:p>
                      <a:pPr algn="l"/>
                      <a:r>
                        <a:rPr lang="fr-FR" sz="1100" dirty="0">
                          <a:solidFill>
                            <a:schemeClr val="accent1">
                              <a:lumMod val="75000"/>
                            </a:schemeClr>
                          </a:solidFill>
                        </a:rPr>
                        <a:t>Type combustible du véhicule</a:t>
                      </a:r>
                    </a:p>
                  </a:txBody>
                  <a:tcPr/>
                </a:tc>
                <a:extLst>
                  <a:ext uri="{0D108BD9-81ED-4DB2-BD59-A6C34878D82A}">
                    <a16:rowId xmlns:a16="http://schemas.microsoft.com/office/drawing/2014/main" val="2827200688"/>
                  </a:ext>
                </a:extLst>
              </a:tr>
              <a:tr h="282065">
                <a:tc>
                  <a:txBody>
                    <a:bodyPr/>
                    <a:lstStyle/>
                    <a:p>
                      <a:pPr algn="l"/>
                      <a:r>
                        <a:rPr lang="fr-FR" sz="1100" dirty="0">
                          <a:solidFill>
                            <a:schemeClr val="accent1">
                              <a:lumMod val="75000"/>
                            </a:schemeClr>
                          </a:solidFill>
                        </a:rPr>
                        <a:t>NBRPLC</a:t>
                      </a:r>
                    </a:p>
                  </a:txBody>
                  <a:tcPr/>
                </a:tc>
                <a:tc>
                  <a:txBody>
                    <a:bodyPr/>
                    <a:lstStyle/>
                    <a:p>
                      <a:pPr algn="l"/>
                      <a:r>
                        <a:rPr lang="fr-FR" sz="1100" dirty="0">
                          <a:solidFill>
                            <a:schemeClr val="accent1">
                              <a:lumMod val="75000"/>
                            </a:schemeClr>
                          </a:solidFill>
                        </a:rPr>
                        <a:t># de places du véhicule</a:t>
                      </a:r>
                    </a:p>
                  </a:txBody>
                  <a:tcPr/>
                </a:tc>
                <a:extLst>
                  <a:ext uri="{0D108BD9-81ED-4DB2-BD59-A6C34878D82A}">
                    <a16:rowId xmlns:a16="http://schemas.microsoft.com/office/drawing/2014/main" val="899230791"/>
                  </a:ext>
                </a:extLst>
              </a:tr>
              <a:tr h="282065">
                <a:tc>
                  <a:txBody>
                    <a:bodyPr/>
                    <a:lstStyle/>
                    <a:p>
                      <a:pPr algn="l"/>
                      <a:r>
                        <a:rPr lang="fr-FR" sz="1100" dirty="0">
                          <a:solidFill>
                            <a:schemeClr val="accent1">
                              <a:lumMod val="75000"/>
                            </a:schemeClr>
                          </a:solidFill>
                        </a:rPr>
                        <a:t>SITFCH</a:t>
                      </a:r>
                    </a:p>
                  </a:txBody>
                  <a:tcPr/>
                </a:tc>
                <a:tc>
                  <a:txBody>
                    <a:bodyPr/>
                    <a:lstStyle/>
                    <a:p>
                      <a:pPr algn="l"/>
                      <a:r>
                        <a:rPr lang="fr-FR" sz="1100" dirty="0">
                          <a:solidFill>
                            <a:schemeClr val="accent1">
                              <a:lumMod val="75000"/>
                            </a:schemeClr>
                          </a:solidFill>
                        </a:rPr>
                        <a:t>Situation de famille de conducteur</a:t>
                      </a:r>
                    </a:p>
                  </a:txBody>
                  <a:tcPr/>
                </a:tc>
                <a:extLst>
                  <a:ext uri="{0D108BD9-81ED-4DB2-BD59-A6C34878D82A}">
                    <a16:rowId xmlns:a16="http://schemas.microsoft.com/office/drawing/2014/main" val="2811732784"/>
                  </a:ext>
                </a:extLst>
              </a:tr>
              <a:tr h="282065">
                <a:tc>
                  <a:txBody>
                    <a:bodyPr/>
                    <a:lstStyle/>
                    <a:p>
                      <a:pPr algn="l"/>
                      <a:r>
                        <a:rPr lang="fr-FR" sz="1100" dirty="0">
                          <a:solidFill>
                            <a:schemeClr val="accent1">
                              <a:lumMod val="75000"/>
                            </a:schemeClr>
                          </a:solidFill>
                        </a:rPr>
                        <a:t>Sexe</a:t>
                      </a:r>
                    </a:p>
                  </a:txBody>
                  <a:tcPr/>
                </a:tc>
                <a:tc>
                  <a:txBody>
                    <a:bodyPr/>
                    <a:lstStyle/>
                    <a:p>
                      <a:pPr algn="l"/>
                      <a:r>
                        <a:rPr lang="fr-FR" sz="1100" dirty="0">
                          <a:solidFill>
                            <a:schemeClr val="accent1">
                              <a:lumMod val="75000"/>
                            </a:schemeClr>
                          </a:solidFill>
                        </a:rPr>
                        <a:t>Sexe du conducteur</a:t>
                      </a:r>
                    </a:p>
                  </a:txBody>
                  <a:tcPr/>
                </a:tc>
                <a:extLst>
                  <a:ext uri="{0D108BD9-81ED-4DB2-BD59-A6C34878D82A}">
                    <a16:rowId xmlns:a16="http://schemas.microsoft.com/office/drawing/2014/main" val="1192223308"/>
                  </a:ext>
                </a:extLst>
              </a:tr>
              <a:tr h="282065">
                <a:tc>
                  <a:txBody>
                    <a:bodyPr/>
                    <a:lstStyle/>
                    <a:p>
                      <a:pPr algn="l"/>
                      <a:r>
                        <a:rPr lang="fr-FR" sz="1100" dirty="0">
                          <a:solidFill>
                            <a:schemeClr val="accent1">
                              <a:lumMod val="75000"/>
                            </a:schemeClr>
                          </a:solidFill>
                        </a:rPr>
                        <a:t>Age</a:t>
                      </a:r>
                    </a:p>
                  </a:txBody>
                  <a:tcPr/>
                </a:tc>
                <a:tc>
                  <a:txBody>
                    <a:bodyPr/>
                    <a:lstStyle/>
                    <a:p>
                      <a:pPr algn="l"/>
                      <a:r>
                        <a:rPr lang="fr-FR" sz="1100" dirty="0">
                          <a:solidFill>
                            <a:schemeClr val="accent1">
                              <a:lumMod val="75000"/>
                            </a:schemeClr>
                          </a:solidFill>
                        </a:rPr>
                        <a:t>Age du conducteur</a:t>
                      </a:r>
                    </a:p>
                  </a:txBody>
                  <a:tcPr/>
                </a:tc>
                <a:extLst>
                  <a:ext uri="{0D108BD9-81ED-4DB2-BD59-A6C34878D82A}">
                    <a16:rowId xmlns:a16="http://schemas.microsoft.com/office/drawing/2014/main" val="1490448091"/>
                  </a:ext>
                </a:extLst>
              </a:tr>
              <a:tr h="282065">
                <a:tc>
                  <a:txBody>
                    <a:bodyPr/>
                    <a:lstStyle/>
                    <a:p>
                      <a:pPr algn="l"/>
                      <a:r>
                        <a:rPr lang="fr-FR" sz="1100" dirty="0">
                          <a:solidFill>
                            <a:schemeClr val="accent1">
                              <a:lumMod val="75000"/>
                            </a:schemeClr>
                          </a:solidFill>
                        </a:rPr>
                        <a:t>Permis</a:t>
                      </a:r>
                    </a:p>
                  </a:txBody>
                  <a:tcPr/>
                </a:tc>
                <a:tc>
                  <a:txBody>
                    <a:bodyPr/>
                    <a:lstStyle/>
                    <a:p>
                      <a:pPr algn="l"/>
                      <a:r>
                        <a:rPr lang="fr-FR" sz="1100" dirty="0">
                          <a:solidFill>
                            <a:schemeClr val="accent1">
                              <a:lumMod val="75000"/>
                            </a:schemeClr>
                          </a:solidFill>
                        </a:rPr>
                        <a:t>Ancienneté du permis de conduite</a:t>
                      </a:r>
                    </a:p>
                  </a:txBody>
                  <a:tcPr/>
                </a:tc>
                <a:extLst>
                  <a:ext uri="{0D108BD9-81ED-4DB2-BD59-A6C34878D82A}">
                    <a16:rowId xmlns:a16="http://schemas.microsoft.com/office/drawing/2014/main" val="3915033673"/>
                  </a:ext>
                </a:extLst>
              </a:tr>
              <a:tr h="282065">
                <a:tc>
                  <a:txBody>
                    <a:bodyPr/>
                    <a:lstStyle/>
                    <a:p>
                      <a:pPr algn="l"/>
                      <a:r>
                        <a:rPr lang="fr-FR" sz="1100" dirty="0" err="1">
                          <a:solidFill>
                            <a:schemeClr val="accent1">
                              <a:lumMod val="75000"/>
                            </a:schemeClr>
                          </a:solidFill>
                        </a:rPr>
                        <a:t>Annee_police_RC</a:t>
                      </a:r>
                      <a:endParaRPr lang="fr-FR" sz="1100" dirty="0">
                        <a:solidFill>
                          <a:schemeClr val="accent1">
                            <a:lumMod val="75000"/>
                          </a:schemeClr>
                        </a:solidFill>
                      </a:endParaRPr>
                    </a:p>
                  </a:txBody>
                  <a:tcPr/>
                </a:tc>
                <a:tc>
                  <a:txBody>
                    <a:bodyPr/>
                    <a:lstStyle/>
                    <a:p>
                      <a:pPr algn="l"/>
                      <a:r>
                        <a:rPr lang="fr-FR" sz="1100" dirty="0">
                          <a:solidFill>
                            <a:schemeClr val="accent1">
                              <a:lumMod val="75000"/>
                            </a:schemeClr>
                          </a:solidFill>
                        </a:rPr>
                        <a:t>Exposition au risque</a:t>
                      </a:r>
                    </a:p>
                  </a:txBody>
                  <a:tcPr/>
                </a:tc>
                <a:extLst>
                  <a:ext uri="{0D108BD9-81ED-4DB2-BD59-A6C34878D82A}">
                    <a16:rowId xmlns:a16="http://schemas.microsoft.com/office/drawing/2014/main" val="304495016"/>
                  </a:ext>
                </a:extLst>
              </a:tr>
              <a:tr h="282065">
                <a:tc>
                  <a:txBody>
                    <a:bodyPr/>
                    <a:lstStyle/>
                    <a:p>
                      <a:pPr algn="l"/>
                      <a:r>
                        <a:rPr lang="fr-FR" sz="1100" dirty="0" err="1">
                          <a:solidFill>
                            <a:schemeClr val="accent1">
                              <a:lumMod val="75000"/>
                            </a:schemeClr>
                          </a:solidFill>
                        </a:rPr>
                        <a:t>Anciennte_veh</a:t>
                      </a:r>
                      <a:endParaRPr lang="fr-FR" sz="1100" dirty="0">
                        <a:solidFill>
                          <a:schemeClr val="accent1">
                            <a:lumMod val="75000"/>
                          </a:schemeClr>
                        </a:solidFill>
                      </a:endParaRPr>
                    </a:p>
                  </a:txBody>
                  <a:tcPr/>
                </a:tc>
                <a:tc>
                  <a:txBody>
                    <a:bodyPr/>
                    <a:lstStyle/>
                    <a:p>
                      <a:pPr algn="l"/>
                      <a:r>
                        <a:rPr lang="fr-FR" sz="1100" dirty="0">
                          <a:solidFill>
                            <a:schemeClr val="accent1">
                              <a:lumMod val="75000"/>
                            </a:schemeClr>
                          </a:solidFill>
                        </a:rPr>
                        <a:t>Ancienneté du véhicule</a:t>
                      </a:r>
                    </a:p>
                  </a:txBody>
                  <a:tcPr/>
                </a:tc>
                <a:extLst>
                  <a:ext uri="{0D108BD9-81ED-4DB2-BD59-A6C34878D82A}">
                    <a16:rowId xmlns:a16="http://schemas.microsoft.com/office/drawing/2014/main" val="2070014302"/>
                  </a:ext>
                </a:extLst>
              </a:tr>
              <a:tr h="282065">
                <a:tc>
                  <a:txBody>
                    <a:bodyPr/>
                    <a:lstStyle/>
                    <a:p>
                      <a:pPr algn="l"/>
                      <a:r>
                        <a:rPr lang="fr-FR" sz="1100" dirty="0" err="1">
                          <a:solidFill>
                            <a:schemeClr val="accent1">
                              <a:lumMod val="75000"/>
                            </a:schemeClr>
                          </a:solidFill>
                        </a:rPr>
                        <a:t>Region</a:t>
                      </a:r>
                      <a:endParaRPr lang="fr-FR" sz="1100" dirty="0">
                        <a:solidFill>
                          <a:schemeClr val="accent1">
                            <a:lumMod val="75000"/>
                          </a:schemeClr>
                        </a:solidFill>
                      </a:endParaRPr>
                    </a:p>
                  </a:txBody>
                  <a:tcPr/>
                </a:tc>
                <a:tc>
                  <a:txBody>
                    <a:bodyPr/>
                    <a:lstStyle/>
                    <a:p>
                      <a:pPr algn="l"/>
                      <a:r>
                        <a:rPr lang="fr-FR" sz="1100" dirty="0">
                          <a:solidFill>
                            <a:schemeClr val="accent1">
                              <a:lumMod val="75000"/>
                            </a:schemeClr>
                          </a:solidFill>
                        </a:rPr>
                        <a:t>Région</a:t>
                      </a:r>
                    </a:p>
                  </a:txBody>
                  <a:tcPr/>
                </a:tc>
                <a:extLst>
                  <a:ext uri="{0D108BD9-81ED-4DB2-BD59-A6C34878D82A}">
                    <a16:rowId xmlns:a16="http://schemas.microsoft.com/office/drawing/2014/main" val="2487975"/>
                  </a:ext>
                </a:extLst>
              </a:tr>
            </a:tbl>
          </a:graphicData>
        </a:graphic>
      </p:graphicFrame>
      <p:graphicFrame>
        <p:nvGraphicFramePr>
          <p:cNvPr id="21" name="Table 5">
            <a:extLst>
              <a:ext uri="{FF2B5EF4-FFF2-40B4-BE49-F238E27FC236}">
                <a16:creationId xmlns:a16="http://schemas.microsoft.com/office/drawing/2014/main" id="{7F209153-BADC-4366-945F-D7C17E093768}"/>
              </a:ext>
            </a:extLst>
          </p:cNvPr>
          <p:cNvGraphicFramePr>
            <a:graphicFrameLocks noGrp="1"/>
          </p:cNvGraphicFramePr>
          <p:nvPr>
            <p:extLst>
              <p:ext uri="{D42A27DB-BD31-4B8C-83A1-F6EECF244321}">
                <p14:modId xmlns:p14="http://schemas.microsoft.com/office/powerpoint/2010/main" val="3697419643"/>
              </p:ext>
            </p:extLst>
          </p:nvPr>
        </p:nvGraphicFramePr>
        <p:xfrm>
          <a:off x="1643195" y="3342873"/>
          <a:ext cx="3837371" cy="1410325"/>
        </p:xfrm>
        <a:graphic>
          <a:graphicData uri="http://schemas.openxmlformats.org/drawingml/2006/table">
            <a:tbl>
              <a:tblPr firstRow="1" bandRow="1">
                <a:tableStyleId>{5940675A-B579-460E-94D1-54222C63F5DA}</a:tableStyleId>
              </a:tblPr>
              <a:tblGrid>
                <a:gridCol w="1202659">
                  <a:extLst>
                    <a:ext uri="{9D8B030D-6E8A-4147-A177-3AD203B41FA5}">
                      <a16:colId xmlns:a16="http://schemas.microsoft.com/office/drawing/2014/main" val="3016823497"/>
                    </a:ext>
                  </a:extLst>
                </a:gridCol>
                <a:gridCol w="2634712">
                  <a:extLst>
                    <a:ext uri="{9D8B030D-6E8A-4147-A177-3AD203B41FA5}">
                      <a16:colId xmlns:a16="http://schemas.microsoft.com/office/drawing/2014/main" val="3365684574"/>
                    </a:ext>
                  </a:extLst>
                </a:gridCol>
              </a:tblGrid>
              <a:tr h="282065">
                <a:tc>
                  <a:txBody>
                    <a:bodyPr/>
                    <a:lstStyle/>
                    <a:p>
                      <a:pPr algn="l"/>
                      <a:r>
                        <a:rPr lang="fr-FR" sz="1100" dirty="0">
                          <a:solidFill>
                            <a:schemeClr val="accent6">
                              <a:lumMod val="75000"/>
                            </a:schemeClr>
                          </a:solidFill>
                        </a:rPr>
                        <a:t>POLICE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solidFill>
                            <a:schemeClr val="accent6">
                              <a:lumMod val="75000"/>
                            </a:schemeClr>
                          </a:solidFill>
                        </a:rPr>
                        <a:t>Numéro de police</a:t>
                      </a:r>
                    </a:p>
                  </a:txBody>
                  <a:tcPr/>
                </a:tc>
                <a:extLst>
                  <a:ext uri="{0D108BD9-81ED-4DB2-BD59-A6C34878D82A}">
                    <a16:rowId xmlns:a16="http://schemas.microsoft.com/office/drawing/2014/main" val="3171487673"/>
                  </a:ext>
                </a:extLst>
              </a:tr>
              <a:tr h="282065">
                <a:tc>
                  <a:txBody>
                    <a:bodyPr/>
                    <a:lstStyle/>
                    <a:p>
                      <a:pPr algn="l"/>
                      <a:r>
                        <a:rPr lang="fr-FR" sz="1100" dirty="0">
                          <a:solidFill>
                            <a:schemeClr val="accent6">
                              <a:lumMod val="75000"/>
                            </a:schemeClr>
                          </a:solidFill>
                        </a:rPr>
                        <a:t>DATEVT</a:t>
                      </a:r>
                    </a:p>
                  </a:txBody>
                  <a:tcPr/>
                </a:tc>
                <a:tc>
                  <a:txBody>
                    <a:bodyPr/>
                    <a:lstStyle/>
                    <a:p>
                      <a:pPr algn="l"/>
                      <a:r>
                        <a:rPr lang="fr-FR" sz="1100" b="0" i="0" u="none" strike="noStrike" kern="1200" baseline="0" dirty="0">
                          <a:solidFill>
                            <a:schemeClr val="accent6">
                              <a:lumMod val="75000"/>
                            </a:schemeClr>
                          </a:solidFill>
                          <a:latin typeface="+mn-lt"/>
                          <a:ea typeface="+mn-ea"/>
                          <a:cs typeface="+mn-cs"/>
                        </a:rPr>
                        <a:t>Date de référence </a:t>
                      </a:r>
                      <a:endParaRPr lang="fr-FR" sz="1100" dirty="0">
                        <a:solidFill>
                          <a:schemeClr val="accent6">
                            <a:lumMod val="75000"/>
                          </a:schemeClr>
                        </a:solidFill>
                      </a:endParaRPr>
                    </a:p>
                  </a:txBody>
                  <a:tcPr/>
                </a:tc>
                <a:extLst>
                  <a:ext uri="{0D108BD9-81ED-4DB2-BD59-A6C34878D82A}">
                    <a16:rowId xmlns:a16="http://schemas.microsoft.com/office/drawing/2014/main" val="46230855"/>
                  </a:ext>
                </a:extLst>
              </a:tr>
              <a:tr h="282065">
                <a:tc>
                  <a:txBody>
                    <a:bodyPr/>
                    <a:lstStyle/>
                    <a:p>
                      <a:pPr algn="l"/>
                      <a:r>
                        <a:rPr lang="fr-FR" sz="1100" dirty="0">
                          <a:solidFill>
                            <a:schemeClr val="accent6">
                              <a:lumMod val="75000"/>
                            </a:schemeClr>
                          </a:solidFill>
                        </a:rPr>
                        <a:t>sinistre</a:t>
                      </a:r>
                    </a:p>
                  </a:txBody>
                  <a:tcPr/>
                </a:tc>
                <a:tc>
                  <a:txBody>
                    <a:bodyPr/>
                    <a:lstStyle/>
                    <a:p>
                      <a:pPr algn="l"/>
                      <a:r>
                        <a:rPr lang="fr-FR" sz="1100" dirty="0">
                          <a:solidFill>
                            <a:schemeClr val="accent6">
                              <a:lumMod val="75000"/>
                            </a:schemeClr>
                          </a:solidFill>
                        </a:rPr>
                        <a:t>Numéro de sinistre</a:t>
                      </a:r>
                    </a:p>
                  </a:txBody>
                  <a:tcPr/>
                </a:tc>
                <a:extLst>
                  <a:ext uri="{0D108BD9-81ED-4DB2-BD59-A6C34878D82A}">
                    <a16:rowId xmlns:a16="http://schemas.microsoft.com/office/drawing/2014/main" val="2744608526"/>
                  </a:ext>
                </a:extLst>
              </a:tr>
              <a:tr h="282065">
                <a:tc>
                  <a:txBody>
                    <a:bodyPr/>
                    <a:lstStyle/>
                    <a:p>
                      <a:pPr algn="l"/>
                      <a:r>
                        <a:rPr lang="fr-FR" sz="1100" dirty="0">
                          <a:solidFill>
                            <a:schemeClr val="accent6">
                              <a:lumMod val="75000"/>
                            </a:schemeClr>
                          </a:solidFill>
                        </a:rPr>
                        <a:t>DATE_SIN</a:t>
                      </a:r>
                    </a:p>
                  </a:txBody>
                  <a:tcPr/>
                </a:tc>
                <a:tc>
                  <a:txBody>
                    <a:bodyPr/>
                    <a:lstStyle/>
                    <a:p>
                      <a:pPr algn="l"/>
                      <a:r>
                        <a:rPr lang="fr-FR" sz="1100" dirty="0">
                          <a:solidFill>
                            <a:schemeClr val="accent6">
                              <a:lumMod val="75000"/>
                            </a:schemeClr>
                          </a:solidFill>
                        </a:rPr>
                        <a:t>Date de déclaration du sinistre</a:t>
                      </a:r>
                    </a:p>
                  </a:txBody>
                  <a:tcPr/>
                </a:tc>
                <a:extLst>
                  <a:ext uri="{0D108BD9-81ED-4DB2-BD59-A6C34878D82A}">
                    <a16:rowId xmlns:a16="http://schemas.microsoft.com/office/drawing/2014/main" val="2216883405"/>
                  </a:ext>
                </a:extLst>
              </a:tr>
              <a:tr h="282065">
                <a:tc>
                  <a:txBody>
                    <a:bodyPr/>
                    <a:lstStyle/>
                    <a:p>
                      <a:pPr algn="l"/>
                      <a:r>
                        <a:rPr lang="fr-FR" sz="1100" dirty="0">
                          <a:solidFill>
                            <a:schemeClr val="accent6">
                              <a:lumMod val="75000"/>
                            </a:schemeClr>
                          </a:solidFill>
                        </a:rPr>
                        <a:t>Charge</a:t>
                      </a:r>
                    </a:p>
                  </a:txBody>
                  <a:tcPr/>
                </a:tc>
                <a:tc>
                  <a:txBody>
                    <a:bodyPr/>
                    <a:lstStyle/>
                    <a:p>
                      <a:pPr algn="l"/>
                      <a:r>
                        <a:rPr lang="fr-FR" sz="1100" dirty="0">
                          <a:solidFill>
                            <a:schemeClr val="accent6">
                              <a:lumMod val="75000"/>
                            </a:schemeClr>
                          </a:solidFill>
                        </a:rPr>
                        <a:t>Charge du sinistre</a:t>
                      </a:r>
                    </a:p>
                  </a:txBody>
                  <a:tcPr/>
                </a:tc>
                <a:extLst>
                  <a:ext uri="{0D108BD9-81ED-4DB2-BD59-A6C34878D82A}">
                    <a16:rowId xmlns:a16="http://schemas.microsoft.com/office/drawing/2014/main" val="3173777916"/>
                  </a:ext>
                </a:extLst>
              </a:tr>
            </a:tbl>
          </a:graphicData>
        </a:graphic>
      </p:graphicFrame>
      <p:sp>
        <p:nvSpPr>
          <p:cNvPr id="22" name="Sous-titre 2">
            <a:extLst>
              <a:ext uri="{FF2B5EF4-FFF2-40B4-BE49-F238E27FC236}">
                <a16:creationId xmlns:a16="http://schemas.microsoft.com/office/drawing/2014/main" id="{A5C81D23-CF76-418C-9244-3F9E71603ED3}"/>
              </a:ext>
            </a:extLst>
          </p:cNvPr>
          <p:cNvSpPr txBox="1">
            <a:spLocks/>
          </p:cNvSpPr>
          <p:nvPr/>
        </p:nvSpPr>
        <p:spPr>
          <a:xfrm>
            <a:off x="325466" y="2905125"/>
            <a:ext cx="4804475" cy="51144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i="1" dirty="0">
                <a:solidFill>
                  <a:schemeClr val="accent6">
                    <a:lumMod val="75000"/>
                  </a:schemeClr>
                </a:solidFill>
              </a:rPr>
              <a:t>(Liste des v. de la table « sinistres ») </a:t>
            </a:r>
          </a:p>
        </p:txBody>
      </p:sp>
      <p:sp>
        <p:nvSpPr>
          <p:cNvPr id="23" name="Sous-titre 2">
            <a:extLst>
              <a:ext uri="{FF2B5EF4-FFF2-40B4-BE49-F238E27FC236}">
                <a16:creationId xmlns:a16="http://schemas.microsoft.com/office/drawing/2014/main" id="{F9E87023-A6DC-4AA0-A7FD-70C4E11ECCCF}"/>
              </a:ext>
            </a:extLst>
          </p:cNvPr>
          <p:cNvSpPr txBox="1">
            <a:spLocks/>
          </p:cNvSpPr>
          <p:nvPr/>
        </p:nvSpPr>
        <p:spPr>
          <a:xfrm>
            <a:off x="439120" y="4874851"/>
            <a:ext cx="4923295" cy="51144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i="1" dirty="0">
                <a:solidFill>
                  <a:schemeClr val="accent1">
                    <a:lumMod val="75000"/>
                  </a:schemeClr>
                </a:solidFill>
              </a:rPr>
              <a:t>(Liste des v. de la table « production »)</a:t>
            </a:r>
          </a:p>
        </p:txBody>
      </p:sp>
      <p:sp>
        <p:nvSpPr>
          <p:cNvPr id="24" name="Sous-titre 2">
            <a:extLst>
              <a:ext uri="{FF2B5EF4-FFF2-40B4-BE49-F238E27FC236}">
                <a16:creationId xmlns:a16="http://schemas.microsoft.com/office/drawing/2014/main" id="{D308EA32-23B3-4083-AA34-D240CA95DEE2}"/>
              </a:ext>
            </a:extLst>
          </p:cNvPr>
          <p:cNvSpPr txBox="1">
            <a:spLocks/>
          </p:cNvSpPr>
          <p:nvPr/>
        </p:nvSpPr>
        <p:spPr>
          <a:xfrm>
            <a:off x="285529" y="5415382"/>
            <a:ext cx="6239260" cy="984855"/>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Notre étude s’intéresse en particulier à la garantie RC-auto à caractère individuelle. La v. de filtrage est « type de garantie ».</a:t>
            </a:r>
          </a:p>
        </p:txBody>
      </p:sp>
      <p:sp>
        <p:nvSpPr>
          <p:cNvPr id="25" name="Espace réservé du numéro de diapositive 3">
            <a:extLst>
              <a:ext uri="{FF2B5EF4-FFF2-40B4-BE49-F238E27FC236}">
                <a16:creationId xmlns:a16="http://schemas.microsoft.com/office/drawing/2014/main" id="{389C7161-8C07-4399-BD3A-6AEBFC885F5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38</a:t>
            </a:fld>
            <a:endParaRPr lang="fr-FR" sz="1400" b="1" dirty="0"/>
          </a:p>
        </p:txBody>
      </p:sp>
    </p:spTree>
    <p:extLst>
      <p:ext uri="{BB962C8B-B14F-4D97-AF65-F5344CB8AC3E}">
        <p14:creationId xmlns:p14="http://schemas.microsoft.com/office/powerpoint/2010/main" val="18164753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346311841"/>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316524" y="1466878"/>
            <a:ext cx="11641014" cy="2002119"/>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Avant toute modélisation, il faudra identifier toutes les anomalies et apporter des corrections adaptées. Les anomalies qu’on pourrait rencontrer sont : la mauvaise saisie d’information, le manque d’information, la présence des doublons, la présence des données aberrantes, …</a:t>
            </a:r>
          </a:p>
          <a:p>
            <a:pPr marL="1076325" indent="-1076325" rtl="1">
              <a:lnSpc>
                <a:spcPct val="90000"/>
              </a:lnSpc>
              <a:spcBef>
                <a:spcPts val="1000"/>
              </a:spcBef>
            </a:pPr>
            <a:r>
              <a:rPr lang="fr-FR" sz="2000" dirty="0"/>
              <a:t>Une analyse exploratoire préalable a été menée pour détecter les différentes anomalies. Le tableau ci-dessous nous a permis d’avoir une idée sur les valeurs atypiques et manquantes qui se trouvent dans nos données :</a:t>
            </a:r>
          </a:p>
        </p:txBody>
      </p:sp>
      <p:sp>
        <p:nvSpPr>
          <p:cNvPr id="19" name="Text Box 29">
            <a:extLst>
              <a:ext uri="{FF2B5EF4-FFF2-40B4-BE49-F238E27FC236}">
                <a16:creationId xmlns:a16="http://schemas.microsoft.com/office/drawing/2014/main" id="{D2ADF1F0-AA71-4662-AA37-022FE713111C}"/>
              </a:ext>
            </a:extLst>
          </p:cNvPr>
          <p:cNvSpPr txBox="1">
            <a:spLocks noChangeArrowheads="1"/>
          </p:cNvSpPr>
          <p:nvPr/>
        </p:nvSpPr>
        <p:spPr bwMode="auto">
          <a:xfrm>
            <a:off x="3286617" y="1025129"/>
            <a:ext cx="55657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1.1) Epuration et fiabilisation des données</a:t>
            </a:r>
          </a:p>
        </p:txBody>
      </p:sp>
      <p:pic>
        <p:nvPicPr>
          <p:cNvPr id="3" name="Picture 2">
            <a:extLst>
              <a:ext uri="{FF2B5EF4-FFF2-40B4-BE49-F238E27FC236}">
                <a16:creationId xmlns:a16="http://schemas.microsoft.com/office/drawing/2014/main" id="{67C248AE-7BED-461C-9BA8-4C0A8B1426A6}"/>
              </a:ext>
            </a:extLst>
          </p:cNvPr>
          <p:cNvPicPr>
            <a:picLocks noChangeAspect="1"/>
          </p:cNvPicPr>
          <p:nvPr/>
        </p:nvPicPr>
        <p:blipFill>
          <a:blip r:embed="rId8"/>
          <a:stretch>
            <a:fillRect/>
          </a:stretch>
        </p:blipFill>
        <p:spPr>
          <a:xfrm>
            <a:off x="1802970" y="3304045"/>
            <a:ext cx="8586060" cy="3403559"/>
          </a:xfrm>
          <a:prstGeom prst="rect">
            <a:avLst/>
          </a:prstGeom>
        </p:spPr>
      </p:pic>
      <p:sp>
        <p:nvSpPr>
          <p:cNvPr id="11" name="Espace réservé du numéro de diapositive 3">
            <a:extLst>
              <a:ext uri="{FF2B5EF4-FFF2-40B4-BE49-F238E27FC236}">
                <a16:creationId xmlns:a16="http://schemas.microsoft.com/office/drawing/2014/main" id="{BCCF34AB-C591-4A18-9EF5-93ED586908D1}"/>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39</a:t>
            </a:fld>
            <a:endParaRPr lang="fr-FR" sz="1400" b="1" dirty="0"/>
          </a:p>
        </p:txBody>
      </p:sp>
    </p:spTree>
    <p:extLst>
      <p:ext uri="{BB962C8B-B14F-4D97-AF65-F5344CB8AC3E}">
        <p14:creationId xmlns:p14="http://schemas.microsoft.com/office/powerpoint/2010/main" val="19428555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16524" y="967154"/>
            <a:ext cx="11641014" cy="5292969"/>
          </a:xfrm>
        </p:spPr>
        <p:txBody>
          <a:bodyPr anchor="t">
            <a:normAutofit fontScale="70000" lnSpcReduction="20000"/>
          </a:bodyPr>
          <a:lstStyle/>
          <a:p>
            <a:pPr marL="1076325" indent="-1076325" rtl="1"/>
            <a:r>
              <a:rPr lang="fr-FR" sz="2000" dirty="0">
                <a:latin typeface="+mj-lt"/>
              </a:rPr>
              <a:t>ACP : Analyse en Composantes Principales.</a:t>
            </a:r>
          </a:p>
          <a:p>
            <a:pPr marL="1076325" indent="-1076325" rtl="1"/>
            <a:r>
              <a:rPr lang="fr-FR" sz="2000" dirty="0">
                <a:latin typeface="+mj-lt"/>
              </a:rPr>
              <a:t>AIC : </a:t>
            </a:r>
            <a:r>
              <a:rPr lang="fr-FR" sz="2000" dirty="0" err="1">
                <a:latin typeface="+mj-lt"/>
              </a:rPr>
              <a:t>Akaike</a:t>
            </a:r>
            <a:r>
              <a:rPr lang="fr-FR" sz="2000" dirty="0">
                <a:latin typeface="+mj-lt"/>
              </a:rPr>
              <a:t> Information </a:t>
            </a:r>
            <a:r>
              <a:rPr lang="fr-FR" sz="2000" dirty="0" err="1">
                <a:latin typeface="+mj-lt"/>
              </a:rPr>
              <a:t>Citerion</a:t>
            </a:r>
            <a:r>
              <a:rPr lang="fr-FR" sz="2000" dirty="0">
                <a:latin typeface="+mj-lt"/>
              </a:rPr>
              <a:t>.</a:t>
            </a:r>
          </a:p>
          <a:p>
            <a:pPr marL="1076325" indent="-1076325" rtl="1"/>
            <a:r>
              <a:rPr lang="fr-FR" sz="2000" dirty="0">
                <a:latin typeface="+mj-lt"/>
              </a:rPr>
              <a:t>BIC : </a:t>
            </a:r>
            <a:r>
              <a:rPr lang="fr-FR" sz="2000" dirty="0" err="1">
                <a:latin typeface="+mj-lt"/>
              </a:rPr>
              <a:t>Bayesian</a:t>
            </a:r>
            <a:r>
              <a:rPr lang="fr-FR" sz="2000" dirty="0">
                <a:latin typeface="+mj-lt"/>
              </a:rPr>
              <a:t> Information </a:t>
            </a:r>
            <a:r>
              <a:rPr lang="fr-FR" sz="2000" dirty="0" err="1">
                <a:latin typeface="+mj-lt"/>
              </a:rPr>
              <a:t>Criterion</a:t>
            </a:r>
            <a:r>
              <a:rPr lang="fr-FR" sz="2000" dirty="0">
                <a:latin typeface="+mj-lt"/>
              </a:rPr>
              <a:t>.</a:t>
            </a:r>
          </a:p>
          <a:p>
            <a:pPr marL="1076325" indent="-1076325" rtl="1"/>
            <a:r>
              <a:rPr lang="fr-FR" sz="2000" dirty="0">
                <a:latin typeface="+mj-lt"/>
              </a:rPr>
              <a:t>CART : Classification And </a:t>
            </a:r>
            <a:r>
              <a:rPr lang="fr-FR" sz="2000" dirty="0" err="1">
                <a:latin typeface="+mj-lt"/>
              </a:rPr>
              <a:t>Regression</a:t>
            </a:r>
            <a:r>
              <a:rPr lang="fr-FR" sz="2000" dirty="0">
                <a:latin typeface="+mj-lt"/>
              </a:rPr>
              <a:t> </a:t>
            </a:r>
            <a:r>
              <a:rPr lang="fr-FR" sz="2000" dirty="0" err="1">
                <a:latin typeface="+mj-lt"/>
              </a:rPr>
              <a:t>Tree</a:t>
            </a:r>
            <a:r>
              <a:rPr lang="fr-FR" sz="2000" dirty="0">
                <a:latin typeface="+mj-lt"/>
              </a:rPr>
              <a:t>.</a:t>
            </a:r>
          </a:p>
          <a:p>
            <a:pPr marL="1076325" indent="-1076325" rtl="1"/>
            <a:r>
              <a:rPr lang="fr-FR" sz="2000" dirty="0">
                <a:latin typeface="+mj-lt"/>
              </a:rPr>
              <a:t>CDF : Cumulative Distribution </a:t>
            </a:r>
            <a:r>
              <a:rPr lang="fr-FR" sz="2000" dirty="0" err="1">
                <a:latin typeface="+mj-lt"/>
              </a:rPr>
              <a:t>Function</a:t>
            </a:r>
            <a:r>
              <a:rPr lang="fr-FR" sz="2000" dirty="0">
                <a:latin typeface="+mj-lt"/>
              </a:rPr>
              <a:t>.</a:t>
            </a:r>
          </a:p>
          <a:p>
            <a:pPr marL="1076325" indent="-1076325" rtl="1"/>
            <a:r>
              <a:rPr lang="fr-FR" sz="2000" dirty="0">
                <a:latin typeface="+mj-lt"/>
              </a:rPr>
              <a:t>EDF : </a:t>
            </a:r>
            <a:r>
              <a:rPr lang="fr-FR" sz="2000" dirty="0" err="1">
                <a:latin typeface="+mj-lt"/>
              </a:rPr>
              <a:t>Empirical</a:t>
            </a:r>
            <a:r>
              <a:rPr lang="fr-FR" sz="2000" dirty="0">
                <a:latin typeface="+mj-lt"/>
              </a:rPr>
              <a:t> Distribution </a:t>
            </a:r>
            <a:r>
              <a:rPr lang="fr-FR" sz="2000" dirty="0" err="1">
                <a:latin typeface="+mj-lt"/>
              </a:rPr>
              <a:t>Function</a:t>
            </a:r>
            <a:r>
              <a:rPr lang="fr-FR" sz="2000" dirty="0">
                <a:latin typeface="+mj-lt"/>
              </a:rPr>
              <a:t>.</a:t>
            </a:r>
          </a:p>
          <a:p>
            <a:pPr marL="1076325" indent="-1076325" rtl="1"/>
            <a:r>
              <a:rPr lang="fr-FR" sz="2000" dirty="0">
                <a:latin typeface="+mj-lt"/>
              </a:rPr>
              <a:t>GLM : </a:t>
            </a:r>
            <a:r>
              <a:rPr lang="fr-FR" sz="2000" dirty="0" err="1">
                <a:latin typeface="+mj-lt"/>
              </a:rPr>
              <a:t>Generalized</a:t>
            </a:r>
            <a:r>
              <a:rPr lang="fr-FR" sz="2000" dirty="0">
                <a:latin typeface="+mj-lt"/>
              </a:rPr>
              <a:t> </a:t>
            </a:r>
            <a:r>
              <a:rPr lang="fr-FR" sz="2000" dirty="0" err="1">
                <a:latin typeface="+mj-lt"/>
              </a:rPr>
              <a:t>Linear</a:t>
            </a:r>
            <a:r>
              <a:rPr lang="fr-FR" sz="2000" dirty="0">
                <a:latin typeface="+mj-lt"/>
              </a:rPr>
              <a:t> </a:t>
            </a:r>
            <a:r>
              <a:rPr lang="fr-FR" sz="2000" dirty="0" err="1">
                <a:latin typeface="+mj-lt"/>
              </a:rPr>
              <a:t>Models</a:t>
            </a:r>
            <a:r>
              <a:rPr lang="fr-FR" sz="2000" dirty="0">
                <a:latin typeface="+mj-lt"/>
              </a:rPr>
              <a:t>.</a:t>
            </a:r>
          </a:p>
          <a:p>
            <a:pPr marL="1076325" indent="-1076325" rtl="1"/>
            <a:r>
              <a:rPr lang="fr-FR" sz="2000" dirty="0">
                <a:latin typeface="+mj-lt"/>
              </a:rPr>
              <a:t>GPD : </a:t>
            </a:r>
            <a:r>
              <a:rPr lang="fr-FR" sz="2000" dirty="0" err="1">
                <a:latin typeface="+mj-lt"/>
              </a:rPr>
              <a:t>Generalized</a:t>
            </a:r>
            <a:r>
              <a:rPr lang="fr-FR" sz="2000" dirty="0">
                <a:latin typeface="+mj-lt"/>
              </a:rPr>
              <a:t> Pareto Distribution.</a:t>
            </a:r>
          </a:p>
          <a:p>
            <a:pPr marL="1076325" indent="-1076325" rtl="1"/>
            <a:r>
              <a:rPr lang="fr-FR" sz="2000" dirty="0">
                <a:latin typeface="+mj-lt"/>
              </a:rPr>
              <a:t>IARD : Incendie, Accidents et Risques Divers.</a:t>
            </a:r>
          </a:p>
          <a:p>
            <a:pPr marL="1076325" indent="-1076325" rtl="1"/>
            <a:r>
              <a:rPr lang="fr-FR" sz="2000" dirty="0">
                <a:latin typeface="+mj-lt"/>
              </a:rPr>
              <a:t>MSE : </a:t>
            </a:r>
            <a:r>
              <a:rPr lang="fr-FR" sz="2000" dirty="0" err="1">
                <a:latin typeface="+mj-lt"/>
              </a:rPr>
              <a:t>Mean</a:t>
            </a:r>
            <a:r>
              <a:rPr lang="fr-FR" sz="2000" dirty="0">
                <a:latin typeface="+mj-lt"/>
              </a:rPr>
              <a:t> </a:t>
            </a:r>
            <a:r>
              <a:rPr lang="fr-FR" sz="2000" dirty="0" err="1">
                <a:latin typeface="+mj-lt"/>
              </a:rPr>
              <a:t>Squared</a:t>
            </a:r>
            <a:r>
              <a:rPr lang="fr-FR" sz="2000" dirty="0">
                <a:latin typeface="+mj-lt"/>
              </a:rPr>
              <a:t> </a:t>
            </a:r>
            <a:r>
              <a:rPr lang="fr-FR" sz="2000" dirty="0" err="1">
                <a:latin typeface="+mj-lt"/>
              </a:rPr>
              <a:t>Error</a:t>
            </a:r>
            <a:r>
              <a:rPr lang="fr-FR" sz="2000" dirty="0">
                <a:latin typeface="+mj-lt"/>
              </a:rPr>
              <a:t>.</a:t>
            </a:r>
          </a:p>
          <a:p>
            <a:pPr marL="1076325" indent="-1076325" rtl="1"/>
            <a:r>
              <a:rPr lang="fr-FR" sz="2000" dirty="0">
                <a:latin typeface="+mj-lt"/>
              </a:rPr>
              <a:t>OOB : Out Of Bag.</a:t>
            </a:r>
          </a:p>
          <a:p>
            <a:pPr marL="1076325" indent="-1076325" rtl="1"/>
            <a:r>
              <a:rPr lang="fr-FR" sz="2000" dirty="0">
                <a:latin typeface="+mj-lt"/>
              </a:rPr>
              <a:t>PMC : Perception </a:t>
            </a:r>
            <a:r>
              <a:rPr lang="fr-FR" sz="2000" dirty="0" err="1">
                <a:latin typeface="+mj-lt"/>
              </a:rPr>
              <a:t>Multi-Couches</a:t>
            </a:r>
            <a:r>
              <a:rPr lang="fr-FR" sz="2000" dirty="0">
                <a:latin typeface="+mj-lt"/>
              </a:rPr>
              <a:t>.</a:t>
            </a:r>
          </a:p>
          <a:p>
            <a:pPr marL="1076325" indent="-1076325" rtl="1"/>
            <a:r>
              <a:rPr lang="fr-FR" sz="2000" dirty="0" err="1">
                <a:latin typeface="+mj-lt"/>
              </a:rPr>
              <a:t>Qqplot</a:t>
            </a:r>
            <a:r>
              <a:rPr lang="fr-FR" sz="2000" dirty="0">
                <a:latin typeface="+mj-lt"/>
              </a:rPr>
              <a:t> : Quantile-Quantile Plot.</a:t>
            </a:r>
          </a:p>
          <a:p>
            <a:pPr marL="1076325" indent="-1076325" rtl="1"/>
            <a:r>
              <a:rPr lang="fr-FR" sz="2000" dirty="0">
                <a:latin typeface="+mj-lt"/>
              </a:rPr>
              <a:t>RC : Responsabilité Civile.</a:t>
            </a:r>
          </a:p>
          <a:p>
            <a:pPr marL="1076325" indent="-1076325" rtl="1"/>
            <a:r>
              <a:rPr lang="fr-FR" sz="2000" dirty="0">
                <a:latin typeface="+mj-lt"/>
              </a:rPr>
              <a:t>RSS : </a:t>
            </a:r>
            <a:r>
              <a:rPr lang="fr-FR" sz="2000" dirty="0" err="1">
                <a:latin typeface="+mj-lt"/>
              </a:rPr>
              <a:t>Residual</a:t>
            </a:r>
            <a:r>
              <a:rPr lang="fr-FR" sz="2000" dirty="0">
                <a:latin typeface="+mj-lt"/>
              </a:rPr>
              <a:t> </a:t>
            </a:r>
            <a:r>
              <a:rPr lang="fr-FR" sz="2000" dirty="0" err="1">
                <a:latin typeface="+mj-lt"/>
              </a:rPr>
              <a:t>Sum</a:t>
            </a:r>
            <a:r>
              <a:rPr lang="fr-FR" sz="2000" dirty="0">
                <a:latin typeface="+mj-lt"/>
              </a:rPr>
              <a:t> of Squares.</a:t>
            </a:r>
          </a:p>
          <a:p>
            <a:pPr marL="1076325" indent="-1076325" rtl="1"/>
            <a:r>
              <a:rPr lang="fr-FR" sz="2000" dirty="0">
                <a:latin typeface="+mj-lt"/>
              </a:rPr>
              <a:t>SAS : </a:t>
            </a:r>
            <a:r>
              <a:rPr lang="fr-FR" sz="2000" dirty="0" err="1">
                <a:latin typeface="+mj-lt"/>
              </a:rPr>
              <a:t>Statistical</a:t>
            </a:r>
            <a:r>
              <a:rPr lang="fr-FR" sz="2000" dirty="0">
                <a:latin typeface="+mj-lt"/>
              </a:rPr>
              <a:t> </a:t>
            </a:r>
            <a:r>
              <a:rPr lang="fr-FR" sz="2000" dirty="0" err="1">
                <a:latin typeface="+mj-lt"/>
              </a:rPr>
              <a:t>Analysis</a:t>
            </a:r>
            <a:r>
              <a:rPr lang="fr-FR" sz="2000" dirty="0">
                <a:latin typeface="+mj-lt"/>
              </a:rPr>
              <a:t> System.</a:t>
            </a:r>
          </a:p>
          <a:p>
            <a:pPr marL="1076325" indent="-1076325" rtl="1"/>
            <a:r>
              <a:rPr lang="fr-FR" sz="2000" dirty="0">
                <a:latin typeface="+mj-lt"/>
              </a:rPr>
              <a:t>TRV : Test du Rapport de Vraisemblance.</a:t>
            </a:r>
          </a:p>
          <a:p>
            <a:pPr marL="1076325" indent="-1076325" rtl="1"/>
            <a:r>
              <a:rPr lang="fr-FR" sz="2000" dirty="0">
                <a:latin typeface="+mj-lt"/>
              </a:rPr>
              <a:t>ZINB : </a:t>
            </a:r>
            <a:r>
              <a:rPr lang="fr-FR" sz="2000" dirty="0" err="1">
                <a:latin typeface="+mj-lt"/>
              </a:rPr>
              <a:t>Zero</a:t>
            </a:r>
            <a:r>
              <a:rPr lang="fr-FR" sz="2000" dirty="0">
                <a:latin typeface="+mj-lt"/>
              </a:rPr>
              <a:t>-</a:t>
            </a:r>
            <a:r>
              <a:rPr lang="fr-FR" sz="2000" dirty="0" err="1">
                <a:latin typeface="+mj-lt"/>
              </a:rPr>
              <a:t>Inflated</a:t>
            </a:r>
            <a:r>
              <a:rPr lang="fr-FR" sz="2000" dirty="0">
                <a:latin typeface="+mj-lt"/>
              </a:rPr>
              <a:t> </a:t>
            </a:r>
            <a:r>
              <a:rPr lang="fr-FR" sz="2000" dirty="0" err="1">
                <a:latin typeface="+mj-lt"/>
              </a:rPr>
              <a:t>Negative</a:t>
            </a:r>
            <a:r>
              <a:rPr lang="fr-FR" sz="2000" dirty="0">
                <a:latin typeface="+mj-lt"/>
              </a:rPr>
              <a:t> Binomial.</a:t>
            </a:r>
          </a:p>
          <a:p>
            <a:pPr marL="1076325" indent="-1076325" rtl="1"/>
            <a:r>
              <a:rPr lang="fr-FR" sz="2000" dirty="0">
                <a:latin typeface="+mj-lt"/>
              </a:rPr>
              <a:t>ZIP : </a:t>
            </a:r>
            <a:r>
              <a:rPr lang="fr-FR" sz="2000" dirty="0" err="1">
                <a:latin typeface="+mj-lt"/>
              </a:rPr>
              <a:t>Zero</a:t>
            </a:r>
            <a:r>
              <a:rPr lang="fr-FR" sz="2000" dirty="0">
                <a:latin typeface="+mj-lt"/>
              </a:rPr>
              <a:t>-</a:t>
            </a:r>
            <a:r>
              <a:rPr lang="fr-FR" sz="2000" dirty="0" err="1">
                <a:latin typeface="+mj-lt"/>
              </a:rPr>
              <a:t>Inflated</a:t>
            </a:r>
            <a:r>
              <a:rPr lang="fr-FR" sz="2000" dirty="0">
                <a:latin typeface="+mj-lt"/>
              </a:rPr>
              <a:t> Poisson.</a:t>
            </a:r>
          </a:p>
        </p:txBody>
      </p:sp>
      <p:cxnSp>
        <p:nvCxnSpPr>
          <p:cNvPr id="11" name="Connecteur droit 10"/>
          <p:cNvCxnSpPr/>
          <p:nvPr/>
        </p:nvCxnSpPr>
        <p:spPr>
          <a:xfrm>
            <a:off x="0" y="0"/>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409BF02-140A-4B3E-909B-DA769343B79F}" type="slidenum">
              <a:rPr lang="fr-FR" sz="1400" b="1" smtClean="0"/>
              <a:pPr/>
              <a:t>4</a:t>
            </a:fld>
            <a:endParaRPr lang="fr-FR" sz="1400" b="1" dirty="0"/>
          </a:p>
        </p:txBody>
      </p:sp>
      <p:sp>
        <p:nvSpPr>
          <p:cNvPr id="18" name="ZoneTexte 17"/>
          <p:cNvSpPr txBox="1"/>
          <p:nvPr/>
        </p:nvSpPr>
        <p:spPr>
          <a:xfrm>
            <a:off x="3931920" y="182880"/>
            <a:ext cx="4053839" cy="584775"/>
          </a:xfrm>
          <a:prstGeom prst="rect">
            <a:avLst/>
          </a:prstGeom>
          <a:noFill/>
        </p:spPr>
        <p:txBody>
          <a:bodyPr wrap="square" rtlCol="0">
            <a:spAutoFit/>
          </a:bodyPr>
          <a:lstStyle/>
          <a:p>
            <a:pPr algn="ctr"/>
            <a:r>
              <a:rPr lang="fr-FR" sz="3200" u="sng" dirty="0"/>
              <a:t>Liste des abréviations</a:t>
            </a:r>
          </a:p>
        </p:txBody>
      </p:sp>
    </p:spTree>
    <p:extLst>
      <p:ext uri="{BB962C8B-B14F-4D97-AF65-F5344CB8AC3E}">
        <p14:creationId xmlns:p14="http://schemas.microsoft.com/office/powerpoint/2010/main" val="3870078663"/>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370641672"/>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316524" y="1128540"/>
            <a:ext cx="11641014" cy="1599163"/>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On remarque que les v. qui comprennent des valeurs manquantes, classées par ordre croissant : ancienneté du permis (</a:t>
            </a:r>
            <a:r>
              <a:rPr lang="fr-FR" sz="2000" dirty="0">
                <a:highlight>
                  <a:srgbClr val="FFFF00"/>
                </a:highlight>
              </a:rPr>
              <a:t>1.5%</a:t>
            </a:r>
            <a:r>
              <a:rPr lang="fr-FR" sz="2000" dirty="0"/>
              <a:t>), l’âge du conducteur (</a:t>
            </a:r>
            <a:r>
              <a:rPr lang="fr-FR" sz="2000" dirty="0">
                <a:highlight>
                  <a:srgbClr val="FFFF00"/>
                </a:highlight>
              </a:rPr>
              <a:t>13%</a:t>
            </a:r>
            <a:r>
              <a:rPr lang="fr-FR" sz="2000" dirty="0"/>
              <a:t>), le sexe (</a:t>
            </a:r>
            <a:r>
              <a:rPr lang="fr-FR" sz="2000" dirty="0">
                <a:highlight>
                  <a:srgbClr val="FFFF00"/>
                </a:highlight>
              </a:rPr>
              <a:t>15%</a:t>
            </a:r>
            <a:r>
              <a:rPr lang="fr-FR" sz="2000" dirty="0"/>
              <a:t>) et la situation familiale (</a:t>
            </a:r>
            <a:r>
              <a:rPr lang="fr-FR" sz="2000" dirty="0">
                <a:highlight>
                  <a:srgbClr val="FFFF00"/>
                </a:highlight>
              </a:rPr>
              <a:t>21%</a:t>
            </a:r>
            <a:r>
              <a:rPr lang="fr-FR" sz="2000" dirty="0"/>
              <a:t>).</a:t>
            </a:r>
          </a:p>
          <a:p>
            <a:pPr marL="1076325" indent="-1076325" rtl="1">
              <a:lnSpc>
                <a:spcPct val="90000"/>
              </a:lnSpc>
              <a:spcBef>
                <a:spcPts val="1000"/>
              </a:spcBef>
            </a:pPr>
            <a:r>
              <a:rPr lang="fr-FR" sz="2000" dirty="0"/>
              <a:t>La détection des valeurs aberrantes a été effectuée pour chacune des v. grâce aux boîtes à moustaches (</a:t>
            </a:r>
            <a:r>
              <a:rPr lang="fr-FR" sz="2000" u="sng" dirty="0" err="1"/>
              <a:t>boxplot</a:t>
            </a:r>
            <a:r>
              <a:rPr lang="fr-FR" sz="2000" dirty="0"/>
              <a:t>). Voir cet exemple d’un graphique : </a:t>
            </a:r>
          </a:p>
          <a:p>
            <a:pPr marL="1076325" indent="-1076325" rtl="1">
              <a:lnSpc>
                <a:spcPct val="90000"/>
              </a:lnSpc>
              <a:spcBef>
                <a:spcPts val="1000"/>
              </a:spcBef>
            </a:pPr>
            <a:r>
              <a:rPr lang="fr-FR" sz="2000" dirty="0"/>
              <a:t> </a:t>
            </a:r>
          </a:p>
        </p:txBody>
      </p:sp>
      <p:pic>
        <p:nvPicPr>
          <p:cNvPr id="5" name="Picture 4">
            <a:extLst>
              <a:ext uri="{FF2B5EF4-FFF2-40B4-BE49-F238E27FC236}">
                <a16:creationId xmlns:a16="http://schemas.microsoft.com/office/drawing/2014/main" id="{B9709658-6064-4104-AA1A-AFFB2453B1EE}"/>
              </a:ext>
            </a:extLst>
          </p:cNvPr>
          <p:cNvPicPr>
            <a:picLocks noChangeAspect="1"/>
          </p:cNvPicPr>
          <p:nvPr/>
        </p:nvPicPr>
        <p:blipFill>
          <a:blip r:embed="rId8"/>
          <a:stretch>
            <a:fillRect/>
          </a:stretch>
        </p:blipFill>
        <p:spPr>
          <a:xfrm>
            <a:off x="573437" y="2854354"/>
            <a:ext cx="5005952" cy="3443429"/>
          </a:xfrm>
          <a:prstGeom prst="rect">
            <a:avLst/>
          </a:prstGeom>
        </p:spPr>
      </p:pic>
      <p:sp>
        <p:nvSpPr>
          <p:cNvPr id="10" name="Sous-titre 2">
            <a:extLst>
              <a:ext uri="{FF2B5EF4-FFF2-40B4-BE49-F238E27FC236}">
                <a16:creationId xmlns:a16="http://schemas.microsoft.com/office/drawing/2014/main" id="{7059D6B3-00D2-4854-8878-0A0F24E43C9A}"/>
              </a:ext>
            </a:extLst>
          </p:cNvPr>
          <p:cNvSpPr txBox="1">
            <a:spLocks/>
          </p:cNvSpPr>
          <p:nvPr/>
        </p:nvSpPr>
        <p:spPr>
          <a:xfrm>
            <a:off x="4200040" y="2854354"/>
            <a:ext cx="7675435" cy="3080833"/>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Nous remarquons qu’il existe des âges anormalement élevés (exemple : </a:t>
            </a:r>
            <a:r>
              <a:rPr lang="fr-FR" sz="2000" dirty="0">
                <a:highlight>
                  <a:srgbClr val="00FF00"/>
                </a:highlight>
              </a:rPr>
              <a:t>117 ans !!</a:t>
            </a:r>
            <a:r>
              <a:rPr lang="fr-FR" sz="2000" dirty="0"/>
              <a:t>). Evidemment, un homme atteignant cet âge est fort probablement incapable de conduire.</a:t>
            </a:r>
          </a:p>
          <a:p>
            <a:pPr marL="1076325" indent="-1076325" rtl="1">
              <a:lnSpc>
                <a:spcPct val="90000"/>
              </a:lnSpc>
              <a:spcBef>
                <a:spcPts val="1000"/>
              </a:spcBef>
            </a:pPr>
            <a:r>
              <a:rPr lang="fr-FR" sz="2000" dirty="0"/>
              <a:t>Nous avons ensuite remplacé toutes les anomalies et les valeurs aberrantes non justifiées par des valeurs manquantes. </a:t>
            </a:r>
          </a:p>
        </p:txBody>
      </p:sp>
      <p:pic>
        <p:nvPicPr>
          <p:cNvPr id="7" name="Picture 6">
            <a:extLst>
              <a:ext uri="{FF2B5EF4-FFF2-40B4-BE49-F238E27FC236}">
                <a16:creationId xmlns:a16="http://schemas.microsoft.com/office/drawing/2014/main" id="{3D2728D6-0823-4665-B789-9C33617732AD}"/>
              </a:ext>
            </a:extLst>
          </p:cNvPr>
          <p:cNvPicPr>
            <a:picLocks noChangeAspect="1"/>
          </p:cNvPicPr>
          <p:nvPr/>
        </p:nvPicPr>
        <p:blipFill>
          <a:blip r:embed="rId9"/>
          <a:stretch>
            <a:fillRect/>
          </a:stretch>
        </p:blipFill>
        <p:spPr>
          <a:xfrm>
            <a:off x="4773478" y="4541003"/>
            <a:ext cx="6509288" cy="2129465"/>
          </a:xfrm>
          <a:prstGeom prst="rect">
            <a:avLst/>
          </a:prstGeom>
        </p:spPr>
      </p:pic>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40</a:t>
            </a:fld>
            <a:endParaRPr lang="fr-FR" sz="1400" b="1" dirty="0"/>
          </a:p>
        </p:txBody>
      </p:sp>
    </p:spTree>
    <p:extLst>
      <p:ext uri="{BB962C8B-B14F-4D97-AF65-F5344CB8AC3E}">
        <p14:creationId xmlns:p14="http://schemas.microsoft.com/office/powerpoint/2010/main" val="2478693510"/>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892285761"/>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316524" y="1115878"/>
            <a:ext cx="11641014" cy="3231375"/>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Ensuite, nous avons utilisé la méthode « </a:t>
            </a:r>
            <a:r>
              <a:rPr lang="fr-FR" sz="2000" i="1" dirty="0" err="1"/>
              <a:t>Tree</a:t>
            </a:r>
            <a:r>
              <a:rPr lang="fr-FR" sz="2000" i="1" dirty="0"/>
              <a:t> Imputation </a:t>
            </a:r>
            <a:r>
              <a:rPr lang="fr-FR" sz="2000" dirty="0"/>
              <a:t>» pour imputer toutes la valeurs manquantes de notre base de données. Etant donné que l’arbre de décision est un modèle supportant les valeurs manquantes, cela permet de les remplacer d’une façon plus juste en employant les autres v. d’entrées renseignées.</a:t>
            </a:r>
          </a:p>
          <a:p>
            <a:pPr marL="1076325" indent="-1076325" rtl="1">
              <a:lnSpc>
                <a:spcPct val="90000"/>
              </a:lnSpc>
              <a:spcBef>
                <a:spcPts val="1000"/>
              </a:spcBef>
            </a:pPr>
            <a:r>
              <a:rPr lang="fr-FR" sz="2000" dirty="0"/>
              <a:t>La data-base qui sera utilisée tout au long de notre étude doit combiner les deux bases : « production » et « sinistres », ainsi chaque contrat sera identifié par la totalité des v. qui lui sont relatives. Pour cela on a choisi pour clé primaire : {DATEVT, POLICE}.</a:t>
            </a:r>
          </a:p>
          <a:p>
            <a:pPr marL="1076325" indent="-1076325" rtl="1">
              <a:lnSpc>
                <a:spcPct val="90000"/>
              </a:lnSpc>
              <a:spcBef>
                <a:spcPts val="1000"/>
              </a:spcBef>
            </a:pPr>
            <a:r>
              <a:rPr lang="fr-FR" sz="2000" dirty="0"/>
              <a:t>Cette jointure nous a permis de déterminer le # de sinistre par numéro de police et par exercice, ainsi que la charge totale qui est la somme des charges des sinistres relatifs à chaque contrat. Si pour un numéro de police il n’y a pas eu de sinistres alors le montant des sinistres associé est nul.</a:t>
            </a:r>
          </a:p>
          <a:p>
            <a:pPr marL="1076325" indent="-1076325" rtl="1">
              <a:lnSpc>
                <a:spcPct val="90000"/>
              </a:lnSpc>
              <a:spcBef>
                <a:spcPts val="1000"/>
              </a:spcBef>
            </a:pPr>
            <a:r>
              <a:rPr lang="fr-FR" sz="2000"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41</a:t>
            </a:fld>
            <a:endParaRPr lang="fr-FR" sz="1400" b="1" dirty="0"/>
          </a:p>
        </p:txBody>
      </p:sp>
      <p:sp>
        <p:nvSpPr>
          <p:cNvPr id="11" name="Text Box 29">
            <a:extLst>
              <a:ext uri="{FF2B5EF4-FFF2-40B4-BE49-F238E27FC236}">
                <a16:creationId xmlns:a16="http://schemas.microsoft.com/office/drawing/2014/main" id="{05809636-CEF1-4A08-B922-D6B09D7C2563}"/>
              </a:ext>
            </a:extLst>
          </p:cNvPr>
          <p:cNvSpPr txBox="1">
            <a:spLocks noChangeArrowheads="1"/>
          </p:cNvSpPr>
          <p:nvPr/>
        </p:nvSpPr>
        <p:spPr bwMode="auto">
          <a:xfrm>
            <a:off x="4277496" y="4347253"/>
            <a:ext cx="35839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1.2) Statistique descriptive</a:t>
            </a:r>
          </a:p>
        </p:txBody>
      </p:sp>
      <p:sp>
        <p:nvSpPr>
          <p:cNvPr id="12" name="Sous-titre 2">
            <a:extLst>
              <a:ext uri="{FF2B5EF4-FFF2-40B4-BE49-F238E27FC236}">
                <a16:creationId xmlns:a16="http://schemas.microsoft.com/office/drawing/2014/main" id="{19948C92-9256-48FF-AC1F-13A7CF18E2DE}"/>
              </a:ext>
            </a:extLst>
          </p:cNvPr>
          <p:cNvSpPr txBox="1">
            <a:spLocks/>
          </p:cNvSpPr>
          <p:nvPr/>
        </p:nvSpPr>
        <p:spPr>
          <a:xfrm>
            <a:off x="313941" y="4808918"/>
            <a:ext cx="11641014" cy="79863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Les statistiques descriptives fournissent une récapitulatif concis des données. Pratiquement, cette analyse permettra de comprendre et d’avoir l’idée générale sur le tarif futur. </a:t>
            </a:r>
          </a:p>
        </p:txBody>
      </p:sp>
      <p:sp>
        <p:nvSpPr>
          <p:cNvPr id="14" name="Text Box 29">
            <a:extLst>
              <a:ext uri="{FF2B5EF4-FFF2-40B4-BE49-F238E27FC236}">
                <a16:creationId xmlns:a16="http://schemas.microsoft.com/office/drawing/2014/main" id="{4C06D35E-AA24-44BD-A5D4-A1D1B4BEFC58}"/>
              </a:ext>
            </a:extLst>
          </p:cNvPr>
          <p:cNvSpPr txBox="1">
            <a:spLocks noChangeArrowheads="1"/>
          </p:cNvSpPr>
          <p:nvPr/>
        </p:nvSpPr>
        <p:spPr bwMode="auto">
          <a:xfrm>
            <a:off x="2865888" y="5507042"/>
            <a:ext cx="64020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1.2.1) v. cibles en relation avec les v. explicatives </a:t>
            </a:r>
          </a:p>
        </p:txBody>
      </p:sp>
      <p:sp>
        <p:nvSpPr>
          <p:cNvPr id="15" name="Sous-titre 2">
            <a:extLst>
              <a:ext uri="{FF2B5EF4-FFF2-40B4-BE49-F238E27FC236}">
                <a16:creationId xmlns:a16="http://schemas.microsoft.com/office/drawing/2014/main" id="{FB26B0FD-D9E8-49A1-B3E5-225B835B6E7B}"/>
              </a:ext>
            </a:extLst>
          </p:cNvPr>
          <p:cNvSpPr txBox="1">
            <a:spLocks/>
          </p:cNvSpPr>
          <p:nvPr/>
        </p:nvSpPr>
        <p:spPr>
          <a:xfrm>
            <a:off x="311361" y="5937711"/>
            <a:ext cx="11641014" cy="79863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Commençons par exposer les statistiques de base relatives au # de sinistres :</a:t>
            </a:r>
          </a:p>
        </p:txBody>
      </p:sp>
    </p:spTree>
    <p:extLst>
      <p:ext uri="{BB962C8B-B14F-4D97-AF65-F5344CB8AC3E}">
        <p14:creationId xmlns:p14="http://schemas.microsoft.com/office/powerpoint/2010/main" val="6028353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1504353360"/>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42</a:t>
            </a:fld>
            <a:endParaRPr lang="fr-FR" sz="1400" b="1" dirty="0"/>
          </a:p>
        </p:txBody>
      </p:sp>
      <p:pic>
        <p:nvPicPr>
          <p:cNvPr id="3" name="Picture 2">
            <a:extLst>
              <a:ext uri="{FF2B5EF4-FFF2-40B4-BE49-F238E27FC236}">
                <a16:creationId xmlns:a16="http://schemas.microsoft.com/office/drawing/2014/main" id="{763699AD-5673-49CE-A00F-3A867F49CE23}"/>
              </a:ext>
            </a:extLst>
          </p:cNvPr>
          <p:cNvPicPr>
            <a:picLocks noChangeAspect="1"/>
          </p:cNvPicPr>
          <p:nvPr/>
        </p:nvPicPr>
        <p:blipFill>
          <a:blip r:embed="rId8"/>
          <a:stretch>
            <a:fillRect/>
          </a:stretch>
        </p:blipFill>
        <p:spPr>
          <a:xfrm>
            <a:off x="449451" y="1255363"/>
            <a:ext cx="4277532" cy="2464229"/>
          </a:xfrm>
          <a:prstGeom prst="rect">
            <a:avLst/>
          </a:prstGeom>
        </p:spPr>
      </p:pic>
      <p:pic>
        <p:nvPicPr>
          <p:cNvPr id="6" name="Picture 5">
            <a:extLst>
              <a:ext uri="{FF2B5EF4-FFF2-40B4-BE49-F238E27FC236}">
                <a16:creationId xmlns:a16="http://schemas.microsoft.com/office/drawing/2014/main" id="{C190B29B-F3D0-4213-8987-E07D3D83BEAB}"/>
              </a:ext>
            </a:extLst>
          </p:cNvPr>
          <p:cNvPicPr>
            <a:picLocks noChangeAspect="1"/>
          </p:cNvPicPr>
          <p:nvPr/>
        </p:nvPicPr>
        <p:blipFill>
          <a:blip r:embed="rId9"/>
          <a:stretch>
            <a:fillRect/>
          </a:stretch>
        </p:blipFill>
        <p:spPr>
          <a:xfrm>
            <a:off x="449450" y="2524818"/>
            <a:ext cx="6648773" cy="3504023"/>
          </a:xfrm>
          <a:prstGeom prst="rect">
            <a:avLst/>
          </a:prstGeom>
        </p:spPr>
      </p:pic>
      <p:sp>
        <p:nvSpPr>
          <p:cNvPr id="18" name="Sous-titre 2">
            <a:extLst>
              <a:ext uri="{FF2B5EF4-FFF2-40B4-BE49-F238E27FC236}">
                <a16:creationId xmlns:a16="http://schemas.microsoft.com/office/drawing/2014/main" id="{AB2B1EE6-1FE7-4488-A8B2-B9E2D0C744C1}"/>
              </a:ext>
            </a:extLst>
          </p:cNvPr>
          <p:cNvSpPr txBox="1">
            <a:spLocks/>
          </p:cNvSpPr>
          <p:nvPr/>
        </p:nvSpPr>
        <p:spPr>
          <a:xfrm>
            <a:off x="4835471" y="1425845"/>
            <a:ext cx="7122068" cy="4800376"/>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A la première vue, on constate un pic au niveau de la valeur zéro. Ce pic a un impact remarquable sur la valeur moyenne (0.0317960). Ceci pourrait traduire le fait que la majorité des assurés n’ont pas commis des sinistres durant la période observée.</a:t>
            </a:r>
          </a:p>
          <a:p>
            <a:pPr marL="1076325" indent="-1076325" rtl="1">
              <a:lnSpc>
                <a:spcPct val="90000"/>
              </a:lnSpc>
              <a:spcBef>
                <a:spcPts val="1000"/>
              </a:spcBef>
            </a:pPr>
            <a:r>
              <a:rPr lang="fr-FR" sz="2000" dirty="0"/>
              <a:t>Outre cela, l’histogramme illustre des données asymétriques à droite, chose qui confirme le fait que les données ne peuvent pas être normalement distribuées.</a:t>
            </a:r>
          </a:p>
          <a:p>
            <a:pPr marL="1076325" indent="-1076325" rtl="1">
              <a:lnSpc>
                <a:spcPct val="90000"/>
              </a:lnSpc>
              <a:spcBef>
                <a:spcPts val="1000"/>
              </a:spcBef>
            </a:pPr>
            <a:r>
              <a:rPr lang="fr-FR" sz="2000" dirty="0"/>
              <a:t>- Notion de l’exposition au risque :</a:t>
            </a:r>
          </a:p>
          <a:p>
            <a:pPr marL="1076325" indent="-1076325" rtl="1">
              <a:lnSpc>
                <a:spcPct val="90000"/>
              </a:lnSpc>
              <a:spcBef>
                <a:spcPts val="1000"/>
              </a:spcBef>
            </a:pPr>
            <a:r>
              <a:rPr lang="fr-FR" sz="2000" dirty="0"/>
              <a:t>La durée de ER traduit le # de jours où la police a été mise en vigueur durant l’exercice. Elle sert à mesurer l’exposition au risque (la v. « </a:t>
            </a:r>
            <a:r>
              <a:rPr lang="fr-FR" sz="2000" dirty="0" err="1"/>
              <a:t>Année_police_RC</a:t>
            </a:r>
            <a:r>
              <a:rPr lang="fr-FR" sz="2000" dirty="0"/>
              <a:t> »). Cette v. permet de tenir compte du fait qu’un sinistre déclaré pour une police exposée sur un mois est plus mauvais qu’un sinistre déclaré pour une police sur toute l’année : (voir exemple suivant)  </a:t>
            </a:r>
          </a:p>
        </p:txBody>
      </p:sp>
    </p:spTree>
    <p:extLst>
      <p:ext uri="{BB962C8B-B14F-4D97-AF65-F5344CB8AC3E}">
        <p14:creationId xmlns:p14="http://schemas.microsoft.com/office/powerpoint/2010/main" val="4289848168"/>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2274568014"/>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43</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243870"/>
            <a:ext cx="6803755" cy="5280916"/>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Exemple : Un contrat qui arrive début Mai de l’année N et reste jusqu’à la fin de l’année, aura une exposition égale à 0.58333 (7 mois de présence / 12 mois de l’année = 0.58333 exposition).</a:t>
            </a:r>
          </a:p>
          <a:p>
            <a:pPr marL="1076325" indent="-1076325" rtl="1">
              <a:lnSpc>
                <a:spcPct val="90000"/>
              </a:lnSpc>
              <a:spcBef>
                <a:spcPts val="1000"/>
              </a:spcBef>
            </a:pPr>
            <a:r>
              <a:rPr lang="fr-FR" sz="2000" dirty="0"/>
              <a:t>De ce fait, nous serons capables de créer une nouvelle v. « </a:t>
            </a:r>
            <a:r>
              <a:rPr lang="fr-FR" sz="2000" dirty="0" err="1"/>
              <a:t>freq</a:t>
            </a:r>
            <a:r>
              <a:rPr lang="fr-FR" sz="2000" dirty="0"/>
              <a:t> » qui représente le # de sinistres ramené à l’exposition :	</a:t>
            </a:r>
          </a:p>
          <a:p>
            <a:pPr marL="1076325" indent="-1076325" algn="ctr" rtl="1">
              <a:lnSpc>
                <a:spcPct val="90000"/>
              </a:lnSpc>
              <a:spcBef>
                <a:spcPts val="1000"/>
              </a:spcBef>
            </a:pPr>
            <a:r>
              <a:rPr lang="fr-FR" sz="2000" i="1" dirty="0" err="1">
                <a:solidFill>
                  <a:srgbClr val="FF0000"/>
                </a:solidFill>
              </a:rPr>
              <a:t>Freq</a:t>
            </a:r>
            <a:r>
              <a:rPr lang="fr-FR" sz="2000" i="1" dirty="0">
                <a:solidFill>
                  <a:srgbClr val="FF0000"/>
                </a:solidFill>
              </a:rPr>
              <a:t> = # de sinistres / exposition</a:t>
            </a:r>
          </a:p>
          <a:p>
            <a:pPr marL="1076325" indent="-1076325" rtl="1">
              <a:lnSpc>
                <a:spcPct val="90000"/>
              </a:lnSpc>
              <a:spcBef>
                <a:spcPts val="1000"/>
              </a:spcBef>
            </a:pPr>
            <a:r>
              <a:rPr lang="fr-FR" sz="2000" dirty="0"/>
              <a:t>Quant à la charge, nous avons créé une v. « </a:t>
            </a:r>
            <a:r>
              <a:rPr lang="fr-FR" sz="2000" dirty="0" err="1"/>
              <a:t>cout_moy</a:t>
            </a:r>
            <a:r>
              <a:rPr lang="fr-FR" sz="2000" dirty="0"/>
              <a:t> » qui reflète une charge moyenne des sinistres pour chaque contrat, elle est calculée en divisant la charge totale relative à chaque contrat par le # de sinistres lié au même contrat :</a:t>
            </a:r>
          </a:p>
          <a:p>
            <a:pPr marL="1076325" indent="-1076325" algn="ctr" rtl="1">
              <a:lnSpc>
                <a:spcPct val="90000"/>
              </a:lnSpc>
              <a:spcBef>
                <a:spcPts val="1000"/>
              </a:spcBef>
            </a:pPr>
            <a:r>
              <a:rPr lang="fr-FR" sz="2000" i="1" dirty="0">
                <a:solidFill>
                  <a:srgbClr val="FF0000"/>
                </a:solidFill>
              </a:rPr>
              <a:t>Coût moyen = charge totale / # de sinistres</a:t>
            </a:r>
          </a:p>
          <a:p>
            <a:pPr marL="1076325" indent="-1076325" rtl="1">
              <a:lnSpc>
                <a:spcPct val="90000"/>
              </a:lnSpc>
              <a:spcBef>
                <a:spcPts val="1000"/>
              </a:spcBef>
            </a:pPr>
            <a:r>
              <a:rPr lang="fr-FR" sz="2000" dirty="0"/>
              <a:t>Voici les stats de base en rapport avec la v. « coût moyen » :</a:t>
            </a:r>
          </a:p>
          <a:p>
            <a:pPr marL="1076325" indent="-1076325" rtl="1">
              <a:lnSpc>
                <a:spcPct val="90000"/>
              </a:lnSpc>
              <a:spcBef>
                <a:spcPts val="1000"/>
              </a:spcBef>
            </a:pPr>
            <a:endParaRPr lang="fr-FR" sz="2000" dirty="0"/>
          </a:p>
        </p:txBody>
      </p:sp>
      <p:pic>
        <p:nvPicPr>
          <p:cNvPr id="5" name="Picture 4">
            <a:extLst>
              <a:ext uri="{FF2B5EF4-FFF2-40B4-BE49-F238E27FC236}">
                <a16:creationId xmlns:a16="http://schemas.microsoft.com/office/drawing/2014/main" id="{46E562FF-F520-4B14-AB7D-1A0A520F05D8}"/>
              </a:ext>
            </a:extLst>
          </p:cNvPr>
          <p:cNvPicPr>
            <a:picLocks noChangeAspect="1"/>
          </p:cNvPicPr>
          <p:nvPr/>
        </p:nvPicPr>
        <p:blipFill>
          <a:blip r:embed="rId8"/>
          <a:stretch>
            <a:fillRect/>
          </a:stretch>
        </p:blipFill>
        <p:spPr>
          <a:xfrm>
            <a:off x="7597811" y="1534818"/>
            <a:ext cx="4147457" cy="2324260"/>
          </a:xfrm>
          <a:prstGeom prst="rect">
            <a:avLst/>
          </a:prstGeom>
        </p:spPr>
      </p:pic>
      <p:pic>
        <p:nvPicPr>
          <p:cNvPr id="8" name="Picture 7">
            <a:extLst>
              <a:ext uri="{FF2B5EF4-FFF2-40B4-BE49-F238E27FC236}">
                <a16:creationId xmlns:a16="http://schemas.microsoft.com/office/drawing/2014/main" id="{B5DA552C-63E2-4F8D-B0F6-814357AAE15B}"/>
              </a:ext>
            </a:extLst>
          </p:cNvPr>
          <p:cNvPicPr>
            <a:picLocks noChangeAspect="1"/>
          </p:cNvPicPr>
          <p:nvPr/>
        </p:nvPicPr>
        <p:blipFill>
          <a:blip r:embed="rId9"/>
          <a:stretch>
            <a:fillRect/>
          </a:stretch>
        </p:blipFill>
        <p:spPr>
          <a:xfrm>
            <a:off x="7597810" y="2650210"/>
            <a:ext cx="4594189" cy="3713833"/>
          </a:xfrm>
          <a:prstGeom prst="rect">
            <a:avLst/>
          </a:prstGeom>
        </p:spPr>
      </p:pic>
    </p:spTree>
    <p:extLst>
      <p:ext uri="{BB962C8B-B14F-4D97-AF65-F5344CB8AC3E}">
        <p14:creationId xmlns:p14="http://schemas.microsoft.com/office/powerpoint/2010/main" val="1828043297"/>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138108589"/>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44</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243870"/>
            <a:ext cx="11050291" cy="5280916"/>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La distribution de la v. montre d’une part que la majorité des sinistres ont un coût moyen inférieur à 60000 </a:t>
            </a:r>
            <a:r>
              <a:rPr lang="fr-FR" sz="2000" dirty="0" err="1"/>
              <a:t>DHs</a:t>
            </a:r>
            <a:r>
              <a:rPr lang="fr-FR" sz="2000" dirty="0"/>
              <a:t>, d’autre part, elles révèle des barres courtes isolées à l’extrémité à droite. Ces valeurs éloignées pourraient fort probablement indiquer des valeurs aberrantes, leur existence influence fortement les mesures de dispersion (variance élevée). </a:t>
            </a:r>
          </a:p>
          <a:p>
            <a:pPr marL="1076325" indent="-1076325" rtl="1">
              <a:lnSpc>
                <a:spcPct val="90000"/>
              </a:lnSpc>
              <a:spcBef>
                <a:spcPts val="1000"/>
              </a:spcBef>
            </a:pPr>
            <a:r>
              <a:rPr lang="fr-FR" sz="2000" dirty="0"/>
              <a:t>Nous allons élaborer un traitement détaillé sur ce point dans la partie « distinction des sinistres ordinaires et graves ».</a:t>
            </a:r>
          </a:p>
          <a:p>
            <a:pPr marL="1076325" indent="-1076325" rtl="1">
              <a:lnSpc>
                <a:spcPct val="90000"/>
              </a:lnSpc>
              <a:spcBef>
                <a:spcPts val="1000"/>
              </a:spcBef>
            </a:pPr>
            <a:r>
              <a:rPr lang="fr-FR" sz="2000" dirty="0"/>
              <a:t>Dans l’analyse qui suit, nous essayerons de faire une représentation visuelle de différentes relations qui existent entre les v. explicatives et les v. cibles (fréquence Vs coût moyen) en se servant des graphiques.</a:t>
            </a:r>
          </a:p>
          <a:p>
            <a:pPr marL="1076325" indent="-1076325" rtl="1">
              <a:lnSpc>
                <a:spcPct val="90000"/>
              </a:lnSpc>
              <a:spcBef>
                <a:spcPts val="1000"/>
              </a:spcBef>
            </a:pPr>
            <a:endParaRPr lang="fr-FR" sz="2000" dirty="0"/>
          </a:p>
        </p:txBody>
      </p:sp>
    </p:spTree>
    <p:extLst>
      <p:ext uri="{BB962C8B-B14F-4D97-AF65-F5344CB8AC3E}">
        <p14:creationId xmlns:p14="http://schemas.microsoft.com/office/powerpoint/2010/main" val="3070309977"/>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885B3E-EE60-450E-9ABC-CF2476BD2A95}"/>
              </a:ext>
            </a:extLst>
          </p:cNvPr>
          <p:cNvPicPr>
            <a:picLocks noChangeAspect="1"/>
          </p:cNvPicPr>
          <p:nvPr/>
        </p:nvPicPr>
        <p:blipFill>
          <a:blip r:embed="rId3"/>
          <a:stretch>
            <a:fillRect/>
          </a:stretch>
        </p:blipFill>
        <p:spPr>
          <a:xfrm>
            <a:off x="6362055" y="4358903"/>
            <a:ext cx="5573544" cy="2180571"/>
          </a:xfrm>
          <a:prstGeom prst="rect">
            <a:avLst/>
          </a:prstGeom>
        </p:spPr>
      </p:pic>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4235348556"/>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45</a:t>
            </a:fld>
            <a:endParaRPr lang="fr-FR" sz="1400" b="1" dirty="0"/>
          </a:p>
        </p:txBody>
      </p:sp>
      <p:pic>
        <p:nvPicPr>
          <p:cNvPr id="3" name="Picture 2">
            <a:extLst>
              <a:ext uri="{FF2B5EF4-FFF2-40B4-BE49-F238E27FC236}">
                <a16:creationId xmlns:a16="http://schemas.microsoft.com/office/drawing/2014/main" id="{C03C71C3-4825-493D-93F9-E4166EC6263C}"/>
              </a:ext>
            </a:extLst>
          </p:cNvPr>
          <p:cNvPicPr>
            <a:picLocks noChangeAspect="1"/>
          </p:cNvPicPr>
          <p:nvPr/>
        </p:nvPicPr>
        <p:blipFill>
          <a:blip r:embed="rId9"/>
          <a:stretch>
            <a:fillRect/>
          </a:stretch>
        </p:blipFill>
        <p:spPr>
          <a:xfrm>
            <a:off x="983536" y="1421155"/>
            <a:ext cx="5573544" cy="2143455"/>
          </a:xfrm>
          <a:prstGeom prst="rect">
            <a:avLst/>
          </a:prstGeom>
        </p:spPr>
      </p:pic>
      <p:pic>
        <p:nvPicPr>
          <p:cNvPr id="6" name="Picture 5">
            <a:extLst>
              <a:ext uri="{FF2B5EF4-FFF2-40B4-BE49-F238E27FC236}">
                <a16:creationId xmlns:a16="http://schemas.microsoft.com/office/drawing/2014/main" id="{5E48C55F-E8CF-4550-A87F-FB19C032B375}"/>
              </a:ext>
            </a:extLst>
          </p:cNvPr>
          <p:cNvPicPr>
            <a:picLocks noChangeAspect="1"/>
          </p:cNvPicPr>
          <p:nvPr/>
        </p:nvPicPr>
        <p:blipFill>
          <a:blip r:embed="rId9"/>
          <a:stretch>
            <a:fillRect/>
          </a:stretch>
        </p:blipFill>
        <p:spPr>
          <a:xfrm>
            <a:off x="6362058" y="1421155"/>
            <a:ext cx="5573544" cy="2143455"/>
          </a:xfrm>
          <a:prstGeom prst="rect">
            <a:avLst/>
          </a:prstGeom>
        </p:spPr>
      </p:pic>
      <p:pic>
        <p:nvPicPr>
          <p:cNvPr id="8" name="Picture 7">
            <a:extLst>
              <a:ext uri="{FF2B5EF4-FFF2-40B4-BE49-F238E27FC236}">
                <a16:creationId xmlns:a16="http://schemas.microsoft.com/office/drawing/2014/main" id="{2AB67197-A2EA-4FC1-8C0C-9B75251C9B47}"/>
              </a:ext>
            </a:extLst>
          </p:cNvPr>
          <p:cNvPicPr>
            <a:picLocks noChangeAspect="1"/>
          </p:cNvPicPr>
          <p:nvPr/>
        </p:nvPicPr>
        <p:blipFill>
          <a:blip r:embed="rId10"/>
          <a:stretch>
            <a:fillRect/>
          </a:stretch>
        </p:blipFill>
        <p:spPr>
          <a:xfrm>
            <a:off x="883402" y="4358903"/>
            <a:ext cx="5573544" cy="2134176"/>
          </a:xfrm>
          <a:prstGeom prst="rect">
            <a:avLst/>
          </a:prstGeom>
        </p:spPr>
      </p:pic>
      <p:graphicFrame>
        <p:nvGraphicFramePr>
          <p:cNvPr id="12" name="Table 13">
            <a:extLst>
              <a:ext uri="{FF2B5EF4-FFF2-40B4-BE49-F238E27FC236}">
                <a16:creationId xmlns:a16="http://schemas.microsoft.com/office/drawing/2014/main" id="{E7EC22C8-46C9-4C01-9101-8AE2D166F4D2}"/>
              </a:ext>
            </a:extLst>
          </p:cNvPr>
          <p:cNvGraphicFramePr>
            <a:graphicFrameLocks noGrp="1"/>
          </p:cNvGraphicFramePr>
          <p:nvPr>
            <p:extLst>
              <p:ext uri="{D42A27DB-BD31-4B8C-83A1-F6EECF244321}">
                <p14:modId xmlns:p14="http://schemas.microsoft.com/office/powerpoint/2010/main" val="1739529310"/>
              </p:ext>
            </p:extLst>
          </p:nvPr>
        </p:nvGraphicFramePr>
        <p:xfrm>
          <a:off x="650928" y="1032154"/>
          <a:ext cx="10135892" cy="5549933"/>
        </p:xfrm>
        <a:graphic>
          <a:graphicData uri="http://schemas.openxmlformats.org/drawingml/2006/table">
            <a:tbl>
              <a:tblPr firstRow="1" bandRow="1">
                <a:tableStyleId>{5940675A-B579-460E-94D1-54222C63F5DA}</a:tableStyleId>
              </a:tblPr>
              <a:tblGrid>
                <a:gridCol w="5052448">
                  <a:extLst>
                    <a:ext uri="{9D8B030D-6E8A-4147-A177-3AD203B41FA5}">
                      <a16:colId xmlns:a16="http://schemas.microsoft.com/office/drawing/2014/main" val="1234326648"/>
                    </a:ext>
                  </a:extLst>
                </a:gridCol>
                <a:gridCol w="5083444">
                  <a:extLst>
                    <a:ext uri="{9D8B030D-6E8A-4147-A177-3AD203B41FA5}">
                      <a16:colId xmlns:a16="http://schemas.microsoft.com/office/drawing/2014/main" val="3868044882"/>
                    </a:ext>
                  </a:extLst>
                </a:gridCol>
              </a:tblGrid>
              <a:tr h="347277">
                <a:tc>
                  <a:txBody>
                    <a:bodyPr/>
                    <a:lstStyle/>
                    <a:p>
                      <a:r>
                        <a:rPr lang="fr-FR" b="1" dirty="0">
                          <a:effectLst/>
                        </a:rPr>
                        <a:t>La distribution du #sinistres selon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effectLst/>
                        </a:rPr>
                        <a:t>La distribution du coût moyen selon :</a:t>
                      </a:r>
                    </a:p>
                  </a:txBody>
                  <a:tcPr/>
                </a:tc>
                <a:extLst>
                  <a:ext uri="{0D108BD9-81ED-4DB2-BD59-A6C34878D82A}">
                    <a16:rowId xmlns:a16="http://schemas.microsoft.com/office/drawing/2014/main" val="3520055360"/>
                  </a:ext>
                </a:extLst>
              </a:tr>
              <a:tr h="22081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239276141"/>
                  </a:ext>
                </a:extLst>
              </a:tr>
              <a:tr h="2976033">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842531911"/>
                  </a:ext>
                </a:extLst>
              </a:tr>
            </a:tbl>
          </a:graphicData>
        </a:graphic>
      </p:graphicFrame>
      <p:sp>
        <p:nvSpPr>
          <p:cNvPr id="15" name="TextBox 14">
            <a:extLst>
              <a:ext uri="{FF2B5EF4-FFF2-40B4-BE49-F238E27FC236}">
                <a16:creationId xmlns:a16="http://schemas.microsoft.com/office/drawing/2014/main" id="{3180FB36-FBFC-4FF4-BF09-54031540941F}"/>
              </a:ext>
            </a:extLst>
          </p:cNvPr>
          <p:cNvSpPr txBox="1"/>
          <p:nvPr/>
        </p:nvSpPr>
        <p:spPr>
          <a:xfrm>
            <a:off x="4122549" y="1906292"/>
            <a:ext cx="1410346" cy="646331"/>
          </a:xfrm>
          <a:prstGeom prst="rect">
            <a:avLst/>
          </a:prstGeom>
          <a:noFill/>
        </p:spPr>
        <p:txBody>
          <a:bodyPr wrap="square" rtlCol="0">
            <a:spAutoFit/>
          </a:bodyPr>
          <a:lstStyle/>
          <a:p>
            <a:pPr algn="ctr"/>
            <a:r>
              <a:rPr lang="fr-FR" dirty="0"/>
              <a:t>Le sexe du conducteur</a:t>
            </a:r>
          </a:p>
        </p:txBody>
      </p:sp>
      <p:sp>
        <p:nvSpPr>
          <p:cNvPr id="19" name="TextBox 18">
            <a:extLst>
              <a:ext uri="{FF2B5EF4-FFF2-40B4-BE49-F238E27FC236}">
                <a16:creationId xmlns:a16="http://schemas.microsoft.com/office/drawing/2014/main" id="{0DB637C3-B874-4304-BFB1-02AD730CA5E6}"/>
              </a:ext>
            </a:extLst>
          </p:cNvPr>
          <p:cNvSpPr txBox="1"/>
          <p:nvPr/>
        </p:nvSpPr>
        <p:spPr>
          <a:xfrm>
            <a:off x="9311896" y="1903712"/>
            <a:ext cx="1410346" cy="646331"/>
          </a:xfrm>
          <a:prstGeom prst="rect">
            <a:avLst/>
          </a:prstGeom>
          <a:noFill/>
        </p:spPr>
        <p:txBody>
          <a:bodyPr wrap="square" rtlCol="0">
            <a:spAutoFit/>
          </a:bodyPr>
          <a:lstStyle/>
          <a:p>
            <a:pPr algn="ctr"/>
            <a:r>
              <a:rPr lang="fr-FR" dirty="0"/>
              <a:t>Le sexe du conducteur</a:t>
            </a:r>
          </a:p>
        </p:txBody>
      </p:sp>
      <p:sp>
        <p:nvSpPr>
          <p:cNvPr id="20" name="TextBox 19">
            <a:extLst>
              <a:ext uri="{FF2B5EF4-FFF2-40B4-BE49-F238E27FC236}">
                <a16:creationId xmlns:a16="http://schemas.microsoft.com/office/drawing/2014/main" id="{0137EC1C-A244-465C-A82D-39A57DE1AE72}"/>
              </a:ext>
            </a:extLst>
          </p:cNvPr>
          <p:cNvSpPr txBox="1"/>
          <p:nvPr/>
        </p:nvSpPr>
        <p:spPr>
          <a:xfrm>
            <a:off x="3905573" y="4026979"/>
            <a:ext cx="1624742" cy="646331"/>
          </a:xfrm>
          <a:prstGeom prst="rect">
            <a:avLst/>
          </a:prstGeom>
          <a:noFill/>
        </p:spPr>
        <p:txBody>
          <a:bodyPr wrap="square" rtlCol="0">
            <a:spAutoFit/>
          </a:bodyPr>
          <a:lstStyle/>
          <a:p>
            <a:pPr algn="ctr"/>
            <a:r>
              <a:rPr lang="fr-FR" dirty="0"/>
              <a:t>La régions de circulation</a:t>
            </a:r>
          </a:p>
        </p:txBody>
      </p:sp>
      <p:sp>
        <p:nvSpPr>
          <p:cNvPr id="21" name="TextBox 20">
            <a:extLst>
              <a:ext uri="{FF2B5EF4-FFF2-40B4-BE49-F238E27FC236}">
                <a16:creationId xmlns:a16="http://schemas.microsoft.com/office/drawing/2014/main" id="{9F3036A1-29EF-49A8-8D9B-C9E145A2B982}"/>
              </a:ext>
            </a:extLst>
          </p:cNvPr>
          <p:cNvSpPr txBox="1"/>
          <p:nvPr/>
        </p:nvSpPr>
        <p:spPr>
          <a:xfrm>
            <a:off x="9190495" y="4026977"/>
            <a:ext cx="1500750" cy="923330"/>
          </a:xfrm>
          <a:prstGeom prst="rect">
            <a:avLst/>
          </a:prstGeom>
          <a:noFill/>
        </p:spPr>
        <p:txBody>
          <a:bodyPr wrap="square" rtlCol="0">
            <a:spAutoFit/>
          </a:bodyPr>
          <a:lstStyle/>
          <a:p>
            <a:pPr algn="ctr"/>
            <a:r>
              <a:rPr lang="fr-FR" dirty="0"/>
              <a:t>La régions de circulation</a:t>
            </a:r>
          </a:p>
          <a:p>
            <a:pPr algn="ctr"/>
            <a:endParaRPr lang="fr-FR" dirty="0"/>
          </a:p>
        </p:txBody>
      </p:sp>
    </p:spTree>
    <p:extLst>
      <p:ext uri="{BB962C8B-B14F-4D97-AF65-F5344CB8AC3E}">
        <p14:creationId xmlns:p14="http://schemas.microsoft.com/office/powerpoint/2010/main" val="2054019098"/>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1328E61-A5CF-4CC9-A139-268B8389F73F}"/>
              </a:ext>
            </a:extLst>
          </p:cNvPr>
          <p:cNvPicPr>
            <a:picLocks noChangeAspect="1"/>
          </p:cNvPicPr>
          <p:nvPr/>
        </p:nvPicPr>
        <p:blipFill>
          <a:blip r:embed="rId3"/>
          <a:stretch>
            <a:fillRect/>
          </a:stretch>
        </p:blipFill>
        <p:spPr>
          <a:xfrm>
            <a:off x="6241369" y="1519141"/>
            <a:ext cx="4379527" cy="2023009"/>
          </a:xfrm>
          <a:prstGeom prst="rect">
            <a:avLst/>
          </a:prstGeom>
        </p:spPr>
      </p:pic>
      <p:pic>
        <p:nvPicPr>
          <p:cNvPr id="14" name="Picture 13">
            <a:extLst>
              <a:ext uri="{FF2B5EF4-FFF2-40B4-BE49-F238E27FC236}">
                <a16:creationId xmlns:a16="http://schemas.microsoft.com/office/drawing/2014/main" id="{408F0B29-FFB6-4B53-BCD0-6F683B40BED1}"/>
              </a:ext>
            </a:extLst>
          </p:cNvPr>
          <p:cNvPicPr>
            <a:picLocks noChangeAspect="1"/>
          </p:cNvPicPr>
          <p:nvPr/>
        </p:nvPicPr>
        <p:blipFill>
          <a:blip r:embed="rId4"/>
          <a:stretch>
            <a:fillRect/>
          </a:stretch>
        </p:blipFill>
        <p:spPr>
          <a:xfrm>
            <a:off x="838199" y="1559601"/>
            <a:ext cx="5112433" cy="1982549"/>
          </a:xfrm>
          <a:prstGeom prst="rect">
            <a:avLst/>
          </a:prstGeom>
        </p:spPr>
      </p:pic>
      <p:pic>
        <p:nvPicPr>
          <p:cNvPr id="9" name="Picture 8">
            <a:extLst>
              <a:ext uri="{FF2B5EF4-FFF2-40B4-BE49-F238E27FC236}">
                <a16:creationId xmlns:a16="http://schemas.microsoft.com/office/drawing/2014/main" id="{FC74B58C-596A-417E-9D4B-E60904B8D69D}"/>
              </a:ext>
            </a:extLst>
          </p:cNvPr>
          <p:cNvPicPr>
            <a:picLocks noChangeAspect="1"/>
          </p:cNvPicPr>
          <p:nvPr/>
        </p:nvPicPr>
        <p:blipFill>
          <a:blip r:embed="rId5"/>
          <a:stretch>
            <a:fillRect/>
          </a:stretch>
        </p:blipFill>
        <p:spPr>
          <a:xfrm>
            <a:off x="6311717" y="3753960"/>
            <a:ext cx="4379528" cy="2602390"/>
          </a:xfrm>
          <a:prstGeom prst="rect">
            <a:avLst/>
          </a:prstGeom>
        </p:spPr>
      </p:pic>
      <p:pic>
        <p:nvPicPr>
          <p:cNvPr id="5" name="Picture 4">
            <a:extLst>
              <a:ext uri="{FF2B5EF4-FFF2-40B4-BE49-F238E27FC236}">
                <a16:creationId xmlns:a16="http://schemas.microsoft.com/office/drawing/2014/main" id="{0B37D9C0-0A22-4420-A6D3-C0B8F00CF6F6}"/>
              </a:ext>
            </a:extLst>
          </p:cNvPr>
          <p:cNvPicPr>
            <a:picLocks noChangeAspect="1"/>
          </p:cNvPicPr>
          <p:nvPr/>
        </p:nvPicPr>
        <p:blipFill>
          <a:blip r:embed="rId6"/>
          <a:stretch>
            <a:fillRect/>
          </a:stretch>
        </p:blipFill>
        <p:spPr>
          <a:xfrm>
            <a:off x="838200" y="3703760"/>
            <a:ext cx="5112434" cy="2652590"/>
          </a:xfrm>
          <a:prstGeom prst="rect">
            <a:avLst/>
          </a:prstGeom>
        </p:spPr>
      </p:pic>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10602530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46</a:t>
            </a:fld>
            <a:endParaRPr lang="fr-FR" sz="1400" b="1" dirty="0"/>
          </a:p>
        </p:txBody>
      </p:sp>
      <p:graphicFrame>
        <p:nvGraphicFramePr>
          <p:cNvPr id="12" name="Table 13">
            <a:extLst>
              <a:ext uri="{FF2B5EF4-FFF2-40B4-BE49-F238E27FC236}">
                <a16:creationId xmlns:a16="http://schemas.microsoft.com/office/drawing/2014/main" id="{E7EC22C8-46C9-4C01-9101-8AE2D166F4D2}"/>
              </a:ext>
            </a:extLst>
          </p:cNvPr>
          <p:cNvGraphicFramePr>
            <a:graphicFrameLocks noGrp="1"/>
          </p:cNvGraphicFramePr>
          <p:nvPr>
            <p:extLst>
              <p:ext uri="{D42A27DB-BD31-4B8C-83A1-F6EECF244321}">
                <p14:modId xmlns:p14="http://schemas.microsoft.com/office/powerpoint/2010/main" val="513020484"/>
              </p:ext>
            </p:extLst>
          </p:nvPr>
        </p:nvGraphicFramePr>
        <p:xfrm>
          <a:off x="661182" y="1032154"/>
          <a:ext cx="10125638" cy="5549933"/>
        </p:xfrm>
        <a:graphic>
          <a:graphicData uri="http://schemas.openxmlformats.org/drawingml/2006/table">
            <a:tbl>
              <a:tblPr firstRow="1" bandRow="1">
                <a:tableStyleId>{5940675A-B579-460E-94D1-54222C63F5DA}</a:tableStyleId>
              </a:tblPr>
              <a:tblGrid>
                <a:gridCol w="5452861">
                  <a:extLst>
                    <a:ext uri="{9D8B030D-6E8A-4147-A177-3AD203B41FA5}">
                      <a16:colId xmlns:a16="http://schemas.microsoft.com/office/drawing/2014/main" val="1234326648"/>
                    </a:ext>
                  </a:extLst>
                </a:gridCol>
                <a:gridCol w="4672777">
                  <a:extLst>
                    <a:ext uri="{9D8B030D-6E8A-4147-A177-3AD203B41FA5}">
                      <a16:colId xmlns:a16="http://schemas.microsoft.com/office/drawing/2014/main" val="3868044882"/>
                    </a:ext>
                  </a:extLst>
                </a:gridCol>
              </a:tblGrid>
              <a:tr h="347277">
                <a:tc>
                  <a:txBody>
                    <a:bodyPr/>
                    <a:lstStyle/>
                    <a:p>
                      <a:r>
                        <a:rPr lang="fr-FR" b="1" dirty="0">
                          <a:effectLst/>
                        </a:rPr>
                        <a:t>La distribution du #sinistres selon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effectLst/>
                        </a:rPr>
                        <a:t>La distribution du coût moyen selon :</a:t>
                      </a:r>
                    </a:p>
                  </a:txBody>
                  <a:tcPr/>
                </a:tc>
                <a:extLst>
                  <a:ext uri="{0D108BD9-81ED-4DB2-BD59-A6C34878D82A}">
                    <a16:rowId xmlns:a16="http://schemas.microsoft.com/office/drawing/2014/main" val="3520055360"/>
                  </a:ext>
                </a:extLst>
              </a:tr>
              <a:tr h="22081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239276141"/>
                  </a:ext>
                </a:extLst>
              </a:tr>
              <a:tr h="2976033">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842531911"/>
                  </a:ext>
                </a:extLst>
              </a:tr>
            </a:tbl>
          </a:graphicData>
        </a:graphic>
      </p:graphicFrame>
      <p:sp>
        <p:nvSpPr>
          <p:cNvPr id="15" name="TextBox 14">
            <a:extLst>
              <a:ext uri="{FF2B5EF4-FFF2-40B4-BE49-F238E27FC236}">
                <a16:creationId xmlns:a16="http://schemas.microsoft.com/office/drawing/2014/main" id="{3180FB36-FBFC-4FF4-BF09-54031540941F}"/>
              </a:ext>
            </a:extLst>
          </p:cNvPr>
          <p:cNvSpPr txBox="1"/>
          <p:nvPr/>
        </p:nvSpPr>
        <p:spPr>
          <a:xfrm>
            <a:off x="4122549" y="1906292"/>
            <a:ext cx="1410346" cy="923330"/>
          </a:xfrm>
          <a:prstGeom prst="rect">
            <a:avLst/>
          </a:prstGeom>
          <a:noFill/>
        </p:spPr>
        <p:txBody>
          <a:bodyPr wrap="square" rtlCol="0">
            <a:spAutoFit/>
          </a:bodyPr>
          <a:lstStyle/>
          <a:p>
            <a:pPr algn="ctr"/>
            <a:r>
              <a:rPr lang="fr-FR" dirty="0"/>
              <a:t>La situation de famille du conducteur</a:t>
            </a:r>
          </a:p>
        </p:txBody>
      </p:sp>
      <p:sp>
        <p:nvSpPr>
          <p:cNvPr id="19" name="TextBox 18">
            <a:extLst>
              <a:ext uri="{FF2B5EF4-FFF2-40B4-BE49-F238E27FC236}">
                <a16:creationId xmlns:a16="http://schemas.microsoft.com/office/drawing/2014/main" id="{0DB637C3-B874-4304-BFB1-02AD730CA5E6}"/>
              </a:ext>
            </a:extLst>
          </p:cNvPr>
          <p:cNvSpPr txBox="1"/>
          <p:nvPr/>
        </p:nvSpPr>
        <p:spPr>
          <a:xfrm>
            <a:off x="9311896" y="1903712"/>
            <a:ext cx="1410346" cy="1200329"/>
          </a:xfrm>
          <a:prstGeom prst="rect">
            <a:avLst/>
          </a:prstGeom>
          <a:noFill/>
        </p:spPr>
        <p:txBody>
          <a:bodyPr wrap="square" rtlCol="0">
            <a:spAutoFit/>
          </a:bodyPr>
          <a:lstStyle/>
          <a:p>
            <a:pPr algn="ctr"/>
            <a:r>
              <a:rPr lang="fr-FR" dirty="0"/>
              <a:t>La situation de famille du conducteur</a:t>
            </a:r>
          </a:p>
          <a:p>
            <a:pPr algn="ctr"/>
            <a:endParaRPr lang="fr-FR" dirty="0"/>
          </a:p>
        </p:txBody>
      </p:sp>
      <p:sp>
        <p:nvSpPr>
          <p:cNvPr id="20" name="TextBox 19">
            <a:extLst>
              <a:ext uri="{FF2B5EF4-FFF2-40B4-BE49-F238E27FC236}">
                <a16:creationId xmlns:a16="http://schemas.microsoft.com/office/drawing/2014/main" id="{0137EC1C-A244-465C-A82D-39A57DE1AE72}"/>
              </a:ext>
            </a:extLst>
          </p:cNvPr>
          <p:cNvSpPr txBox="1"/>
          <p:nvPr/>
        </p:nvSpPr>
        <p:spPr>
          <a:xfrm>
            <a:off x="3628506" y="4026979"/>
            <a:ext cx="1901809" cy="646331"/>
          </a:xfrm>
          <a:prstGeom prst="rect">
            <a:avLst/>
          </a:prstGeom>
          <a:noFill/>
        </p:spPr>
        <p:txBody>
          <a:bodyPr wrap="square" rtlCol="0">
            <a:spAutoFit/>
          </a:bodyPr>
          <a:lstStyle/>
          <a:p>
            <a:pPr algn="ctr"/>
            <a:r>
              <a:rPr lang="fr-FR" dirty="0"/>
              <a:t>Le # de place du véhicule</a:t>
            </a:r>
          </a:p>
        </p:txBody>
      </p:sp>
      <p:sp>
        <p:nvSpPr>
          <p:cNvPr id="21" name="TextBox 20">
            <a:extLst>
              <a:ext uri="{FF2B5EF4-FFF2-40B4-BE49-F238E27FC236}">
                <a16:creationId xmlns:a16="http://schemas.microsoft.com/office/drawing/2014/main" id="{9F3036A1-29EF-49A8-8D9B-C9E145A2B982}"/>
              </a:ext>
            </a:extLst>
          </p:cNvPr>
          <p:cNvSpPr txBox="1"/>
          <p:nvPr/>
        </p:nvSpPr>
        <p:spPr>
          <a:xfrm>
            <a:off x="8789436" y="4026977"/>
            <a:ext cx="1901809" cy="923330"/>
          </a:xfrm>
          <a:prstGeom prst="rect">
            <a:avLst/>
          </a:prstGeom>
          <a:noFill/>
        </p:spPr>
        <p:txBody>
          <a:bodyPr wrap="square" rtlCol="0">
            <a:spAutoFit/>
          </a:bodyPr>
          <a:lstStyle/>
          <a:p>
            <a:pPr algn="ctr"/>
            <a:r>
              <a:rPr lang="fr-FR" dirty="0"/>
              <a:t>Le # de place du véhicule</a:t>
            </a:r>
          </a:p>
          <a:p>
            <a:pPr algn="ctr"/>
            <a:endParaRPr lang="fr-FR" dirty="0"/>
          </a:p>
        </p:txBody>
      </p:sp>
    </p:spTree>
    <p:extLst>
      <p:ext uri="{BB962C8B-B14F-4D97-AF65-F5344CB8AC3E}">
        <p14:creationId xmlns:p14="http://schemas.microsoft.com/office/powerpoint/2010/main" val="1253405871"/>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F0E376A-A65A-4DCF-A8D7-662D28184101}"/>
              </a:ext>
            </a:extLst>
          </p:cNvPr>
          <p:cNvPicPr>
            <a:picLocks noChangeAspect="1"/>
          </p:cNvPicPr>
          <p:nvPr/>
        </p:nvPicPr>
        <p:blipFill>
          <a:blip r:embed="rId3"/>
          <a:stretch>
            <a:fillRect/>
          </a:stretch>
        </p:blipFill>
        <p:spPr>
          <a:xfrm>
            <a:off x="6432355" y="1575924"/>
            <a:ext cx="4921445" cy="1853076"/>
          </a:xfrm>
          <a:prstGeom prst="rect">
            <a:avLst/>
          </a:prstGeom>
        </p:spPr>
      </p:pic>
      <p:pic>
        <p:nvPicPr>
          <p:cNvPr id="10" name="Picture 9">
            <a:extLst>
              <a:ext uri="{FF2B5EF4-FFF2-40B4-BE49-F238E27FC236}">
                <a16:creationId xmlns:a16="http://schemas.microsoft.com/office/drawing/2014/main" id="{7E66F149-6CA2-4C82-BEAC-F451C92DD513}"/>
              </a:ext>
            </a:extLst>
          </p:cNvPr>
          <p:cNvPicPr>
            <a:picLocks noChangeAspect="1"/>
          </p:cNvPicPr>
          <p:nvPr/>
        </p:nvPicPr>
        <p:blipFill>
          <a:blip r:embed="rId4"/>
          <a:stretch>
            <a:fillRect/>
          </a:stretch>
        </p:blipFill>
        <p:spPr>
          <a:xfrm>
            <a:off x="885806" y="1579612"/>
            <a:ext cx="5149949" cy="1853076"/>
          </a:xfrm>
          <a:prstGeom prst="rect">
            <a:avLst/>
          </a:prstGeom>
        </p:spPr>
      </p:pic>
      <p:pic>
        <p:nvPicPr>
          <p:cNvPr id="3" name="Picture 2">
            <a:extLst>
              <a:ext uri="{FF2B5EF4-FFF2-40B4-BE49-F238E27FC236}">
                <a16:creationId xmlns:a16="http://schemas.microsoft.com/office/drawing/2014/main" id="{0536D4E6-9396-456C-B5B2-A600FA182CC5}"/>
              </a:ext>
            </a:extLst>
          </p:cNvPr>
          <p:cNvPicPr>
            <a:picLocks noChangeAspect="1"/>
          </p:cNvPicPr>
          <p:nvPr/>
        </p:nvPicPr>
        <p:blipFill>
          <a:blip r:embed="rId5"/>
          <a:stretch>
            <a:fillRect/>
          </a:stretch>
        </p:blipFill>
        <p:spPr>
          <a:xfrm>
            <a:off x="1034612" y="3727573"/>
            <a:ext cx="7194989" cy="2743565"/>
          </a:xfrm>
          <a:prstGeom prst="rect">
            <a:avLst/>
          </a:prstGeom>
        </p:spPr>
      </p:pic>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4282347547"/>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47</a:t>
            </a:fld>
            <a:endParaRPr lang="fr-FR" sz="1400" b="1" dirty="0"/>
          </a:p>
        </p:txBody>
      </p:sp>
      <p:graphicFrame>
        <p:nvGraphicFramePr>
          <p:cNvPr id="12" name="Table 13">
            <a:extLst>
              <a:ext uri="{FF2B5EF4-FFF2-40B4-BE49-F238E27FC236}">
                <a16:creationId xmlns:a16="http://schemas.microsoft.com/office/drawing/2014/main" id="{E7EC22C8-46C9-4C01-9101-8AE2D166F4D2}"/>
              </a:ext>
            </a:extLst>
          </p:cNvPr>
          <p:cNvGraphicFramePr>
            <a:graphicFrameLocks noGrp="1"/>
          </p:cNvGraphicFramePr>
          <p:nvPr>
            <p:extLst>
              <p:ext uri="{D42A27DB-BD31-4B8C-83A1-F6EECF244321}">
                <p14:modId xmlns:p14="http://schemas.microsoft.com/office/powerpoint/2010/main" val="1330057133"/>
              </p:ext>
            </p:extLst>
          </p:nvPr>
        </p:nvGraphicFramePr>
        <p:xfrm>
          <a:off x="689317" y="1032154"/>
          <a:ext cx="10156874" cy="5549933"/>
        </p:xfrm>
        <a:graphic>
          <a:graphicData uri="http://schemas.openxmlformats.org/drawingml/2006/table">
            <a:tbl>
              <a:tblPr firstRow="1" bandRow="1">
                <a:tableStyleId>{5940675A-B579-460E-94D1-54222C63F5DA}</a:tableStyleId>
              </a:tblPr>
              <a:tblGrid>
                <a:gridCol w="5469682">
                  <a:extLst>
                    <a:ext uri="{9D8B030D-6E8A-4147-A177-3AD203B41FA5}">
                      <a16:colId xmlns:a16="http://schemas.microsoft.com/office/drawing/2014/main" val="1234326648"/>
                    </a:ext>
                  </a:extLst>
                </a:gridCol>
                <a:gridCol w="4687192">
                  <a:extLst>
                    <a:ext uri="{9D8B030D-6E8A-4147-A177-3AD203B41FA5}">
                      <a16:colId xmlns:a16="http://schemas.microsoft.com/office/drawing/2014/main" val="3868044882"/>
                    </a:ext>
                  </a:extLst>
                </a:gridCol>
              </a:tblGrid>
              <a:tr h="347277">
                <a:tc>
                  <a:txBody>
                    <a:bodyPr/>
                    <a:lstStyle/>
                    <a:p>
                      <a:r>
                        <a:rPr lang="fr-FR" b="1" dirty="0">
                          <a:effectLst/>
                        </a:rPr>
                        <a:t>La distribution du #sinistres selon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effectLst/>
                        </a:rPr>
                        <a:t>La distribution du coût moyen selon :</a:t>
                      </a:r>
                    </a:p>
                  </a:txBody>
                  <a:tcPr/>
                </a:tc>
                <a:extLst>
                  <a:ext uri="{0D108BD9-81ED-4DB2-BD59-A6C34878D82A}">
                    <a16:rowId xmlns:a16="http://schemas.microsoft.com/office/drawing/2014/main" val="3520055360"/>
                  </a:ext>
                </a:extLst>
              </a:tr>
              <a:tr h="22081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239276141"/>
                  </a:ext>
                </a:extLst>
              </a:tr>
              <a:tr h="2976033">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842531911"/>
                  </a:ext>
                </a:extLst>
              </a:tr>
            </a:tbl>
          </a:graphicData>
        </a:graphic>
      </p:graphicFrame>
      <p:sp>
        <p:nvSpPr>
          <p:cNvPr id="15" name="TextBox 14">
            <a:extLst>
              <a:ext uri="{FF2B5EF4-FFF2-40B4-BE49-F238E27FC236}">
                <a16:creationId xmlns:a16="http://schemas.microsoft.com/office/drawing/2014/main" id="{3180FB36-FBFC-4FF4-BF09-54031540941F}"/>
              </a:ext>
            </a:extLst>
          </p:cNvPr>
          <p:cNvSpPr txBox="1"/>
          <p:nvPr/>
        </p:nvSpPr>
        <p:spPr>
          <a:xfrm>
            <a:off x="4249154" y="1906292"/>
            <a:ext cx="1410346" cy="923330"/>
          </a:xfrm>
          <a:prstGeom prst="rect">
            <a:avLst/>
          </a:prstGeom>
          <a:noFill/>
        </p:spPr>
        <p:txBody>
          <a:bodyPr wrap="square" rtlCol="0">
            <a:spAutoFit/>
          </a:bodyPr>
          <a:lstStyle/>
          <a:p>
            <a:pPr algn="ctr"/>
            <a:r>
              <a:rPr lang="fr-FR" dirty="0"/>
              <a:t>Le type de combustible du véhicule</a:t>
            </a:r>
          </a:p>
        </p:txBody>
      </p:sp>
      <p:sp>
        <p:nvSpPr>
          <p:cNvPr id="19" name="TextBox 18">
            <a:extLst>
              <a:ext uri="{FF2B5EF4-FFF2-40B4-BE49-F238E27FC236}">
                <a16:creationId xmlns:a16="http://schemas.microsoft.com/office/drawing/2014/main" id="{0DB637C3-B874-4304-BFB1-02AD730CA5E6}"/>
              </a:ext>
            </a:extLst>
          </p:cNvPr>
          <p:cNvSpPr txBox="1"/>
          <p:nvPr/>
        </p:nvSpPr>
        <p:spPr>
          <a:xfrm>
            <a:off x="9297828" y="1903712"/>
            <a:ext cx="1410346" cy="923330"/>
          </a:xfrm>
          <a:prstGeom prst="rect">
            <a:avLst/>
          </a:prstGeom>
          <a:noFill/>
        </p:spPr>
        <p:txBody>
          <a:bodyPr wrap="square" rtlCol="0">
            <a:spAutoFit/>
          </a:bodyPr>
          <a:lstStyle/>
          <a:p>
            <a:pPr algn="ctr"/>
            <a:r>
              <a:rPr lang="fr-FR" dirty="0"/>
              <a:t>Le type de combustible du véhicule</a:t>
            </a:r>
          </a:p>
        </p:txBody>
      </p:sp>
      <p:sp>
        <p:nvSpPr>
          <p:cNvPr id="20" name="TextBox 19">
            <a:extLst>
              <a:ext uri="{FF2B5EF4-FFF2-40B4-BE49-F238E27FC236}">
                <a16:creationId xmlns:a16="http://schemas.microsoft.com/office/drawing/2014/main" id="{0137EC1C-A244-465C-A82D-39A57DE1AE72}"/>
              </a:ext>
            </a:extLst>
          </p:cNvPr>
          <p:cNvSpPr txBox="1"/>
          <p:nvPr/>
        </p:nvSpPr>
        <p:spPr>
          <a:xfrm>
            <a:off x="4008336" y="4026979"/>
            <a:ext cx="1901809" cy="646331"/>
          </a:xfrm>
          <a:prstGeom prst="rect">
            <a:avLst/>
          </a:prstGeom>
          <a:noFill/>
        </p:spPr>
        <p:txBody>
          <a:bodyPr wrap="square" rtlCol="0">
            <a:spAutoFit/>
          </a:bodyPr>
          <a:lstStyle/>
          <a:p>
            <a:pPr algn="ctr"/>
            <a:r>
              <a:rPr lang="fr-FR" dirty="0"/>
              <a:t>Le # de chevaux du véhicule</a:t>
            </a:r>
          </a:p>
        </p:txBody>
      </p:sp>
      <p:pic>
        <p:nvPicPr>
          <p:cNvPr id="7" name="Picture 6">
            <a:extLst>
              <a:ext uri="{FF2B5EF4-FFF2-40B4-BE49-F238E27FC236}">
                <a16:creationId xmlns:a16="http://schemas.microsoft.com/office/drawing/2014/main" id="{29FFC6F0-23AB-408B-9D8C-253A8896812E}"/>
              </a:ext>
            </a:extLst>
          </p:cNvPr>
          <p:cNvPicPr>
            <a:picLocks noChangeAspect="1"/>
          </p:cNvPicPr>
          <p:nvPr/>
        </p:nvPicPr>
        <p:blipFill>
          <a:blip r:embed="rId11"/>
          <a:stretch>
            <a:fillRect/>
          </a:stretch>
        </p:blipFill>
        <p:spPr>
          <a:xfrm>
            <a:off x="6432355" y="3726737"/>
            <a:ext cx="4289887" cy="2744402"/>
          </a:xfrm>
          <a:prstGeom prst="rect">
            <a:avLst/>
          </a:prstGeom>
        </p:spPr>
      </p:pic>
      <p:sp>
        <p:nvSpPr>
          <p:cNvPr id="21" name="TextBox 20">
            <a:extLst>
              <a:ext uri="{FF2B5EF4-FFF2-40B4-BE49-F238E27FC236}">
                <a16:creationId xmlns:a16="http://schemas.microsoft.com/office/drawing/2014/main" id="{9F3036A1-29EF-49A8-8D9B-C9E145A2B982}"/>
              </a:ext>
            </a:extLst>
          </p:cNvPr>
          <p:cNvSpPr txBox="1"/>
          <p:nvPr/>
        </p:nvSpPr>
        <p:spPr>
          <a:xfrm>
            <a:off x="9010474" y="4085729"/>
            <a:ext cx="1901809" cy="646331"/>
          </a:xfrm>
          <a:prstGeom prst="rect">
            <a:avLst/>
          </a:prstGeom>
          <a:noFill/>
        </p:spPr>
        <p:txBody>
          <a:bodyPr wrap="square" rtlCol="0">
            <a:spAutoFit/>
          </a:bodyPr>
          <a:lstStyle/>
          <a:p>
            <a:pPr algn="ctr"/>
            <a:r>
              <a:rPr lang="fr-FR" dirty="0"/>
              <a:t>Le # de chevaux du véhicule</a:t>
            </a:r>
          </a:p>
        </p:txBody>
      </p:sp>
    </p:spTree>
    <p:extLst>
      <p:ext uri="{BB962C8B-B14F-4D97-AF65-F5344CB8AC3E}">
        <p14:creationId xmlns:p14="http://schemas.microsoft.com/office/powerpoint/2010/main" val="3802359768"/>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45163863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48</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243870"/>
            <a:ext cx="11230786" cy="511248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Face à la sinistralité, la différence est grande entre hommes et femmes : généralement les femmes sont supposées être prudentes en matière de conduite, mais ce résultat est à prendre sachant que les hommes représentent 93% du portefeuille, tandis que les femmes occupent les 7% restant.</a:t>
            </a:r>
          </a:p>
          <a:p>
            <a:pPr marL="1076325" indent="-1076325" rtl="1">
              <a:lnSpc>
                <a:spcPct val="90000"/>
              </a:lnSpc>
              <a:spcBef>
                <a:spcPts val="1000"/>
              </a:spcBef>
            </a:pPr>
            <a:r>
              <a:rPr lang="fr-FR" sz="2000" dirty="0"/>
              <a:t>La région « Grande Casablanca » présente un grand # de sinistres et donc un cout moyen total important. Cela pourrait s’expliquer soit par le fait qu’il y a plus de véhicules assurés dans cette zone, soit par les problèmes d’embouteillage que connait cette région.</a:t>
            </a:r>
          </a:p>
          <a:p>
            <a:pPr marL="1076325" indent="-1076325" rtl="1">
              <a:lnSpc>
                <a:spcPct val="90000"/>
              </a:lnSpc>
              <a:spcBef>
                <a:spcPts val="1000"/>
              </a:spcBef>
            </a:pPr>
            <a:r>
              <a:rPr lang="fr-FR" sz="2000" dirty="0"/>
              <a:t>Les nouveaux véhicules (ancienneté = 0) correspondent à une valeur marquante de # de sinistres et du coût moyen. Les deux premières années de l’ancienneté du véhicule se démarque par une baisse de la sinistralité. Cette dernière se met à croitre pendant les deux ans qui suivent. A partir d’une ancienneté de véhicule atteignant l’âge de quatre ans, les deux distributions relatives à la fréquence et au courant moyen montrent une tendance décroissante.</a:t>
            </a:r>
          </a:p>
          <a:p>
            <a:pPr marL="1076325" indent="-1076325" rtl="1">
              <a:lnSpc>
                <a:spcPct val="90000"/>
              </a:lnSpc>
              <a:spcBef>
                <a:spcPts val="1000"/>
              </a:spcBef>
            </a:pPr>
            <a:r>
              <a:rPr lang="fr-FR" sz="2000" dirty="0"/>
              <a:t>Le # de sinistres est particulièrement élevé pour les assurés âgés 66 et 67 ans. Cependant, l’allure globale de l’histogramme dévoile une forme en cloche : le # de sinistres prend approximativement ses valeurs élevées à la trentaine. Pouce ce qui concerne le coût moyen, son allure est proche de celle du # de sinistres avec la présence de quelques cimes au niveau des assurés qui dépassent les 50 ans.</a:t>
            </a:r>
          </a:p>
        </p:txBody>
      </p:sp>
    </p:spTree>
    <p:extLst>
      <p:ext uri="{BB962C8B-B14F-4D97-AF65-F5344CB8AC3E}">
        <p14:creationId xmlns:p14="http://schemas.microsoft.com/office/powerpoint/2010/main" val="1020895911"/>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74070108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49</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089124"/>
            <a:ext cx="11230786" cy="3457991"/>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Relativement au type du combustible, la source d’énergie diesel évoque le plus grand # de sinistres et la valeur la plus élevée du coût moyen. De même, les véhicules dont le # de places est égale à cinq enregistrement une valeur élevée de # de sinistres et du coût moyen.</a:t>
            </a:r>
          </a:p>
          <a:p>
            <a:pPr marL="1076325" indent="-1076325" rtl="1">
              <a:lnSpc>
                <a:spcPct val="90000"/>
              </a:lnSpc>
              <a:spcBef>
                <a:spcPts val="1000"/>
              </a:spcBef>
            </a:pPr>
            <a:r>
              <a:rPr lang="fr-FR" sz="2000" dirty="0"/>
              <a:t>Pour ce qui est de la puissance des véhicules, la sinistralité se montre relativement forte quand il s’agit des véhicules dont le # de chevaux est compris entre  6 et 10.</a:t>
            </a:r>
          </a:p>
          <a:p>
            <a:pPr marL="1076325" indent="-1076325" rtl="1">
              <a:lnSpc>
                <a:spcPct val="90000"/>
              </a:lnSpc>
              <a:spcBef>
                <a:spcPts val="1000"/>
              </a:spcBef>
            </a:pPr>
            <a:r>
              <a:rPr lang="fr-FR" sz="2000" dirty="0"/>
              <a:t>Les gens qui obtiennent récemment leurs permis de conduite commettent moins de sinistres, après le # commence à augmenter. Au seuil d’une ancienneté de permis de 7 ans la sinistralité semble s’affaiblir. Il est toutefois à signaler que l’existence des pics pourrait changer complétement cette tendance apparente de la sinistralité.</a:t>
            </a:r>
          </a:p>
          <a:p>
            <a:pPr marL="1076325" indent="-1076325" rtl="1">
              <a:lnSpc>
                <a:spcPct val="90000"/>
              </a:lnSpc>
              <a:spcBef>
                <a:spcPts val="1000"/>
              </a:spcBef>
            </a:pPr>
            <a:r>
              <a:rPr lang="fr-FR" sz="2000" dirty="0"/>
              <a:t>Le # de sinistres et le coût moyen sont considérables pour les gens mariés et cela pourrait s’expliquer par le grand pourcentage des mariées dans notre portefeuille : environ 75%.</a:t>
            </a:r>
          </a:p>
          <a:p>
            <a:pPr marL="1076325" indent="-1076325" rtl="1">
              <a:lnSpc>
                <a:spcPct val="90000"/>
              </a:lnSpc>
              <a:spcBef>
                <a:spcPts val="1000"/>
              </a:spcBef>
            </a:pPr>
            <a:endParaRPr lang="fr-FR" sz="2000" dirty="0"/>
          </a:p>
        </p:txBody>
      </p:sp>
      <p:sp>
        <p:nvSpPr>
          <p:cNvPr id="7" name="Text Box 29">
            <a:extLst>
              <a:ext uri="{FF2B5EF4-FFF2-40B4-BE49-F238E27FC236}">
                <a16:creationId xmlns:a16="http://schemas.microsoft.com/office/drawing/2014/main" id="{2F2476CC-9EB3-4270-A9D5-7882D3875889}"/>
              </a:ext>
            </a:extLst>
          </p:cNvPr>
          <p:cNvSpPr txBox="1">
            <a:spLocks noChangeArrowheads="1"/>
          </p:cNvSpPr>
          <p:nvPr/>
        </p:nvSpPr>
        <p:spPr bwMode="auto">
          <a:xfrm>
            <a:off x="2642238" y="4648909"/>
            <a:ext cx="6849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1.2.2) Analyse de corrélation entre les </a:t>
            </a:r>
            <a:r>
              <a:rPr lang="fr-FR" sz="2400" b="1" dirty="0" err="1"/>
              <a:t>v.explicatives</a:t>
            </a:r>
            <a:r>
              <a:rPr lang="fr-FR" sz="2400" b="1" dirty="0"/>
              <a:t> </a:t>
            </a:r>
          </a:p>
        </p:txBody>
      </p:sp>
      <p:sp>
        <p:nvSpPr>
          <p:cNvPr id="8" name="Sous-titre 2">
            <a:extLst>
              <a:ext uri="{FF2B5EF4-FFF2-40B4-BE49-F238E27FC236}">
                <a16:creationId xmlns:a16="http://schemas.microsoft.com/office/drawing/2014/main" id="{4FB7DE26-8BE3-4ED9-BFD6-7C5B28DF73FF}"/>
              </a:ext>
            </a:extLst>
          </p:cNvPr>
          <p:cNvSpPr txBox="1">
            <a:spLocks/>
          </p:cNvSpPr>
          <p:nvPr/>
        </p:nvSpPr>
        <p:spPr>
          <a:xfrm>
            <a:off x="555592" y="5082001"/>
            <a:ext cx="11230786" cy="179709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Il est très important de lancer une étude de corrélation entre les v. explicatives. Evidemment, si deux v. sont extrêmement corrélées alors il faudra, malgré la perte d’informations, retirer la v. la moins intéressante (recours à l’ACP).</a:t>
            </a:r>
          </a:p>
          <a:p>
            <a:pPr marL="1076325" indent="-1076325" rtl="1">
              <a:lnSpc>
                <a:spcPct val="90000"/>
              </a:lnSpc>
              <a:spcBef>
                <a:spcPts val="1000"/>
              </a:spcBef>
            </a:pPr>
            <a:r>
              <a:rPr lang="fr-FR" sz="2000" dirty="0"/>
              <a:t>Après, nous allons chercher à détecter les associations attachant les v. qualitatives par des mesures et des tests d’association.  </a:t>
            </a:r>
          </a:p>
        </p:txBody>
      </p:sp>
    </p:spTree>
    <p:extLst>
      <p:ext uri="{BB962C8B-B14F-4D97-AF65-F5344CB8AC3E}">
        <p14:creationId xmlns:p14="http://schemas.microsoft.com/office/powerpoint/2010/main" val="8176099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16524" y="967154"/>
            <a:ext cx="11641014" cy="5292969"/>
          </a:xfrm>
        </p:spPr>
        <p:txBody>
          <a:bodyPr anchor="t">
            <a:normAutofit lnSpcReduction="10000"/>
          </a:bodyPr>
          <a:lstStyle/>
          <a:p>
            <a:pPr marL="1076325" indent="-1076325" algn="l" rtl="1"/>
            <a:r>
              <a:rPr lang="fr-FR" sz="2000" dirty="0">
                <a:latin typeface="+mj-lt"/>
              </a:rPr>
              <a:t>Les acteurs du secteur de l’assurance sont confrontés à un monde en pleine mutation fait de défis technologiques et d’évolution des comportements et des usages. Dans le même temps, ils doivent s’adapter à la persistance d’un contexte de taux bas et continuer à se transformer pour répondre à des évolutions réglementaires toujours plus élevées.</a:t>
            </a:r>
          </a:p>
          <a:p>
            <a:pPr marL="1076325" indent="-1076325" algn="l" rtl="1"/>
            <a:endParaRPr lang="fr-FR" sz="2000" dirty="0">
              <a:latin typeface="+mj-lt"/>
            </a:endParaRPr>
          </a:p>
          <a:p>
            <a:pPr marL="1076325" indent="-1076325" algn="l" rtl="1"/>
            <a:r>
              <a:rPr lang="fr-FR" sz="2000" dirty="0">
                <a:latin typeface="+mj-lt"/>
              </a:rPr>
              <a:t>Ces dernières années, les informations collectées auprès des assurés sont de plus en plus #uses. Ainsi, plusieurs recherches et efforts ont été fournis pour améliorer le modèle classique utilisé habituellement par les actuaires pour la tarification.</a:t>
            </a:r>
          </a:p>
          <a:p>
            <a:pPr marL="1076325" indent="-1076325" algn="l" rtl="1"/>
            <a:endParaRPr lang="fr-FR" sz="2000" dirty="0">
              <a:latin typeface="+mj-lt"/>
            </a:endParaRPr>
          </a:p>
          <a:p>
            <a:pPr marL="1076325" indent="-1076325" algn="l" rtl="1"/>
            <a:r>
              <a:rPr lang="fr-FR" sz="2000" dirty="0">
                <a:latin typeface="+mj-lt"/>
              </a:rPr>
              <a:t>En effet, l’apprentissage statistique offre une nouvelle opportunité d’analyse de données et d’implémentation de modèles. En pleine expansion, cette méthode a pu prouver son efficacité dans plusieurs domaines (Web, </a:t>
            </a:r>
            <a:r>
              <a:rPr lang="fr-FR" sz="2000" dirty="0" err="1">
                <a:latin typeface="+mj-lt"/>
              </a:rPr>
              <a:t>multimedia</a:t>
            </a:r>
            <a:r>
              <a:rPr lang="fr-FR" sz="2000" dirty="0">
                <a:latin typeface="+mj-lt"/>
              </a:rPr>
              <a:t>, </a:t>
            </a:r>
            <a:r>
              <a:rPr lang="fr-FR" sz="2000" dirty="0" err="1">
                <a:latin typeface="+mj-lt"/>
              </a:rPr>
              <a:t>trading</a:t>
            </a:r>
            <a:r>
              <a:rPr lang="fr-FR" sz="2000" dirty="0">
                <a:latin typeface="+mj-lt"/>
              </a:rPr>
              <a:t>, biologie, assurances...). Elle permet de convertir les données collectés en information fiable ce qui permet d’établir des prédictions plus précises et d’éclairer les prises de décision.</a:t>
            </a:r>
          </a:p>
          <a:p>
            <a:pPr marL="1076325" indent="-1076325" algn="l" rtl="1"/>
            <a:endParaRPr lang="fr-FR" sz="2000" dirty="0">
              <a:latin typeface="+mj-lt"/>
            </a:endParaRPr>
          </a:p>
          <a:p>
            <a:pPr marL="1076325" indent="-1076325" algn="l" rtl="1"/>
            <a:r>
              <a:rPr lang="fr-FR" sz="2000" dirty="0">
                <a:latin typeface="+mj-lt"/>
              </a:rPr>
              <a:t>Dans ce contexte, le but de notre étude alors est de présenter l’apport des algorithmes d’apprentissage dans la   tarification en assurance RC-automobile. Au final, nous serons en mesure d’éclairer la question de l’existence des méthodes innovantes de tarification en spécifiant leurs apports.</a:t>
            </a:r>
          </a:p>
        </p:txBody>
      </p:sp>
      <p:cxnSp>
        <p:nvCxnSpPr>
          <p:cNvPr id="11" name="Connecteur droit 10"/>
          <p:cNvCxnSpPr/>
          <p:nvPr/>
        </p:nvCxnSpPr>
        <p:spPr>
          <a:xfrm>
            <a:off x="0" y="0"/>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409BF02-140A-4B3E-909B-DA769343B79F}" type="slidenum">
              <a:rPr lang="fr-FR" sz="1400" b="1" smtClean="0"/>
              <a:pPr/>
              <a:t>5</a:t>
            </a:fld>
            <a:endParaRPr lang="fr-FR" sz="1400" b="1" dirty="0"/>
          </a:p>
        </p:txBody>
      </p:sp>
      <p:sp>
        <p:nvSpPr>
          <p:cNvPr id="18" name="ZoneTexte 17"/>
          <p:cNvSpPr txBox="1"/>
          <p:nvPr/>
        </p:nvSpPr>
        <p:spPr>
          <a:xfrm>
            <a:off x="3931920" y="182880"/>
            <a:ext cx="4053839" cy="584775"/>
          </a:xfrm>
          <a:prstGeom prst="rect">
            <a:avLst/>
          </a:prstGeom>
          <a:noFill/>
        </p:spPr>
        <p:txBody>
          <a:bodyPr wrap="square" rtlCol="0">
            <a:spAutoFit/>
          </a:bodyPr>
          <a:lstStyle/>
          <a:p>
            <a:pPr algn="ctr"/>
            <a:r>
              <a:rPr lang="fr-FR" sz="3200" u="sng" dirty="0"/>
              <a:t>Introduction</a:t>
            </a:r>
          </a:p>
        </p:txBody>
      </p:sp>
    </p:spTree>
    <p:extLst>
      <p:ext uri="{BB962C8B-B14F-4D97-AF65-F5344CB8AC3E}">
        <p14:creationId xmlns:p14="http://schemas.microsoft.com/office/powerpoint/2010/main" val="3870078663"/>
      </p:ext>
    </p:extLst>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724299648"/>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50</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089124"/>
            <a:ext cx="11230786" cy="1664821"/>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Les v. quantitatives mises en jeu dans notre étude sont : l’âge du conducteur, l’ancienneté du permis de conduite, l’ancienneté du véhicule, le # de places et le # de chevaux.</a:t>
            </a:r>
          </a:p>
          <a:p>
            <a:pPr marL="1076325" indent="-1076325" rtl="1">
              <a:lnSpc>
                <a:spcPct val="90000"/>
              </a:lnSpc>
              <a:spcBef>
                <a:spcPts val="1000"/>
              </a:spcBef>
            </a:pPr>
            <a:r>
              <a:rPr lang="fr-FR" sz="2000" dirty="0"/>
              <a:t>Au départ, nous avons établi le cercle de corrélations basé sur l’ACP. Cette illustration graphique permet d’étudier les liaisons entre les v. : </a:t>
            </a:r>
          </a:p>
        </p:txBody>
      </p:sp>
      <p:pic>
        <p:nvPicPr>
          <p:cNvPr id="3" name="Picture 2">
            <a:extLst>
              <a:ext uri="{FF2B5EF4-FFF2-40B4-BE49-F238E27FC236}">
                <a16:creationId xmlns:a16="http://schemas.microsoft.com/office/drawing/2014/main" id="{C0273EF9-F497-49BF-8993-F4CF58E2BE4A}"/>
              </a:ext>
            </a:extLst>
          </p:cNvPr>
          <p:cNvPicPr>
            <a:picLocks noChangeAspect="1"/>
          </p:cNvPicPr>
          <p:nvPr/>
        </p:nvPicPr>
        <p:blipFill>
          <a:blip r:embed="rId8"/>
          <a:stretch>
            <a:fillRect/>
          </a:stretch>
        </p:blipFill>
        <p:spPr>
          <a:xfrm>
            <a:off x="557939" y="2936829"/>
            <a:ext cx="6363365" cy="3618715"/>
          </a:xfrm>
          <a:prstGeom prst="rect">
            <a:avLst/>
          </a:prstGeom>
        </p:spPr>
      </p:pic>
      <p:sp>
        <p:nvSpPr>
          <p:cNvPr id="11" name="Sous-titre 2">
            <a:extLst>
              <a:ext uri="{FF2B5EF4-FFF2-40B4-BE49-F238E27FC236}">
                <a16:creationId xmlns:a16="http://schemas.microsoft.com/office/drawing/2014/main" id="{7772584B-AE82-43BF-9753-5135E4FBF28E}"/>
              </a:ext>
            </a:extLst>
          </p:cNvPr>
          <p:cNvSpPr txBox="1">
            <a:spLocks/>
          </p:cNvSpPr>
          <p:nvPr/>
        </p:nvSpPr>
        <p:spPr>
          <a:xfrm>
            <a:off x="5134708" y="2947378"/>
            <a:ext cx="6219092" cy="3493380"/>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Il est à noter qu’on ne peut interpréter que les flèches (v.) proches du cercle, les flèches courtes sont mal présentées sur le plan factoriel et donc il ne faut pas les interpréter y compris l’angle qui les sépare.</a:t>
            </a:r>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La corrélation entre deux v. est reflétée par l’angle entre les deux flèches des deux v. correspondantes puisque le cosinus de l’angle coïncide avec le coefficient de corrélation entre ces deux v..</a:t>
            </a:r>
          </a:p>
        </p:txBody>
      </p:sp>
    </p:spTree>
    <p:extLst>
      <p:ext uri="{BB962C8B-B14F-4D97-AF65-F5344CB8AC3E}">
        <p14:creationId xmlns:p14="http://schemas.microsoft.com/office/powerpoint/2010/main" val="2907521575"/>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1714178685"/>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51</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089124"/>
            <a:ext cx="11230786" cy="2339876"/>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Ainsi on observe que les deux correspondant à l’ancienneté du permis et l’âge du conducteur sont très proches, donc les deux v. pourraient être corrélées, ce qui apparaît normal puisque l’ancienneté du permis suppose l’avancement de son titulaire dans l’âge.</a:t>
            </a:r>
          </a:p>
          <a:p>
            <a:pPr marL="1076325" indent="-1076325" rtl="1">
              <a:lnSpc>
                <a:spcPct val="90000"/>
              </a:lnSpc>
              <a:spcBef>
                <a:spcPts val="1000"/>
              </a:spcBef>
            </a:pPr>
            <a:r>
              <a:rPr lang="fr-FR" sz="2000" dirty="0"/>
              <a:t>Et pourtant cela ne signifie pas pour autant que ces deux v. sont réellement corrélées !</a:t>
            </a:r>
          </a:p>
          <a:p>
            <a:pPr marL="1076325" indent="-1076325" rtl="1">
              <a:lnSpc>
                <a:spcPct val="90000"/>
              </a:lnSpc>
              <a:spcBef>
                <a:spcPts val="1000"/>
              </a:spcBef>
            </a:pPr>
            <a:r>
              <a:rPr lang="fr-FR" sz="2000" dirty="0"/>
              <a:t>Pour s’assurer de l’existence de la corrélation, nous avons établi les deux matrices de corrélation : la 1</a:t>
            </a:r>
            <a:r>
              <a:rPr lang="fr-FR" sz="2000" baseline="30000" dirty="0"/>
              <a:t>ère</a:t>
            </a:r>
            <a:r>
              <a:rPr lang="fr-FR" sz="2000" dirty="0"/>
              <a:t> est basée sur le calcul du </a:t>
            </a:r>
            <a:r>
              <a:rPr lang="fr-FR" sz="2000" i="1" dirty="0">
                <a:solidFill>
                  <a:srgbClr val="FF0000"/>
                </a:solidFill>
              </a:rPr>
              <a:t>coefficient de corrélation de Pearson</a:t>
            </a:r>
            <a:r>
              <a:rPr lang="fr-FR" sz="2000" dirty="0"/>
              <a:t>, la 2</a:t>
            </a:r>
            <a:r>
              <a:rPr lang="fr-FR" sz="2000" baseline="30000" dirty="0"/>
              <a:t>ème</a:t>
            </a:r>
            <a:r>
              <a:rPr lang="fr-FR" sz="2000" dirty="0"/>
              <a:t> est basée sur le </a:t>
            </a:r>
            <a:r>
              <a:rPr lang="fr-FR" sz="2000" i="1" dirty="0">
                <a:solidFill>
                  <a:srgbClr val="FF0000"/>
                </a:solidFill>
              </a:rPr>
              <a:t>coefficient de corrélation de Spearman</a:t>
            </a:r>
            <a:r>
              <a:rPr lang="fr-FR" sz="2000" dirty="0"/>
              <a:t>.</a:t>
            </a:r>
          </a:p>
          <a:p>
            <a:pPr marL="1076325" indent="-1076325" rtl="1">
              <a:lnSpc>
                <a:spcPct val="90000"/>
              </a:lnSpc>
              <a:spcBef>
                <a:spcPts val="1000"/>
              </a:spcBef>
            </a:pPr>
            <a:endParaRPr lang="fr-FR" sz="2000" dirty="0"/>
          </a:p>
        </p:txBody>
      </p:sp>
      <p:pic>
        <p:nvPicPr>
          <p:cNvPr id="5" name="Picture 4">
            <a:extLst>
              <a:ext uri="{FF2B5EF4-FFF2-40B4-BE49-F238E27FC236}">
                <a16:creationId xmlns:a16="http://schemas.microsoft.com/office/drawing/2014/main" id="{B1F713C3-648E-450A-B2D2-45106E0BE240}"/>
              </a:ext>
            </a:extLst>
          </p:cNvPr>
          <p:cNvPicPr>
            <a:picLocks noChangeAspect="1"/>
          </p:cNvPicPr>
          <p:nvPr/>
        </p:nvPicPr>
        <p:blipFill>
          <a:blip r:embed="rId8"/>
          <a:stretch>
            <a:fillRect/>
          </a:stretch>
        </p:blipFill>
        <p:spPr>
          <a:xfrm>
            <a:off x="676421" y="3429000"/>
            <a:ext cx="5180466" cy="1955371"/>
          </a:xfrm>
          <a:prstGeom prst="rect">
            <a:avLst/>
          </a:prstGeom>
        </p:spPr>
      </p:pic>
      <p:pic>
        <p:nvPicPr>
          <p:cNvPr id="7" name="Picture 6">
            <a:extLst>
              <a:ext uri="{FF2B5EF4-FFF2-40B4-BE49-F238E27FC236}">
                <a16:creationId xmlns:a16="http://schemas.microsoft.com/office/drawing/2014/main" id="{F00A4966-B63B-4254-8AAD-93E6DE5FF1EC}"/>
              </a:ext>
            </a:extLst>
          </p:cNvPr>
          <p:cNvPicPr>
            <a:picLocks noChangeAspect="1"/>
          </p:cNvPicPr>
          <p:nvPr/>
        </p:nvPicPr>
        <p:blipFill>
          <a:blip r:embed="rId9"/>
          <a:stretch>
            <a:fillRect/>
          </a:stretch>
        </p:blipFill>
        <p:spPr>
          <a:xfrm>
            <a:off x="6173332" y="3429000"/>
            <a:ext cx="5342247" cy="1955371"/>
          </a:xfrm>
          <a:prstGeom prst="rect">
            <a:avLst/>
          </a:prstGeom>
        </p:spPr>
      </p:pic>
      <p:sp>
        <p:nvSpPr>
          <p:cNvPr id="14" name="Sous-titre 2">
            <a:extLst>
              <a:ext uri="{FF2B5EF4-FFF2-40B4-BE49-F238E27FC236}">
                <a16:creationId xmlns:a16="http://schemas.microsoft.com/office/drawing/2014/main" id="{5455490D-C933-4B76-B9D2-D62150913BA6}"/>
              </a:ext>
            </a:extLst>
          </p:cNvPr>
          <p:cNvSpPr txBox="1">
            <a:spLocks/>
          </p:cNvSpPr>
          <p:nvPr/>
        </p:nvSpPr>
        <p:spPr>
          <a:xfrm>
            <a:off x="557939" y="5557716"/>
            <a:ext cx="11230786" cy="798634"/>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On voit clairement que la valeur du coefficient de corrélation entre l’ancienneté du permis et l’âge du conducteur est importante.</a:t>
            </a:r>
          </a:p>
        </p:txBody>
      </p:sp>
    </p:spTree>
    <p:extLst>
      <p:ext uri="{BB962C8B-B14F-4D97-AF65-F5344CB8AC3E}">
        <p14:creationId xmlns:p14="http://schemas.microsoft.com/office/powerpoint/2010/main" val="650998507"/>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645990756"/>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52</a:t>
            </a:fld>
            <a:endParaRPr lang="fr-FR" sz="1400" b="1" dirty="0"/>
          </a:p>
        </p:txBody>
      </p:sp>
      <p:pic>
        <p:nvPicPr>
          <p:cNvPr id="3" name="Picture 2">
            <a:extLst>
              <a:ext uri="{FF2B5EF4-FFF2-40B4-BE49-F238E27FC236}">
                <a16:creationId xmlns:a16="http://schemas.microsoft.com/office/drawing/2014/main" id="{BBA83D59-F17F-4418-99C1-C5442F041F1D}"/>
              </a:ext>
            </a:extLst>
          </p:cNvPr>
          <p:cNvPicPr>
            <a:picLocks noChangeAspect="1"/>
          </p:cNvPicPr>
          <p:nvPr/>
        </p:nvPicPr>
        <p:blipFill>
          <a:blip r:embed="rId8"/>
          <a:stretch>
            <a:fillRect/>
          </a:stretch>
        </p:blipFill>
        <p:spPr>
          <a:xfrm>
            <a:off x="1500476" y="1659073"/>
            <a:ext cx="5730318" cy="2505796"/>
          </a:xfrm>
          <a:prstGeom prst="rect">
            <a:avLst/>
          </a:prstGeom>
        </p:spPr>
      </p:pic>
      <p:pic>
        <p:nvPicPr>
          <p:cNvPr id="8" name="Picture 7">
            <a:extLst>
              <a:ext uri="{FF2B5EF4-FFF2-40B4-BE49-F238E27FC236}">
                <a16:creationId xmlns:a16="http://schemas.microsoft.com/office/drawing/2014/main" id="{6DCD443A-05F4-40D7-8850-AC8EEC40B94C}"/>
              </a:ext>
            </a:extLst>
          </p:cNvPr>
          <p:cNvPicPr>
            <a:picLocks noChangeAspect="1"/>
          </p:cNvPicPr>
          <p:nvPr/>
        </p:nvPicPr>
        <p:blipFill>
          <a:blip r:embed="rId9"/>
          <a:stretch>
            <a:fillRect/>
          </a:stretch>
        </p:blipFill>
        <p:spPr>
          <a:xfrm>
            <a:off x="6050279" y="1659072"/>
            <a:ext cx="5912217" cy="2505796"/>
          </a:xfrm>
          <a:prstGeom prst="rect">
            <a:avLst/>
          </a:prstGeom>
        </p:spPr>
      </p:pic>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3841311"/>
            <a:ext cx="11230786" cy="3556048"/>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De plus, les p-values des deux tests d’indépendance sont inférieurs à 5%, donc on rejette H0 ; les deux v. en question sont principalement corrélées. Cela signifie qu’il existe une redondance d’informations qui pourrait biaiser l’estimation du modèle.</a:t>
            </a:r>
          </a:p>
          <a:p>
            <a:pPr marL="1076325" indent="-1076325" rtl="1">
              <a:lnSpc>
                <a:spcPct val="90000"/>
              </a:lnSpc>
              <a:spcBef>
                <a:spcPts val="1000"/>
              </a:spcBef>
            </a:pPr>
            <a:r>
              <a:rPr lang="fr-FR" sz="2000" dirty="0"/>
              <a:t>Face à ce problème, de corrélation significative, nous avons décidé de retirer la v. ancienneté du permis.</a:t>
            </a:r>
          </a:p>
          <a:p>
            <a:pPr marL="1076325" indent="-1076325" rtl="1">
              <a:lnSpc>
                <a:spcPct val="90000"/>
              </a:lnSpc>
              <a:spcBef>
                <a:spcPts val="1000"/>
              </a:spcBef>
            </a:pPr>
            <a:r>
              <a:rPr lang="fr-FR" sz="2000" dirty="0"/>
              <a:t>Pour l’ensemble des v. qualitatives de notre étude, il est composé de : la région, le type, le sexe et la situation familiale. Afin de mettre en évidence les associations qui existent entre ces v., nous ferons appel au test de Khi-deux pour l’indépendance.</a:t>
            </a:r>
          </a:p>
          <a:p>
            <a:pPr marL="1076325" indent="-1076325" rtl="1">
              <a:lnSpc>
                <a:spcPct val="90000"/>
              </a:lnSpc>
              <a:spcBef>
                <a:spcPts val="1000"/>
              </a:spcBef>
            </a:pPr>
            <a:endParaRPr lang="fr-FR" sz="2000" dirty="0"/>
          </a:p>
        </p:txBody>
      </p:sp>
    </p:spTree>
    <p:extLst>
      <p:ext uri="{BB962C8B-B14F-4D97-AF65-F5344CB8AC3E}">
        <p14:creationId xmlns:p14="http://schemas.microsoft.com/office/powerpoint/2010/main" val="3168602299"/>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2770544487"/>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53</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224717"/>
            <a:ext cx="11230786" cy="2204283"/>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Les tests d’association présentés mettent en évidence une dépendance entre les différentes v.. Cependant, cette association est considérée faible puisque les valeurs du coefficient V de Cramer qui donne une idée sur le degré de dépendance, sont considérées faibles : elles ne dépassent pas 0,5.</a:t>
            </a:r>
          </a:p>
          <a:p>
            <a:pPr marL="1076325" indent="-1076325" rtl="1">
              <a:lnSpc>
                <a:spcPct val="90000"/>
              </a:lnSpc>
              <a:spcBef>
                <a:spcPts val="1000"/>
              </a:spcBef>
            </a:pPr>
            <a:r>
              <a:rPr lang="fr-FR" sz="2000" dirty="0"/>
              <a:t>La dépendance entre le sexe et la région, par exemple, pourrait être expliquée par le constat que les femmes qui conduisent au Maroc sont généralement celles circulant dans les grandes régions du pays. </a:t>
            </a:r>
          </a:p>
        </p:txBody>
      </p:sp>
      <p:pic>
        <p:nvPicPr>
          <p:cNvPr id="5" name="Picture 4">
            <a:extLst>
              <a:ext uri="{FF2B5EF4-FFF2-40B4-BE49-F238E27FC236}">
                <a16:creationId xmlns:a16="http://schemas.microsoft.com/office/drawing/2014/main" id="{AB803E8B-64E1-4761-AEF7-0F2C9AA915A2}"/>
              </a:ext>
            </a:extLst>
          </p:cNvPr>
          <p:cNvPicPr>
            <a:picLocks noChangeAspect="1"/>
          </p:cNvPicPr>
          <p:nvPr/>
        </p:nvPicPr>
        <p:blipFill>
          <a:blip r:embed="rId8"/>
          <a:stretch>
            <a:fillRect/>
          </a:stretch>
        </p:blipFill>
        <p:spPr>
          <a:xfrm>
            <a:off x="887436" y="3752951"/>
            <a:ext cx="5049129" cy="1359462"/>
          </a:xfrm>
          <a:prstGeom prst="rect">
            <a:avLst/>
          </a:prstGeom>
        </p:spPr>
      </p:pic>
      <p:pic>
        <p:nvPicPr>
          <p:cNvPr id="7" name="Picture 6">
            <a:extLst>
              <a:ext uri="{FF2B5EF4-FFF2-40B4-BE49-F238E27FC236}">
                <a16:creationId xmlns:a16="http://schemas.microsoft.com/office/drawing/2014/main" id="{EBB1011D-52F1-49ED-B30B-3C1C911C034B}"/>
              </a:ext>
            </a:extLst>
          </p:cNvPr>
          <p:cNvPicPr>
            <a:picLocks noChangeAspect="1"/>
          </p:cNvPicPr>
          <p:nvPr/>
        </p:nvPicPr>
        <p:blipFill>
          <a:blip r:embed="rId9"/>
          <a:stretch>
            <a:fillRect/>
          </a:stretch>
        </p:blipFill>
        <p:spPr>
          <a:xfrm>
            <a:off x="887436" y="4996888"/>
            <a:ext cx="5049129" cy="1359462"/>
          </a:xfrm>
          <a:prstGeom prst="rect">
            <a:avLst/>
          </a:prstGeom>
        </p:spPr>
      </p:pic>
      <p:pic>
        <p:nvPicPr>
          <p:cNvPr id="10" name="Picture 9">
            <a:extLst>
              <a:ext uri="{FF2B5EF4-FFF2-40B4-BE49-F238E27FC236}">
                <a16:creationId xmlns:a16="http://schemas.microsoft.com/office/drawing/2014/main" id="{B9BA5C81-9213-4BB9-9FE5-C9D0C36C3ED2}"/>
              </a:ext>
            </a:extLst>
          </p:cNvPr>
          <p:cNvPicPr>
            <a:picLocks noChangeAspect="1"/>
          </p:cNvPicPr>
          <p:nvPr/>
        </p:nvPicPr>
        <p:blipFill>
          <a:blip r:embed="rId10"/>
          <a:stretch>
            <a:fillRect/>
          </a:stretch>
        </p:blipFill>
        <p:spPr>
          <a:xfrm>
            <a:off x="4615374" y="3752951"/>
            <a:ext cx="4542693" cy="1359462"/>
          </a:xfrm>
          <a:prstGeom prst="rect">
            <a:avLst/>
          </a:prstGeom>
        </p:spPr>
      </p:pic>
      <p:pic>
        <p:nvPicPr>
          <p:cNvPr id="12" name="Picture 11">
            <a:extLst>
              <a:ext uri="{FF2B5EF4-FFF2-40B4-BE49-F238E27FC236}">
                <a16:creationId xmlns:a16="http://schemas.microsoft.com/office/drawing/2014/main" id="{AA5D6077-CE23-46BC-8A61-7C1749064F23}"/>
              </a:ext>
            </a:extLst>
          </p:cNvPr>
          <p:cNvPicPr>
            <a:picLocks noChangeAspect="1"/>
          </p:cNvPicPr>
          <p:nvPr/>
        </p:nvPicPr>
        <p:blipFill>
          <a:blip r:embed="rId11"/>
          <a:stretch>
            <a:fillRect/>
          </a:stretch>
        </p:blipFill>
        <p:spPr>
          <a:xfrm>
            <a:off x="4615374" y="4994140"/>
            <a:ext cx="4542693" cy="1359462"/>
          </a:xfrm>
          <a:prstGeom prst="rect">
            <a:avLst/>
          </a:prstGeom>
        </p:spPr>
      </p:pic>
      <p:pic>
        <p:nvPicPr>
          <p:cNvPr id="15" name="Picture 14">
            <a:extLst>
              <a:ext uri="{FF2B5EF4-FFF2-40B4-BE49-F238E27FC236}">
                <a16:creationId xmlns:a16="http://schemas.microsoft.com/office/drawing/2014/main" id="{6729B458-AE4F-4931-BFD2-E7E440ED276B}"/>
              </a:ext>
            </a:extLst>
          </p:cNvPr>
          <p:cNvPicPr>
            <a:picLocks noChangeAspect="1"/>
          </p:cNvPicPr>
          <p:nvPr/>
        </p:nvPicPr>
        <p:blipFill>
          <a:blip r:embed="rId12"/>
          <a:stretch>
            <a:fillRect/>
          </a:stretch>
        </p:blipFill>
        <p:spPr>
          <a:xfrm>
            <a:off x="7835704" y="3752951"/>
            <a:ext cx="4665785" cy="1359462"/>
          </a:xfrm>
          <a:prstGeom prst="rect">
            <a:avLst/>
          </a:prstGeom>
        </p:spPr>
      </p:pic>
      <p:pic>
        <p:nvPicPr>
          <p:cNvPr id="19" name="Picture 18">
            <a:extLst>
              <a:ext uri="{FF2B5EF4-FFF2-40B4-BE49-F238E27FC236}">
                <a16:creationId xmlns:a16="http://schemas.microsoft.com/office/drawing/2014/main" id="{E40F55F0-64A7-4E07-B439-05C80D33B9AC}"/>
              </a:ext>
            </a:extLst>
          </p:cNvPr>
          <p:cNvPicPr>
            <a:picLocks noChangeAspect="1"/>
          </p:cNvPicPr>
          <p:nvPr/>
        </p:nvPicPr>
        <p:blipFill>
          <a:blip r:embed="rId13"/>
          <a:stretch>
            <a:fillRect/>
          </a:stretch>
        </p:blipFill>
        <p:spPr>
          <a:xfrm>
            <a:off x="7835704" y="4991392"/>
            <a:ext cx="4665785" cy="1359462"/>
          </a:xfrm>
          <a:prstGeom prst="rect">
            <a:avLst/>
          </a:prstGeom>
        </p:spPr>
      </p:pic>
    </p:spTree>
    <p:extLst>
      <p:ext uri="{BB962C8B-B14F-4D97-AF65-F5344CB8AC3E}">
        <p14:creationId xmlns:p14="http://schemas.microsoft.com/office/powerpoint/2010/main" val="801704587"/>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2EF7F8-0EC9-4895-B6A5-49C344FCC718}"/>
              </a:ext>
            </a:extLst>
          </p:cNvPr>
          <p:cNvPicPr>
            <a:picLocks noChangeAspect="1"/>
          </p:cNvPicPr>
          <p:nvPr/>
        </p:nvPicPr>
        <p:blipFill>
          <a:blip r:embed="rId3"/>
          <a:stretch>
            <a:fillRect/>
          </a:stretch>
        </p:blipFill>
        <p:spPr>
          <a:xfrm>
            <a:off x="2630659" y="5317587"/>
            <a:ext cx="6175716" cy="2177807"/>
          </a:xfrm>
          <a:prstGeom prst="rect">
            <a:avLst/>
          </a:prstGeom>
        </p:spPr>
      </p:pic>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128594424"/>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54</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660815"/>
            <a:ext cx="10991635" cy="357236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En général, dans une BD dédiée à la tarification, nous pouvons observer deux types de sinistres : sinistres à coûts faibles et moyens et des sinistres beaucoup plus sévères mais de faible fréquence appelés : « graves »</a:t>
            </a:r>
          </a:p>
          <a:p>
            <a:pPr marL="1076325" indent="-1076325" rtl="1">
              <a:lnSpc>
                <a:spcPct val="90000"/>
              </a:lnSpc>
              <a:spcBef>
                <a:spcPts val="1000"/>
              </a:spcBef>
            </a:pPr>
            <a:r>
              <a:rPr lang="fr-FR" sz="2000" dirty="0"/>
              <a:t>En pratique, les actuaires préfèrent de modéliser ces deux types de sinistres séparément afin que le modèle paramétrique (GLM) soit capable de s ’ajuster au mieux aux sinistres.</a:t>
            </a:r>
          </a:p>
          <a:p>
            <a:pPr marL="1076325" indent="-1076325" rtl="1">
              <a:lnSpc>
                <a:spcPct val="90000"/>
              </a:lnSpc>
              <a:spcBef>
                <a:spcPts val="1000"/>
              </a:spcBef>
            </a:pPr>
            <a:r>
              <a:rPr lang="fr-FR" sz="2000" dirty="0"/>
              <a:t>Nous allons essayer de détecter un seuil, appelé « seuil d’écrêtement » à partir duquel la charge de sinistre est considérée comme extrême et grave.</a:t>
            </a:r>
          </a:p>
          <a:p>
            <a:pPr marL="1076325" indent="-1076325" rtl="1">
              <a:lnSpc>
                <a:spcPct val="90000"/>
              </a:lnSpc>
              <a:spcBef>
                <a:spcPts val="1000"/>
              </a:spcBef>
            </a:pPr>
            <a:r>
              <a:rPr lang="fr-FR" sz="2000" dirty="0"/>
              <a:t>Pour ce faire, nous allons se baser sur des méthodes graphiques : le QQ-plot, la méthode de la moyenne des excès et la méthode de l’estimateur de Hill.</a:t>
            </a:r>
          </a:p>
          <a:p>
            <a:pPr marL="1076325" indent="-1076325" rtl="1">
              <a:lnSpc>
                <a:spcPct val="90000"/>
              </a:lnSpc>
              <a:spcBef>
                <a:spcPts val="1000"/>
              </a:spcBef>
            </a:pPr>
            <a:r>
              <a:rPr lang="fr-FR" sz="2000" dirty="0"/>
              <a:t>Mais avant toute chose, une analyse exploratoire des statistiques de base s’impose :</a:t>
            </a:r>
          </a:p>
        </p:txBody>
      </p:sp>
      <p:sp>
        <p:nvSpPr>
          <p:cNvPr id="14" name="Text Box 29">
            <a:extLst>
              <a:ext uri="{FF2B5EF4-FFF2-40B4-BE49-F238E27FC236}">
                <a16:creationId xmlns:a16="http://schemas.microsoft.com/office/drawing/2014/main" id="{EEB9E3C9-E5EB-4DB9-9135-0F320FA8B97F}"/>
              </a:ext>
            </a:extLst>
          </p:cNvPr>
          <p:cNvSpPr txBox="1">
            <a:spLocks noChangeArrowheads="1"/>
          </p:cNvSpPr>
          <p:nvPr/>
        </p:nvSpPr>
        <p:spPr bwMode="auto">
          <a:xfrm>
            <a:off x="2750192" y="1188254"/>
            <a:ext cx="6633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1.3) Distinction des sinistres ordinaires et graves </a:t>
            </a:r>
          </a:p>
        </p:txBody>
      </p:sp>
    </p:spTree>
    <p:extLst>
      <p:ext uri="{BB962C8B-B14F-4D97-AF65-F5344CB8AC3E}">
        <p14:creationId xmlns:p14="http://schemas.microsoft.com/office/powerpoint/2010/main" val="26660114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2EF7F8-0EC9-4895-B6A5-49C344FCC718}"/>
              </a:ext>
            </a:extLst>
          </p:cNvPr>
          <p:cNvPicPr>
            <a:picLocks noChangeAspect="1"/>
          </p:cNvPicPr>
          <p:nvPr/>
        </p:nvPicPr>
        <p:blipFill>
          <a:blip r:embed="rId3"/>
          <a:stretch>
            <a:fillRect/>
          </a:stretch>
        </p:blipFill>
        <p:spPr>
          <a:xfrm>
            <a:off x="642424" y="4712675"/>
            <a:ext cx="4126523" cy="2595002"/>
          </a:xfrm>
          <a:prstGeom prst="rect">
            <a:avLst/>
          </a:prstGeom>
        </p:spPr>
      </p:pic>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1449550958"/>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55</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140307"/>
            <a:ext cx="10991635" cy="357236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En général, dans une BD dédiée à la tarification, nous pouvons observer deux types de sinistres : sinistres à coûts faibles et moyens et des sinistres beaucoup plus sévères mais de faible fréquence appelés : « graves »</a:t>
            </a:r>
          </a:p>
          <a:p>
            <a:pPr marL="1076325" indent="-1076325" rtl="1">
              <a:lnSpc>
                <a:spcPct val="90000"/>
              </a:lnSpc>
              <a:spcBef>
                <a:spcPts val="1000"/>
              </a:spcBef>
            </a:pPr>
            <a:r>
              <a:rPr lang="fr-FR" sz="2000" dirty="0"/>
              <a:t>En pratique, les actuaires préfèrent de modéliser ces deux types de sinistres séparément afin que le modèle paramétrique (GLM) soit capable de s ’ajuster au mieux aux sinistres.</a:t>
            </a:r>
          </a:p>
          <a:p>
            <a:pPr marL="1076325" indent="-1076325" rtl="1">
              <a:lnSpc>
                <a:spcPct val="90000"/>
              </a:lnSpc>
              <a:spcBef>
                <a:spcPts val="1000"/>
              </a:spcBef>
            </a:pPr>
            <a:r>
              <a:rPr lang="fr-FR" sz="2000" dirty="0"/>
              <a:t>Nous allons essayer de détecter un seuil, appelé « seuil d’écrêtement » à partir duquel la charge de sinistre est considérée comme extrême et grave.</a:t>
            </a:r>
          </a:p>
          <a:p>
            <a:pPr marL="1076325" indent="-1076325" rtl="1">
              <a:lnSpc>
                <a:spcPct val="90000"/>
              </a:lnSpc>
              <a:spcBef>
                <a:spcPts val="1000"/>
              </a:spcBef>
            </a:pPr>
            <a:r>
              <a:rPr lang="fr-FR" sz="2000" dirty="0"/>
              <a:t>Pour ce faire, nous allons se baser sur des méthodes graphiques : le QQ-plot, la méthode de la moyenne des excès et la méthode de l’estimateur de Hill.</a:t>
            </a:r>
          </a:p>
          <a:p>
            <a:pPr marL="1076325" indent="-1076325" rtl="1">
              <a:lnSpc>
                <a:spcPct val="90000"/>
              </a:lnSpc>
              <a:spcBef>
                <a:spcPts val="1000"/>
              </a:spcBef>
            </a:pPr>
            <a:r>
              <a:rPr lang="fr-FR" sz="2000" dirty="0"/>
              <a:t>Mais avant toute chose, une analyse exploratoire des statistiques de base s’impose :</a:t>
            </a:r>
          </a:p>
        </p:txBody>
      </p:sp>
      <p:sp>
        <p:nvSpPr>
          <p:cNvPr id="9" name="Sous-titre 2">
            <a:extLst>
              <a:ext uri="{FF2B5EF4-FFF2-40B4-BE49-F238E27FC236}">
                <a16:creationId xmlns:a16="http://schemas.microsoft.com/office/drawing/2014/main" id="{8DC19E05-00B3-4ED0-9F43-F4B8C0F14639}"/>
              </a:ext>
            </a:extLst>
          </p:cNvPr>
          <p:cNvSpPr txBox="1">
            <a:spLocks/>
          </p:cNvSpPr>
          <p:nvPr/>
        </p:nvSpPr>
        <p:spPr>
          <a:xfrm>
            <a:off x="5181870" y="4524760"/>
            <a:ext cx="7076050" cy="2010512"/>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Les coûts des sinistres s’étalent de 5 </a:t>
            </a:r>
            <a:r>
              <a:rPr lang="fr-FR" sz="2000" dirty="0" err="1"/>
              <a:t>DHs</a:t>
            </a:r>
            <a:r>
              <a:rPr lang="fr-FR" sz="2000" dirty="0"/>
              <a:t> à 1807911 </a:t>
            </a:r>
            <a:r>
              <a:rPr lang="fr-FR" sz="2000" dirty="0" err="1"/>
              <a:t>DHs</a:t>
            </a:r>
            <a:r>
              <a:rPr lang="fr-FR" sz="2000" dirty="0"/>
              <a:t>, la médiane est inférieure à la moyenne, ce qui es typique d’une distribution ayant beaucoup de petits et moyens sinistres et quelques-uns très importants. De plus, la Q à 75% est faible par rapport au sinistre maximum, et la valeur de l’écart-type est élevée 59780 </a:t>
            </a:r>
            <a:r>
              <a:rPr lang="fr-FR" sz="2000" dirty="0" err="1"/>
              <a:t>DHs</a:t>
            </a:r>
            <a:r>
              <a:rPr lang="fr-FR" sz="2000" dirty="0"/>
              <a:t>. Tout ceci met en évidence l’existence des coûts extrêmes.</a:t>
            </a:r>
          </a:p>
        </p:txBody>
      </p:sp>
    </p:spTree>
    <p:extLst>
      <p:ext uri="{BB962C8B-B14F-4D97-AF65-F5344CB8AC3E}">
        <p14:creationId xmlns:p14="http://schemas.microsoft.com/office/powerpoint/2010/main" val="2319996411"/>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4119807257"/>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56</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140307"/>
            <a:ext cx="10991635" cy="1968653"/>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Le QQ-Plot permet de tester graphiquement la bonne adéquation des observations à une distribution supposée. Dans la théorie des valeurs extrêmes, Il est basé sur la distribution exponentielle. Il permet d’obtenir la forme de la queue de distribution de l’échantillon.</a:t>
            </a:r>
          </a:p>
          <a:p>
            <a:pPr marL="1076325" indent="-1076325" rtl="1">
              <a:lnSpc>
                <a:spcPct val="90000"/>
              </a:lnSpc>
              <a:spcBef>
                <a:spcPts val="1000"/>
              </a:spcBef>
            </a:pPr>
            <a:r>
              <a:rPr lang="fr-FR" sz="2000" dirty="0"/>
              <a:t>Si le graphe a une forme concave, la distribution des données est à queue plus épaisse.</a:t>
            </a:r>
          </a:p>
          <a:p>
            <a:pPr marL="1076325" indent="-1076325" rtl="1">
              <a:lnSpc>
                <a:spcPct val="90000"/>
              </a:lnSpc>
              <a:spcBef>
                <a:spcPts val="1000"/>
              </a:spcBef>
            </a:pPr>
            <a:r>
              <a:rPr lang="fr-FR" sz="2000" dirty="0"/>
              <a:t>Si le graphe a une forme convexe, la distribution des données est à queue plus fine </a:t>
            </a:r>
          </a:p>
        </p:txBody>
      </p:sp>
      <p:pic>
        <p:nvPicPr>
          <p:cNvPr id="5" name="Picture 4">
            <a:extLst>
              <a:ext uri="{FF2B5EF4-FFF2-40B4-BE49-F238E27FC236}">
                <a16:creationId xmlns:a16="http://schemas.microsoft.com/office/drawing/2014/main" id="{3D0D1373-34FF-4010-8E15-0129F29E5AA7}"/>
              </a:ext>
            </a:extLst>
          </p:cNvPr>
          <p:cNvPicPr>
            <a:picLocks noChangeAspect="1"/>
          </p:cNvPicPr>
          <p:nvPr/>
        </p:nvPicPr>
        <p:blipFill>
          <a:blip r:embed="rId8"/>
          <a:stretch>
            <a:fillRect/>
          </a:stretch>
        </p:blipFill>
        <p:spPr>
          <a:xfrm>
            <a:off x="642424" y="3108960"/>
            <a:ext cx="6377353" cy="3376245"/>
          </a:xfrm>
          <a:prstGeom prst="rect">
            <a:avLst/>
          </a:prstGeom>
        </p:spPr>
      </p:pic>
      <p:sp>
        <p:nvSpPr>
          <p:cNvPr id="11" name="Sous-titre 2">
            <a:extLst>
              <a:ext uri="{FF2B5EF4-FFF2-40B4-BE49-F238E27FC236}">
                <a16:creationId xmlns:a16="http://schemas.microsoft.com/office/drawing/2014/main" id="{C30AC776-3CF1-4AA5-85E8-55F51E18D1FC}"/>
              </a:ext>
            </a:extLst>
          </p:cNvPr>
          <p:cNvSpPr txBox="1">
            <a:spLocks/>
          </p:cNvSpPr>
          <p:nvPr/>
        </p:nvSpPr>
        <p:spPr>
          <a:xfrm>
            <a:off x="4135903" y="3243970"/>
            <a:ext cx="7033845" cy="3179199"/>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Suivant le QQ-Plot obtenu, nous suggérons que les données suivent une distribution  à queue plus épaisse que la loi exponentielle.</a:t>
            </a:r>
          </a:p>
          <a:p>
            <a:pPr marL="1076325" indent="-1076325" rtl="1">
              <a:lnSpc>
                <a:spcPct val="90000"/>
              </a:lnSpc>
              <a:spcBef>
                <a:spcPts val="1000"/>
              </a:spcBef>
            </a:pPr>
            <a:r>
              <a:rPr lang="fr-FR" sz="2000" dirty="0"/>
              <a:t>On constate un alignement des données jusqu’à une valeur précise, puis la courbe change progressivement. Nous pouvons penser dans un premier temps que jusqu’à cette valeur d’environ, les données suivent approximativement une loi exponentielle et change ensuite à une loi à queue plus épaisse.</a:t>
            </a:r>
          </a:p>
        </p:txBody>
      </p:sp>
    </p:spTree>
    <p:extLst>
      <p:ext uri="{BB962C8B-B14F-4D97-AF65-F5344CB8AC3E}">
        <p14:creationId xmlns:p14="http://schemas.microsoft.com/office/powerpoint/2010/main" val="1138455996"/>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412299913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57</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140307"/>
            <a:ext cx="10991635" cy="1617855"/>
          </a:xfrm>
          <a:prstGeom prst="rect">
            <a:avLst/>
          </a:prstGeom>
        </p:spPr>
        <p:txBody>
          <a:bodyPr vert="horz" lIns="91440" tIns="45720" rIns="91440" bIns="45720" rtlCol="0" anchor="t">
            <a:noAutofit/>
          </a:bodyPr>
          <a:lstStyle/>
          <a:p>
            <a:pPr marL="1076325" indent="-1076325" rtl="1">
              <a:lnSpc>
                <a:spcPct val="90000"/>
              </a:lnSpc>
              <a:spcBef>
                <a:spcPts val="1000"/>
              </a:spcBef>
              <a:buFontTx/>
              <a:buChar char="-"/>
            </a:pPr>
            <a:r>
              <a:rPr lang="fr-FR" sz="2000" u="sng" dirty="0">
                <a:effectLst>
                  <a:outerShdw blurRad="38100" dist="38100" dir="2700000" algn="tl">
                    <a:srgbClr val="000000">
                      <a:alpha val="43137"/>
                    </a:srgbClr>
                  </a:outerShdw>
                </a:effectLst>
              </a:rPr>
              <a:t>La méthode de la moyenne des excès :</a:t>
            </a:r>
          </a:p>
          <a:p>
            <a:pPr rtl="1">
              <a:lnSpc>
                <a:spcPct val="90000"/>
              </a:lnSpc>
              <a:spcBef>
                <a:spcPts val="1000"/>
              </a:spcBef>
            </a:pPr>
            <a:r>
              <a:rPr lang="fr-FR" sz="2000" dirty="0"/>
              <a:t>C’est un outil graphique utile pour déterminer l’allure de la queue d’une distribution ainsi que pour le choix du seuil à utiliser est la « </a:t>
            </a:r>
            <a:r>
              <a:rPr lang="fr-FR" sz="2000" dirty="0" err="1"/>
              <a:t>Mean</a:t>
            </a:r>
            <a:r>
              <a:rPr lang="fr-FR" sz="2000" dirty="0"/>
              <a:t> Excess </a:t>
            </a:r>
            <a:r>
              <a:rPr lang="fr-FR" sz="2000" dirty="0" err="1"/>
              <a:t>Function</a:t>
            </a:r>
            <a:r>
              <a:rPr lang="fr-FR" sz="2000" dirty="0"/>
              <a:t> ». La fonction moyenne des excès empirique est par définition la somme des excès dépassant un certain seuil </a:t>
            </a:r>
            <a:r>
              <a:rPr lang="el-GR" sz="2000" dirty="0"/>
              <a:t>υ</a:t>
            </a:r>
            <a:r>
              <a:rPr lang="fr-FR" sz="2000" dirty="0"/>
              <a:t>, divisée par le # de points de données qui dépassent le seuil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p:txBody>
      </p:sp>
      <p:pic>
        <p:nvPicPr>
          <p:cNvPr id="3" name="Picture 2" descr="A picture containing text&#10;&#10;Description automatically generated">
            <a:extLst>
              <a:ext uri="{FF2B5EF4-FFF2-40B4-BE49-F238E27FC236}">
                <a16:creationId xmlns:a16="http://schemas.microsoft.com/office/drawing/2014/main" id="{9B6AD198-01FF-4EBE-89BD-087B3E1D28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425" y="2933789"/>
            <a:ext cx="2034357" cy="840026"/>
          </a:xfrm>
          <a:prstGeom prst="rect">
            <a:avLst/>
          </a:prstGeom>
        </p:spPr>
      </p:pic>
      <p:pic>
        <p:nvPicPr>
          <p:cNvPr id="7" name="Picture 6" descr="Chart&#10;&#10;Description automatically generated with low confidence">
            <a:extLst>
              <a:ext uri="{FF2B5EF4-FFF2-40B4-BE49-F238E27FC236}">
                <a16:creationId xmlns:a16="http://schemas.microsoft.com/office/drawing/2014/main" id="{D415FE68-C896-4C50-B72E-F47C01EE6B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95600" y="2976540"/>
            <a:ext cx="1648265" cy="628738"/>
          </a:xfrm>
          <a:prstGeom prst="rect">
            <a:avLst/>
          </a:prstGeom>
        </p:spPr>
      </p:pic>
      <p:pic>
        <p:nvPicPr>
          <p:cNvPr id="9" name="Picture 8">
            <a:extLst>
              <a:ext uri="{FF2B5EF4-FFF2-40B4-BE49-F238E27FC236}">
                <a16:creationId xmlns:a16="http://schemas.microsoft.com/office/drawing/2014/main" id="{8CAA330C-B406-447F-8254-4BC80C3163A6}"/>
              </a:ext>
            </a:extLst>
          </p:cNvPr>
          <p:cNvPicPr>
            <a:picLocks noChangeAspect="1"/>
          </p:cNvPicPr>
          <p:nvPr/>
        </p:nvPicPr>
        <p:blipFill>
          <a:blip r:embed="rId10"/>
          <a:stretch>
            <a:fillRect/>
          </a:stretch>
        </p:blipFill>
        <p:spPr>
          <a:xfrm>
            <a:off x="838200" y="3773815"/>
            <a:ext cx="4114800" cy="2758162"/>
          </a:xfrm>
          <a:prstGeom prst="rect">
            <a:avLst/>
          </a:prstGeom>
        </p:spPr>
      </p:pic>
      <p:sp>
        <p:nvSpPr>
          <p:cNvPr id="15" name="Sous-titre 2">
            <a:extLst>
              <a:ext uri="{FF2B5EF4-FFF2-40B4-BE49-F238E27FC236}">
                <a16:creationId xmlns:a16="http://schemas.microsoft.com/office/drawing/2014/main" id="{4EAED174-FED2-46DE-A425-C31F2976B5B7}"/>
              </a:ext>
            </a:extLst>
          </p:cNvPr>
          <p:cNvSpPr txBox="1">
            <a:spLocks/>
          </p:cNvSpPr>
          <p:nvPr/>
        </p:nvSpPr>
        <p:spPr>
          <a:xfrm>
            <a:off x="4762684" y="2970265"/>
            <a:ext cx="6786892" cy="3436960"/>
          </a:xfrm>
          <a:prstGeom prst="rect">
            <a:avLst/>
          </a:prstGeom>
        </p:spPr>
        <p:txBody>
          <a:bodyPr vert="horz" lIns="91440" tIns="45720" rIns="91440" bIns="45720" rtlCol="0" anchor="t">
            <a:noAutofit/>
          </a:bodyPr>
          <a:lstStyle/>
          <a:p>
            <a:pPr rtl="1">
              <a:lnSpc>
                <a:spcPct val="90000"/>
              </a:lnSpc>
              <a:spcBef>
                <a:spcPts val="1000"/>
              </a:spcBef>
            </a:pPr>
            <a:r>
              <a:rPr lang="fr-FR" sz="2000" dirty="0"/>
              <a:t>L’estimation graphique du seuil d’écrêtement consiste à repérer les plages de linéarité, elle se base sur la visualisation des points qui se présentent sous la forme d’une droite puisque le </a:t>
            </a:r>
            <a:r>
              <a:rPr lang="fr-FR" sz="2000" dirty="0" err="1"/>
              <a:t>mean</a:t>
            </a:r>
            <a:r>
              <a:rPr lang="fr-FR" sz="2000" dirty="0"/>
              <a:t> </a:t>
            </a:r>
            <a:r>
              <a:rPr lang="fr-FR" sz="2000" dirty="0" err="1"/>
              <a:t>excess</a:t>
            </a:r>
            <a:r>
              <a:rPr lang="fr-FR" sz="2000" dirty="0"/>
              <a:t> plot d’une loi GPD (loi de Pareto Généralisée) est approximativement une droite.</a:t>
            </a:r>
          </a:p>
          <a:p>
            <a:pPr rtl="1">
              <a:lnSpc>
                <a:spcPct val="90000"/>
              </a:lnSpc>
              <a:spcBef>
                <a:spcPts val="1000"/>
              </a:spcBef>
            </a:pPr>
            <a:r>
              <a:rPr lang="fr-FR" sz="2000" dirty="0"/>
              <a:t>On constate qu’à une certaine plage [496000; 537000], la fonction moyenne des excès empirique est marquée par une pente négative.</a:t>
            </a:r>
          </a:p>
          <a:p>
            <a:pPr rtl="1">
              <a:lnSpc>
                <a:spcPct val="90000"/>
              </a:lnSpc>
              <a:spcBef>
                <a:spcPts val="1000"/>
              </a:spcBef>
            </a:pPr>
            <a:r>
              <a:rPr lang="fr-FR" sz="2000" dirty="0"/>
              <a:t>Cet outil graphique est utile puisqu’il permet d’avoir une idée sur le seuil d’entrée dans la région extrême. Cependant, il souffre d’une instabilité, ce qui ne facilite pas l’interprétation.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p:txBody>
      </p:sp>
    </p:spTree>
    <p:extLst>
      <p:ext uri="{BB962C8B-B14F-4D97-AF65-F5344CB8AC3E}">
        <p14:creationId xmlns:p14="http://schemas.microsoft.com/office/powerpoint/2010/main" val="3087837355"/>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1514571126"/>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58</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140307"/>
            <a:ext cx="10991635" cy="2329752"/>
          </a:xfrm>
          <a:prstGeom prst="rect">
            <a:avLst/>
          </a:prstGeom>
        </p:spPr>
        <p:txBody>
          <a:bodyPr vert="horz" lIns="91440" tIns="45720" rIns="91440" bIns="45720" rtlCol="0" anchor="t">
            <a:noAutofit/>
          </a:bodyPr>
          <a:lstStyle/>
          <a:p>
            <a:pPr marL="1076325" indent="-1076325" rtl="1">
              <a:lnSpc>
                <a:spcPct val="90000"/>
              </a:lnSpc>
              <a:spcBef>
                <a:spcPts val="1000"/>
              </a:spcBef>
              <a:buFontTx/>
              <a:buChar char="-"/>
            </a:pPr>
            <a:r>
              <a:rPr lang="fr-FR" sz="2000" u="sng" dirty="0">
                <a:effectLst>
                  <a:outerShdw blurRad="38100" dist="38100" dir="2700000" algn="tl">
                    <a:srgbClr val="000000">
                      <a:alpha val="43137"/>
                    </a:srgbClr>
                  </a:outerShdw>
                </a:effectLst>
              </a:rPr>
              <a:t>Estimateur de Hill :</a:t>
            </a:r>
          </a:p>
          <a:p>
            <a:pPr rtl="1">
              <a:lnSpc>
                <a:spcPct val="90000"/>
              </a:lnSpc>
              <a:spcBef>
                <a:spcPts val="1000"/>
              </a:spcBef>
            </a:pPr>
            <a:r>
              <a:rPr lang="fr-FR" sz="2000" dirty="0"/>
              <a:t>L’un des estimateurs de l’indice de Pareto </a:t>
            </a:r>
            <a:r>
              <a:rPr lang="el-GR" sz="2000" dirty="0"/>
              <a:t>ξ</a:t>
            </a:r>
            <a:r>
              <a:rPr lang="fr-FR" sz="2000" dirty="0"/>
              <a:t> le plus répandu est celui de Hill.</a:t>
            </a:r>
          </a:p>
          <a:p>
            <a:pPr rtl="1">
              <a:lnSpc>
                <a:spcPct val="90000"/>
              </a:lnSpc>
              <a:spcBef>
                <a:spcPts val="1000"/>
              </a:spcBef>
            </a:pPr>
            <a:r>
              <a:rPr lang="fr-FR" sz="2000" dirty="0"/>
              <a:t>Si on ordonne les observations par ordre décroissant X1&gt;X2&gt;…&gt;</a:t>
            </a:r>
            <a:r>
              <a:rPr lang="fr-FR" sz="2000" dirty="0" err="1"/>
              <a:t>Xn</a:t>
            </a:r>
            <a:r>
              <a:rPr lang="fr-FR" sz="2000" dirty="0"/>
              <a:t>, alors :</a:t>
            </a:r>
          </a:p>
          <a:p>
            <a:pPr rtl="1">
              <a:lnSpc>
                <a:spcPct val="90000"/>
              </a:lnSpc>
              <a:spcBef>
                <a:spcPts val="1000"/>
              </a:spcBef>
            </a:pPr>
            <a:r>
              <a:rPr lang="fr-FR" sz="2000" dirty="0"/>
              <a:t>Où k désigne le # d’observations supérieures ou égales au seuil </a:t>
            </a:r>
            <a:r>
              <a:rPr lang="fr-FR" sz="2000" dirty="0" err="1"/>
              <a:t>Xk</a:t>
            </a:r>
            <a:r>
              <a:rPr lang="fr-FR" sz="2000" dirty="0"/>
              <a:t>.</a:t>
            </a:r>
          </a:p>
          <a:p>
            <a:pPr rtl="1">
              <a:lnSpc>
                <a:spcPct val="90000"/>
              </a:lnSpc>
              <a:spcBef>
                <a:spcPts val="1000"/>
              </a:spcBef>
            </a:pPr>
            <a:r>
              <a:rPr lang="fr-FR" sz="2000" dirty="0"/>
              <a:t>Ainsi, la méthode présentée ici consiste à tracer le graphe des estimateurs obtenus </a:t>
            </a:r>
            <a:r>
              <a:rPr lang="el-GR" sz="2000" dirty="0"/>
              <a:t>ξ</a:t>
            </a:r>
            <a:r>
              <a:rPr lang="fr-FR" sz="2000" dirty="0"/>
              <a:t> en fonction du # k d’excès considérés.</a:t>
            </a:r>
          </a:p>
          <a:p>
            <a:pPr rtl="1">
              <a:lnSpc>
                <a:spcPct val="90000"/>
              </a:lnSpc>
              <a:spcBef>
                <a:spcPts val="1000"/>
              </a:spcBef>
            </a:pPr>
            <a:endParaRPr lang="fr-FR" sz="2000" dirty="0"/>
          </a:p>
          <a:p>
            <a:pPr rtl="1">
              <a:lnSpc>
                <a:spcPct val="90000"/>
              </a:lnSpc>
              <a:spcBef>
                <a:spcPts val="1000"/>
              </a:spcBef>
            </a:pPr>
            <a:endParaRPr lang="fr-FR" sz="2000" dirty="0"/>
          </a:p>
        </p:txBody>
      </p:sp>
      <p:pic>
        <p:nvPicPr>
          <p:cNvPr id="5" name="Picture 4" descr="A picture containing text, clock, watch&#10;&#10;Description automatically generated">
            <a:extLst>
              <a:ext uri="{FF2B5EF4-FFF2-40B4-BE49-F238E27FC236}">
                <a16:creationId xmlns:a16="http://schemas.microsoft.com/office/drawing/2014/main" id="{C56B2350-6880-4CA6-A086-09E3FA5FDC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0600" y="1805822"/>
            <a:ext cx="2263726" cy="670092"/>
          </a:xfrm>
          <a:prstGeom prst="rect">
            <a:avLst/>
          </a:prstGeom>
        </p:spPr>
      </p:pic>
      <p:pic>
        <p:nvPicPr>
          <p:cNvPr id="8" name="Picture 7">
            <a:extLst>
              <a:ext uri="{FF2B5EF4-FFF2-40B4-BE49-F238E27FC236}">
                <a16:creationId xmlns:a16="http://schemas.microsoft.com/office/drawing/2014/main" id="{3F506C55-558C-474F-800D-98F3091E20C3}"/>
              </a:ext>
            </a:extLst>
          </p:cNvPr>
          <p:cNvPicPr>
            <a:picLocks noChangeAspect="1"/>
          </p:cNvPicPr>
          <p:nvPr/>
        </p:nvPicPr>
        <p:blipFill>
          <a:blip r:embed="rId9"/>
          <a:stretch>
            <a:fillRect/>
          </a:stretch>
        </p:blipFill>
        <p:spPr>
          <a:xfrm>
            <a:off x="557938" y="3470059"/>
            <a:ext cx="5659981" cy="3057350"/>
          </a:xfrm>
          <a:prstGeom prst="rect">
            <a:avLst/>
          </a:prstGeom>
        </p:spPr>
      </p:pic>
      <p:sp>
        <p:nvSpPr>
          <p:cNvPr id="17" name="Sous-titre 2">
            <a:extLst>
              <a:ext uri="{FF2B5EF4-FFF2-40B4-BE49-F238E27FC236}">
                <a16:creationId xmlns:a16="http://schemas.microsoft.com/office/drawing/2014/main" id="{0644D947-E030-4154-866F-968A63E4A4F3}"/>
              </a:ext>
            </a:extLst>
          </p:cNvPr>
          <p:cNvSpPr txBox="1">
            <a:spLocks/>
          </p:cNvSpPr>
          <p:nvPr/>
        </p:nvSpPr>
        <p:spPr>
          <a:xfrm>
            <a:off x="4367940" y="3235173"/>
            <a:ext cx="6506386" cy="3342302"/>
          </a:xfrm>
          <a:prstGeom prst="rect">
            <a:avLst/>
          </a:prstGeom>
        </p:spPr>
        <p:txBody>
          <a:bodyPr vert="horz" lIns="91440" tIns="45720" rIns="91440" bIns="45720" rtlCol="0" anchor="t">
            <a:noAutofit/>
          </a:bodyPr>
          <a:lstStyle/>
          <a:p>
            <a:pPr rtl="1">
              <a:lnSpc>
                <a:spcPct val="90000"/>
              </a:lnSpc>
              <a:spcBef>
                <a:spcPts val="1000"/>
              </a:spcBef>
            </a:pPr>
            <a:r>
              <a:rPr lang="fr-FR" sz="2000" dirty="0"/>
              <a:t>On remarque que la courbe commence à se stabiliser à partir d’une valeur contenue dans la même plage détectée par la méthode de la fonction moyenne des excès empirique. Ainsi, nous concluons que l’intervalle [496000; 527000] contient les niveaux des seuils possibles.</a:t>
            </a:r>
          </a:p>
          <a:p>
            <a:pPr rtl="1">
              <a:lnSpc>
                <a:spcPct val="90000"/>
              </a:lnSpc>
              <a:spcBef>
                <a:spcPts val="1000"/>
              </a:spcBef>
            </a:pPr>
            <a:r>
              <a:rPr lang="fr-FR" sz="2000" dirty="0"/>
              <a:t>Par la suite, nous allons prendre la valeur 511500du milieu de l’intervalle comme étant seuil d’écrêtement.</a:t>
            </a:r>
          </a:p>
          <a:p>
            <a:pPr rtl="1">
              <a:lnSpc>
                <a:spcPct val="90000"/>
              </a:lnSpc>
              <a:spcBef>
                <a:spcPts val="1000"/>
              </a:spcBef>
            </a:pPr>
            <a:r>
              <a:rPr lang="fr-FR" sz="2000" dirty="0"/>
              <a:t>Une fois le seuil déterminé, tous les sinistres de coût supérieur à ce seuil sont alors retirés pour concentrer notre étude seulement sur les sinistres ordinaires.</a:t>
            </a:r>
          </a:p>
        </p:txBody>
      </p:sp>
    </p:spTree>
    <p:extLst>
      <p:ext uri="{BB962C8B-B14F-4D97-AF65-F5344CB8AC3E}">
        <p14:creationId xmlns:p14="http://schemas.microsoft.com/office/powerpoint/2010/main" val="2619243291"/>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1401122821"/>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59</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1773353"/>
            <a:ext cx="10991635" cy="3284333"/>
          </a:xfrm>
          <a:prstGeom prst="rect">
            <a:avLst/>
          </a:prstGeom>
        </p:spPr>
        <p:txBody>
          <a:bodyPr vert="horz" lIns="91440" tIns="45720" rIns="91440" bIns="45720" rtlCol="0" anchor="t">
            <a:noAutofit/>
          </a:bodyPr>
          <a:lstStyle/>
          <a:p>
            <a:pPr rtl="1">
              <a:lnSpc>
                <a:spcPct val="90000"/>
              </a:lnSpc>
              <a:spcBef>
                <a:spcPts val="1000"/>
              </a:spcBef>
            </a:pPr>
            <a:r>
              <a:rPr lang="fr-FR" sz="2000" dirty="0"/>
              <a:t>La segmentation désigne le fait de découper un portefeuille en plusieurs sous-ensembles homogènes et distincts composés d’individus ayant des comportements communs.</a:t>
            </a:r>
          </a:p>
          <a:p>
            <a:pPr rtl="1">
              <a:lnSpc>
                <a:spcPct val="90000"/>
              </a:lnSpc>
              <a:spcBef>
                <a:spcPts val="1000"/>
              </a:spcBef>
            </a:pPr>
            <a:r>
              <a:rPr lang="fr-FR" sz="2000" dirty="0"/>
              <a:t>Les v. de tarification quantitatives utilisées pour expliquer la fréquence et le coût des sinistres comportent une infinité de classes de risques, à savoir : l’âge du conducteur, l’ancienneté du véhicule, le # de chevaux et le # de places.</a:t>
            </a:r>
          </a:p>
          <a:p>
            <a:pPr rtl="1">
              <a:lnSpc>
                <a:spcPct val="90000"/>
              </a:lnSpc>
              <a:spcBef>
                <a:spcPts val="1000"/>
              </a:spcBef>
            </a:pPr>
            <a:r>
              <a:rPr lang="fr-FR" sz="2000" dirty="0"/>
              <a:t>Nous allons créer ainsi, des classes intra-homogènes et inter-hétérogènes pour les v. quantitatives en se basant sur l’arbre de décision.</a:t>
            </a:r>
          </a:p>
          <a:p>
            <a:pPr rtl="1">
              <a:lnSpc>
                <a:spcPct val="90000"/>
              </a:lnSpc>
              <a:spcBef>
                <a:spcPts val="1000"/>
              </a:spcBef>
            </a:pPr>
            <a:r>
              <a:rPr lang="fr-FR" sz="2000" dirty="0"/>
              <a:t>Pour chaque v. en question, la segmentation a été élaborée à l’aide de l’algorithme CART en prenant comme v. dépendante le # de sinistres pour modéliser la fréquence, et la charge pour modéliser le coût- moyen.</a:t>
            </a:r>
          </a:p>
          <a:p>
            <a:pPr rtl="1">
              <a:lnSpc>
                <a:spcPct val="90000"/>
              </a:lnSpc>
              <a:spcBef>
                <a:spcPts val="1000"/>
              </a:spcBef>
            </a:pPr>
            <a:endParaRPr lang="fr-FR" sz="2000" dirty="0"/>
          </a:p>
        </p:txBody>
      </p:sp>
      <p:sp>
        <p:nvSpPr>
          <p:cNvPr id="10" name="Text Box 29">
            <a:extLst>
              <a:ext uri="{FF2B5EF4-FFF2-40B4-BE49-F238E27FC236}">
                <a16:creationId xmlns:a16="http://schemas.microsoft.com/office/drawing/2014/main" id="{F22FB30C-F135-4C4E-BA98-75CFB5A5DEBA}"/>
              </a:ext>
            </a:extLst>
          </p:cNvPr>
          <p:cNvSpPr txBox="1">
            <a:spLocks noChangeArrowheads="1"/>
          </p:cNvSpPr>
          <p:nvPr/>
        </p:nvSpPr>
        <p:spPr bwMode="auto">
          <a:xfrm>
            <a:off x="4770325" y="1188254"/>
            <a:ext cx="2593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1.4) Segmentation </a:t>
            </a:r>
          </a:p>
        </p:txBody>
      </p:sp>
      <p:sp>
        <p:nvSpPr>
          <p:cNvPr id="11" name="Sous-titre 2">
            <a:extLst>
              <a:ext uri="{FF2B5EF4-FFF2-40B4-BE49-F238E27FC236}">
                <a16:creationId xmlns:a16="http://schemas.microsoft.com/office/drawing/2014/main" id="{9C2D76E0-5F04-49FF-837B-85307CCD3A10}"/>
              </a:ext>
            </a:extLst>
          </p:cNvPr>
          <p:cNvSpPr txBox="1">
            <a:spLocks/>
          </p:cNvSpPr>
          <p:nvPr/>
        </p:nvSpPr>
        <p:spPr>
          <a:xfrm>
            <a:off x="557940" y="5120083"/>
            <a:ext cx="4396234" cy="1374425"/>
          </a:xfrm>
          <a:prstGeom prst="rect">
            <a:avLst/>
          </a:prstGeom>
        </p:spPr>
        <p:txBody>
          <a:bodyPr vert="horz" lIns="91440" tIns="45720" rIns="91440" bIns="45720" rtlCol="0" anchor="t">
            <a:noAutofit/>
          </a:bodyPr>
          <a:lstStyle/>
          <a:p>
            <a:pPr rtl="1">
              <a:lnSpc>
                <a:spcPct val="90000"/>
              </a:lnSpc>
              <a:spcBef>
                <a:spcPts val="1000"/>
              </a:spcBef>
            </a:pPr>
            <a:r>
              <a:rPr lang="fr-FR" sz="2000" b="1" dirty="0">
                <a:effectLst>
                  <a:outerShdw blurRad="38100" dist="38100" dir="2700000" algn="tl">
                    <a:srgbClr val="000000">
                      <a:alpha val="43137"/>
                    </a:srgbClr>
                  </a:outerShdw>
                </a:effectLst>
              </a:rPr>
              <a:t>Âge du conducteur :</a:t>
            </a:r>
          </a:p>
          <a:p>
            <a:pPr rtl="1">
              <a:lnSpc>
                <a:spcPct val="90000"/>
              </a:lnSpc>
              <a:spcBef>
                <a:spcPts val="1000"/>
              </a:spcBef>
            </a:pPr>
            <a:r>
              <a:rPr lang="fr-FR" sz="2000" dirty="0"/>
              <a:t>Le tableau suivant illustre les résultats obtenus dans le cas de la segmentation sur la base de la charge des sinistres :</a:t>
            </a:r>
          </a:p>
        </p:txBody>
      </p:sp>
      <p:graphicFrame>
        <p:nvGraphicFramePr>
          <p:cNvPr id="2" name="Table 2">
            <a:extLst>
              <a:ext uri="{FF2B5EF4-FFF2-40B4-BE49-F238E27FC236}">
                <a16:creationId xmlns:a16="http://schemas.microsoft.com/office/drawing/2014/main" id="{12A0591C-5378-4526-B145-B441A332C2A1}"/>
              </a:ext>
            </a:extLst>
          </p:cNvPr>
          <p:cNvGraphicFramePr>
            <a:graphicFrameLocks noGrp="1"/>
          </p:cNvGraphicFramePr>
          <p:nvPr>
            <p:extLst>
              <p:ext uri="{D42A27DB-BD31-4B8C-83A1-F6EECF244321}">
                <p14:modId xmlns:p14="http://schemas.microsoft.com/office/powerpoint/2010/main" val="2868158829"/>
              </p:ext>
            </p:extLst>
          </p:nvPr>
        </p:nvGraphicFramePr>
        <p:xfrm>
          <a:off x="6096000" y="4872990"/>
          <a:ext cx="3877994" cy="1483360"/>
        </p:xfrm>
        <a:graphic>
          <a:graphicData uri="http://schemas.openxmlformats.org/drawingml/2006/table">
            <a:tbl>
              <a:tblPr firstRow="1" bandRow="1">
                <a:tableStyleId>{073A0DAA-6AF3-43AB-8588-CEC1D06C72B9}</a:tableStyleId>
              </a:tblPr>
              <a:tblGrid>
                <a:gridCol w="1247335">
                  <a:extLst>
                    <a:ext uri="{9D8B030D-6E8A-4147-A177-3AD203B41FA5}">
                      <a16:colId xmlns:a16="http://schemas.microsoft.com/office/drawing/2014/main" val="802484238"/>
                    </a:ext>
                  </a:extLst>
                </a:gridCol>
                <a:gridCol w="2630659">
                  <a:extLst>
                    <a:ext uri="{9D8B030D-6E8A-4147-A177-3AD203B41FA5}">
                      <a16:colId xmlns:a16="http://schemas.microsoft.com/office/drawing/2014/main" val="2439502422"/>
                    </a:ext>
                  </a:extLst>
                </a:gridCol>
              </a:tblGrid>
              <a:tr h="370840">
                <a:tc>
                  <a:txBody>
                    <a:bodyPr/>
                    <a:lstStyle/>
                    <a:p>
                      <a:r>
                        <a:rPr lang="fr-FR" dirty="0"/>
                        <a:t>Les classes</a:t>
                      </a:r>
                    </a:p>
                  </a:txBody>
                  <a:tcPr/>
                </a:tc>
                <a:tc>
                  <a:txBody>
                    <a:bodyPr/>
                    <a:lstStyle/>
                    <a:p>
                      <a:r>
                        <a:rPr lang="fr-FR" dirty="0"/>
                        <a:t>Age du conducteur</a:t>
                      </a:r>
                    </a:p>
                  </a:txBody>
                  <a:tcPr/>
                </a:tc>
                <a:extLst>
                  <a:ext uri="{0D108BD9-81ED-4DB2-BD59-A6C34878D82A}">
                    <a16:rowId xmlns:a16="http://schemas.microsoft.com/office/drawing/2014/main" val="3757027934"/>
                  </a:ext>
                </a:extLst>
              </a:tr>
              <a:tr h="370840">
                <a:tc>
                  <a:txBody>
                    <a:bodyPr/>
                    <a:lstStyle/>
                    <a:p>
                      <a:r>
                        <a:rPr lang="fr-FR" dirty="0"/>
                        <a:t>Classe1</a:t>
                      </a:r>
                    </a:p>
                  </a:txBody>
                  <a:tcPr/>
                </a:tc>
                <a:tc>
                  <a:txBody>
                    <a:bodyPr/>
                    <a:lstStyle/>
                    <a:p>
                      <a:r>
                        <a:rPr lang="fr-FR" dirty="0"/>
                        <a:t>Âge &lt; 22 ans</a:t>
                      </a:r>
                    </a:p>
                  </a:txBody>
                  <a:tcPr/>
                </a:tc>
                <a:extLst>
                  <a:ext uri="{0D108BD9-81ED-4DB2-BD59-A6C34878D82A}">
                    <a16:rowId xmlns:a16="http://schemas.microsoft.com/office/drawing/2014/main" val="1401208191"/>
                  </a:ext>
                </a:extLst>
              </a:tr>
              <a:tr h="370840">
                <a:tc>
                  <a:txBody>
                    <a:bodyPr/>
                    <a:lstStyle/>
                    <a:p>
                      <a:r>
                        <a:rPr lang="fr-FR" dirty="0"/>
                        <a:t>Classe2</a:t>
                      </a:r>
                    </a:p>
                  </a:txBody>
                  <a:tcPr/>
                </a:tc>
                <a:tc>
                  <a:txBody>
                    <a:bodyPr/>
                    <a:lstStyle/>
                    <a:p>
                      <a:r>
                        <a:rPr lang="fr-FR" dirty="0"/>
                        <a:t>22 ans &lt;= Âge &lt; 63 ans</a:t>
                      </a:r>
                    </a:p>
                  </a:txBody>
                  <a:tcPr/>
                </a:tc>
                <a:extLst>
                  <a:ext uri="{0D108BD9-81ED-4DB2-BD59-A6C34878D82A}">
                    <a16:rowId xmlns:a16="http://schemas.microsoft.com/office/drawing/2014/main" val="3374763137"/>
                  </a:ext>
                </a:extLst>
              </a:tr>
              <a:tr h="370840">
                <a:tc>
                  <a:txBody>
                    <a:bodyPr/>
                    <a:lstStyle/>
                    <a:p>
                      <a:r>
                        <a:rPr lang="fr-FR" dirty="0"/>
                        <a:t>Classe3</a:t>
                      </a:r>
                    </a:p>
                  </a:txBody>
                  <a:tcPr/>
                </a:tc>
                <a:tc>
                  <a:txBody>
                    <a:bodyPr/>
                    <a:lstStyle/>
                    <a:p>
                      <a:r>
                        <a:rPr lang="fr-FR" dirty="0"/>
                        <a:t>Âge &gt;= 63 ans</a:t>
                      </a:r>
                    </a:p>
                  </a:txBody>
                  <a:tcPr/>
                </a:tc>
                <a:extLst>
                  <a:ext uri="{0D108BD9-81ED-4DB2-BD59-A6C34878D82A}">
                    <a16:rowId xmlns:a16="http://schemas.microsoft.com/office/drawing/2014/main" val="2307920879"/>
                  </a:ext>
                </a:extLst>
              </a:tr>
            </a:tbl>
          </a:graphicData>
        </a:graphic>
      </p:graphicFrame>
    </p:spTree>
    <p:extLst>
      <p:ext uri="{BB962C8B-B14F-4D97-AF65-F5344CB8AC3E}">
        <p14:creationId xmlns:p14="http://schemas.microsoft.com/office/powerpoint/2010/main" val="15593184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837966" y="2055813"/>
            <a:ext cx="2929059" cy="3735388"/>
          </a:xfrm>
          <a:prstGeom prst="roundRect">
            <a:avLst/>
          </a:prstGeom>
          <a:ln/>
        </p:spPr>
        <p:style>
          <a:lnRef idx="1">
            <a:schemeClr val="dk1"/>
          </a:lnRef>
          <a:fillRef idx="2">
            <a:schemeClr val="dk1"/>
          </a:fillRef>
          <a:effectRef idx="1">
            <a:schemeClr val="dk1"/>
          </a:effectRef>
          <a:fontRef idx="minor">
            <a:schemeClr val="dk1"/>
          </a:fontRef>
        </p:style>
      </p:sp>
      <p:sp>
        <p:nvSpPr>
          <p:cNvPr id="2" name="Titre 1"/>
          <p:cNvSpPr>
            <a:spLocks noGrp="1"/>
          </p:cNvSpPr>
          <p:nvPr>
            <p:ph type="title"/>
          </p:nvPr>
        </p:nvSpPr>
        <p:spPr/>
        <p:txBody>
          <a:bodyPr/>
          <a:lstStyle/>
          <a:p>
            <a:r>
              <a:rPr lang="fr-FR" dirty="0"/>
              <a:t>Plan</a:t>
            </a:r>
          </a:p>
        </p:txBody>
      </p:sp>
      <p:sp>
        <p:nvSpPr>
          <p:cNvPr id="13" name="Forme libre 12"/>
          <p:cNvSpPr/>
          <p:nvPr/>
        </p:nvSpPr>
        <p:spPr>
          <a:xfrm>
            <a:off x="-1855587" y="3404049"/>
            <a:ext cx="2215518" cy="2202013"/>
          </a:xfrm>
          <a:custGeom>
            <a:avLst/>
            <a:gdLst>
              <a:gd name="connsiteX0" fmla="*/ 0 w 2215518"/>
              <a:gd name="connsiteY0" fmla="*/ 0 h 2202013"/>
              <a:gd name="connsiteX1" fmla="*/ 2215518 w 2215518"/>
              <a:gd name="connsiteY1" fmla="*/ 0 h 2202013"/>
              <a:gd name="connsiteX2" fmla="*/ 2215518 w 2215518"/>
              <a:gd name="connsiteY2" fmla="*/ 2202013 h 2202013"/>
              <a:gd name="connsiteX3" fmla="*/ 0 w 2215518"/>
              <a:gd name="connsiteY3" fmla="*/ 2202013 h 2202013"/>
              <a:gd name="connsiteX4" fmla="*/ 0 w 2215518"/>
              <a:gd name="connsiteY4" fmla="*/ 0 h 220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518" h="2202013">
                <a:moveTo>
                  <a:pt x="0" y="0"/>
                </a:moveTo>
                <a:lnTo>
                  <a:pt x="2215518" y="0"/>
                </a:lnTo>
                <a:lnTo>
                  <a:pt x="2215518" y="2202013"/>
                </a:lnTo>
                <a:lnTo>
                  <a:pt x="0" y="2202013"/>
                </a:lnTo>
                <a:lnTo>
                  <a:pt x="0" y="0"/>
                </a:lnTo>
                <a:close/>
              </a:path>
            </a:pathLst>
          </a:custGeom>
          <a:noFill/>
          <a:ln>
            <a:noFill/>
          </a:ln>
          <a:sp3d/>
        </p:spPr>
        <p:style>
          <a:lnRef idx="2">
            <a:scrgbClr r="0" g="0" b="0"/>
          </a:lnRef>
          <a:fillRef idx="1">
            <a:scrgbClr r="0" g="0" b="0"/>
          </a:fillRef>
          <a:effectRef idx="0">
            <a:schemeClr val="accent1">
              <a:alpha val="90000"/>
              <a:hueOff val="0"/>
              <a:satOff val="0"/>
              <a:lumOff val="0"/>
              <a:alphaOff val="0"/>
            </a:schemeClr>
          </a:effectRef>
          <a:fontRef idx="minor">
            <a:schemeClr val="lt1"/>
          </a:fontRef>
        </p:style>
        <p:txBody>
          <a:bodyPr spcFirstLastPara="0" vert="horz" wrap="square" lIns="111760" tIns="111760" rIns="111760" bIns="111760" numCol="1" spcCol="1270" anchor="b" anchorCtr="0">
            <a:noAutofit/>
          </a:bodyPr>
          <a:lstStyle/>
          <a:p>
            <a:pPr lvl="0" algn="l" defTabSz="1955800">
              <a:lnSpc>
                <a:spcPct val="90000"/>
              </a:lnSpc>
              <a:spcBef>
                <a:spcPct val="0"/>
              </a:spcBef>
              <a:spcAft>
                <a:spcPct val="35000"/>
              </a:spcAft>
            </a:pPr>
            <a:endParaRPr lang="fr-FR" sz="4400" kern="1200" dirty="0">
              <a:latin typeface="+mj-lt"/>
            </a:endParaRPr>
          </a:p>
        </p:txBody>
      </p:sp>
      <p:grpSp>
        <p:nvGrpSpPr>
          <p:cNvPr id="44" name="Groupe 43"/>
          <p:cNvGrpSpPr/>
          <p:nvPr/>
        </p:nvGrpSpPr>
        <p:grpSpPr>
          <a:xfrm>
            <a:off x="1132044" y="2289132"/>
            <a:ext cx="4444516" cy="612716"/>
            <a:chOff x="182481" y="1946232"/>
            <a:chExt cx="4444516" cy="612716"/>
          </a:xfrm>
        </p:grpSpPr>
        <p:sp>
          <p:nvSpPr>
            <p:cNvPr id="16" name="Forme libre 15"/>
            <p:cNvSpPr/>
            <p:nvPr/>
          </p:nvSpPr>
          <p:spPr>
            <a:xfrm>
              <a:off x="1198859" y="1946232"/>
              <a:ext cx="3428138"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kern="1200" dirty="0">
                  <a:latin typeface="+mj-lt"/>
                </a:rPr>
                <a:t>Contexte général du projet</a:t>
              </a:r>
            </a:p>
          </p:txBody>
        </p:sp>
        <p:grpSp>
          <p:nvGrpSpPr>
            <p:cNvPr id="31" name="Groupe 30"/>
            <p:cNvGrpSpPr/>
            <p:nvPr/>
          </p:nvGrpSpPr>
          <p:grpSpPr>
            <a:xfrm>
              <a:off x="182481" y="1974469"/>
              <a:ext cx="584479" cy="584479"/>
              <a:chOff x="205927" y="1986192"/>
              <a:chExt cx="584479" cy="584479"/>
            </a:xfrm>
          </p:grpSpPr>
          <p:sp>
            <p:nvSpPr>
              <p:cNvPr id="14" name="Ellipse 13"/>
              <p:cNvSpPr/>
              <p:nvPr/>
            </p:nvSpPr>
            <p:spPr>
              <a:xfrm>
                <a:off x="205927" y="1986192"/>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28" name="ZoneTexte 27"/>
              <p:cNvSpPr txBox="1"/>
              <p:nvPr/>
            </p:nvSpPr>
            <p:spPr>
              <a:xfrm>
                <a:off x="295758" y="2093765"/>
                <a:ext cx="393896" cy="369332"/>
              </a:xfrm>
              <a:prstGeom prst="rect">
                <a:avLst/>
              </a:prstGeom>
              <a:noFill/>
            </p:spPr>
            <p:txBody>
              <a:bodyPr wrap="square" rtlCol="0">
                <a:spAutoFit/>
              </a:bodyPr>
              <a:lstStyle/>
              <a:p>
                <a:pPr algn="ctr"/>
                <a:r>
                  <a:rPr lang="fr-FR" b="1" dirty="0">
                    <a:solidFill>
                      <a:schemeClr val="bg1"/>
                    </a:solidFill>
                  </a:rPr>
                  <a:t>1</a:t>
                </a:r>
              </a:p>
            </p:txBody>
          </p:sp>
        </p:grpSp>
      </p:grpSp>
      <p:grpSp>
        <p:nvGrpSpPr>
          <p:cNvPr id="46" name="Groupe 45"/>
          <p:cNvGrpSpPr/>
          <p:nvPr/>
        </p:nvGrpSpPr>
        <p:grpSpPr>
          <a:xfrm>
            <a:off x="1137002" y="3017082"/>
            <a:ext cx="4439558" cy="602855"/>
            <a:chOff x="187439" y="3283782"/>
            <a:chExt cx="4439558" cy="602855"/>
          </a:xfrm>
        </p:grpSpPr>
        <p:sp>
          <p:nvSpPr>
            <p:cNvPr id="20" name="Forme libre 19"/>
            <p:cNvSpPr/>
            <p:nvPr/>
          </p:nvSpPr>
          <p:spPr>
            <a:xfrm>
              <a:off x="1198859" y="3302158"/>
              <a:ext cx="3428138"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dirty="0">
                  <a:latin typeface="+mj-lt"/>
                </a:rPr>
                <a:t>Machine Learning</a:t>
              </a:r>
              <a:endParaRPr lang="fr-FR" sz="2000" kern="1200" dirty="0">
                <a:latin typeface="+mj-lt"/>
              </a:endParaRPr>
            </a:p>
          </p:txBody>
        </p:sp>
        <p:grpSp>
          <p:nvGrpSpPr>
            <p:cNvPr id="32" name="Groupe 31"/>
            <p:cNvGrpSpPr/>
            <p:nvPr/>
          </p:nvGrpSpPr>
          <p:grpSpPr>
            <a:xfrm>
              <a:off x="187439" y="3283782"/>
              <a:ext cx="584479" cy="584479"/>
              <a:chOff x="205926" y="2589026"/>
              <a:chExt cx="584479" cy="584479"/>
            </a:xfrm>
          </p:grpSpPr>
          <p:sp>
            <p:nvSpPr>
              <p:cNvPr id="33" name="Ellipse 32"/>
              <p:cNvSpPr/>
              <p:nvPr/>
            </p:nvSpPr>
            <p:spPr>
              <a:xfrm>
                <a:off x="205926" y="2589026"/>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34" name="ZoneTexte 33"/>
              <p:cNvSpPr txBox="1"/>
              <p:nvPr/>
            </p:nvSpPr>
            <p:spPr>
              <a:xfrm>
                <a:off x="309488" y="2691712"/>
                <a:ext cx="393896" cy="369332"/>
              </a:xfrm>
              <a:prstGeom prst="rect">
                <a:avLst/>
              </a:prstGeom>
              <a:noFill/>
            </p:spPr>
            <p:txBody>
              <a:bodyPr wrap="square" rtlCol="0">
                <a:spAutoFit/>
              </a:bodyPr>
              <a:lstStyle/>
              <a:p>
                <a:pPr algn="ctr"/>
                <a:r>
                  <a:rPr lang="fr-FR" b="1" dirty="0">
                    <a:solidFill>
                      <a:schemeClr val="bg1"/>
                    </a:solidFill>
                  </a:rPr>
                  <a:t>2</a:t>
                </a:r>
              </a:p>
            </p:txBody>
          </p:sp>
        </p:grpSp>
      </p:grpSp>
      <p:grpSp>
        <p:nvGrpSpPr>
          <p:cNvPr id="47" name="Groupe 46"/>
          <p:cNvGrpSpPr/>
          <p:nvPr/>
        </p:nvGrpSpPr>
        <p:grpSpPr>
          <a:xfrm>
            <a:off x="1154380" y="3688501"/>
            <a:ext cx="4736466" cy="597676"/>
            <a:chOff x="204817" y="3955201"/>
            <a:chExt cx="4736466" cy="597676"/>
          </a:xfrm>
        </p:grpSpPr>
        <p:sp>
          <p:nvSpPr>
            <p:cNvPr id="22" name="Forme libre 21"/>
            <p:cNvSpPr/>
            <p:nvPr/>
          </p:nvSpPr>
          <p:spPr>
            <a:xfrm>
              <a:off x="1198859" y="3968398"/>
              <a:ext cx="3742424"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dirty="0">
                  <a:latin typeface="+mj-lt"/>
                </a:rPr>
                <a:t>Modèle GLM	</a:t>
              </a:r>
              <a:endParaRPr lang="fr-FR" sz="2000" kern="1200" dirty="0">
                <a:latin typeface="+mj-lt"/>
              </a:endParaRPr>
            </a:p>
          </p:txBody>
        </p:sp>
        <p:grpSp>
          <p:nvGrpSpPr>
            <p:cNvPr id="35" name="Groupe 34"/>
            <p:cNvGrpSpPr/>
            <p:nvPr/>
          </p:nvGrpSpPr>
          <p:grpSpPr>
            <a:xfrm>
              <a:off x="204817" y="3955201"/>
              <a:ext cx="584479" cy="584479"/>
              <a:chOff x="205926" y="2589026"/>
              <a:chExt cx="584479" cy="584479"/>
            </a:xfrm>
          </p:grpSpPr>
          <p:sp>
            <p:nvSpPr>
              <p:cNvPr id="36" name="Ellipse 35"/>
              <p:cNvSpPr/>
              <p:nvPr/>
            </p:nvSpPr>
            <p:spPr>
              <a:xfrm>
                <a:off x="205926" y="2589026"/>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37" name="ZoneTexte 36"/>
              <p:cNvSpPr txBox="1"/>
              <p:nvPr/>
            </p:nvSpPr>
            <p:spPr>
              <a:xfrm>
                <a:off x="309488" y="2691712"/>
                <a:ext cx="393896" cy="369332"/>
              </a:xfrm>
              <a:prstGeom prst="rect">
                <a:avLst/>
              </a:prstGeom>
              <a:noFill/>
            </p:spPr>
            <p:txBody>
              <a:bodyPr wrap="square" rtlCol="0">
                <a:spAutoFit/>
              </a:bodyPr>
              <a:lstStyle/>
              <a:p>
                <a:pPr algn="ctr"/>
                <a:r>
                  <a:rPr lang="fr-FR" b="1" dirty="0">
                    <a:solidFill>
                      <a:schemeClr val="bg1"/>
                    </a:solidFill>
                  </a:rPr>
                  <a:t>3</a:t>
                </a:r>
              </a:p>
            </p:txBody>
          </p:sp>
        </p:grpSp>
      </p:grpSp>
      <p:grpSp>
        <p:nvGrpSpPr>
          <p:cNvPr id="48" name="Groupe 47"/>
          <p:cNvGrpSpPr/>
          <p:nvPr/>
        </p:nvGrpSpPr>
        <p:grpSpPr>
          <a:xfrm>
            <a:off x="1155489" y="4342718"/>
            <a:ext cx="4421071" cy="597976"/>
            <a:chOff x="205926" y="4609418"/>
            <a:chExt cx="4421071" cy="597976"/>
          </a:xfrm>
        </p:grpSpPr>
        <p:sp>
          <p:nvSpPr>
            <p:cNvPr id="24" name="Forme libre 23"/>
            <p:cNvSpPr/>
            <p:nvPr/>
          </p:nvSpPr>
          <p:spPr>
            <a:xfrm>
              <a:off x="1198859" y="4622915"/>
              <a:ext cx="3428138"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kern="1200" dirty="0">
                  <a:latin typeface="+mj-lt"/>
                </a:rPr>
                <a:t>Benchmark</a:t>
              </a:r>
            </a:p>
          </p:txBody>
        </p:sp>
        <p:grpSp>
          <p:nvGrpSpPr>
            <p:cNvPr id="38" name="Groupe 37"/>
            <p:cNvGrpSpPr/>
            <p:nvPr/>
          </p:nvGrpSpPr>
          <p:grpSpPr>
            <a:xfrm>
              <a:off x="205926" y="4609418"/>
              <a:ext cx="584479" cy="584479"/>
              <a:chOff x="205926" y="2589026"/>
              <a:chExt cx="584479" cy="584479"/>
            </a:xfrm>
          </p:grpSpPr>
          <p:sp>
            <p:nvSpPr>
              <p:cNvPr id="39" name="Ellipse 38"/>
              <p:cNvSpPr/>
              <p:nvPr/>
            </p:nvSpPr>
            <p:spPr>
              <a:xfrm>
                <a:off x="205926" y="2589026"/>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40" name="ZoneTexte 39"/>
              <p:cNvSpPr txBox="1"/>
              <p:nvPr/>
            </p:nvSpPr>
            <p:spPr>
              <a:xfrm>
                <a:off x="309488" y="2691712"/>
                <a:ext cx="393896" cy="369332"/>
              </a:xfrm>
              <a:prstGeom prst="rect">
                <a:avLst/>
              </a:prstGeom>
              <a:noFill/>
            </p:spPr>
            <p:txBody>
              <a:bodyPr wrap="square" rtlCol="0">
                <a:spAutoFit/>
              </a:bodyPr>
              <a:lstStyle/>
              <a:p>
                <a:pPr algn="ctr"/>
                <a:r>
                  <a:rPr lang="fr-FR" b="1" dirty="0">
                    <a:solidFill>
                      <a:schemeClr val="bg1"/>
                    </a:solidFill>
                  </a:rPr>
                  <a:t>4</a:t>
                </a:r>
              </a:p>
            </p:txBody>
          </p:sp>
        </p:grpSp>
      </p:grpSp>
      <p:grpSp>
        <p:nvGrpSpPr>
          <p:cNvPr id="49" name="Groupe 48"/>
          <p:cNvGrpSpPr/>
          <p:nvPr/>
        </p:nvGrpSpPr>
        <p:grpSpPr>
          <a:xfrm>
            <a:off x="1154381" y="4989095"/>
            <a:ext cx="4422179" cy="641286"/>
            <a:chOff x="216541" y="5255795"/>
            <a:chExt cx="4422179" cy="641286"/>
          </a:xfrm>
        </p:grpSpPr>
        <p:sp>
          <p:nvSpPr>
            <p:cNvPr id="26" name="Forme libre 25"/>
            <p:cNvSpPr/>
            <p:nvPr/>
          </p:nvSpPr>
          <p:spPr>
            <a:xfrm>
              <a:off x="1210582" y="5312602"/>
              <a:ext cx="3428138"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kern="1200" dirty="0">
                  <a:latin typeface="+mj-lt"/>
                </a:rPr>
                <a:t>Conclusions et perspectives</a:t>
              </a:r>
            </a:p>
          </p:txBody>
        </p:sp>
        <p:grpSp>
          <p:nvGrpSpPr>
            <p:cNvPr id="41" name="Groupe 40"/>
            <p:cNvGrpSpPr/>
            <p:nvPr/>
          </p:nvGrpSpPr>
          <p:grpSpPr>
            <a:xfrm>
              <a:off x="216541" y="5255795"/>
              <a:ext cx="584479" cy="584479"/>
              <a:chOff x="194203" y="2589026"/>
              <a:chExt cx="584479" cy="584479"/>
            </a:xfrm>
          </p:grpSpPr>
          <p:sp>
            <p:nvSpPr>
              <p:cNvPr id="42" name="Ellipse 41"/>
              <p:cNvSpPr/>
              <p:nvPr/>
            </p:nvSpPr>
            <p:spPr>
              <a:xfrm>
                <a:off x="194203" y="2589026"/>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43" name="ZoneTexte 42"/>
              <p:cNvSpPr txBox="1"/>
              <p:nvPr/>
            </p:nvSpPr>
            <p:spPr>
              <a:xfrm>
                <a:off x="309488" y="2691712"/>
                <a:ext cx="393896" cy="369332"/>
              </a:xfrm>
              <a:prstGeom prst="rect">
                <a:avLst/>
              </a:prstGeom>
              <a:noFill/>
            </p:spPr>
            <p:txBody>
              <a:bodyPr wrap="square" rtlCol="0">
                <a:spAutoFit/>
              </a:bodyPr>
              <a:lstStyle/>
              <a:p>
                <a:pPr algn="ctr"/>
                <a:r>
                  <a:rPr lang="fr-FR" b="1" dirty="0">
                    <a:solidFill>
                      <a:schemeClr val="bg1"/>
                    </a:solidFill>
                  </a:rPr>
                  <a:t>5</a:t>
                </a:r>
              </a:p>
            </p:txBody>
          </p:sp>
        </p:grpSp>
      </p:grpSp>
      <p:cxnSp>
        <p:nvCxnSpPr>
          <p:cNvPr id="45" name="Connecteur droit 44"/>
          <p:cNvCxnSpPr/>
          <p:nvPr/>
        </p:nvCxnSpPr>
        <p:spPr>
          <a:xfrm>
            <a:off x="0" y="17253"/>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6</a:t>
            </a:fld>
            <a:endParaRPr lang="fr-FR" sz="1400" b="1" dirty="0"/>
          </a:p>
        </p:txBody>
      </p:sp>
    </p:spTree>
    <p:extLst>
      <p:ext uri="{BB962C8B-B14F-4D97-AF65-F5344CB8AC3E}">
        <p14:creationId xmlns:p14="http://schemas.microsoft.com/office/powerpoint/2010/main" val="308187902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893236546"/>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60</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0" y="3644355"/>
            <a:ext cx="6349297" cy="2711995"/>
          </a:xfrm>
          <a:prstGeom prst="rect">
            <a:avLst/>
          </a:prstGeom>
        </p:spPr>
        <p:txBody>
          <a:bodyPr vert="horz" lIns="91440" tIns="45720" rIns="91440" bIns="45720" rtlCol="0" anchor="t">
            <a:noAutofit/>
          </a:bodyPr>
          <a:lstStyle/>
          <a:p>
            <a:pPr rtl="1">
              <a:lnSpc>
                <a:spcPct val="90000"/>
              </a:lnSpc>
              <a:spcBef>
                <a:spcPts val="1000"/>
              </a:spcBef>
            </a:pPr>
            <a:r>
              <a:rPr lang="fr-FR" sz="2000" dirty="0"/>
              <a:t>Pour chaque classe de la v. segmentée, la barre montre la moyenne des coûts moyens et le petit cercle de la courbe illustre le pourcentage associé.</a:t>
            </a:r>
          </a:p>
          <a:p>
            <a:pPr rtl="1">
              <a:lnSpc>
                <a:spcPct val="90000"/>
              </a:lnSpc>
              <a:spcBef>
                <a:spcPts val="1000"/>
              </a:spcBef>
            </a:pPr>
            <a:r>
              <a:rPr lang="fr-FR" sz="2000" dirty="0"/>
              <a:t>Cette analyse graphique montre des classes avec un pourcentage trop faible et une moyenne très importante. Elle permet également d’avoir une première idée sur les classes les plus risquées.</a:t>
            </a:r>
          </a:p>
          <a:p>
            <a:pPr rtl="1">
              <a:lnSpc>
                <a:spcPct val="90000"/>
              </a:lnSpc>
              <a:spcBef>
                <a:spcPts val="1000"/>
              </a:spcBef>
            </a:pPr>
            <a:r>
              <a:rPr lang="fr-FR" sz="2000" dirty="0"/>
              <a:t>Pour le cas de la segmentation sur la base du # de sinistres, on a obtenu les résultats suivants :</a:t>
            </a:r>
          </a:p>
          <a:p>
            <a:pPr rtl="1">
              <a:lnSpc>
                <a:spcPct val="90000"/>
              </a:lnSpc>
              <a:spcBef>
                <a:spcPts val="1000"/>
              </a:spcBef>
            </a:pPr>
            <a:endParaRPr lang="fr-FR" sz="2000" dirty="0"/>
          </a:p>
        </p:txBody>
      </p:sp>
      <p:pic>
        <p:nvPicPr>
          <p:cNvPr id="5" name="Picture 4">
            <a:extLst>
              <a:ext uri="{FF2B5EF4-FFF2-40B4-BE49-F238E27FC236}">
                <a16:creationId xmlns:a16="http://schemas.microsoft.com/office/drawing/2014/main" id="{D0021855-39C7-4D00-86EF-DC93ED9C60A1}"/>
              </a:ext>
            </a:extLst>
          </p:cNvPr>
          <p:cNvPicPr>
            <a:picLocks noChangeAspect="1"/>
          </p:cNvPicPr>
          <p:nvPr/>
        </p:nvPicPr>
        <p:blipFill>
          <a:blip r:embed="rId8"/>
          <a:stretch>
            <a:fillRect/>
          </a:stretch>
        </p:blipFill>
        <p:spPr>
          <a:xfrm>
            <a:off x="759654" y="1296336"/>
            <a:ext cx="6603881" cy="2192942"/>
          </a:xfrm>
          <a:prstGeom prst="rect">
            <a:avLst/>
          </a:prstGeom>
        </p:spPr>
      </p:pic>
      <p:pic>
        <p:nvPicPr>
          <p:cNvPr id="7" name="Picture 6">
            <a:extLst>
              <a:ext uri="{FF2B5EF4-FFF2-40B4-BE49-F238E27FC236}">
                <a16:creationId xmlns:a16="http://schemas.microsoft.com/office/drawing/2014/main" id="{B3D59E8C-48C7-4FA6-BE51-3C07B766F675}"/>
              </a:ext>
            </a:extLst>
          </p:cNvPr>
          <p:cNvPicPr>
            <a:picLocks noChangeAspect="1"/>
          </p:cNvPicPr>
          <p:nvPr/>
        </p:nvPicPr>
        <p:blipFill>
          <a:blip r:embed="rId9"/>
          <a:stretch>
            <a:fillRect/>
          </a:stretch>
        </p:blipFill>
        <p:spPr>
          <a:xfrm>
            <a:off x="6095999" y="1321030"/>
            <a:ext cx="6096001" cy="2152481"/>
          </a:xfrm>
          <a:prstGeom prst="rect">
            <a:avLst/>
          </a:prstGeom>
        </p:spPr>
      </p:pic>
      <p:graphicFrame>
        <p:nvGraphicFramePr>
          <p:cNvPr id="8" name="Table 8">
            <a:extLst>
              <a:ext uri="{FF2B5EF4-FFF2-40B4-BE49-F238E27FC236}">
                <a16:creationId xmlns:a16="http://schemas.microsoft.com/office/drawing/2014/main" id="{89E3B22D-EB21-47C4-8F11-04CE01C73171}"/>
              </a:ext>
            </a:extLst>
          </p:cNvPr>
          <p:cNvGraphicFramePr>
            <a:graphicFrameLocks noGrp="1"/>
          </p:cNvGraphicFramePr>
          <p:nvPr>
            <p:extLst>
              <p:ext uri="{D42A27DB-BD31-4B8C-83A1-F6EECF244321}">
                <p14:modId xmlns:p14="http://schemas.microsoft.com/office/powerpoint/2010/main" val="2048673048"/>
              </p:ext>
            </p:extLst>
          </p:nvPr>
        </p:nvGraphicFramePr>
        <p:xfrm>
          <a:off x="6907238" y="4143035"/>
          <a:ext cx="4586066" cy="1854200"/>
        </p:xfrm>
        <a:graphic>
          <a:graphicData uri="http://schemas.openxmlformats.org/drawingml/2006/table">
            <a:tbl>
              <a:tblPr firstRow="1" bandRow="1">
                <a:tableStyleId>{073A0DAA-6AF3-43AB-8588-CEC1D06C72B9}</a:tableStyleId>
              </a:tblPr>
              <a:tblGrid>
                <a:gridCol w="1418041">
                  <a:extLst>
                    <a:ext uri="{9D8B030D-6E8A-4147-A177-3AD203B41FA5}">
                      <a16:colId xmlns:a16="http://schemas.microsoft.com/office/drawing/2014/main" val="4257595740"/>
                    </a:ext>
                  </a:extLst>
                </a:gridCol>
                <a:gridCol w="3168025">
                  <a:extLst>
                    <a:ext uri="{9D8B030D-6E8A-4147-A177-3AD203B41FA5}">
                      <a16:colId xmlns:a16="http://schemas.microsoft.com/office/drawing/2014/main" val="986839517"/>
                    </a:ext>
                  </a:extLst>
                </a:gridCol>
              </a:tblGrid>
              <a:tr h="370840">
                <a:tc>
                  <a:txBody>
                    <a:bodyPr/>
                    <a:lstStyle/>
                    <a:p>
                      <a:r>
                        <a:rPr lang="fr-FR" dirty="0"/>
                        <a:t>Les classes</a:t>
                      </a:r>
                    </a:p>
                  </a:txBody>
                  <a:tcPr/>
                </a:tc>
                <a:tc>
                  <a:txBody>
                    <a:bodyPr/>
                    <a:lstStyle/>
                    <a:p>
                      <a:r>
                        <a:rPr lang="fr-FR" dirty="0"/>
                        <a:t>Âge du conducteur</a:t>
                      </a:r>
                    </a:p>
                  </a:txBody>
                  <a:tcPr/>
                </a:tc>
                <a:extLst>
                  <a:ext uri="{0D108BD9-81ED-4DB2-BD59-A6C34878D82A}">
                    <a16:rowId xmlns:a16="http://schemas.microsoft.com/office/drawing/2014/main" val="2778725488"/>
                  </a:ext>
                </a:extLst>
              </a:tr>
              <a:tr h="370840">
                <a:tc>
                  <a:txBody>
                    <a:bodyPr/>
                    <a:lstStyle/>
                    <a:p>
                      <a:r>
                        <a:rPr lang="fr-FR" dirty="0"/>
                        <a:t>Classe1</a:t>
                      </a:r>
                    </a:p>
                  </a:txBody>
                  <a:tcPr/>
                </a:tc>
                <a:tc>
                  <a:txBody>
                    <a:bodyPr/>
                    <a:lstStyle/>
                    <a:p>
                      <a:r>
                        <a:rPr lang="fr-FR" dirty="0"/>
                        <a:t>Âge &lt; 29 ans</a:t>
                      </a:r>
                    </a:p>
                  </a:txBody>
                  <a:tcPr/>
                </a:tc>
                <a:extLst>
                  <a:ext uri="{0D108BD9-81ED-4DB2-BD59-A6C34878D82A}">
                    <a16:rowId xmlns:a16="http://schemas.microsoft.com/office/drawing/2014/main" val="337179585"/>
                  </a:ext>
                </a:extLst>
              </a:tr>
              <a:tr h="370840">
                <a:tc>
                  <a:txBody>
                    <a:bodyPr/>
                    <a:lstStyle/>
                    <a:p>
                      <a:r>
                        <a:rPr lang="fr-FR" dirty="0"/>
                        <a:t>Classe2</a:t>
                      </a:r>
                    </a:p>
                  </a:txBody>
                  <a:tcPr/>
                </a:tc>
                <a:tc>
                  <a:txBody>
                    <a:bodyPr/>
                    <a:lstStyle/>
                    <a:p>
                      <a:r>
                        <a:rPr lang="fr-FR" dirty="0"/>
                        <a:t>29 ans &lt;= Âge &lt; 49 ans</a:t>
                      </a:r>
                    </a:p>
                  </a:txBody>
                  <a:tcPr/>
                </a:tc>
                <a:extLst>
                  <a:ext uri="{0D108BD9-81ED-4DB2-BD59-A6C34878D82A}">
                    <a16:rowId xmlns:a16="http://schemas.microsoft.com/office/drawing/2014/main" val="3383320149"/>
                  </a:ext>
                </a:extLst>
              </a:tr>
              <a:tr h="370840">
                <a:tc>
                  <a:txBody>
                    <a:bodyPr/>
                    <a:lstStyle/>
                    <a:p>
                      <a:r>
                        <a:rPr lang="fr-FR" dirty="0"/>
                        <a:t>Classe3</a:t>
                      </a:r>
                    </a:p>
                  </a:txBody>
                  <a:tcPr/>
                </a:tc>
                <a:tc>
                  <a:txBody>
                    <a:bodyPr/>
                    <a:lstStyle/>
                    <a:p>
                      <a:r>
                        <a:rPr lang="fr-FR" dirty="0"/>
                        <a:t>49 ans &lt;= Âge &lt; 67 ans</a:t>
                      </a:r>
                    </a:p>
                  </a:txBody>
                  <a:tcPr/>
                </a:tc>
                <a:extLst>
                  <a:ext uri="{0D108BD9-81ED-4DB2-BD59-A6C34878D82A}">
                    <a16:rowId xmlns:a16="http://schemas.microsoft.com/office/drawing/2014/main" val="2294612598"/>
                  </a:ext>
                </a:extLst>
              </a:tr>
              <a:tr h="370840">
                <a:tc>
                  <a:txBody>
                    <a:bodyPr/>
                    <a:lstStyle/>
                    <a:p>
                      <a:r>
                        <a:rPr lang="fr-FR" dirty="0"/>
                        <a:t>Classe4</a:t>
                      </a:r>
                    </a:p>
                  </a:txBody>
                  <a:tcPr/>
                </a:tc>
                <a:tc>
                  <a:txBody>
                    <a:bodyPr/>
                    <a:lstStyle/>
                    <a:p>
                      <a:r>
                        <a:rPr lang="fr-FR" dirty="0"/>
                        <a:t>Âge &gt;= 67 ans</a:t>
                      </a:r>
                    </a:p>
                  </a:txBody>
                  <a:tcPr/>
                </a:tc>
                <a:extLst>
                  <a:ext uri="{0D108BD9-81ED-4DB2-BD59-A6C34878D82A}">
                    <a16:rowId xmlns:a16="http://schemas.microsoft.com/office/drawing/2014/main" val="3760335546"/>
                  </a:ext>
                </a:extLst>
              </a:tr>
            </a:tbl>
          </a:graphicData>
        </a:graphic>
      </p:graphicFrame>
    </p:spTree>
    <p:extLst>
      <p:ext uri="{BB962C8B-B14F-4D97-AF65-F5344CB8AC3E}">
        <p14:creationId xmlns:p14="http://schemas.microsoft.com/office/powerpoint/2010/main" val="3867222819"/>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419020581"/>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61</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1" y="1133883"/>
            <a:ext cx="5026933" cy="1350500"/>
          </a:xfrm>
          <a:prstGeom prst="rect">
            <a:avLst/>
          </a:prstGeom>
        </p:spPr>
        <p:txBody>
          <a:bodyPr vert="horz" lIns="91440" tIns="45720" rIns="91440" bIns="45720" rtlCol="0" anchor="t">
            <a:noAutofit/>
          </a:bodyPr>
          <a:lstStyle/>
          <a:p>
            <a:pPr rtl="1">
              <a:lnSpc>
                <a:spcPct val="90000"/>
              </a:lnSpc>
              <a:spcBef>
                <a:spcPts val="1000"/>
              </a:spcBef>
            </a:pPr>
            <a:r>
              <a:rPr lang="fr-FR" sz="2000" b="1" dirty="0">
                <a:effectLst>
                  <a:outerShdw blurRad="38100" dist="38100" dir="2700000" algn="tl">
                    <a:srgbClr val="000000">
                      <a:alpha val="43137"/>
                    </a:srgbClr>
                  </a:outerShdw>
                </a:effectLst>
              </a:rPr>
              <a:t>Ancienneté du véhicule :</a:t>
            </a:r>
          </a:p>
          <a:p>
            <a:pPr rtl="1">
              <a:lnSpc>
                <a:spcPct val="90000"/>
              </a:lnSpc>
              <a:spcBef>
                <a:spcPts val="1000"/>
              </a:spcBef>
            </a:pPr>
            <a:r>
              <a:rPr lang="fr-FR" sz="2000" dirty="0"/>
              <a:t>La segmentation de la v. suivant la charge des sinistres a engendré les résultats suivants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p:txBody>
      </p:sp>
      <p:graphicFrame>
        <p:nvGraphicFramePr>
          <p:cNvPr id="8" name="Table 8">
            <a:extLst>
              <a:ext uri="{FF2B5EF4-FFF2-40B4-BE49-F238E27FC236}">
                <a16:creationId xmlns:a16="http://schemas.microsoft.com/office/drawing/2014/main" id="{89E3B22D-EB21-47C4-8F11-04CE01C73171}"/>
              </a:ext>
            </a:extLst>
          </p:cNvPr>
          <p:cNvGraphicFramePr>
            <a:graphicFrameLocks noGrp="1"/>
          </p:cNvGraphicFramePr>
          <p:nvPr>
            <p:extLst>
              <p:ext uri="{D42A27DB-BD31-4B8C-83A1-F6EECF244321}">
                <p14:modId xmlns:p14="http://schemas.microsoft.com/office/powerpoint/2010/main" val="1938260576"/>
              </p:ext>
            </p:extLst>
          </p:nvPr>
        </p:nvGraphicFramePr>
        <p:xfrm>
          <a:off x="923702" y="2192405"/>
          <a:ext cx="4182874" cy="1828800"/>
        </p:xfrm>
        <a:graphic>
          <a:graphicData uri="http://schemas.openxmlformats.org/drawingml/2006/table">
            <a:tbl>
              <a:tblPr firstRow="1" bandRow="1">
                <a:tableStyleId>{073A0DAA-6AF3-43AB-8588-CEC1D06C72B9}</a:tableStyleId>
              </a:tblPr>
              <a:tblGrid>
                <a:gridCol w="1293371">
                  <a:extLst>
                    <a:ext uri="{9D8B030D-6E8A-4147-A177-3AD203B41FA5}">
                      <a16:colId xmlns:a16="http://schemas.microsoft.com/office/drawing/2014/main" val="4257595740"/>
                    </a:ext>
                  </a:extLst>
                </a:gridCol>
                <a:gridCol w="2889503">
                  <a:extLst>
                    <a:ext uri="{9D8B030D-6E8A-4147-A177-3AD203B41FA5}">
                      <a16:colId xmlns:a16="http://schemas.microsoft.com/office/drawing/2014/main" val="986839517"/>
                    </a:ext>
                  </a:extLst>
                </a:gridCol>
              </a:tblGrid>
              <a:tr h="230437">
                <a:tc>
                  <a:txBody>
                    <a:bodyPr/>
                    <a:lstStyle/>
                    <a:p>
                      <a:r>
                        <a:rPr lang="fr-FR" dirty="0"/>
                        <a:t>Les classes</a:t>
                      </a:r>
                    </a:p>
                  </a:txBody>
                  <a:tcPr/>
                </a:tc>
                <a:tc>
                  <a:txBody>
                    <a:bodyPr/>
                    <a:lstStyle/>
                    <a:p>
                      <a:r>
                        <a:rPr lang="fr-FR" dirty="0"/>
                        <a:t>Ancienneté du véhicule</a:t>
                      </a:r>
                    </a:p>
                  </a:txBody>
                  <a:tcPr/>
                </a:tc>
                <a:extLst>
                  <a:ext uri="{0D108BD9-81ED-4DB2-BD59-A6C34878D82A}">
                    <a16:rowId xmlns:a16="http://schemas.microsoft.com/office/drawing/2014/main" val="2778725488"/>
                  </a:ext>
                </a:extLst>
              </a:tr>
              <a:tr h="230437">
                <a:tc>
                  <a:txBody>
                    <a:bodyPr/>
                    <a:lstStyle/>
                    <a:p>
                      <a:r>
                        <a:rPr lang="fr-FR" dirty="0"/>
                        <a:t>Classe1</a:t>
                      </a:r>
                    </a:p>
                  </a:txBody>
                  <a:tcPr/>
                </a:tc>
                <a:tc>
                  <a:txBody>
                    <a:bodyPr/>
                    <a:lstStyle/>
                    <a:p>
                      <a:r>
                        <a:rPr lang="fr-FR" dirty="0" err="1"/>
                        <a:t>Anc_veh</a:t>
                      </a:r>
                      <a:r>
                        <a:rPr lang="fr-FR" dirty="0"/>
                        <a:t> &lt; 1 an</a:t>
                      </a:r>
                    </a:p>
                  </a:txBody>
                  <a:tcPr/>
                </a:tc>
                <a:extLst>
                  <a:ext uri="{0D108BD9-81ED-4DB2-BD59-A6C34878D82A}">
                    <a16:rowId xmlns:a16="http://schemas.microsoft.com/office/drawing/2014/main" val="337179585"/>
                  </a:ext>
                </a:extLst>
              </a:tr>
              <a:tr h="230437">
                <a:tc>
                  <a:txBody>
                    <a:bodyPr/>
                    <a:lstStyle/>
                    <a:p>
                      <a:r>
                        <a:rPr lang="fr-FR" dirty="0"/>
                        <a:t>Classe2</a:t>
                      </a:r>
                    </a:p>
                  </a:txBody>
                  <a:tcPr/>
                </a:tc>
                <a:tc>
                  <a:txBody>
                    <a:bodyPr/>
                    <a:lstStyle/>
                    <a:p>
                      <a:r>
                        <a:rPr lang="fr-FR" dirty="0"/>
                        <a:t>1 an &lt;= </a:t>
                      </a:r>
                      <a:r>
                        <a:rPr lang="fr-FR" dirty="0" err="1"/>
                        <a:t>Anc_veh</a:t>
                      </a:r>
                      <a:r>
                        <a:rPr lang="fr-FR" dirty="0"/>
                        <a:t>&lt; 21 ans</a:t>
                      </a:r>
                    </a:p>
                  </a:txBody>
                  <a:tcPr/>
                </a:tc>
                <a:extLst>
                  <a:ext uri="{0D108BD9-81ED-4DB2-BD59-A6C34878D82A}">
                    <a16:rowId xmlns:a16="http://schemas.microsoft.com/office/drawing/2014/main" val="3383320149"/>
                  </a:ext>
                </a:extLst>
              </a:tr>
              <a:tr h="230437">
                <a:tc>
                  <a:txBody>
                    <a:bodyPr/>
                    <a:lstStyle/>
                    <a:p>
                      <a:r>
                        <a:rPr lang="fr-FR" dirty="0"/>
                        <a:t>Classe3</a:t>
                      </a:r>
                    </a:p>
                  </a:txBody>
                  <a:tcPr/>
                </a:tc>
                <a:tc>
                  <a:txBody>
                    <a:bodyPr/>
                    <a:lstStyle/>
                    <a:p>
                      <a:r>
                        <a:rPr lang="fr-FR" dirty="0"/>
                        <a:t>21 ans &lt;= </a:t>
                      </a:r>
                      <a:r>
                        <a:rPr lang="fr-FR" dirty="0" err="1"/>
                        <a:t>Anc_veh</a:t>
                      </a:r>
                      <a:r>
                        <a:rPr lang="fr-FR" dirty="0"/>
                        <a:t> &lt; 33 ans</a:t>
                      </a:r>
                    </a:p>
                  </a:txBody>
                  <a:tcPr/>
                </a:tc>
                <a:extLst>
                  <a:ext uri="{0D108BD9-81ED-4DB2-BD59-A6C34878D82A}">
                    <a16:rowId xmlns:a16="http://schemas.microsoft.com/office/drawing/2014/main" val="2294612598"/>
                  </a:ext>
                </a:extLst>
              </a:tr>
              <a:tr h="230437">
                <a:tc>
                  <a:txBody>
                    <a:bodyPr/>
                    <a:lstStyle/>
                    <a:p>
                      <a:r>
                        <a:rPr lang="fr-FR" dirty="0"/>
                        <a:t>Classe4</a:t>
                      </a:r>
                    </a:p>
                  </a:txBody>
                  <a:tcPr/>
                </a:tc>
                <a:tc>
                  <a:txBody>
                    <a:bodyPr/>
                    <a:lstStyle/>
                    <a:p>
                      <a:r>
                        <a:rPr lang="fr-FR" dirty="0" err="1"/>
                        <a:t>Anc_veh</a:t>
                      </a:r>
                      <a:r>
                        <a:rPr lang="fr-FR" dirty="0"/>
                        <a:t> &gt;= 33 ans</a:t>
                      </a:r>
                    </a:p>
                  </a:txBody>
                  <a:tcPr/>
                </a:tc>
                <a:extLst>
                  <a:ext uri="{0D108BD9-81ED-4DB2-BD59-A6C34878D82A}">
                    <a16:rowId xmlns:a16="http://schemas.microsoft.com/office/drawing/2014/main" val="3760335546"/>
                  </a:ext>
                </a:extLst>
              </a:tr>
            </a:tbl>
          </a:graphicData>
        </a:graphic>
      </p:graphicFrame>
      <p:graphicFrame>
        <p:nvGraphicFramePr>
          <p:cNvPr id="10" name="Table 8">
            <a:extLst>
              <a:ext uri="{FF2B5EF4-FFF2-40B4-BE49-F238E27FC236}">
                <a16:creationId xmlns:a16="http://schemas.microsoft.com/office/drawing/2014/main" id="{9F9E7395-651A-46E9-B649-2C2AC351470A}"/>
              </a:ext>
            </a:extLst>
          </p:cNvPr>
          <p:cNvGraphicFramePr>
            <a:graphicFrameLocks noGrp="1"/>
          </p:cNvGraphicFramePr>
          <p:nvPr>
            <p:extLst>
              <p:ext uri="{D42A27DB-BD31-4B8C-83A1-F6EECF244321}">
                <p14:modId xmlns:p14="http://schemas.microsoft.com/office/powerpoint/2010/main" val="672685226"/>
              </p:ext>
            </p:extLst>
          </p:nvPr>
        </p:nvGraphicFramePr>
        <p:xfrm>
          <a:off x="6744247" y="2192405"/>
          <a:ext cx="4182874" cy="1828800"/>
        </p:xfrm>
        <a:graphic>
          <a:graphicData uri="http://schemas.openxmlformats.org/drawingml/2006/table">
            <a:tbl>
              <a:tblPr firstRow="1" bandRow="1">
                <a:tableStyleId>{073A0DAA-6AF3-43AB-8588-CEC1D06C72B9}</a:tableStyleId>
              </a:tblPr>
              <a:tblGrid>
                <a:gridCol w="1293371">
                  <a:extLst>
                    <a:ext uri="{9D8B030D-6E8A-4147-A177-3AD203B41FA5}">
                      <a16:colId xmlns:a16="http://schemas.microsoft.com/office/drawing/2014/main" val="4257595740"/>
                    </a:ext>
                  </a:extLst>
                </a:gridCol>
                <a:gridCol w="2889503">
                  <a:extLst>
                    <a:ext uri="{9D8B030D-6E8A-4147-A177-3AD203B41FA5}">
                      <a16:colId xmlns:a16="http://schemas.microsoft.com/office/drawing/2014/main" val="986839517"/>
                    </a:ext>
                  </a:extLst>
                </a:gridCol>
              </a:tblGrid>
              <a:tr h="230437">
                <a:tc>
                  <a:txBody>
                    <a:bodyPr/>
                    <a:lstStyle/>
                    <a:p>
                      <a:r>
                        <a:rPr lang="fr-FR" dirty="0"/>
                        <a:t>Les classes</a:t>
                      </a:r>
                    </a:p>
                  </a:txBody>
                  <a:tcPr/>
                </a:tc>
                <a:tc>
                  <a:txBody>
                    <a:bodyPr/>
                    <a:lstStyle/>
                    <a:p>
                      <a:r>
                        <a:rPr lang="fr-FR" dirty="0"/>
                        <a:t>Ancienneté du véhicule</a:t>
                      </a:r>
                    </a:p>
                  </a:txBody>
                  <a:tcPr/>
                </a:tc>
                <a:extLst>
                  <a:ext uri="{0D108BD9-81ED-4DB2-BD59-A6C34878D82A}">
                    <a16:rowId xmlns:a16="http://schemas.microsoft.com/office/drawing/2014/main" val="2778725488"/>
                  </a:ext>
                </a:extLst>
              </a:tr>
              <a:tr h="230437">
                <a:tc>
                  <a:txBody>
                    <a:bodyPr/>
                    <a:lstStyle/>
                    <a:p>
                      <a:r>
                        <a:rPr lang="fr-FR" dirty="0"/>
                        <a:t>Classe1</a:t>
                      </a:r>
                    </a:p>
                  </a:txBody>
                  <a:tcPr/>
                </a:tc>
                <a:tc>
                  <a:txBody>
                    <a:bodyPr/>
                    <a:lstStyle/>
                    <a:p>
                      <a:r>
                        <a:rPr lang="fr-FR" dirty="0" err="1"/>
                        <a:t>Anc_veh</a:t>
                      </a:r>
                      <a:r>
                        <a:rPr lang="fr-FR" dirty="0"/>
                        <a:t> &lt; 1 an</a:t>
                      </a:r>
                    </a:p>
                  </a:txBody>
                  <a:tcPr/>
                </a:tc>
                <a:extLst>
                  <a:ext uri="{0D108BD9-81ED-4DB2-BD59-A6C34878D82A}">
                    <a16:rowId xmlns:a16="http://schemas.microsoft.com/office/drawing/2014/main" val="337179585"/>
                  </a:ext>
                </a:extLst>
              </a:tr>
              <a:tr h="230437">
                <a:tc>
                  <a:txBody>
                    <a:bodyPr/>
                    <a:lstStyle/>
                    <a:p>
                      <a:r>
                        <a:rPr lang="fr-FR" dirty="0"/>
                        <a:t>Classe2</a:t>
                      </a:r>
                    </a:p>
                  </a:txBody>
                  <a:tcPr/>
                </a:tc>
                <a:tc>
                  <a:txBody>
                    <a:bodyPr/>
                    <a:lstStyle/>
                    <a:p>
                      <a:r>
                        <a:rPr lang="fr-FR" dirty="0"/>
                        <a:t>1 an &lt;= </a:t>
                      </a:r>
                      <a:r>
                        <a:rPr lang="fr-FR" dirty="0" err="1"/>
                        <a:t>Anc_veh</a:t>
                      </a:r>
                      <a:r>
                        <a:rPr lang="fr-FR" dirty="0"/>
                        <a:t> &lt; 6 ans</a:t>
                      </a:r>
                    </a:p>
                  </a:txBody>
                  <a:tcPr/>
                </a:tc>
                <a:extLst>
                  <a:ext uri="{0D108BD9-81ED-4DB2-BD59-A6C34878D82A}">
                    <a16:rowId xmlns:a16="http://schemas.microsoft.com/office/drawing/2014/main" val="3383320149"/>
                  </a:ext>
                </a:extLst>
              </a:tr>
              <a:tr h="230437">
                <a:tc>
                  <a:txBody>
                    <a:bodyPr/>
                    <a:lstStyle/>
                    <a:p>
                      <a:r>
                        <a:rPr lang="fr-FR" dirty="0"/>
                        <a:t>Classe3</a:t>
                      </a:r>
                    </a:p>
                  </a:txBody>
                  <a:tcPr/>
                </a:tc>
                <a:tc>
                  <a:txBody>
                    <a:bodyPr/>
                    <a:lstStyle/>
                    <a:p>
                      <a:r>
                        <a:rPr lang="fr-FR" dirty="0"/>
                        <a:t>6 ans &lt;= </a:t>
                      </a:r>
                      <a:r>
                        <a:rPr lang="fr-FR" dirty="0" err="1"/>
                        <a:t>Anc_veh</a:t>
                      </a:r>
                      <a:r>
                        <a:rPr lang="fr-FR" dirty="0"/>
                        <a:t> &lt; 18 ans</a:t>
                      </a:r>
                    </a:p>
                  </a:txBody>
                  <a:tcPr/>
                </a:tc>
                <a:extLst>
                  <a:ext uri="{0D108BD9-81ED-4DB2-BD59-A6C34878D82A}">
                    <a16:rowId xmlns:a16="http://schemas.microsoft.com/office/drawing/2014/main" val="2294612598"/>
                  </a:ext>
                </a:extLst>
              </a:tr>
              <a:tr h="230437">
                <a:tc>
                  <a:txBody>
                    <a:bodyPr/>
                    <a:lstStyle/>
                    <a:p>
                      <a:r>
                        <a:rPr lang="fr-FR" dirty="0"/>
                        <a:t>Classe4</a:t>
                      </a:r>
                    </a:p>
                  </a:txBody>
                  <a:tcPr/>
                </a:tc>
                <a:tc>
                  <a:txBody>
                    <a:bodyPr/>
                    <a:lstStyle/>
                    <a:p>
                      <a:r>
                        <a:rPr lang="fr-FR" dirty="0" err="1"/>
                        <a:t>Anc_veh</a:t>
                      </a:r>
                      <a:r>
                        <a:rPr lang="fr-FR" dirty="0"/>
                        <a:t> &gt;= 18 ans</a:t>
                      </a:r>
                    </a:p>
                  </a:txBody>
                  <a:tcPr/>
                </a:tc>
                <a:extLst>
                  <a:ext uri="{0D108BD9-81ED-4DB2-BD59-A6C34878D82A}">
                    <a16:rowId xmlns:a16="http://schemas.microsoft.com/office/drawing/2014/main" val="3760335546"/>
                  </a:ext>
                </a:extLst>
              </a:tr>
            </a:tbl>
          </a:graphicData>
        </a:graphic>
      </p:graphicFrame>
      <p:sp>
        <p:nvSpPr>
          <p:cNvPr id="11" name="Sous-titre 2">
            <a:extLst>
              <a:ext uri="{FF2B5EF4-FFF2-40B4-BE49-F238E27FC236}">
                <a16:creationId xmlns:a16="http://schemas.microsoft.com/office/drawing/2014/main" id="{5EAA6251-4E67-4244-9C6A-41CF17ED06EB}"/>
              </a:ext>
            </a:extLst>
          </p:cNvPr>
          <p:cNvSpPr txBox="1">
            <a:spLocks/>
          </p:cNvSpPr>
          <p:nvPr/>
        </p:nvSpPr>
        <p:spPr>
          <a:xfrm>
            <a:off x="6351490" y="1131538"/>
            <a:ext cx="5026933" cy="1350500"/>
          </a:xfrm>
          <a:prstGeom prst="rect">
            <a:avLst/>
          </a:prstGeom>
        </p:spPr>
        <p:txBody>
          <a:bodyPr vert="horz" lIns="91440" tIns="45720" rIns="91440" bIns="45720" rtlCol="0" anchor="t">
            <a:noAutofit/>
          </a:bodyPr>
          <a:lstStyle/>
          <a:p>
            <a:pPr rtl="1">
              <a:lnSpc>
                <a:spcPct val="90000"/>
              </a:lnSpc>
              <a:spcBef>
                <a:spcPts val="1000"/>
              </a:spcBef>
            </a:pPr>
            <a:endParaRPr lang="fr-FR" sz="2000" dirty="0"/>
          </a:p>
          <a:p>
            <a:pPr rtl="1">
              <a:lnSpc>
                <a:spcPct val="90000"/>
              </a:lnSpc>
              <a:spcBef>
                <a:spcPts val="1000"/>
              </a:spcBef>
            </a:pPr>
            <a:r>
              <a:rPr lang="fr-FR" sz="2000" dirty="0"/>
              <a:t>Quant à la segmentation de la v. suivant le # des sinistres, on a obtenu :</a:t>
            </a:r>
          </a:p>
          <a:p>
            <a:pPr rtl="1">
              <a:lnSpc>
                <a:spcPct val="90000"/>
              </a:lnSpc>
              <a:spcBef>
                <a:spcPts val="1000"/>
              </a:spcBef>
            </a:pPr>
            <a:endParaRPr lang="fr-FR" sz="2000" dirty="0"/>
          </a:p>
          <a:p>
            <a:pPr rtl="1">
              <a:lnSpc>
                <a:spcPct val="90000"/>
              </a:lnSpc>
              <a:spcBef>
                <a:spcPts val="1000"/>
              </a:spcBef>
            </a:pPr>
            <a:endParaRPr lang="fr-FR" sz="2000" dirty="0"/>
          </a:p>
        </p:txBody>
      </p:sp>
      <p:sp>
        <p:nvSpPr>
          <p:cNvPr id="14" name="Sous-titre 2">
            <a:extLst>
              <a:ext uri="{FF2B5EF4-FFF2-40B4-BE49-F238E27FC236}">
                <a16:creationId xmlns:a16="http://schemas.microsoft.com/office/drawing/2014/main" id="{3F71ADB4-2C6D-4C49-A76A-67B67EBD3710}"/>
              </a:ext>
            </a:extLst>
          </p:cNvPr>
          <p:cNvSpPr txBox="1">
            <a:spLocks/>
          </p:cNvSpPr>
          <p:nvPr/>
        </p:nvSpPr>
        <p:spPr>
          <a:xfrm>
            <a:off x="555595" y="4113885"/>
            <a:ext cx="5026933" cy="1350500"/>
          </a:xfrm>
          <a:prstGeom prst="rect">
            <a:avLst/>
          </a:prstGeom>
        </p:spPr>
        <p:txBody>
          <a:bodyPr vert="horz" lIns="91440" tIns="45720" rIns="91440" bIns="45720" rtlCol="0" anchor="t">
            <a:noAutofit/>
          </a:bodyPr>
          <a:lstStyle/>
          <a:p>
            <a:pPr rtl="1">
              <a:lnSpc>
                <a:spcPct val="90000"/>
              </a:lnSpc>
              <a:spcBef>
                <a:spcPts val="1000"/>
              </a:spcBef>
            </a:pPr>
            <a:r>
              <a:rPr lang="fr-FR" sz="2000" b="1" dirty="0">
                <a:effectLst>
                  <a:outerShdw blurRad="38100" dist="38100" dir="2700000" algn="tl">
                    <a:srgbClr val="000000">
                      <a:alpha val="43137"/>
                    </a:srgbClr>
                  </a:outerShdw>
                </a:effectLst>
              </a:rPr>
              <a:t># de chevaux du véhicule :</a:t>
            </a:r>
          </a:p>
          <a:p>
            <a:pPr rtl="1">
              <a:lnSpc>
                <a:spcPct val="90000"/>
              </a:lnSpc>
              <a:spcBef>
                <a:spcPts val="1000"/>
              </a:spcBef>
            </a:pPr>
            <a:r>
              <a:rPr lang="fr-FR" sz="2000" dirty="0"/>
              <a:t>À la base de la charge des sinistres :</a:t>
            </a:r>
          </a:p>
          <a:p>
            <a:pPr rtl="1">
              <a:lnSpc>
                <a:spcPct val="90000"/>
              </a:lnSpc>
              <a:spcBef>
                <a:spcPts val="1000"/>
              </a:spcBef>
            </a:pPr>
            <a:endParaRPr lang="fr-FR" sz="2000" dirty="0"/>
          </a:p>
          <a:p>
            <a:pPr rtl="1">
              <a:lnSpc>
                <a:spcPct val="90000"/>
              </a:lnSpc>
              <a:spcBef>
                <a:spcPts val="1000"/>
              </a:spcBef>
            </a:pPr>
            <a:endParaRPr lang="fr-FR" sz="2000" dirty="0"/>
          </a:p>
        </p:txBody>
      </p:sp>
      <p:sp>
        <p:nvSpPr>
          <p:cNvPr id="15" name="Sous-titre 2">
            <a:extLst>
              <a:ext uri="{FF2B5EF4-FFF2-40B4-BE49-F238E27FC236}">
                <a16:creationId xmlns:a16="http://schemas.microsoft.com/office/drawing/2014/main" id="{3C077F16-2D06-4F0D-8EEE-CB013E4EF2D7}"/>
              </a:ext>
            </a:extLst>
          </p:cNvPr>
          <p:cNvSpPr txBox="1">
            <a:spLocks/>
          </p:cNvSpPr>
          <p:nvPr/>
        </p:nvSpPr>
        <p:spPr>
          <a:xfrm>
            <a:off x="6349144" y="4111540"/>
            <a:ext cx="5026933" cy="1350500"/>
          </a:xfrm>
          <a:prstGeom prst="rect">
            <a:avLst/>
          </a:prstGeom>
        </p:spPr>
        <p:txBody>
          <a:bodyPr vert="horz" lIns="91440" tIns="45720" rIns="91440" bIns="45720" rtlCol="0" anchor="t">
            <a:noAutofit/>
          </a:bodyPr>
          <a:lstStyle/>
          <a:p>
            <a:pPr rtl="1">
              <a:lnSpc>
                <a:spcPct val="90000"/>
              </a:lnSpc>
              <a:spcBef>
                <a:spcPts val="1000"/>
              </a:spcBef>
            </a:pPr>
            <a:endParaRPr lang="fr-FR" sz="2000" dirty="0"/>
          </a:p>
          <a:p>
            <a:pPr rtl="1">
              <a:lnSpc>
                <a:spcPct val="90000"/>
              </a:lnSpc>
              <a:spcBef>
                <a:spcPts val="1000"/>
              </a:spcBef>
            </a:pPr>
            <a:r>
              <a:rPr lang="fr-FR" sz="2000" dirty="0"/>
              <a:t>À la base du # de sinistres :</a:t>
            </a:r>
          </a:p>
          <a:p>
            <a:pPr rtl="1">
              <a:lnSpc>
                <a:spcPct val="90000"/>
              </a:lnSpc>
              <a:spcBef>
                <a:spcPts val="1000"/>
              </a:spcBef>
            </a:pPr>
            <a:endParaRPr lang="fr-FR" sz="2000" dirty="0"/>
          </a:p>
        </p:txBody>
      </p:sp>
      <p:graphicFrame>
        <p:nvGraphicFramePr>
          <p:cNvPr id="17" name="Table 8">
            <a:extLst>
              <a:ext uri="{FF2B5EF4-FFF2-40B4-BE49-F238E27FC236}">
                <a16:creationId xmlns:a16="http://schemas.microsoft.com/office/drawing/2014/main" id="{DBE3989E-9876-46B4-853C-89D6EAA4368E}"/>
              </a:ext>
            </a:extLst>
          </p:cNvPr>
          <p:cNvGraphicFramePr>
            <a:graphicFrameLocks noGrp="1"/>
          </p:cNvGraphicFramePr>
          <p:nvPr>
            <p:extLst>
              <p:ext uri="{D42A27DB-BD31-4B8C-83A1-F6EECF244321}">
                <p14:modId xmlns:p14="http://schemas.microsoft.com/office/powerpoint/2010/main" val="2912350281"/>
              </p:ext>
            </p:extLst>
          </p:nvPr>
        </p:nvGraphicFramePr>
        <p:xfrm>
          <a:off x="949491" y="4862926"/>
          <a:ext cx="4182874" cy="1828800"/>
        </p:xfrm>
        <a:graphic>
          <a:graphicData uri="http://schemas.openxmlformats.org/drawingml/2006/table">
            <a:tbl>
              <a:tblPr firstRow="1" bandRow="1">
                <a:tableStyleId>{073A0DAA-6AF3-43AB-8588-CEC1D06C72B9}</a:tableStyleId>
              </a:tblPr>
              <a:tblGrid>
                <a:gridCol w="1293371">
                  <a:extLst>
                    <a:ext uri="{9D8B030D-6E8A-4147-A177-3AD203B41FA5}">
                      <a16:colId xmlns:a16="http://schemas.microsoft.com/office/drawing/2014/main" val="4257595740"/>
                    </a:ext>
                  </a:extLst>
                </a:gridCol>
                <a:gridCol w="2889503">
                  <a:extLst>
                    <a:ext uri="{9D8B030D-6E8A-4147-A177-3AD203B41FA5}">
                      <a16:colId xmlns:a16="http://schemas.microsoft.com/office/drawing/2014/main" val="986839517"/>
                    </a:ext>
                  </a:extLst>
                </a:gridCol>
              </a:tblGrid>
              <a:tr h="230437">
                <a:tc>
                  <a:txBody>
                    <a:bodyPr/>
                    <a:lstStyle/>
                    <a:p>
                      <a:r>
                        <a:rPr lang="fr-FR" dirty="0"/>
                        <a:t>Les classes</a:t>
                      </a:r>
                    </a:p>
                  </a:txBody>
                  <a:tcPr/>
                </a:tc>
                <a:tc>
                  <a:txBody>
                    <a:bodyPr/>
                    <a:lstStyle/>
                    <a:p>
                      <a:r>
                        <a:rPr lang="fr-FR" sz="1800" b="1" kern="1200" dirty="0">
                          <a:solidFill>
                            <a:schemeClr val="lt1"/>
                          </a:solidFill>
                          <a:latin typeface="+mn-lt"/>
                          <a:ea typeface="+mn-ea"/>
                          <a:cs typeface="+mn-cs"/>
                        </a:rPr>
                        <a:t># de chevaux du véhicule </a:t>
                      </a:r>
                    </a:p>
                  </a:txBody>
                  <a:tcPr/>
                </a:tc>
                <a:extLst>
                  <a:ext uri="{0D108BD9-81ED-4DB2-BD59-A6C34878D82A}">
                    <a16:rowId xmlns:a16="http://schemas.microsoft.com/office/drawing/2014/main" val="2778725488"/>
                  </a:ext>
                </a:extLst>
              </a:tr>
              <a:tr h="230437">
                <a:tc>
                  <a:txBody>
                    <a:bodyPr/>
                    <a:lstStyle/>
                    <a:p>
                      <a:r>
                        <a:rPr lang="fr-FR" dirty="0"/>
                        <a:t>Classe1</a:t>
                      </a:r>
                    </a:p>
                  </a:txBody>
                  <a:tcPr/>
                </a:tc>
                <a:tc>
                  <a:txBody>
                    <a:bodyPr/>
                    <a:lstStyle/>
                    <a:p>
                      <a:r>
                        <a:rPr lang="fr-FR" dirty="0" err="1"/>
                        <a:t>Nbre_chev</a:t>
                      </a:r>
                      <a:r>
                        <a:rPr lang="fr-FR" dirty="0"/>
                        <a:t> &lt; 4</a:t>
                      </a:r>
                    </a:p>
                  </a:txBody>
                  <a:tcPr/>
                </a:tc>
                <a:extLst>
                  <a:ext uri="{0D108BD9-81ED-4DB2-BD59-A6C34878D82A}">
                    <a16:rowId xmlns:a16="http://schemas.microsoft.com/office/drawing/2014/main" val="337179585"/>
                  </a:ext>
                </a:extLst>
              </a:tr>
              <a:tr h="230437">
                <a:tc>
                  <a:txBody>
                    <a:bodyPr/>
                    <a:lstStyle/>
                    <a:p>
                      <a:r>
                        <a:rPr lang="fr-FR" dirty="0"/>
                        <a:t>Classe2</a:t>
                      </a:r>
                    </a:p>
                  </a:txBody>
                  <a:tcPr/>
                </a:tc>
                <a:tc>
                  <a:txBody>
                    <a:bodyPr/>
                    <a:lstStyle/>
                    <a:p>
                      <a:r>
                        <a:rPr lang="fr-FR" dirty="0"/>
                        <a:t>4 &lt;= </a:t>
                      </a:r>
                      <a:r>
                        <a:rPr lang="fr-FR" dirty="0" err="1"/>
                        <a:t>Nbre_chev</a:t>
                      </a:r>
                      <a:r>
                        <a:rPr lang="fr-FR" dirty="0"/>
                        <a:t> &lt; 7</a:t>
                      </a:r>
                    </a:p>
                  </a:txBody>
                  <a:tcPr/>
                </a:tc>
                <a:extLst>
                  <a:ext uri="{0D108BD9-81ED-4DB2-BD59-A6C34878D82A}">
                    <a16:rowId xmlns:a16="http://schemas.microsoft.com/office/drawing/2014/main" val="3383320149"/>
                  </a:ext>
                </a:extLst>
              </a:tr>
              <a:tr h="230437">
                <a:tc>
                  <a:txBody>
                    <a:bodyPr/>
                    <a:lstStyle/>
                    <a:p>
                      <a:r>
                        <a:rPr lang="fr-FR" dirty="0"/>
                        <a:t>Classe3</a:t>
                      </a:r>
                    </a:p>
                  </a:txBody>
                  <a:tcPr/>
                </a:tc>
                <a:tc>
                  <a:txBody>
                    <a:bodyPr/>
                    <a:lstStyle/>
                    <a:p>
                      <a:r>
                        <a:rPr lang="fr-FR" dirty="0"/>
                        <a:t>7 &lt;= </a:t>
                      </a:r>
                      <a:r>
                        <a:rPr lang="fr-FR" dirty="0" err="1"/>
                        <a:t>Nbre_chev</a:t>
                      </a:r>
                      <a:r>
                        <a:rPr lang="fr-FR" dirty="0"/>
                        <a:t> &lt; 23</a:t>
                      </a:r>
                    </a:p>
                  </a:txBody>
                  <a:tcPr/>
                </a:tc>
                <a:extLst>
                  <a:ext uri="{0D108BD9-81ED-4DB2-BD59-A6C34878D82A}">
                    <a16:rowId xmlns:a16="http://schemas.microsoft.com/office/drawing/2014/main" val="2294612598"/>
                  </a:ext>
                </a:extLst>
              </a:tr>
              <a:tr h="230437">
                <a:tc>
                  <a:txBody>
                    <a:bodyPr/>
                    <a:lstStyle/>
                    <a:p>
                      <a:r>
                        <a:rPr lang="fr-FR" dirty="0"/>
                        <a:t>Classe4</a:t>
                      </a:r>
                    </a:p>
                  </a:txBody>
                  <a:tcPr/>
                </a:tc>
                <a:tc>
                  <a:txBody>
                    <a:bodyPr/>
                    <a:lstStyle/>
                    <a:p>
                      <a:r>
                        <a:rPr lang="fr-FR" dirty="0"/>
                        <a:t>23 &lt;= </a:t>
                      </a:r>
                      <a:r>
                        <a:rPr lang="fr-FR" dirty="0" err="1"/>
                        <a:t>Nbre_chev</a:t>
                      </a:r>
                      <a:endParaRPr lang="fr-FR" dirty="0"/>
                    </a:p>
                  </a:txBody>
                  <a:tcPr/>
                </a:tc>
                <a:extLst>
                  <a:ext uri="{0D108BD9-81ED-4DB2-BD59-A6C34878D82A}">
                    <a16:rowId xmlns:a16="http://schemas.microsoft.com/office/drawing/2014/main" val="3760335546"/>
                  </a:ext>
                </a:extLst>
              </a:tr>
            </a:tbl>
          </a:graphicData>
        </a:graphic>
      </p:graphicFrame>
      <p:graphicFrame>
        <p:nvGraphicFramePr>
          <p:cNvPr id="19" name="Table 8">
            <a:extLst>
              <a:ext uri="{FF2B5EF4-FFF2-40B4-BE49-F238E27FC236}">
                <a16:creationId xmlns:a16="http://schemas.microsoft.com/office/drawing/2014/main" id="{F8E34B54-5270-4194-89F1-0FD0CB4AEA5C}"/>
              </a:ext>
            </a:extLst>
          </p:cNvPr>
          <p:cNvGraphicFramePr>
            <a:graphicFrameLocks noGrp="1"/>
          </p:cNvGraphicFramePr>
          <p:nvPr>
            <p:extLst>
              <p:ext uri="{D42A27DB-BD31-4B8C-83A1-F6EECF244321}">
                <p14:modId xmlns:p14="http://schemas.microsoft.com/office/powerpoint/2010/main" val="2528715775"/>
              </p:ext>
            </p:extLst>
          </p:nvPr>
        </p:nvGraphicFramePr>
        <p:xfrm>
          <a:off x="6770036" y="4862926"/>
          <a:ext cx="4182874" cy="1828800"/>
        </p:xfrm>
        <a:graphic>
          <a:graphicData uri="http://schemas.openxmlformats.org/drawingml/2006/table">
            <a:tbl>
              <a:tblPr firstRow="1" bandRow="1">
                <a:tableStyleId>{073A0DAA-6AF3-43AB-8588-CEC1D06C72B9}</a:tableStyleId>
              </a:tblPr>
              <a:tblGrid>
                <a:gridCol w="1293371">
                  <a:extLst>
                    <a:ext uri="{9D8B030D-6E8A-4147-A177-3AD203B41FA5}">
                      <a16:colId xmlns:a16="http://schemas.microsoft.com/office/drawing/2014/main" val="4257595740"/>
                    </a:ext>
                  </a:extLst>
                </a:gridCol>
                <a:gridCol w="2889503">
                  <a:extLst>
                    <a:ext uri="{9D8B030D-6E8A-4147-A177-3AD203B41FA5}">
                      <a16:colId xmlns:a16="http://schemas.microsoft.com/office/drawing/2014/main" val="986839517"/>
                    </a:ext>
                  </a:extLst>
                </a:gridCol>
              </a:tblGrid>
              <a:tr h="230437">
                <a:tc>
                  <a:txBody>
                    <a:bodyPr/>
                    <a:lstStyle/>
                    <a:p>
                      <a:r>
                        <a:rPr lang="fr-FR" dirty="0"/>
                        <a:t>Les classes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latin typeface="+mn-lt"/>
                          <a:ea typeface="+mn-ea"/>
                          <a:cs typeface="+mn-cs"/>
                        </a:rPr>
                        <a:t># de chevaux du véhicule</a:t>
                      </a:r>
                    </a:p>
                  </a:txBody>
                  <a:tcPr/>
                </a:tc>
                <a:extLst>
                  <a:ext uri="{0D108BD9-81ED-4DB2-BD59-A6C34878D82A}">
                    <a16:rowId xmlns:a16="http://schemas.microsoft.com/office/drawing/2014/main" val="2778725488"/>
                  </a:ext>
                </a:extLst>
              </a:tr>
              <a:tr h="230437">
                <a:tc>
                  <a:txBody>
                    <a:bodyPr/>
                    <a:lstStyle/>
                    <a:p>
                      <a:r>
                        <a:rPr lang="fr-FR" dirty="0"/>
                        <a:t>Classe1</a:t>
                      </a:r>
                    </a:p>
                  </a:txBody>
                  <a:tcPr/>
                </a:tc>
                <a:tc>
                  <a:txBody>
                    <a:bodyPr/>
                    <a:lstStyle/>
                    <a:p>
                      <a:r>
                        <a:rPr lang="fr-FR" dirty="0" err="1"/>
                        <a:t>Nbre_chev</a:t>
                      </a:r>
                      <a:r>
                        <a:rPr lang="fr-FR" dirty="0"/>
                        <a:t> &lt; 6</a:t>
                      </a:r>
                    </a:p>
                  </a:txBody>
                  <a:tcPr/>
                </a:tc>
                <a:extLst>
                  <a:ext uri="{0D108BD9-81ED-4DB2-BD59-A6C34878D82A}">
                    <a16:rowId xmlns:a16="http://schemas.microsoft.com/office/drawing/2014/main" val="337179585"/>
                  </a:ext>
                </a:extLst>
              </a:tr>
              <a:tr h="230437">
                <a:tc>
                  <a:txBody>
                    <a:bodyPr/>
                    <a:lstStyle/>
                    <a:p>
                      <a:r>
                        <a:rPr lang="fr-FR" dirty="0"/>
                        <a:t>Classe2</a:t>
                      </a:r>
                    </a:p>
                  </a:txBody>
                  <a:tcPr/>
                </a:tc>
                <a:tc>
                  <a:txBody>
                    <a:bodyPr/>
                    <a:lstStyle/>
                    <a:p>
                      <a:r>
                        <a:rPr lang="fr-FR" dirty="0"/>
                        <a:t>6 &lt;= </a:t>
                      </a:r>
                      <a:r>
                        <a:rPr lang="fr-FR" dirty="0" err="1"/>
                        <a:t>Nbre_chev</a:t>
                      </a:r>
                      <a:r>
                        <a:rPr lang="fr-FR" dirty="0"/>
                        <a:t> &lt; 17</a:t>
                      </a:r>
                    </a:p>
                  </a:txBody>
                  <a:tcPr/>
                </a:tc>
                <a:extLst>
                  <a:ext uri="{0D108BD9-81ED-4DB2-BD59-A6C34878D82A}">
                    <a16:rowId xmlns:a16="http://schemas.microsoft.com/office/drawing/2014/main" val="3383320149"/>
                  </a:ext>
                </a:extLst>
              </a:tr>
              <a:tr h="230437">
                <a:tc>
                  <a:txBody>
                    <a:bodyPr/>
                    <a:lstStyle/>
                    <a:p>
                      <a:r>
                        <a:rPr lang="fr-FR" dirty="0"/>
                        <a:t>Classe3</a:t>
                      </a:r>
                    </a:p>
                  </a:txBody>
                  <a:tcPr/>
                </a:tc>
                <a:tc>
                  <a:txBody>
                    <a:bodyPr/>
                    <a:lstStyle/>
                    <a:p>
                      <a:r>
                        <a:rPr lang="fr-FR" dirty="0"/>
                        <a:t>17 &lt;= </a:t>
                      </a:r>
                      <a:r>
                        <a:rPr lang="fr-FR" dirty="0" err="1"/>
                        <a:t>Nbre_chev</a:t>
                      </a:r>
                      <a:r>
                        <a:rPr lang="fr-FR" dirty="0"/>
                        <a:t> &lt; 20</a:t>
                      </a:r>
                    </a:p>
                  </a:txBody>
                  <a:tcPr/>
                </a:tc>
                <a:extLst>
                  <a:ext uri="{0D108BD9-81ED-4DB2-BD59-A6C34878D82A}">
                    <a16:rowId xmlns:a16="http://schemas.microsoft.com/office/drawing/2014/main" val="2294612598"/>
                  </a:ext>
                </a:extLst>
              </a:tr>
              <a:tr h="230437">
                <a:tc>
                  <a:txBody>
                    <a:bodyPr/>
                    <a:lstStyle/>
                    <a:p>
                      <a:r>
                        <a:rPr lang="fr-FR" dirty="0"/>
                        <a:t>Classe4</a:t>
                      </a:r>
                    </a:p>
                  </a:txBody>
                  <a:tcPr/>
                </a:tc>
                <a:tc>
                  <a:txBody>
                    <a:bodyPr/>
                    <a:lstStyle/>
                    <a:p>
                      <a:r>
                        <a:rPr lang="fr-FR" dirty="0"/>
                        <a:t>20 &lt;= </a:t>
                      </a:r>
                      <a:r>
                        <a:rPr lang="fr-FR" dirty="0" err="1"/>
                        <a:t>Nbre_chev</a:t>
                      </a:r>
                      <a:endParaRPr lang="fr-FR" dirty="0"/>
                    </a:p>
                  </a:txBody>
                  <a:tcPr/>
                </a:tc>
                <a:extLst>
                  <a:ext uri="{0D108BD9-81ED-4DB2-BD59-A6C34878D82A}">
                    <a16:rowId xmlns:a16="http://schemas.microsoft.com/office/drawing/2014/main" val="3760335546"/>
                  </a:ext>
                </a:extLst>
              </a:tr>
            </a:tbl>
          </a:graphicData>
        </a:graphic>
      </p:graphicFrame>
    </p:spTree>
    <p:extLst>
      <p:ext uri="{BB962C8B-B14F-4D97-AF65-F5344CB8AC3E}">
        <p14:creationId xmlns:p14="http://schemas.microsoft.com/office/powerpoint/2010/main" val="3521990498"/>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290120501"/>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62</a:t>
            </a:fld>
            <a:endParaRPr lang="fr-FR" sz="1400" b="1" dirty="0"/>
          </a:p>
        </p:txBody>
      </p:sp>
      <p:sp>
        <p:nvSpPr>
          <p:cNvPr id="18" name="Sous-titre 2">
            <a:extLst>
              <a:ext uri="{FF2B5EF4-FFF2-40B4-BE49-F238E27FC236}">
                <a16:creationId xmlns:a16="http://schemas.microsoft.com/office/drawing/2014/main" id="{AB2B1EE6-1FE7-4488-A8B2-B9E2D0C744C1}"/>
              </a:ext>
            </a:extLst>
          </p:cNvPr>
          <p:cNvSpPr txBox="1">
            <a:spLocks/>
          </p:cNvSpPr>
          <p:nvPr/>
        </p:nvSpPr>
        <p:spPr>
          <a:xfrm>
            <a:off x="557941" y="1133883"/>
            <a:ext cx="5026933" cy="1350500"/>
          </a:xfrm>
          <a:prstGeom prst="rect">
            <a:avLst/>
          </a:prstGeom>
        </p:spPr>
        <p:txBody>
          <a:bodyPr vert="horz" lIns="91440" tIns="45720" rIns="91440" bIns="45720" rtlCol="0" anchor="t">
            <a:noAutofit/>
          </a:bodyPr>
          <a:lstStyle/>
          <a:p>
            <a:pPr rtl="1">
              <a:lnSpc>
                <a:spcPct val="90000"/>
              </a:lnSpc>
              <a:spcBef>
                <a:spcPts val="1000"/>
              </a:spcBef>
            </a:pPr>
            <a:r>
              <a:rPr lang="fr-FR" sz="2000" b="1" dirty="0">
                <a:effectLst>
                  <a:outerShdw blurRad="38100" dist="38100" dir="2700000" algn="tl">
                    <a:srgbClr val="000000">
                      <a:alpha val="43137"/>
                    </a:srgbClr>
                  </a:outerShdw>
                </a:effectLst>
              </a:rPr>
              <a:t># de places du véhicule :</a:t>
            </a:r>
          </a:p>
          <a:p>
            <a:pPr rtl="1">
              <a:lnSpc>
                <a:spcPct val="90000"/>
              </a:lnSpc>
              <a:spcBef>
                <a:spcPts val="1000"/>
              </a:spcBef>
            </a:pPr>
            <a:r>
              <a:rPr lang="fr-FR" sz="2000" dirty="0"/>
              <a:t>La segmentation de la v. suivant la charge des sinistres a engendré les résultats suivants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p:txBody>
      </p:sp>
      <p:graphicFrame>
        <p:nvGraphicFramePr>
          <p:cNvPr id="8" name="Table 8">
            <a:extLst>
              <a:ext uri="{FF2B5EF4-FFF2-40B4-BE49-F238E27FC236}">
                <a16:creationId xmlns:a16="http://schemas.microsoft.com/office/drawing/2014/main" id="{89E3B22D-EB21-47C4-8F11-04CE01C73171}"/>
              </a:ext>
            </a:extLst>
          </p:cNvPr>
          <p:cNvGraphicFramePr>
            <a:graphicFrameLocks noGrp="1"/>
          </p:cNvGraphicFramePr>
          <p:nvPr>
            <p:extLst>
              <p:ext uri="{D42A27DB-BD31-4B8C-83A1-F6EECF244321}">
                <p14:modId xmlns:p14="http://schemas.microsoft.com/office/powerpoint/2010/main" val="777839937"/>
              </p:ext>
            </p:extLst>
          </p:nvPr>
        </p:nvGraphicFramePr>
        <p:xfrm>
          <a:off x="923702" y="2192405"/>
          <a:ext cx="4182874" cy="1463040"/>
        </p:xfrm>
        <a:graphic>
          <a:graphicData uri="http://schemas.openxmlformats.org/drawingml/2006/table">
            <a:tbl>
              <a:tblPr firstRow="1" bandRow="1">
                <a:tableStyleId>{073A0DAA-6AF3-43AB-8588-CEC1D06C72B9}</a:tableStyleId>
              </a:tblPr>
              <a:tblGrid>
                <a:gridCol w="1293371">
                  <a:extLst>
                    <a:ext uri="{9D8B030D-6E8A-4147-A177-3AD203B41FA5}">
                      <a16:colId xmlns:a16="http://schemas.microsoft.com/office/drawing/2014/main" val="4257595740"/>
                    </a:ext>
                  </a:extLst>
                </a:gridCol>
                <a:gridCol w="2889503">
                  <a:extLst>
                    <a:ext uri="{9D8B030D-6E8A-4147-A177-3AD203B41FA5}">
                      <a16:colId xmlns:a16="http://schemas.microsoft.com/office/drawing/2014/main" val="986839517"/>
                    </a:ext>
                  </a:extLst>
                </a:gridCol>
              </a:tblGrid>
              <a:tr h="230437">
                <a:tc>
                  <a:txBody>
                    <a:bodyPr/>
                    <a:lstStyle/>
                    <a:p>
                      <a:r>
                        <a:rPr lang="fr-FR" dirty="0"/>
                        <a:t>Les classes</a:t>
                      </a:r>
                    </a:p>
                  </a:txBody>
                  <a:tcPr/>
                </a:tc>
                <a:tc>
                  <a:txBody>
                    <a:bodyPr/>
                    <a:lstStyle/>
                    <a:p>
                      <a:r>
                        <a:rPr lang="fr-FR" dirty="0"/>
                        <a:t># de places du véhicule</a:t>
                      </a:r>
                    </a:p>
                  </a:txBody>
                  <a:tcPr/>
                </a:tc>
                <a:extLst>
                  <a:ext uri="{0D108BD9-81ED-4DB2-BD59-A6C34878D82A}">
                    <a16:rowId xmlns:a16="http://schemas.microsoft.com/office/drawing/2014/main" val="2778725488"/>
                  </a:ext>
                </a:extLst>
              </a:tr>
              <a:tr h="230437">
                <a:tc>
                  <a:txBody>
                    <a:bodyPr/>
                    <a:lstStyle/>
                    <a:p>
                      <a:r>
                        <a:rPr lang="fr-FR" dirty="0"/>
                        <a:t>Classe1</a:t>
                      </a:r>
                    </a:p>
                  </a:txBody>
                  <a:tcPr/>
                </a:tc>
                <a:tc>
                  <a:txBody>
                    <a:bodyPr/>
                    <a:lstStyle/>
                    <a:p>
                      <a:r>
                        <a:rPr lang="fr-FR" dirty="0" err="1"/>
                        <a:t>Nbre_plac</a:t>
                      </a:r>
                      <a:r>
                        <a:rPr lang="fr-FR" dirty="0"/>
                        <a:t> &lt; 3</a:t>
                      </a:r>
                    </a:p>
                  </a:txBody>
                  <a:tcPr/>
                </a:tc>
                <a:extLst>
                  <a:ext uri="{0D108BD9-81ED-4DB2-BD59-A6C34878D82A}">
                    <a16:rowId xmlns:a16="http://schemas.microsoft.com/office/drawing/2014/main" val="337179585"/>
                  </a:ext>
                </a:extLst>
              </a:tr>
              <a:tr h="230437">
                <a:tc>
                  <a:txBody>
                    <a:bodyPr/>
                    <a:lstStyle/>
                    <a:p>
                      <a:r>
                        <a:rPr lang="fr-FR" dirty="0"/>
                        <a:t>Classe2</a:t>
                      </a:r>
                    </a:p>
                  </a:txBody>
                  <a:tcPr/>
                </a:tc>
                <a:tc>
                  <a:txBody>
                    <a:bodyPr/>
                    <a:lstStyle/>
                    <a:p>
                      <a:r>
                        <a:rPr lang="fr-FR" dirty="0"/>
                        <a:t>3 &lt;= </a:t>
                      </a:r>
                      <a:r>
                        <a:rPr lang="fr-FR" dirty="0" err="1"/>
                        <a:t>Nbre_plac</a:t>
                      </a:r>
                      <a:r>
                        <a:rPr lang="fr-FR" dirty="0"/>
                        <a:t> &lt; 7</a:t>
                      </a:r>
                    </a:p>
                  </a:txBody>
                  <a:tcPr/>
                </a:tc>
                <a:extLst>
                  <a:ext uri="{0D108BD9-81ED-4DB2-BD59-A6C34878D82A}">
                    <a16:rowId xmlns:a16="http://schemas.microsoft.com/office/drawing/2014/main" val="3383320149"/>
                  </a:ext>
                </a:extLst>
              </a:tr>
              <a:tr h="230437">
                <a:tc>
                  <a:txBody>
                    <a:bodyPr/>
                    <a:lstStyle/>
                    <a:p>
                      <a:r>
                        <a:rPr lang="fr-FR" dirty="0"/>
                        <a:t>Classe3</a:t>
                      </a:r>
                    </a:p>
                  </a:txBody>
                  <a:tcPr/>
                </a:tc>
                <a:tc>
                  <a:txBody>
                    <a:bodyPr/>
                    <a:lstStyle/>
                    <a:p>
                      <a:r>
                        <a:rPr lang="fr-FR" dirty="0" err="1"/>
                        <a:t>Nbre_plac</a:t>
                      </a:r>
                      <a:r>
                        <a:rPr lang="fr-FR" dirty="0"/>
                        <a:t> &gt;= 7</a:t>
                      </a:r>
                    </a:p>
                  </a:txBody>
                  <a:tcPr/>
                </a:tc>
                <a:extLst>
                  <a:ext uri="{0D108BD9-81ED-4DB2-BD59-A6C34878D82A}">
                    <a16:rowId xmlns:a16="http://schemas.microsoft.com/office/drawing/2014/main" val="2294612598"/>
                  </a:ext>
                </a:extLst>
              </a:tr>
            </a:tbl>
          </a:graphicData>
        </a:graphic>
      </p:graphicFrame>
      <p:graphicFrame>
        <p:nvGraphicFramePr>
          <p:cNvPr id="10" name="Table 8">
            <a:extLst>
              <a:ext uri="{FF2B5EF4-FFF2-40B4-BE49-F238E27FC236}">
                <a16:creationId xmlns:a16="http://schemas.microsoft.com/office/drawing/2014/main" id="{9F9E7395-651A-46E9-B649-2C2AC351470A}"/>
              </a:ext>
            </a:extLst>
          </p:cNvPr>
          <p:cNvGraphicFramePr>
            <a:graphicFrameLocks noGrp="1"/>
          </p:cNvGraphicFramePr>
          <p:nvPr>
            <p:extLst>
              <p:ext uri="{D42A27DB-BD31-4B8C-83A1-F6EECF244321}">
                <p14:modId xmlns:p14="http://schemas.microsoft.com/office/powerpoint/2010/main" val="3218779490"/>
              </p:ext>
            </p:extLst>
          </p:nvPr>
        </p:nvGraphicFramePr>
        <p:xfrm>
          <a:off x="6744247" y="2192405"/>
          <a:ext cx="4182874" cy="1463040"/>
        </p:xfrm>
        <a:graphic>
          <a:graphicData uri="http://schemas.openxmlformats.org/drawingml/2006/table">
            <a:tbl>
              <a:tblPr firstRow="1" bandRow="1">
                <a:tableStyleId>{073A0DAA-6AF3-43AB-8588-CEC1D06C72B9}</a:tableStyleId>
              </a:tblPr>
              <a:tblGrid>
                <a:gridCol w="1293371">
                  <a:extLst>
                    <a:ext uri="{9D8B030D-6E8A-4147-A177-3AD203B41FA5}">
                      <a16:colId xmlns:a16="http://schemas.microsoft.com/office/drawing/2014/main" val="4257595740"/>
                    </a:ext>
                  </a:extLst>
                </a:gridCol>
                <a:gridCol w="2889503">
                  <a:extLst>
                    <a:ext uri="{9D8B030D-6E8A-4147-A177-3AD203B41FA5}">
                      <a16:colId xmlns:a16="http://schemas.microsoft.com/office/drawing/2014/main" val="986839517"/>
                    </a:ext>
                  </a:extLst>
                </a:gridCol>
              </a:tblGrid>
              <a:tr h="230437">
                <a:tc>
                  <a:txBody>
                    <a:bodyPr/>
                    <a:lstStyle/>
                    <a:p>
                      <a:r>
                        <a:rPr lang="fr-FR" dirty="0"/>
                        <a:t>Les classes</a:t>
                      </a:r>
                    </a:p>
                  </a:txBody>
                  <a:tcPr/>
                </a:tc>
                <a:tc>
                  <a:txBody>
                    <a:bodyPr/>
                    <a:lstStyle/>
                    <a:p>
                      <a:r>
                        <a:rPr lang="fr-FR" dirty="0"/>
                        <a:t># de places du véhicule</a:t>
                      </a:r>
                    </a:p>
                  </a:txBody>
                  <a:tcPr/>
                </a:tc>
                <a:extLst>
                  <a:ext uri="{0D108BD9-81ED-4DB2-BD59-A6C34878D82A}">
                    <a16:rowId xmlns:a16="http://schemas.microsoft.com/office/drawing/2014/main" val="2778725488"/>
                  </a:ext>
                </a:extLst>
              </a:tr>
              <a:tr h="230437">
                <a:tc>
                  <a:txBody>
                    <a:bodyPr/>
                    <a:lstStyle/>
                    <a:p>
                      <a:r>
                        <a:rPr lang="fr-FR" dirty="0"/>
                        <a:t>Classe1</a:t>
                      </a:r>
                    </a:p>
                  </a:txBody>
                  <a:tcPr/>
                </a:tc>
                <a:tc>
                  <a:txBody>
                    <a:bodyPr/>
                    <a:lstStyle/>
                    <a:p>
                      <a:r>
                        <a:rPr lang="fr-FR" dirty="0" err="1"/>
                        <a:t>Nbre_plac</a:t>
                      </a:r>
                      <a:r>
                        <a:rPr lang="fr-FR" dirty="0"/>
                        <a:t> &lt; 5</a:t>
                      </a:r>
                    </a:p>
                  </a:txBody>
                  <a:tcPr/>
                </a:tc>
                <a:extLst>
                  <a:ext uri="{0D108BD9-81ED-4DB2-BD59-A6C34878D82A}">
                    <a16:rowId xmlns:a16="http://schemas.microsoft.com/office/drawing/2014/main" val="337179585"/>
                  </a:ext>
                </a:extLst>
              </a:tr>
              <a:tr h="230437">
                <a:tc>
                  <a:txBody>
                    <a:bodyPr/>
                    <a:lstStyle/>
                    <a:p>
                      <a:r>
                        <a:rPr lang="fr-FR" dirty="0"/>
                        <a:t>Classe2</a:t>
                      </a:r>
                    </a:p>
                  </a:txBody>
                  <a:tcPr/>
                </a:tc>
                <a:tc>
                  <a:txBody>
                    <a:bodyPr/>
                    <a:lstStyle/>
                    <a:p>
                      <a:r>
                        <a:rPr lang="fr-FR" dirty="0"/>
                        <a:t>5 &lt;= </a:t>
                      </a:r>
                      <a:r>
                        <a:rPr lang="fr-FR" dirty="0" err="1"/>
                        <a:t>Nbre_plac</a:t>
                      </a:r>
                      <a:r>
                        <a:rPr lang="fr-FR" dirty="0"/>
                        <a:t> &lt; 7</a:t>
                      </a:r>
                    </a:p>
                  </a:txBody>
                  <a:tcPr/>
                </a:tc>
                <a:extLst>
                  <a:ext uri="{0D108BD9-81ED-4DB2-BD59-A6C34878D82A}">
                    <a16:rowId xmlns:a16="http://schemas.microsoft.com/office/drawing/2014/main" val="3383320149"/>
                  </a:ext>
                </a:extLst>
              </a:tr>
              <a:tr h="230437">
                <a:tc>
                  <a:txBody>
                    <a:bodyPr/>
                    <a:lstStyle/>
                    <a:p>
                      <a:r>
                        <a:rPr lang="fr-FR" dirty="0"/>
                        <a:t>Classe3</a:t>
                      </a:r>
                    </a:p>
                  </a:txBody>
                  <a:tcPr/>
                </a:tc>
                <a:tc>
                  <a:txBody>
                    <a:bodyPr/>
                    <a:lstStyle/>
                    <a:p>
                      <a:r>
                        <a:rPr lang="fr-FR" dirty="0" err="1"/>
                        <a:t>Nbre_plac</a:t>
                      </a:r>
                      <a:r>
                        <a:rPr lang="fr-FR" dirty="0"/>
                        <a:t> &gt;= 7</a:t>
                      </a:r>
                    </a:p>
                  </a:txBody>
                  <a:tcPr/>
                </a:tc>
                <a:extLst>
                  <a:ext uri="{0D108BD9-81ED-4DB2-BD59-A6C34878D82A}">
                    <a16:rowId xmlns:a16="http://schemas.microsoft.com/office/drawing/2014/main" val="2294612598"/>
                  </a:ext>
                </a:extLst>
              </a:tr>
            </a:tbl>
          </a:graphicData>
        </a:graphic>
      </p:graphicFrame>
      <p:sp>
        <p:nvSpPr>
          <p:cNvPr id="11" name="Sous-titre 2">
            <a:extLst>
              <a:ext uri="{FF2B5EF4-FFF2-40B4-BE49-F238E27FC236}">
                <a16:creationId xmlns:a16="http://schemas.microsoft.com/office/drawing/2014/main" id="{5EAA6251-4E67-4244-9C6A-41CF17ED06EB}"/>
              </a:ext>
            </a:extLst>
          </p:cNvPr>
          <p:cNvSpPr txBox="1">
            <a:spLocks/>
          </p:cNvSpPr>
          <p:nvPr/>
        </p:nvSpPr>
        <p:spPr>
          <a:xfrm>
            <a:off x="6351490" y="1131538"/>
            <a:ext cx="5026933" cy="1350500"/>
          </a:xfrm>
          <a:prstGeom prst="rect">
            <a:avLst/>
          </a:prstGeom>
        </p:spPr>
        <p:txBody>
          <a:bodyPr vert="horz" lIns="91440" tIns="45720" rIns="91440" bIns="45720" rtlCol="0" anchor="t">
            <a:noAutofit/>
          </a:bodyPr>
          <a:lstStyle/>
          <a:p>
            <a:pPr rtl="1">
              <a:lnSpc>
                <a:spcPct val="90000"/>
              </a:lnSpc>
              <a:spcBef>
                <a:spcPts val="1000"/>
              </a:spcBef>
            </a:pPr>
            <a:endParaRPr lang="fr-FR" sz="2000" dirty="0"/>
          </a:p>
          <a:p>
            <a:pPr rtl="1">
              <a:lnSpc>
                <a:spcPct val="90000"/>
              </a:lnSpc>
              <a:spcBef>
                <a:spcPts val="1000"/>
              </a:spcBef>
            </a:pPr>
            <a:r>
              <a:rPr lang="fr-FR" sz="2000" dirty="0"/>
              <a:t>Quant à la segmentation de la v. suivant le # des sinistres, on a obtenu :</a:t>
            </a:r>
          </a:p>
          <a:p>
            <a:pPr rtl="1">
              <a:lnSpc>
                <a:spcPct val="90000"/>
              </a:lnSpc>
              <a:spcBef>
                <a:spcPts val="1000"/>
              </a:spcBef>
            </a:pPr>
            <a:endParaRPr lang="fr-FR" sz="2000" dirty="0"/>
          </a:p>
          <a:p>
            <a:pPr rtl="1">
              <a:lnSpc>
                <a:spcPct val="90000"/>
              </a:lnSpc>
              <a:spcBef>
                <a:spcPts val="1000"/>
              </a:spcBef>
            </a:pPr>
            <a:endParaRPr lang="fr-FR" sz="2000"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57941" y="4470934"/>
            <a:ext cx="10820482" cy="1962540"/>
          </a:xfrm>
          <a:prstGeom prst="rect">
            <a:avLst/>
          </a:prstGeom>
        </p:spPr>
        <p:txBody>
          <a:bodyPr vert="horz" lIns="91440" tIns="45720" rIns="91440" bIns="45720" rtlCol="0" anchor="t">
            <a:noAutofit/>
          </a:bodyPr>
          <a:lstStyle/>
          <a:p>
            <a:pPr rtl="1">
              <a:lnSpc>
                <a:spcPct val="90000"/>
              </a:lnSpc>
              <a:spcBef>
                <a:spcPts val="1000"/>
              </a:spcBef>
            </a:pPr>
            <a:r>
              <a:rPr lang="fr-FR" sz="2000" dirty="0"/>
              <a:t>Les méthodes les plus utilisées de sélection des v. sont les suivantes :</a:t>
            </a:r>
          </a:p>
          <a:p>
            <a:pPr rtl="1">
              <a:lnSpc>
                <a:spcPct val="90000"/>
              </a:lnSpc>
              <a:spcBef>
                <a:spcPts val="1000"/>
              </a:spcBef>
            </a:pPr>
            <a:r>
              <a:rPr lang="fr-FR" sz="2000" b="1" dirty="0">
                <a:effectLst>
                  <a:outerShdw blurRad="38100" dist="38100" dir="2700000" algn="tl">
                    <a:srgbClr val="000000">
                      <a:alpha val="43137"/>
                    </a:srgbClr>
                  </a:outerShdw>
                </a:effectLst>
              </a:rPr>
              <a:t>La méthode ascendante (</a:t>
            </a:r>
            <a:r>
              <a:rPr lang="fr-FR" sz="2000" b="1" i="1" dirty="0" err="1">
                <a:effectLst>
                  <a:outerShdw blurRad="38100" dist="38100" dir="2700000" algn="tl">
                    <a:srgbClr val="000000">
                      <a:alpha val="43137"/>
                    </a:srgbClr>
                  </a:outerShdw>
                </a:effectLst>
              </a:rPr>
              <a:t>forward</a:t>
            </a:r>
            <a:r>
              <a:rPr lang="fr-FR" sz="2000" b="1" dirty="0">
                <a:effectLst>
                  <a:outerShdw blurRad="38100" dist="38100" dir="2700000" algn="tl">
                    <a:srgbClr val="000000">
                      <a:alpha val="43137"/>
                    </a:srgbClr>
                  </a:outerShdw>
                </a:effectLst>
              </a:rPr>
              <a:t>)</a:t>
            </a:r>
          </a:p>
          <a:p>
            <a:pPr rtl="1">
              <a:lnSpc>
                <a:spcPct val="90000"/>
              </a:lnSpc>
              <a:spcBef>
                <a:spcPts val="1000"/>
              </a:spcBef>
            </a:pPr>
            <a:r>
              <a:rPr lang="fr-FR" sz="2000" dirty="0"/>
              <a:t>Le modèle initial est celui ayant comme paramètre seulement la constante. A chaque itération, la v. la plus significative est rajoutée au modèle de l’itération précédente. La procédure d’ajout de v. est arrêtée lorsque toutes les v. restantes ne sont pas jugées assez significatives pour être intégrées dans le modèle qu’on détermine. </a:t>
            </a:r>
          </a:p>
          <a:p>
            <a:pPr rtl="1">
              <a:lnSpc>
                <a:spcPct val="90000"/>
              </a:lnSpc>
              <a:spcBef>
                <a:spcPts val="1000"/>
              </a:spcBef>
            </a:pPr>
            <a:endParaRPr lang="fr-FR" sz="2000" dirty="0"/>
          </a:p>
        </p:txBody>
      </p:sp>
      <p:sp>
        <p:nvSpPr>
          <p:cNvPr id="21" name="Text Box 29">
            <a:extLst>
              <a:ext uri="{FF2B5EF4-FFF2-40B4-BE49-F238E27FC236}">
                <a16:creationId xmlns:a16="http://schemas.microsoft.com/office/drawing/2014/main" id="{34363DA9-D0B9-4DE2-9096-A3ACAC1F99DD}"/>
              </a:ext>
            </a:extLst>
          </p:cNvPr>
          <p:cNvSpPr txBox="1">
            <a:spLocks noChangeArrowheads="1"/>
          </p:cNvSpPr>
          <p:nvPr/>
        </p:nvSpPr>
        <p:spPr bwMode="auto">
          <a:xfrm>
            <a:off x="4680656" y="3875185"/>
            <a:ext cx="2772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1.5) Sélection des v. </a:t>
            </a:r>
          </a:p>
        </p:txBody>
      </p:sp>
    </p:spTree>
    <p:extLst>
      <p:ext uri="{BB962C8B-B14F-4D97-AF65-F5344CB8AC3E}">
        <p14:creationId xmlns:p14="http://schemas.microsoft.com/office/powerpoint/2010/main" val="18642400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867484826"/>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63</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57941" y="1179090"/>
            <a:ext cx="10820482" cy="3392910"/>
          </a:xfrm>
          <a:prstGeom prst="rect">
            <a:avLst/>
          </a:prstGeom>
        </p:spPr>
        <p:txBody>
          <a:bodyPr vert="horz" lIns="91440" tIns="45720" rIns="91440" bIns="45720" rtlCol="0" anchor="t">
            <a:noAutofit/>
          </a:bodyPr>
          <a:lstStyle/>
          <a:p>
            <a:pPr rtl="1">
              <a:lnSpc>
                <a:spcPct val="90000"/>
              </a:lnSpc>
              <a:spcBef>
                <a:spcPts val="1000"/>
              </a:spcBef>
            </a:pPr>
            <a:r>
              <a:rPr lang="fr-FR" sz="2000" b="1" dirty="0">
                <a:effectLst>
                  <a:outerShdw blurRad="38100" dist="38100" dir="2700000" algn="tl">
                    <a:srgbClr val="000000">
                      <a:alpha val="43137"/>
                    </a:srgbClr>
                  </a:outerShdw>
                </a:effectLst>
              </a:rPr>
              <a:t>La méthode descendante (</a:t>
            </a:r>
            <a:r>
              <a:rPr lang="fr-FR" sz="2000" b="1" i="1" dirty="0" err="1">
                <a:effectLst>
                  <a:outerShdw blurRad="38100" dist="38100" dir="2700000" algn="tl">
                    <a:srgbClr val="000000">
                      <a:alpha val="43137"/>
                    </a:srgbClr>
                  </a:outerShdw>
                </a:effectLst>
              </a:rPr>
              <a:t>backward</a:t>
            </a:r>
            <a:r>
              <a:rPr lang="fr-FR" sz="2000" b="1" dirty="0">
                <a:effectLst>
                  <a:outerShdw blurRad="38100" dist="38100" dir="2700000" algn="tl">
                    <a:srgbClr val="000000">
                      <a:alpha val="43137"/>
                    </a:srgbClr>
                  </a:outerShdw>
                </a:effectLst>
              </a:rPr>
              <a:t>)</a:t>
            </a:r>
          </a:p>
          <a:p>
            <a:pPr rtl="1">
              <a:lnSpc>
                <a:spcPct val="90000"/>
              </a:lnSpc>
              <a:spcBef>
                <a:spcPts val="1000"/>
              </a:spcBef>
            </a:pPr>
            <a:r>
              <a:rPr lang="fr-FR" sz="2000" dirty="0"/>
              <a:t>Le modèle initial est celui incluant toutes les v.. A chaque itération, la v. la moins significative est supprimée du modèle de l’étape précédente. La procédure d’élimination de v. est stoppée lorsque toutes les v. restantes sont jugées significatives pour rester dans le modèle.</a:t>
            </a:r>
          </a:p>
          <a:p>
            <a:pPr rtl="1">
              <a:lnSpc>
                <a:spcPct val="90000"/>
              </a:lnSpc>
              <a:spcBef>
                <a:spcPts val="1000"/>
              </a:spcBef>
            </a:pPr>
            <a:r>
              <a:rPr lang="fr-FR" sz="2000" b="1" dirty="0">
                <a:effectLst>
                  <a:outerShdw blurRad="38100" dist="38100" dir="2700000" algn="tl">
                    <a:srgbClr val="000000">
                      <a:alpha val="43137"/>
                    </a:srgbClr>
                  </a:outerShdw>
                </a:effectLst>
              </a:rPr>
              <a:t>La méthode pas à pas (</a:t>
            </a:r>
            <a:r>
              <a:rPr lang="fr-FR" sz="2000" b="1" i="1" dirty="0" err="1">
                <a:effectLst>
                  <a:outerShdw blurRad="38100" dist="38100" dir="2700000" algn="tl">
                    <a:srgbClr val="000000">
                      <a:alpha val="43137"/>
                    </a:srgbClr>
                  </a:outerShdw>
                </a:effectLst>
              </a:rPr>
              <a:t>stepwise</a:t>
            </a:r>
            <a:r>
              <a:rPr lang="fr-FR" sz="2000" b="1" dirty="0">
                <a:effectLst>
                  <a:outerShdw blurRad="38100" dist="38100" dir="2700000" algn="tl">
                    <a:srgbClr val="000000">
                      <a:alpha val="43137"/>
                    </a:srgbClr>
                  </a:outerShdw>
                </a:effectLst>
              </a:rPr>
              <a:t>)</a:t>
            </a:r>
          </a:p>
          <a:p>
            <a:pPr rtl="1">
              <a:lnSpc>
                <a:spcPct val="90000"/>
              </a:lnSpc>
              <a:spcBef>
                <a:spcPts val="1000"/>
              </a:spcBef>
            </a:pPr>
            <a:r>
              <a:rPr lang="fr-FR" sz="2000" dirty="0"/>
              <a:t>Dans les deux méthodes précédentes, la sélection est effectuée uniquement dans un seul sens (ajout ou suppression), la méthode </a:t>
            </a:r>
            <a:r>
              <a:rPr lang="fr-FR" sz="2000" i="1" dirty="0" err="1"/>
              <a:t>stepwise</a:t>
            </a:r>
            <a:r>
              <a:rPr lang="fr-FR" sz="2000" dirty="0"/>
              <a:t> permet de rajouter ou de supprimer une v. à chaque itération. La condition d’arrêt est lorsque l’intégration ou la suppression d’une v. n’améliore pas le modèle.</a:t>
            </a:r>
          </a:p>
          <a:p>
            <a:pPr rtl="1">
              <a:lnSpc>
                <a:spcPct val="90000"/>
              </a:lnSpc>
              <a:spcBef>
                <a:spcPts val="1000"/>
              </a:spcBef>
            </a:pPr>
            <a:r>
              <a:rPr lang="fr-FR" sz="2000" dirty="0"/>
              <a:t>L’intérêt de cette méthode est qu’une v. puisse être éliminée car elle est devenue moins significative suite à l’ajout de v. supplémentaires. Et c’est bien la méthode qu’on a choisi pour notre étude.</a:t>
            </a:r>
          </a:p>
        </p:txBody>
      </p:sp>
      <p:sp>
        <p:nvSpPr>
          <p:cNvPr id="12" name="Text Box 29">
            <a:extLst>
              <a:ext uri="{FF2B5EF4-FFF2-40B4-BE49-F238E27FC236}">
                <a16:creationId xmlns:a16="http://schemas.microsoft.com/office/drawing/2014/main" id="{2CA00012-331F-427E-8A95-CB322713BAA8}"/>
              </a:ext>
            </a:extLst>
          </p:cNvPr>
          <p:cNvSpPr txBox="1">
            <a:spLocks noChangeArrowheads="1"/>
          </p:cNvSpPr>
          <p:nvPr/>
        </p:nvSpPr>
        <p:spPr bwMode="auto">
          <a:xfrm>
            <a:off x="3868259" y="4662974"/>
            <a:ext cx="43973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 Modélisation du coût moyen : </a:t>
            </a:r>
          </a:p>
        </p:txBody>
      </p:sp>
      <p:sp>
        <p:nvSpPr>
          <p:cNvPr id="14" name="Sous-titre 2">
            <a:extLst>
              <a:ext uri="{FF2B5EF4-FFF2-40B4-BE49-F238E27FC236}">
                <a16:creationId xmlns:a16="http://schemas.microsoft.com/office/drawing/2014/main" id="{1FA5AD97-D2B4-4CAB-AE6F-EEE99035E5FB}"/>
              </a:ext>
            </a:extLst>
          </p:cNvPr>
          <p:cNvSpPr txBox="1">
            <a:spLocks/>
          </p:cNvSpPr>
          <p:nvPr/>
        </p:nvSpPr>
        <p:spPr>
          <a:xfrm>
            <a:off x="569663" y="5234061"/>
            <a:ext cx="10820482" cy="798634"/>
          </a:xfrm>
          <a:prstGeom prst="rect">
            <a:avLst/>
          </a:prstGeom>
        </p:spPr>
        <p:txBody>
          <a:bodyPr vert="horz" lIns="91440" tIns="45720" rIns="91440" bIns="45720" rtlCol="0" anchor="t">
            <a:noAutofit/>
          </a:bodyPr>
          <a:lstStyle/>
          <a:p>
            <a:pPr rtl="1">
              <a:lnSpc>
                <a:spcPct val="90000"/>
              </a:lnSpc>
              <a:spcBef>
                <a:spcPts val="1000"/>
              </a:spcBef>
            </a:pPr>
            <a:r>
              <a:rPr lang="fr-FR" sz="2000" dirty="0"/>
              <a:t>Les deux modèles les plus classiques permettant de modéliser le coût moyen des sinistres sont le modèle Gamma et Log-Normal.</a:t>
            </a:r>
          </a:p>
        </p:txBody>
      </p:sp>
    </p:spTree>
    <p:extLst>
      <p:ext uri="{BB962C8B-B14F-4D97-AF65-F5344CB8AC3E}">
        <p14:creationId xmlns:p14="http://schemas.microsoft.com/office/powerpoint/2010/main" val="8457215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82644645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64</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57941" y="1066546"/>
            <a:ext cx="10820482" cy="5398385"/>
          </a:xfrm>
          <a:prstGeom prst="rect">
            <a:avLst/>
          </a:prstGeom>
        </p:spPr>
        <p:txBody>
          <a:bodyPr vert="horz" lIns="91440" tIns="45720" rIns="91440" bIns="45720" rtlCol="0" anchor="t">
            <a:noAutofit/>
          </a:bodyPr>
          <a:lstStyle/>
          <a:p>
            <a:pPr rtl="1">
              <a:lnSpc>
                <a:spcPct val="90000"/>
              </a:lnSpc>
              <a:spcBef>
                <a:spcPts val="1000"/>
              </a:spcBef>
            </a:pPr>
            <a:r>
              <a:rPr lang="fr-FR" sz="2000" b="1" dirty="0">
                <a:effectLst>
                  <a:outerShdw blurRad="38100" dist="38100" dir="2700000" algn="tl">
                    <a:srgbClr val="000000">
                      <a:alpha val="43137"/>
                    </a:srgbClr>
                  </a:outerShdw>
                </a:effectLst>
              </a:rPr>
              <a:t>Loi de Gamma :</a:t>
            </a:r>
          </a:p>
          <a:p>
            <a:pPr rtl="1">
              <a:lnSpc>
                <a:spcPct val="90000"/>
              </a:lnSpc>
              <a:spcBef>
                <a:spcPts val="1000"/>
              </a:spcBef>
            </a:pPr>
            <a:r>
              <a:rPr lang="fr-FR" sz="2000" dirty="0"/>
              <a:t>Soit Y une </a:t>
            </a:r>
            <a:r>
              <a:rPr lang="fr-FR" sz="2000" dirty="0" err="1"/>
              <a:t>v.a</a:t>
            </a:r>
            <a:r>
              <a:rPr lang="fr-FR" sz="2000" dirty="0"/>
              <a:t> suivant une loi Gamma de paramètre r&gt;0 et </a:t>
            </a:r>
            <a:r>
              <a:rPr lang="el-GR" sz="2000" dirty="0"/>
              <a:t>α</a:t>
            </a:r>
            <a:r>
              <a:rPr lang="fr-FR" sz="2000" dirty="0"/>
              <a:t>&gt;0 :</a:t>
            </a:r>
          </a:p>
          <a:p>
            <a:pPr rtl="1">
              <a:lnSpc>
                <a:spcPct val="90000"/>
              </a:lnSpc>
              <a:spcBef>
                <a:spcPts val="1000"/>
              </a:spcBef>
            </a:pPr>
            <a:endParaRPr lang="fr-FR" sz="2000" dirty="0"/>
          </a:p>
          <a:p>
            <a:pPr rtl="1">
              <a:lnSpc>
                <a:spcPct val="90000"/>
              </a:lnSpc>
              <a:spcBef>
                <a:spcPts val="1000"/>
              </a:spcBef>
            </a:pPr>
            <a:endParaRPr lang="fr-FR" sz="2000" b="1" dirty="0">
              <a:effectLst>
                <a:outerShdw blurRad="38100" dist="38100" dir="2700000" algn="tl">
                  <a:srgbClr val="000000">
                    <a:alpha val="43137"/>
                  </a:srgbClr>
                </a:outerShdw>
              </a:effectLst>
            </a:endParaRPr>
          </a:p>
          <a:p>
            <a:pPr rtl="1">
              <a:lnSpc>
                <a:spcPct val="90000"/>
              </a:lnSpc>
              <a:spcBef>
                <a:spcPts val="1000"/>
              </a:spcBef>
            </a:pPr>
            <a:r>
              <a:rPr lang="fr-FR" sz="2000" b="1" dirty="0">
                <a:effectLst>
                  <a:outerShdw blurRad="38100" dist="38100" dir="2700000" algn="tl">
                    <a:srgbClr val="000000">
                      <a:alpha val="43137"/>
                    </a:srgbClr>
                  </a:outerShdw>
                </a:effectLst>
              </a:rPr>
              <a:t>Loi de Log-Normale :</a:t>
            </a:r>
          </a:p>
          <a:p>
            <a:pPr rtl="1">
              <a:lnSpc>
                <a:spcPct val="90000"/>
              </a:lnSpc>
              <a:spcBef>
                <a:spcPts val="1000"/>
              </a:spcBef>
            </a:pPr>
            <a:r>
              <a:rPr lang="fr-FR" sz="2000" dirty="0"/>
              <a:t>Soit Y une </a:t>
            </a:r>
            <a:r>
              <a:rPr lang="fr-FR" sz="2000" dirty="0" err="1"/>
              <a:t>v.a</a:t>
            </a:r>
            <a:r>
              <a:rPr lang="fr-FR" sz="2000" dirty="0"/>
              <a:t> suivant une loi Gamma de paramètre µ et </a:t>
            </a:r>
            <a:r>
              <a:rPr lang="el-GR" sz="2000" dirty="0"/>
              <a:t>σ</a:t>
            </a:r>
            <a:r>
              <a:rPr lang="fr-FR" sz="2000" dirty="0"/>
              <a:t>². Sa fonction de densité est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Il est à noter que la loi Log-Normale n’appartient pas à la famille exponentielle, on ne peut donc pas appliquer un GLM sur la v. directement. L’astuce consiste à poser Z = ln (Y). Z suit alors une loi normale de paramètres µ et </a:t>
            </a:r>
            <a:r>
              <a:rPr lang="el-GR" sz="2000" dirty="0"/>
              <a:t>σ</a:t>
            </a:r>
            <a:r>
              <a:rPr lang="fr-FR" sz="2000" dirty="0"/>
              <a:t>².</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Nous adoptons dans cette analyse des techniques graphiques faisant intervenir le QQ-plot ainsi que l’</a:t>
            </a:r>
            <a:r>
              <a:rPr lang="fr-FR" sz="2000" dirty="0" err="1"/>
              <a:t>ecdf</a:t>
            </a:r>
            <a:r>
              <a:rPr lang="fr-FR" sz="2000" dirty="0"/>
              <a:t>-plot de la loi Gamma et Log-Normale.</a:t>
            </a:r>
          </a:p>
        </p:txBody>
      </p:sp>
      <p:pic>
        <p:nvPicPr>
          <p:cNvPr id="3" name="Picture 2" descr="A picture containing text, clock, gauge&#10;&#10;Description automatically generated">
            <a:extLst>
              <a:ext uri="{FF2B5EF4-FFF2-40B4-BE49-F238E27FC236}">
                <a16:creationId xmlns:a16="http://schemas.microsoft.com/office/drawing/2014/main" id="{F35A779D-8025-46A9-8F3A-8A9A2D2E0A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0820" y="1997612"/>
            <a:ext cx="2476846" cy="703158"/>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25ECEE28-8E9E-4DEE-8873-AC45F4AF71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00545" y="2033803"/>
            <a:ext cx="1705213" cy="630776"/>
          </a:xfrm>
          <a:prstGeom prst="rect">
            <a:avLst/>
          </a:prstGeom>
        </p:spPr>
      </p:pic>
      <p:pic>
        <p:nvPicPr>
          <p:cNvPr id="8" name="Picture 7" descr="Diagram&#10;&#10;Description automatically generated">
            <a:extLst>
              <a:ext uri="{FF2B5EF4-FFF2-40B4-BE49-F238E27FC236}">
                <a16:creationId xmlns:a16="http://schemas.microsoft.com/office/drawing/2014/main" id="{6650C0F5-0F22-4832-B434-989E43B65D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6254" y="3564684"/>
            <a:ext cx="3115110" cy="628738"/>
          </a:xfrm>
          <a:prstGeom prst="rect">
            <a:avLst/>
          </a:prstGeom>
        </p:spPr>
      </p:pic>
      <p:sp>
        <p:nvSpPr>
          <p:cNvPr id="15" name="Text Box 29">
            <a:extLst>
              <a:ext uri="{FF2B5EF4-FFF2-40B4-BE49-F238E27FC236}">
                <a16:creationId xmlns:a16="http://schemas.microsoft.com/office/drawing/2014/main" id="{8D87429D-56DD-4038-98B5-00A1E116DDAA}"/>
              </a:ext>
            </a:extLst>
          </p:cNvPr>
          <p:cNvSpPr txBox="1">
            <a:spLocks noChangeArrowheads="1"/>
          </p:cNvSpPr>
          <p:nvPr/>
        </p:nvSpPr>
        <p:spPr bwMode="auto">
          <a:xfrm>
            <a:off x="3675195" y="5338221"/>
            <a:ext cx="4783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2.1) Analyse des modèles candidats </a:t>
            </a:r>
          </a:p>
        </p:txBody>
      </p:sp>
    </p:spTree>
    <p:extLst>
      <p:ext uri="{BB962C8B-B14F-4D97-AF65-F5344CB8AC3E}">
        <p14:creationId xmlns:p14="http://schemas.microsoft.com/office/powerpoint/2010/main" val="28124926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609719742"/>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65</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57941" y="5300923"/>
            <a:ext cx="10820482" cy="677847"/>
          </a:xfrm>
          <a:prstGeom prst="rect">
            <a:avLst/>
          </a:prstGeom>
        </p:spPr>
        <p:txBody>
          <a:bodyPr vert="horz" lIns="91440" tIns="45720" rIns="91440" bIns="45720" rtlCol="0" anchor="t">
            <a:noAutofit/>
          </a:bodyPr>
          <a:lstStyle/>
          <a:p>
            <a:pPr rtl="1">
              <a:lnSpc>
                <a:spcPct val="90000"/>
              </a:lnSpc>
              <a:spcBef>
                <a:spcPts val="1000"/>
              </a:spcBef>
            </a:pPr>
            <a:r>
              <a:rPr lang="fr-FR" sz="2000" dirty="0"/>
              <a:t>Nous constatons que la loi Log-Normale s’ajuste mieux aux données car l’alignement avec la bissectrice est meilleur.</a:t>
            </a:r>
          </a:p>
        </p:txBody>
      </p:sp>
      <p:pic>
        <p:nvPicPr>
          <p:cNvPr id="5" name="Picture 4">
            <a:extLst>
              <a:ext uri="{FF2B5EF4-FFF2-40B4-BE49-F238E27FC236}">
                <a16:creationId xmlns:a16="http://schemas.microsoft.com/office/drawing/2014/main" id="{4413FFBE-56FD-43D2-A240-51C0352FA466}"/>
              </a:ext>
            </a:extLst>
          </p:cNvPr>
          <p:cNvPicPr>
            <a:picLocks noChangeAspect="1"/>
          </p:cNvPicPr>
          <p:nvPr/>
        </p:nvPicPr>
        <p:blipFill>
          <a:blip r:embed="rId8"/>
          <a:stretch>
            <a:fillRect/>
          </a:stretch>
        </p:blipFill>
        <p:spPr>
          <a:xfrm>
            <a:off x="1223889" y="1114544"/>
            <a:ext cx="4509867" cy="4056250"/>
          </a:xfrm>
          <a:prstGeom prst="rect">
            <a:avLst/>
          </a:prstGeom>
        </p:spPr>
      </p:pic>
      <p:pic>
        <p:nvPicPr>
          <p:cNvPr id="9" name="Picture 8">
            <a:extLst>
              <a:ext uri="{FF2B5EF4-FFF2-40B4-BE49-F238E27FC236}">
                <a16:creationId xmlns:a16="http://schemas.microsoft.com/office/drawing/2014/main" id="{279F7657-FD30-4E8A-AF63-5CC42003F9C5}"/>
              </a:ext>
            </a:extLst>
          </p:cNvPr>
          <p:cNvPicPr>
            <a:picLocks noChangeAspect="1"/>
          </p:cNvPicPr>
          <p:nvPr/>
        </p:nvPicPr>
        <p:blipFill>
          <a:blip r:embed="rId9"/>
          <a:stretch>
            <a:fillRect/>
          </a:stretch>
        </p:blipFill>
        <p:spPr>
          <a:xfrm>
            <a:off x="6035040" y="1114544"/>
            <a:ext cx="4509867" cy="4056250"/>
          </a:xfrm>
          <a:prstGeom prst="rect">
            <a:avLst/>
          </a:prstGeom>
        </p:spPr>
      </p:pic>
    </p:spTree>
    <p:extLst>
      <p:ext uri="{BB962C8B-B14F-4D97-AF65-F5344CB8AC3E}">
        <p14:creationId xmlns:p14="http://schemas.microsoft.com/office/powerpoint/2010/main" val="4032302921"/>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1801748637"/>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66</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57941" y="4105168"/>
            <a:ext cx="5460614" cy="2251182"/>
          </a:xfrm>
          <a:prstGeom prst="rect">
            <a:avLst/>
          </a:prstGeom>
        </p:spPr>
        <p:txBody>
          <a:bodyPr vert="horz" lIns="91440" tIns="45720" rIns="91440" bIns="45720" rtlCol="0" anchor="t">
            <a:noAutofit/>
          </a:bodyPr>
          <a:lstStyle/>
          <a:p>
            <a:pPr rtl="1">
              <a:lnSpc>
                <a:spcPct val="90000"/>
              </a:lnSpc>
              <a:spcBef>
                <a:spcPts val="1000"/>
              </a:spcBef>
            </a:pPr>
            <a:r>
              <a:rPr lang="fr-FR" sz="2000" dirty="0"/>
              <a:t>Le graphique compare l’EDF (</a:t>
            </a:r>
            <a:r>
              <a:rPr lang="fr-FR" sz="2000" i="1" dirty="0" err="1"/>
              <a:t>Empirical</a:t>
            </a:r>
            <a:r>
              <a:rPr lang="fr-FR" sz="2000" i="1" dirty="0"/>
              <a:t> Distribution </a:t>
            </a:r>
            <a:r>
              <a:rPr lang="fr-FR" sz="2000" i="1" dirty="0" err="1"/>
              <a:t>Function</a:t>
            </a:r>
            <a:r>
              <a:rPr lang="fr-FR" sz="2000" dirty="0"/>
              <a:t>) avec les CDF (</a:t>
            </a:r>
            <a:r>
              <a:rPr lang="fr-FR" sz="2000" i="1" dirty="0"/>
              <a:t>Cumulative Distribution </a:t>
            </a:r>
            <a:r>
              <a:rPr lang="fr-FR" sz="2000" i="1" dirty="0" err="1"/>
              <a:t>Function</a:t>
            </a:r>
            <a:r>
              <a:rPr lang="fr-FR" sz="2000" dirty="0"/>
              <a:t>) des deux lois candidats.</a:t>
            </a:r>
          </a:p>
          <a:p>
            <a:pPr rtl="1">
              <a:lnSpc>
                <a:spcPct val="90000"/>
              </a:lnSpc>
              <a:spcBef>
                <a:spcPts val="1000"/>
              </a:spcBef>
            </a:pPr>
            <a:r>
              <a:rPr lang="fr-FR" sz="2000" dirty="0"/>
              <a:t>Graphiquement, la loi </a:t>
            </a:r>
            <a:r>
              <a:rPr lang="fr-FR" sz="2000" dirty="0">
                <a:solidFill>
                  <a:srgbClr val="FF0000"/>
                </a:solidFill>
              </a:rPr>
              <a:t>Log-Normale</a:t>
            </a:r>
            <a:r>
              <a:rPr lang="fr-FR" sz="2000" dirty="0"/>
              <a:t> s’ajuste bien aux données. </a:t>
            </a:r>
          </a:p>
        </p:txBody>
      </p:sp>
      <p:pic>
        <p:nvPicPr>
          <p:cNvPr id="11" name="Picture 10">
            <a:extLst>
              <a:ext uri="{FF2B5EF4-FFF2-40B4-BE49-F238E27FC236}">
                <a16:creationId xmlns:a16="http://schemas.microsoft.com/office/drawing/2014/main" id="{C66E1E8B-754C-419A-B831-A8AE06E0FB6B}"/>
              </a:ext>
            </a:extLst>
          </p:cNvPr>
          <p:cNvPicPr>
            <a:picLocks noChangeAspect="1"/>
          </p:cNvPicPr>
          <p:nvPr/>
        </p:nvPicPr>
        <p:blipFill>
          <a:blip r:embed="rId8"/>
          <a:stretch>
            <a:fillRect/>
          </a:stretch>
        </p:blipFill>
        <p:spPr>
          <a:xfrm>
            <a:off x="813577" y="1240587"/>
            <a:ext cx="5460614" cy="2864581"/>
          </a:xfrm>
          <a:prstGeom prst="rect">
            <a:avLst/>
          </a:prstGeom>
        </p:spPr>
      </p:pic>
      <p:sp>
        <p:nvSpPr>
          <p:cNvPr id="10" name="Sous-titre 2">
            <a:extLst>
              <a:ext uri="{FF2B5EF4-FFF2-40B4-BE49-F238E27FC236}">
                <a16:creationId xmlns:a16="http://schemas.microsoft.com/office/drawing/2014/main" id="{1F7E029D-8F54-4A7E-8673-F1B979DCF13F}"/>
              </a:ext>
            </a:extLst>
          </p:cNvPr>
          <p:cNvSpPr txBox="1">
            <a:spLocks/>
          </p:cNvSpPr>
          <p:nvPr/>
        </p:nvSpPr>
        <p:spPr>
          <a:xfrm>
            <a:off x="6255361" y="1240587"/>
            <a:ext cx="5460614" cy="956053"/>
          </a:xfrm>
          <a:prstGeom prst="rect">
            <a:avLst/>
          </a:prstGeom>
        </p:spPr>
        <p:txBody>
          <a:bodyPr vert="horz" lIns="91440" tIns="45720" rIns="91440" bIns="45720" rtlCol="0" anchor="t">
            <a:noAutofit/>
          </a:bodyPr>
          <a:lstStyle/>
          <a:p>
            <a:pPr rtl="1">
              <a:lnSpc>
                <a:spcPct val="90000"/>
              </a:lnSpc>
              <a:spcBef>
                <a:spcPts val="1000"/>
              </a:spcBef>
            </a:pPr>
            <a:r>
              <a:rPr lang="fr-FR" sz="2000" dirty="0"/>
              <a:t>De plus les mesures et les critères d’ajustement des lois affirment ce constat :</a:t>
            </a:r>
          </a:p>
        </p:txBody>
      </p:sp>
      <p:pic>
        <p:nvPicPr>
          <p:cNvPr id="3" name="Picture 2">
            <a:extLst>
              <a:ext uri="{FF2B5EF4-FFF2-40B4-BE49-F238E27FC236}">
                <a16:creationId xmlns:a16="http://schemas.microsoft.com/office/drawing/2014/main" id="{C06E46D7-4F4C-44C1-BC7D-5A730436881D}"/>
              </a:ext>
            </a:extLst>
          </p:cNvPr>
          <p:cNvPicPr>
            <a:picLocks noChangeAspect="1"/>
          </p:cNvPicPr>
          <p:nvPr/>
        </p:nvPicPr>
        <p:blipFill>
          <a:blip r:embed="rId9"/>
          <a:stretch>
            <a:fillRect/>
          </a:stretch>
        </p:blipFill>
        <p:spPr>
          <a:xfrm>
            <a:off x="6879269" y="2196641"/>
            <a:ext cx="1894114" cy="1615704"/>
          </a:xfrm>
          <a:prstGeom prst="rect">
            <a:avLst/>
          </a:prstGeom>
        </p:spPr>
      </p:pic>
      <p:pic>
        <p:nvPicPr>
          <p:cNvPr id="7" name="Picture 6">
            <a:extLst>
              <a:ext uri="{FF2B5EF4-FFF2-40B4-BE49-F238E27FC236}">
                <a16:creationId xmlns:a16="http://schemas.microsoft.com/office/drawing/2014/main" id="{A4B0C330-52EF-473F-9DC4-977861715283}"/>
              </a:ext>
            </a:extLst>
          </p:cNvPr>
          <p:cNvPicPr>
            <a:picLocks noChangeAspect="1"/>
          </p:cNvPicPr>
          <p:nvPr/>
        </p:nvPicPr>
        <p:blipFill>
          <a:blip r:embed="rId10"/>
          <a:stretch>
            <a:fillRect/>
          </a:stretch>
        </p:blipFill>
        <p:spPr>
          <a:xfrm>
            <a:off x="9378461" y="2196640"/>
            <a:ext cx="1861457" cy="1615704"/>
          </a:xfrm>
          <a:prstGeom prst="rect">
            <a:avLst/>
          </a:prstGeom>
        </p:spPr>
      </p:pic>
      <p:sp>
        <p:nvSpPr>
          <p:cNvPr id="15" name="Sous-titre 2">
            <a:extLst>
              <a:ext uri="{FF2B5EF4-FFF2-40B4-BE49-F238E27FC236}">
                <a16:creationId xmlns:a16="http://schemas.microsoft.com/office/drawing/2014/main" id="{858A8B94-2762-493A-BF8C-0319E4A81704}"/>
              </a:ext>
            </a:extLst>
          </p:cNvPr>
          <p:cNvSpPr txBox="1">
            <a:spLocks/>
          </p:cNvSpPr>
          <p:nvPr/>
        </p:nvSpPr>
        <p:spPr>
          <a:xfrm>
            <a:off x="6253015" y="4164327"/>
            <a:ext cx="5460614" cy="1322077"/>
          </a:xfrm>
          <a:prstGeom prst="rect">
            <a:avLst/>
          </a:prstGeom>
        </p:spPr>
        <p:txBody>
          <a:bodyPr vert="horz" lIns="91440" tIns="45720" rIns="91440" bIns="45720" rtlCol="0" anchor="t">
            <a:noAutofit/>
          </a:bodyPr>
          <a:lstStyle/>
          <a:p>
            <a:pPr rtl="1">
              <a:lnSpc>
                <a:spcPct val="90000"/>
              </a:lnSpc>
              <a:spcBef>
                <a:spcPts val="1000"/>
              </a:spcBef>
            </a:pPr>
            <a:r>
              <a:rPr lang="fr-FR" sz="2000" dirty="0"/>
              <a:t>La loi à retenir est celle dont les statistiques et les critères d’ajustement sont les plus faibles. La loi Log-Normale est donc celle qui sera retenue pour la modélisation du coût moyen.</a:t>
            </a:r>
          </a:p>
        </p:txBody>
      </p:sp>
    </p:spTree>
    <p:extLst>
      <p:ext uri="{BB962C8B-B14F-4D97-AF65-F5344CB8AC3E}">
        <p14:creationId xmlns:p14="http://schemas.microsoft.com/office/powerpoint/2010/main" val="3546480871"/>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688697535"/>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67</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57941" y="1643320"/>
            <a:ext cx="5153542" cy="1184286"/>
          </a:xfrm>
          <a:prstGeom prst="rect">
            <a:avLst/>
          </a:prstGeom>
        </p:spPr>
        <p:txBody>
          <a:bodyPr vert="horz" lIns="91440" tIns="45720" rIns="91440" bIns="45720" rtlCol="0" anchor="t">
            <a:noAutofit/>
          </a:bodyPr>
          <a:lstStyle/>
          <a:p>
            <a:pPr rtl="1">
              <a:lnSpc>
                <a:spcPct val="90000"/>
              </a:lnSpc>
              <a:spcBef>
                <a:spcPts val="1000"/>
              </a:spcBef>
            </a:pPr>
            <a:r>
              <a:rPr lang="fr-FR" sz="2000" dirty="0"/>
              <a:t>Nous allons implémenter le modèle Log-Normal retenu. Les v. sélectionnés par l’approche </a:t>
            </a:r>
            <a:r>
              <a:rPr lang="fr-FR" sz="2000" i="1" dirty="0" err="1"/>
              <a:t>stepwise</a:t>
            </a:r>
            <a:r>
              <a:rPr lang="fr-FR" sz="2000" dirty="0"/>
              <a:t> sont représentées dans le tableau suivant :</a:t>
            </a:r>
          </a:p>
        </p:txBody>
      </p:sp>
      <p:sp>
        <p:nvSpPr>
          <p:cNvPr id="12" name="Text Box 29">
            <a:extLst>
              <a:ext uri="{FF2B5EF4-FFF2-40B4-BE49-F238E27FC236}">
                <a16:creationId xmlns:a16="http://schemas.microsoft.com/office/drawing/2014/main" id="{9B7E86F8-235F-4593-8F4F-83BA4A5C200E}"/>
              </a:ext>
            </a:extLst>
          </p:cNvPr>
          <p:cNvSpPr txBox="1">
            <a:spLocks noChangeArrowheads="1"/>
          </p:cNvSpPr>
          <p:nvPr/>
        </p:nvSpPr>
        <p:spPr bwMode="auto">
          <a:xfrm>
            <a:off x="3972173" y="1131977"/>
            <a:ext cx="41895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2.2) Mise en œuvre + Résultats </a:t>
            </a:r>
          </a:p>
        </p:txBody>
      </p:sp>
      <p:pic>
        <p:nvPicPr>
          <p:cNvPr id="5" name="Picture 4">
            <a:extLst>
              <a:ext uri="{FF2B5EF4-FFF2-40B4-BE49-F238E27FC236}">
                <a16:creationId xmlns:a16="http://schemas.microsoft.com/office/drawing/2014/main" id="{0B254838-4A9B-4600-940E-C122E1746788}"/>
              </a:ext>
            </a:extLst>
          </p:cNvPr>
          <p:cNvPicPr>
            <a:picLocks noChangeAspect="1"/>
          </p:cNvPicPr>
          <p:nvPr/>
        </p:nvPicPr>
        <p:blipFill>
          <a:blip r:embed="rId8"/>
          <a:stretch>
            <a:fillRect/>
          </a:stretch>
        </p:blipFill>
        <p:spPr>
          <a:xfrm>
            <a:off x="1071322" y="3218477"/>
            <a:ext cx="4049318" cy="2795794"/>
          </a:xfrm>
          <a:prstGeom prst="rect">
            <a:avLst/>
          </a:prstGeom>
        </p:spPr>
      </p:pic>
      <p:sp>
        <p:nvSpPr>
          <p:cNvPr id="17" name="Sous-titre 2">
            <a:extLst>
              <a:ext uri="{FF2B5EF4-FFF2-40B4-BE49-F238E27FC236}">
                <a16:creationId xmlns:a16="http://schemas.microsoft.com/office/drawing/2014/main" id="{7D6F13D7-73EF-42C3-BA09-1DE9EB694901}"/>
              </a:ext>
            </a:extLst>
          </p:cNvPr>
          <p:cNvSpPr txBox="1">
            <a:spLocks/>
          </p:cNvSpPr>
          <p:nvPr/>
        </p:nvSpPr>
        <p:spPr>
          <a:xfrm>
            <a:off x="6022397" y="1643319"/>
            <a:ext cx="5153542" cy="4370951"/>
          </a:xfrm>
          <a:prstGeom prst="rect">
            <a:avLst/>
          </a:prstGeom>
        </p:spPr>
        <p:txBody>
          <a:bodyPr vert="horz" lIns="91440" tIns="45720" rIns="91440" bIns="45720" rtlCol="0" anchor="t">
            <a:noAutofit/>
          </a:bodyPr>
          <a:lstStyle/>
          <a:p>
            <a:pPr rtl="1">
              <a:lnSpc>
                <a:spcPct val="90000"/>
              </a:lnSpc>
              <a:spcBef>
                <a:spcPts val="1000"/>
              </a:spcBef>
            </a:pPr>
            <a:r>
              <a:rPr lang="fr-FR" sz="2000" dirty="0"/>
              <a:t>Il est bien clair que toutes les v. sélectionnées à savoir : Région, Âge du conducteur, # de places, Type, Ancienneté du véhicule et # de chevaux sont significatives selon le test de significativité globale de la v..</a:t>
            </a:r>
          </a:p>
          <a:p>
            <a:pPr rtl="1">
              <a:lnSpc>
                <a:spcPct val="90000"/>
              </a:lnSpc>
              <a:spcBef>
                <a:spcPts val="1000"/>
              </a:spcBef>
            </a:pPr>
            <a:r>
              <a:rPr lang="fr-FR" sz="2000" dirty="0"/>
              <a:t>En effet, quand la v. est catégorielle et porte plus de deux modalités, SAS procède à un test de nullité simultanée des coefficients de toutes les modalités associées à la v..</a:t>
            </a:r>
          </a:p>
          <a:p>
            <a:pPr rtl="1">
              <a:lnSpc>
                <a:spcPct val="90000"/>
              </a:lnSpc>
              <a:spcBef>
                <a:spcPts val="1000"/>
              </a:spcBef>
            </a:pPr>
            <a:r>
              <a:rPr lang="fr-FR" sz="2000" dirty="0"/>
              <a:t>Des fois, il arrive qu’une v. soit significative dans le modèle, mais certaines de ses modalités ne le sont pas, d’où l’intérêt du test de modalités des v. : (vois slide suivant)</a:t>
            </a:r>
          </a:p>
        </p:txBody>
      </p:sp>
    </p:spTree>
    <p:extLst>
      <p:ext uri="{BB962C8B-B14F-4D97-AF65-F5344CB8AC3E}">
        <p14:creationId xmlns:p14="http://schemas.microsoft.com/office/powerpoint/2010/main" val="39044870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2332516355"/>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68</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805192" y="2431106"/>
            <a:ext cx="5885138" cy="2970887"/>
          </a:xfrm>
          <a:prstGeom prst="rect">
            <a:avLst/>
          </a:prstGeom>
        </p:spPr>
        <p:txBody>
          <a:bodyPr vert="horz" lIns="91440" tIns="45720" rIns="91440" bIns="45720" rtlCol="0" anchor="t">
            <a:noAutofit/>
          </a:bodyPr>
          <a:lstStyle/>
          <a:p>
            <a:pPr rtl="1">
              <a:lnSpc>
                <a:spcPct val="90000"/>
              </a:lnSpc>
              <a:spcBef>
                <a:spcPts val="1000"/>
              </a:spcBef>
            </a:pPr>
            <a:r>
              <a:rPr lang="fr-FR" sz="2000" dirty="0"/>
              <a:t>Les p-values de la colonne du test de Wald doivent être le plus proche de 0 (&lt;5%) pour que la modalité de la v. soit significativement explicative.</a:t>
            </a:r>
          </a:p>
          <a:p>
            <a:pPr rtl="1">
              <a:lnSpc>
                <a:spcPct val="90000"/>
              </a:lnSpc>
              <a:spcBef>
                <a:spcPts val="1000"/>
              </a:spcBef>
            </a:pPr>
            <a:r>
              <a:rPr lang="fr-FR" sz="2000" dirty="0"/>
              <a:t>Certaines modalités de la v. Ancienneté du véhicule, Région et # de places ne sont pas significatives.</a:t>
            </a:r>
          </a:p>
          <a:p>
            <a:pPr rtl="1">
              <a:lnSpc>
                <a:spcPct val="90000"/>
              </a:lnSpc>
              <a:spcBef>
                <a:spcPts val="1000"/>
              </a:spcBef>
            </a:pPr>
            <a:r>
              <a:rPr lang="fr-FR" sz="2000" dirty="0"/>
              <a:t>En pratique, nous devons regrouper pour chaque v., les modalités les moins significatives, pour reconduire l’estimation et répéter la procédure, jusqu’à ne plus avoir de modalités non significatives. </a:t>
            </a:r>
          </a:p>
        </p:txBody>
      </p:sp>
      <p:pic>
        <p:nvPicPr>
          <p:cNvPr id="3" name="Picture 2">
            <a:extLst>
              <a:ext uri="{FF2B5EF4-FFF2-40B4-BE49-F238E27FC236}">
                <a16:creationId xmlns:a16="http://schemas.microsoft.com/office/drawing/2014/main" id="{CEBD72BB-FC5F-43D7-B013-74BD0A79B6F4}"/>
              </a:ext>
            </a:extLst>
          </p:cNvPr>
          <p:cNvPicPr>
            <a:picLocks noChangeAspect="1"/>
          </p:cNvPicPr>
          <p:nvPr/>
        </p:nvPicPr>
        <p:blipFill>
          <a:blip r:embed="rId8"/>
          <a:stretch>
            <a:fillRect/>
          </a:stretch>
        </p:blipFill>
        <p:spPr>
          <a:xfrm>
            <a:off x="501670" y="1335183"/>
            <a:ext cx="5064371" cy="5021167"/>
          </a:xfrm>
          <a:prstGeom prst="rect">
            <a:avLst/>
          </a:prstGeom>
        </p:spPr>
      </p:pic>
    </p:spTree>
    <p:extLst>
      <p:ext uri="{BB962C8B-B14F-4D97-AF65-F5344CB8AC3E}">
        <p14:creationId xmlns:p14="http://schemas.microsoft.com/office/powerpoint/2010/main" val="2148878390"/>
      </p:ext>
    </p:extLst>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2652854340"/>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69</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805192" y="2684325"/>
            <a:ext cx="5885138" cy="1954691"/>
          </a:xfrm>
          <a:prstGeom prst="rect">
            <a:avLst/>
          </a:prstGeom>
        </p:spPr>
        <p:txBody>
          <a:bodyPr vert="horz" lIns="91440" tIns="45720" rIns="91440" bIns="45720" rtlCol="0" anchor="t">
            <a:noAutofit/>
          </a:bodyPr>
          <a:lstStyle/>
          <a:p>
            <a:pPr rtl="1">
              <a:lnSpc>
                <a:spcPct val="90000"/>
              </a:lnSpc>
              <a:spcBef>
                <a:spcPts val="1000"/>
              </a:spcBef>
            </a:pPr>
            <a:r>
              <a:rPr lang="fr-FR" sz="2000" dirty="0"/>
              <a:t>Après le regroupement effectué, nous constatons que la p-value associée au test de Wald pour chaque modalité des v. sélectionnées est inférieure à 5%, ce qui nous pousse à rejeter l’hypothèse nulle selon laquelle, la modalité en question n’a pas d’effet sur le modèle.</a:t>
            </a:r>
          </a:p>
        </p:txBody>
      </p:sp>
      <p:pic>
        <p:nvPicPr>
          <p:cNvPr id="5" name="Picture 4">
            <a:extLst>
              <a:ext uri="{FF2B5EF4-FFF2-40B4-BE49-F238E27FC236}">
                <a16:creationId xmlns:a16="http://schemas.microsoft.com/office/drawing/2014/main" id="{89DE95FB-3581-4A99-8233-323FEF4FE25A}"/>
              </a:ext>
            </a:extLst>
          </p:cNvPr>
          <p:cNvPicPr>
            <a:picLocks noChangeAspect="1"/>
          </p:cNvPicPr>
          <p:nvPr/>
        </p:nvPicPr>
        <p:blipFill>
          <a:blip r:embed="rId8"/>
          <a:stretch>
            <a:fillRect/>
          </a:stretch>
        </p:blipFill>
        <p:spPr>
          <a:xfrm>
            <a:off x="501670" y="1286636"/>
            <a:ext cx="4637314" cy="5226705"/>
          </a:xfrm>
          <a:prstGeom prst="rect">
            <a:avLst/>
          </a:prstGeom>
        </p:spPr>
      </p:pic>
    </p:spTree>
    <p:extLst>
      <p:ext uri="{BB962C8B-B14F-4D97-AF65-F5344CB8AC3E}">
        <p14:creationId xmlns:p14="http://schemas.microsoft.com/office/powerpoint/2010/main" val="263064072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à coins arrondis 29"/>
          <p:cNvSpPr/>
          <p:nvPr/>
        </p:nvSpPr>
        <p:spPr>
          <a:xfrm>
            <a:off x="5596759" y="3778467"/>
            <a:ext cx="4303985" cy="178150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29" name="Rectangle à coins arrondis 28"/>
          <p:cNvSpPr/>
          <p:nvPr/>
        </p:nvSpPr>
        <p:spPr>
          <a:xfrm>
            <a:off x="1150888" y="3799487"/>
            <a:ext cx="4099035" cy="178150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39" name="Rectangle 38"/>
          <p:cNvSpPr/>
          <p:nvPr/>
        </p:nvSpPr>
        <p:spPr>
          <a:xfrm>
            <a:off x="1340097" y="4027028"/>
            <a:ext cx="1639614" cy="12358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fr-MA" sz="2400" b="1" dirty="0">
              <a:solidFill>
                <a:schemeClr val="accent4">
                  <a:lumMod val="75000"/>
                </a:schemeClr>
              </a:solidFill>
              <a:cs typeface="Times New Roman" pitchFamily="18" charset="0"/>
            </a:endParaRPr>
          </a:p>
          <a:p>
            <a:pPr algn="ctr"/>
            <a:r>
              <a:rPr lang="fr-MA" sz="2000" b="1" dirty="0">
                <a:solidFill>
                  <a:schemeClr val="tx1"/>
                </a:solidFill>
                <a:cs typeface="Times New Roman" pitchFamily="18" charset="0"/>
              </a:rPr>
              <a:t>Assurances de biens</a:t>
            </a:r>
          </a:p>
          <a:p>
            <a:endParaRPr lang="fr-FR" dirty="0"/>
          </a:p>
        </p:txBody>
      </p:sp>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sp>
        <p:nvSpPr>
          <p:cNvPr id="48" name="Text Box 29"/>
          <p:cNvSpPr txBox="1">
            <a:spLocks noChangeArrowheads="1"/>
          </p:cNvSpPr>
          <p:nvPr/>
        </p:nvSpPr>
        <p:spPr bwMode="auto">
          <a:xfrm>
            <a:off x="1458189" y="2941973"/>
            <a:ext cx="350083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Assurances de Dommages</a:t>
            </a:r>
          </a:p>
          <a:p>
            <a:pPr algn="ctr" eaLnBrk="1" hangingPunct="1"/>
            <a:r>
              <a:rPr lang="fr-FR" sz="2000" i="1" dirty="0"/>
              <a:t>(Principe indemnitaire)</a:t>
            </a:r>
          </a:p>
        </p:txBody>
      </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271634464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7</a:t>
            </a:fld>
            <a:endParaRPr lang="fr-FR" sz="1400" b="1" dirty="0"/>
          </a:p>
        </p:txBody>
      </p:sp>
      <p:sp>
        <p:nvSpPr>
          <p:cNvPr id="22" name="Sous-titre 2"/>
          <p:cNvSpPr txBox="1">
            <a:spLocks/>
          </p:cNvSpPr>
          <p:nvPr/>
        </p:nvSpPr>
        <p:spPr>
          <a:xfrm>
            <a:off x="316524" y="1104315"/>
            <a:ext cx="11641014" cy="1806526"/>
          </a:xfrm>
          <a:prstGeom prst="rect">
            <a:avLst/>
          </a:prstGeom>
        </p:spPr>
        <p:txBody>
          <a:bodyPr vert="horz" lIns="91440" tIns="45720" rIns="91440" bIns="45720" rtlCol="0" anchor="t">
            <a:normAutofit fontScale="92500" lnSpcReduction="10000"/>
          </a:bodyPr>
          <a:lstStyle/>
          <a:p>
            <a:pPr marL="1076325" marR="0" lvl="0" indent="-1076325" defTabSz="914400" rtl="1" eaLnBrk="1" fontAlgn="auto" latinLnBrk="0" hangingPunct="1">
              <a:lnSpc>
                <a:spcPct val="90000"/>
              </a:lnSpc>
              <a:spcBef>
                <a:spcPts val="1000"/>
              </a:spcBef>
              <a:spcAft>
                <a:spcPts val="0"/>
              </a:spcAft>
              <a:buClrTx/>
              <a:buSzTx/>
              <a:tabLst/>
              <a:defRPr/>
            </a:pPr>
            <a:r>
              <a:rPr kumimoji="0" lang="fr-FR" sz="2000" b="0" i="0" u="none" strike="noStrike" kern="1200" cap="none" spc="0" normalizeH="0" baseline="0" noProof="0" dirty="0">
                <a:ln>
                  <a:noFill/>
                </a:ln>
                <a:solidFill>
                  <a:schemeClr val="tx1"/>
                </a:solidFill>
                <a:effectLst/>
                <a:uLnTx/>
                <a:uFillTx/>
                <a:latin typeface="+mj-lt"/>
                <a:ea typeface="+mn-ea"/>
                <a:cs typeface="+mn-cs"/>
              </a:rPr>
              <a:t>L’assurance,</a:t>
            </a:r>
            <a:r>
              <a:rPr kumimoji="0" lang="fr-FR" sz="2000" b="0" i="0" u="none" strike="noStrike" kern="1200" cap="none" spc="0" normalizeH="0" noProof="0" dirty="0">
                <a:ln>
                  <a:noFill/>
                </a:ln>
                <a:solidFill>
                  <a:schemeClr val="tx1"/>
                </a:solidFill>
                <a:effectLst/>
                <a:uLnTx/>
                <a:uFillTx/>
                <a:latin typeface="+mj-lt"/>
                <a:ea typeface="+mn-ea"/>
                <a:cs typeface="+mn-cs"/>
              </a:rPr>
              <a:t> selon sa définition technique, est l’opération par laquelle un assureur organise en mutualité une multitude d’assurés exposés à la réalisation de certains risques et indemnise ceux d’entre eux qui subissent un sinistre grâce à la masse commune des primes collectées.</a:t>
            </a:r>
          </a:p>
          <a:p>
            <a:pPr marL="1076325" marR="0" lvl="0" indent="-1076325" defTabSz="914400" rtl="1"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fr-FR" sz="2000" baseline="0" dirty="0">
              <a:latin typeface="+mj-lt"/>
            </a:endParaRPr>
          </a:p>
          <a:p>
            <a:pPr marL="1076325" marR="0" lvl="0" indent="-1076325" defTabSz="914400" rtl="1" eaLnBrk="1" fontAlgn="auto" latinLnBrk="0" hangingPunct="1">
              <a:lnSpc>
                <a:spcPct val="90000"/>
              </a:lnSpc>
              <a:spcBef>
                <a:spcPts val="1000"/>
              </a:spcBef>
              <a:spcAft>
                <a:spcPts val="0"/>
              </a:spcAft>
              <a:buClrTx/>
              <a:buSzTx/>
              <a:tabLst/>
              <a:defRPr/>
            </a:pPr>
            <a:r>
              <a:rPr kumimoji="0" lang="fr-FR" sz="2000" b="0" i="0" u="none" strike="noStrike" kern="1200" cap="none" spc="0" normalizeH="0" noProof="0" dirty="0">
                <a:ln>
                  <a:noFill/>
                </a:ln>
                <a:solidFill>
                  <a:schemeClr val="tx1"/>
                </a:solidFill>
                <a:effectLst/>
                <a:uLnTx/>
                <a:uFillTx/>
                <a:latin typeface="+mj-lt"/>
                <a:ea typeface="+mn-ea"/>
                <a:cs typeface="+mn-cs"/>
              </a:rPr>
              <a:t>Ainsi et en fonction de leur objet et de leur portée, les opérations d’assurances peuvent être classées selon</a:t>
            </a:r>
            <a:r>
              <a:rPr lang="fr-FR" sz="2000" dirty="0">
                <a:latin typeface="+mj-lt"/>
              </a:rPr>
              <a:t> 2 grandes familles :</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23" name="Rectangle 22"/>
          <p:cNvSpPr/>
          <p:nvPr/>
        </p:nvSpPr>
        <p:spPr>
          <a:xfrm>
            <a:off x="3270112" y="4027032"/>
            <a:ext cx="1759121" cy="12358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fr-MA" sz="2400" b="1" dirty="0">
              <a:solidFill>
                <a:schemeClr val="accent4">
                  <a:lumMod val="75000"/>
                </a:schemeClr>
              </a:solidFill>
              <a:cs typeface="Times New Roman" pitchFamily="18" charset="0"/>
            </a:endParaRPr>
          </a:p>
          <a:p>
            <a:pPr algn="ctr"/>
            <a:r>
              <a:rPr lang="fr-MA" sz="2000" b="1" dirty="0">
                <a:solidFill>
                  <a:schemeClr val="tx1"/>
                </a:solidFill>
                <a:cs typeface="Times New Roman" pitchFamily="18" charset="0"/>
              </a:rPr>
              <a:t>Assurances de Responsabilité</a:t>
            </a:r>
          </a:p>
          <a:p>
            <a:endParaRPr lang="fr-FR" dirty="0"/>
          </a:p>
        </p:txBody>
      </p:sp>
      <p:sp>
        <p:nvSpPr>
          <p:cNvPr id="24" name="Rectangle 23"/>
          <p:cNvSpPr/>
          <p:nvPr/>
        </p:nvSpPr>
        <p:spPr>
          <a:xfrm>
            <a:off x="5834635" y="4011266"/>
            <a:ext cx="1759121" cy="12358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fr-MA" sz="2400" b="1" dirty="0">
              <a:solidFill>
                <a:schemeClr val="accent4">
                  <a:lumMod val="75000"/>
                </a:schemeClr>
              </a:solidFill>
              <a:cs typeface="Times New Roman" pitchFamily="18" charset="0"/>
            </a:endParaRPr>
          </a:p>
          <a:p>
            <a:pPr algn="ctr"/>
            <a:r>
              <a:rPr lang="fr-MA" sz="2000" b="1" dirty="0">
                <a:solidFill>
                  <a:schemeClr val="tx1"/>
                </a:solidFill>
                <a:cs typeface="Times New Roman" pitchFamily="18" charset="0"/>
              </a:rPr>
              <a:t>Assurances de Dommages Corporels</a:t>
            </a:r>
          </a:p>
          <a:p>
            <a:endParaRPr lang="fr-FR" dirty="0"/>
          </a:p>
        </p:txBody>
      </p:sp>
      <p:sp>
        <p:nvSpPr>
          <p:cNvPr id="26" name="Rectangle 25"/>
          <p:cNvSpPr/>
          <p:nvPr/>
        </p:nvSpPr>
        <p:spPr>
          <a:xfrm>
            <a:off x="7957724" y="4011266"/>
            <a:ext cx="1759121" cy="1235819"/>
          </a:xfrm>
          <a:prstGeom prst="rect">
            <a:avLst/>
          </a:prstGeom>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2000" b="1" dirty="0">
                <a:solidFill>
                  <a:schemeClr val="bg1"/>
                </a:solidFill>
                <a:cs typeface="Times New Roman" pitchFamily="18" charset="0"/>
              </a:rPr>
              <a:t>Vie</a:t>
            </a:r>
          </a:p>
          <a:p>
            <a:pPr algn="ctr"/>
            <a:r>
              <a:rPr lang="fr-FR" sz="2000" b="1" dirty="0">
                <a:solidFill>
                  <a:schemeClr val="bg1"/>
                </a:solidFill>
                <a:cs typeface="Times New Roman" pitchFamily="18" charset="0"/>
              </a:rPr>
              <a:t>&amp; Capitalisation</a:t>
            </a:r>
            <a:endParaRPr lang="fr-MA" sz="2000" b="1" dirty="0">
              <a:solidFill>
                <a:schemeClr val="bg1"/>
              </a:solidFill>
              <a:cs typeface="Times New Roman" pitchFamily="18" charset="0"/>
            </a:endParaRPr>
          </a:p>
        </p:txBody>
      </p:sp>
      <p:sp>
        <p:nvSpPr>
          <p:cNvPr id="28" name="Text Box 29"/>
          <p:cNvSpPr txBox="1">
            <a:spLocks noChangeArrowheads="1"/>
          </p:cNvSpPr>
          <p:nvPr/>
        </p:nvSpPr>
        <p:spPr bwMode="auto">
          <a:xfrm>
            <a:off x="5945997" y="2889416"/>
            <a:ext cx="338483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Assurances de Personnes</a:t>
            </a:r>
          </a:p>
          <a:p>
            <a:pPr algn="ctr" eaLnBrk="1" hangingPunct="1"/>
            <a:r>
              <a:rPr lang="fr-FR" sz="2000" i="1" dirty="0"/>
              <a:t>(Principe forfaitaire)</a:t>
            </a:r>
          </a:p>
        </p:txBody>
      </p:sp>
      <p:sp>
        <p:nvSpPr>
          <p:cNvPr id="31" name="Rectangle à coins arrondis 30"/>
          <p:cNvSpPr/>
          <p:nvPr/>
        </p:nvSpPr>
        <p:spPr>
          <a:xfrm>
            <a:off x="1213945" y="3894084"/>
            <a:ext cx="6479627" cy="1529254"/>
          </a:xfrm>
          <a:prstGeom prst="roundRect">
            <a:avLst/>
          </a:prstGeom>
          <a:noFill/>
          <a:ln w="571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32" name="Ellipse 31"/>
          <p:cNvSpPr/>
          <p:nvPr/>
        </p:nvSpPr>
        <p:spPr>
          <a:xfrm>
            <a:off x="1813035" y="5738648"/>
            <a:ext cx="2191406" cy="89863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buFont typeface="Arial" pitchFamily="34" charset="0"/>
              <a:buChar char="•"/>
            </a:pPr>
            <a:r>
              <a:rPr lang="fr-FR" i="1" dirty="0"/>
              <a:t> Automobile</a:t>
            </a:r>
          </a:p>
          <a:p>
            <a:pPr>
              <a:buFont typeface="Arial" pitchFamily="34" charset="0"/>
              <a:buChar char="•"/>
            </a:pPr>
            <a:r>
              <a:rPr lang="fr-FR" i="1" dirty="0"/>
              <a:t> Habitation</a:t>
            </a:r>
          </a:p>
          <a:p>
            <a:pPr>
              <a:buFont typeface="Arial" pitchFamily="34" charset="0"/>
              <a:buChar char="•"/>
            </a:pPr>
            <a:r>
              <a:rPr lang="fr-FR" i="1" dirty="0"/>
              <a:t> ...</a:t>
            </a:r>
          </a:p>
        </p:txBody>
      </p:sp>
      <p:cxnSp>
        <p:nvCxnSpPr>
          <p:cNvPr id="34" name="Connecteur droit avec flèche 33"/>
          <p:cNvCxnSpPr>
            <a:stCxn id="32" idx="0"/>
            <a:endCxn id="39" idx="2"/>
          </p:cNvCxnSpPr>
          <p:nvPr/>
        </p:nvCxnSpPr>
        <p:spPr>
          <a:xfrm flipH="1" flipV="1">
            <a:off x="2159904" y="5262847"/>
            <a:ext cx="748834" cy="4758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Connecteur droit avec flèche 35"/>
          <p:cNvCxnSpPr>
            <a:stCxn id="32" idx="0"/>
            <a:endCxn id="23" idx="2"/>
          </p:cNvCxnSpPr>
          <p:nvPr/>
        </p:nvCxnSpPr>
        <p:spPr>
          <a:xfrm flipV="1">
            <a:off x="2908738" y="5262851"/>
            <a:ext cx="1240935" cy="4757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3" name="Ellipse 72"/>
          <p:cNvSpPr/>
          <p:nvPr/>
        </p:nvSpPr>
        <p:spPr>
          <a:xfrm>
            <a:off x="6174828" y="5738647"/>
            <a:ext cx="2191406" cy="89863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buFont typeface="Arial" pitchFamily="34" charset="0"/>
              <a:buChar char="•"/>
            </a:pPr>
            <a:r>
              <a:rPr lang="fr-FR" i="1" dirty="0"/>
              <a:t> Santé</a:t>
            </a:r>
          </a:p>
          <a:p>
            <a:pPr>
              <a:buFont typeface="Arial" pitchFamily="34" charset="0"/>
              <a:buChar char="•"/>
            </a:pPr>
            <a:r>
              <a:rPr lang="fr-FR" i="1" dirty="0"/>
              <a:t> </a:t>
            </a:r>
            <a:r>
              <a:rPr lang="fr-FR" i="1" dirty="0" err="1"/>
              <a:t>Incap</a:t>
            </a:r>
            <a:r>
              <a:rPr lang="fr-FR" i="1" dirty="0"/>
              <a:t>/</a:t>
            </a:r>
            <a:r>
              <a:rPr lang="fr-FR" i="1" dirty="0" err="1"/>
              <a:t>Inval</a:t>
            </a:r>
            <a:endParaRPr lang="fr-FR" i="1" dirty="0"/>
          </a:p>
          <a:p>
            <a:pPr>
              <a:buFont typeface="Arial" pitchFamily="34" charset="0"/>
              <a:buChar char="•"/>
            </a:pPr>
            <a:r>
              <a:rPr lang="fr-FR" i="1" dirty="0"/>
              <a:t> GAV</a:t>
            </a:r>
          </a:p>
        </p:txBody>
      </p:sp>
      <p:cxnSp>
        <p:nvCxnSpPr>
          <p:cNvPr id="74" name="Connecteur droit avec flèche 73"/>
          <p:cNvCxnSpPr>
            <a:stCxn id="73" idx="0"/>
            <a:endCxn id="24" idx="2"/>
          </p:cNvCxnSpPr>
          <p:nvPr/>
        </p:nvCxnSpPr>
        <p:spPr>
          <a:xfrm flipH="1" flipV="1">
            <a:off x="6714196" y="5247085"/>
            <a:ext cx="556335" cy="4915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6" name="Ellipse 75"/>
          <p:cNvSpPr/>
          <p:nvPr/>
        </p:nvSpPr>
        <p:spPr>
          <a:xfrm>
            <a:off x="8594121" y="5733394"/>
            <a:ext cx="2191406" cy="89863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buFont typeface="Arial" pitchFamily="34" charset="0"/>
              <a:buChar char="•"/>
            </a:pPr>
            <a:r>
              <a:rPr lang="fr-FR" i="1" dirty="0"/>
              <a:t> Décès</a:t>
            </a:r>
          </a:p>
          <a:p>
            <a:pPr>
              <a:buFont typeface="Arial" pitchFamily="34" charset="0"/>
              <a:buChar char="•"/>
            </a:pPr>
            <a:r>
              <a:rPr lang="fr-FR" i="1" dirty="0"/>
              <a:t> Epargne</a:t>
            </a:r>
          </a:p>
          <a:p>
            <a:pPr>
              <a:buFont typeface="Arial" pitchFamily="34" charset="0"/>
              <a:buChar char="•"/>
            </a:pPr>
            <a:r>
              <a:rPr lang="fr-FR" i="1" dirty="0"/>
              <a:t> Retraite</a:t>
            </a:r>
          </a:p>
        </p:txBody>
      </p:sp>
      <p:cxnSp>
        <p:nvCxnSpPr>
          <p:cNvPr id="77" name="Connecteur droit avec flèche 76"/>
          <p:cNvCxnSpPr>
            <a:stCxn id="76" idx="0"/>
            <a:endCxn id="26" idx="2"/>
          </p:cNvCxnSpPr>
          <p:nvPr/>
        </p:nvCxnSpPr>
        <p:spPr>
          <a:xfrm flipH="1" flipV="1">
            <a:off x="8837285" y="5247085"/>
            <a:ext cx="852539" cy="4863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191000" y="5669280"/>
            <a:ext cx="1859280" cy="400110"/>
          </a:xfrm>
          <a:prstGeom prst="rect">
            <a:avLst/>
          </a:prstGeom>
          <a:noFill/>
        </p:spPr>
        <p:txBody>
          <a:bodyPr wrap="square" rtlCol="0">
            <a:spAutoFit/>
          </a:bodyPr>
          <a:lstStyle/>
          <a:p>
            <a:pPr algn="ctr"/>
            <a:r>
              <a:rPr lang="fr-FR" sz="2000" b="1" dirty="0">
                <a:solidFill>
                  <a:srgbClr val="FF0000"/>
                </a:solidFill>
                <a:effectLst>
                  <a:outerShdw blurRad="38100" dist="38100" dir="2700000" algn="tl">
                    <a:srgbClr val="000000">
                      <a:alpha val="43137"/>
                    </a:srgbClr>
                  </a:outerShdw>
                </a:effectLst>
              </a:rPr>
              <a:t>NON VIE (IARD)</a:t>
            </a:r>
          </a:p>
        </p:txBody>
      </p:sp>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8" grpId="0"/>
      <p:bldP spid="23" grpId="0" animBg="1"/>
      <p:bldP spid="24" grpId="0" animBg="1"/>
      <p:bldP spid="26" grpId="0" animBg="1"/>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1101247482"/>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70</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689317" y="1716258"/>
            <a:ext cx="11001013" cy="4192173"/>
          </a:xfrm>
          <a:prstGeom prst="rect">
            <a:avLst/>
          </a:prstGeom>
        </p:spPr>
        <p:txBody>
          <a:bodyPr vert="horz" lIns="91440" tIns="45720" rIns="91440" bIns="45720" rtlCol="0" anchor="t">
            <a:noAutofit/>
          </a:bodyPr>
          <a:lstStyle/>
          <a:p>
            <a:pPr rtl="1">
              <a:lnSpc>
                <a:spcPct val="90000"/>
              </a:lnSpc>
              <a:spcBef>
                <a:spcPts val="1000"/>
              </a:spcBef>
            </a:pPr>
            <a:r>
              <a:rPr lang="fr-FR" sz="2000" dirty="0"/>
              <a:t>Afin de s’assurer de la validité du modèle, il est nécessaire de s’intéresser au test d’ajustement basé sur la Déviance et à l’analyse graphique des résidus.</a:t>
            </a:r>
          </a:p>
          <a:p>
            <a:pPr rtl="1">
              <a:lnSpc>
                <a:spcPct val="90000"/>
              </a:lnSpc>
              <a:spcBef>
                <a:spcPts val="1000"/>
              </a:spcBef>
            </a:pPr>
            <a:r>
              <a:rPr lang="fr-FR" sz="2000" b="1" dirty="0">
                <a:effectLst>
                  <a:outerShdw blurRad="38100" dist="38100" dir="2700000" algn="tl">
                    <a:srgbClr val="000000">
                      <a:alpha val="43137"/>
                    </a:srgbClr>
                  </a:outerShdw>
                </a:effectLst>
              </a:rPr>
              <a:t>Test de Déviance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Le modèle est jugé adéquat au seuil de 5% puisque la valeur de la p-value est supérieur à 0,05 (hypothèse H0 est acceptée).</a:t>
            </a:r>
          </a:p>
          <a:p>
            <a:pPr rtl="1">
              <a:lnSpc>
                <a:spcPct val="90000"/>
              </a:lnSpc>
              <a:spcBef>
                <a:spcPts val="1000"/>
              </a:spcBef>
            </a:pPr>
            <a:r>
              <a:rPr lang="fr-FR" sz="2000" dirty="0"/>
              <a:t>Analyse graphique des résidus :</a:t>
            </a:r>
          </a:p>
          <a:p>
            <a:pPr rtl="1">
              <a:lnSpc>
                <a:spcPct val="90000"/>
              </a:lnSpc>
              <a:spcBef>
                <a:spcPts val="1000"/>
              </a:spcBef>
            </a:pPr>
            <a:r>
              <a:rPr lang="fr-FR" sz="2000" dirty="0"/>
              <a:t>Les résidus permettent de comparer les valeurs de la v. à expliquer et ses estimations et donc de valider la pertinence du modèle. Dans le cadre des GLM, il existe principalement 3 types de résidus :</a:t>
            </a:r>
          </a:p>
          <a:p>
            <a:pPr rtl="1">
              <a:lnSpc>
                <a:spcPct val="90000"/>
              </a:lnSpc>
              <a:spcBef>
                <a:spcPts val="1000"/>
              </a:spcBef>
            </a:pPr>
            <a:endParaRPr lang="fr-FR" sz="2000" dirty="0"/>
          </a:p>
        </p:txBody>
      </p:sp>
      <p:sp>
        <p:nvSpPr>
          <p:cNvPr id="8" name="Text Box 29">
            <a:extLst>
              <a:ext uri="{FF2B5EF4-FFF2-40B4-BE49-F238E27FC236}">
                <a16:creationId xmlns:a16="http://schemas.microsoft.com/office/drawing/2014/main" id="{01A2EA24-380B-426C-AF00-1E461647F0AC}"/>
              </a:ext>
            </a:extLst>
          </p:cNvPr>
          <p:cNvSpPr txBox="1">
            <a:spLocks noChangeArrowheads="1"/>
          </p:cNvSpPr>
          <p:nvPr/>
        </p:nvSpPr>
        <p:spPr bwMode="auto">
          <a:xfrm>
            <a:off x="4330258" y="1131977"/>
            <a:ext cx="3473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2.3) Validation du modèle</a:t>
            </a:r>
          </a:p>
        </p:txBody>
      </p:sp>
      <p:pic>
        <p:nvPicPr>
          <p:cNvPr id="3" name="Picture 2">
            <a:extLst>
              <a:ext uri="{FF2B5EF4-FFF2-40B4-BE49-F238E27FC236}">
                <a16:creationId xmlns:a16="http://schemas.microsoft.com/office/drawing/2014/main" id="{259CF4A1-9CB0-4365-8A7F-1F387D7CE948}"/>
              </a:ext>
            </a:extLst>
          </p:cNvPr>
          <p:cNvPicPr>
            <a:picLocks noChangeAspect="1"/>
          </p:cNvPicPr>
          <p:nvPr/>
        </p:nvPicPr>
        <p:blipFill>
          <a:blip r:embed="rId8"/>
          <a:stretch>
            <a:fillRect/>
          </a:stretch>
        </p:blipFill>
        <p:spPr>
          <a:xfrm>
            <a:off x="3390314" y="2546252"/>
            <a:ext cx="5078437" cy="1299488"/>
          </a:xfrm>
          <a:prstGeom prst="rect">
            <a:avLst/>
          </a:prstGeom>
        </p:spPr>
      </p:pic>
    </p:spTree>
    <p:extLst>
      <p:ext uri="{BB962C8B-B14F-4D97-AF65-F5344CB8AC3E}">
        <p14:creationId xmlns:p14="http://schemas.microsoft.com/office/powerpoint/2010/main" val="11098271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2981753962"/>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71</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689317" y="1069145"/>
            <a:ext cx="11001013" cy="5508330"/>
          </a:xfrm>
          <a:prstGeom prst="rect">
            <a:avLst/>
          </a:prstGeom>
        </p:spPr>
        <p:txBody>
          <a:bodyPr vert="horz" lIns="91440" tIns="45720" rIns="91440" bIns="45720" rtlCol="0" anchor="t">
            <a:noAutofit/>
          </a:bodyPr>
          <a:lstStyle/>
          <a:p>
            <a:pPr rtl="1">
              <a:lnSpc>
                <a:spcPct val="90000"/>
              </a:lnSpc>
              <a:spcBef>
                <a:spcPts val="1000"/>
              </a:spcBef>
            </a:pPr>
            <a:r>
              <a:rPr lang="fr-FR" sz="2000" dirty="0"/>
              <a:t>Les résidus bruts (</a:t>
            </a:r>
            <a:r>
              <a:rPr lang="fr-FR" sz="2000" i="1" dirty="0"/>
              <a:t>Raw </a:t>
            </a:r>
            <a:r>
              <a:rPr lang="fr-FR" sz="2000" i="1" dirty="0" err="1"/>
              <a:t>residuals</a:t>
            </a:r>
            <a:r>
              <a:rPr lang="fr-FR" sz="2000" dirty="0"/>
              <a:t>) : ils se définissent comme la différence entre la valeur observée et la valeur estimée.</a:t>
            </a:r>
          </a:p>
          <a:p>
            <a:pPr rtl="1">
              <a:lnSpc>
                <a:spcPct val="90000"/>
              </a:lnSpc>
              <a:spcBef>
                <a:spcPts val="1000"/>
              </a:spcBef>
            </a:pPr>
            <a:endParaRPr lang="fr-FR" sz="2000" dirty="0"/>
          </a:p>
          <a:p>
            <a:pPr rtl="1">
              <a:lnSpc>
                <a:spcPct val="90000"/>
              </a:lnSpc>
              <a:spcBef>
                <a:spcPts val="1000"/>
              </a:spcBef>
            </a:pPr>
            <a:r>
              <a:rPr lang="fr-FR" sz="2000" dirty="0"/>
              <a:t>Les résidus de Pearson :</a:t>
            </a:r>
          </a:p>
          <a:p>
            <a:pPr rtl="1">
              <a:lnSpc>
                <a:spcPct val="90000"/>
              </a:lnSpc>
              <a:spcBef>
                <a:spcPts val="1000"/>
              </a:spcBef>
            </a:pPr>
            <a:endParaRPr lang="fr-FR" sz="2000" dirty="0"/>
          </a:p>
          <a:p>
            <a:pPr rtl="1">
              <a:lnSpc>
                <a:spcPct val="90000"/>
              </a:lnSpc>
              <a:spcBef>
                <a:spcPts val="1000"/>
              </a:spcBef>
            </a:pPr>
            <a:r>
              <a:rPr lang="fr-FR" sz="2000" dirty="0"/>
              <a:t>Les résidus de la déviance :</a:t>
            </a:r>
          </a:p>
          <a:p>
            <a:pPr rtl="1">
              <a:lnSpc>
                <a:spcPct val="90000"/>
              </a:lnSpc>
              <a:spcBef>
                <a:spcPts val="1000"/>
              </a:spcBef>
            </a:pPr>
            <a:endParaRPr lang="fr-FR" sz="2000" dirty="0"/>
          </a:p>
          <a:p>
            <a:pPr rtl="1">
              <a:lnSpc>
                <a:spcPct val="90000"/>
              </a:lnSpc>
              <a:spcBef>
                <a:spcPts val="1000"/>
              </a:spcBef>
            </a:pPr>
            <a:r>
              <a:rPr lang="fr-FR" sz="2000" dirty="0"/>
              <a:t>Avec di la contribution de chaque observation i à la déviance D tel que D = </a:t>
            </a:r>
            <a:r>
              <a:rPr lang="el-GR" sz="2000" dirty="0"/>
              <a:t>Σ</a:t>
            </a:r>
            <a:r>
              <a:rPr lang="fr-FR" sz="2000" dirty="0"/>
              <a:t>di</a:t>
            </a:r>
          </a:p>
          <a:p>
            <a:pPr rtl="1">
              <a:lnSpc>
                <a:spcPct val="90000"/>
              </a:lnSpc>
              <a:spcBef>
                <a:spcPts val="1000"/>
              </a:spcBef>
            </a:pPr>
            <a:r>
              <a:rPr lang="fr-FR" sz="2000" dirty="0"/>
              <a:t>La validation du modèle est jugée bonne si les résidus observés se situent autour de l’axe des abscisses et avec une variance constante, autrement dit si le nuage de points est de forme cylindrique autour de l’axe des abscisses.</a:t>
            </a:r>
          </a:p>
        </p:txBody>
      </p:sp>
      <p:pic>
        <p:nvPicPr>
          <p:cNvPr id="5" name="Picture 4">
            <a:extLst>
              <a:ext uri="{FF2B5EF4-FFF2-40B4-BE49-F238E27FC236}">
                <a16:creationId xmlns:a16="http://schemas.microsoft.com/office/drawing/2014/main" id="{3DB19B60-5ADC-44AC-B290-0FF352AC71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5341" y="1358149"/>
            <a:ext cx="1381317" cy="838824"/>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800A7F4E-1F40-49DC-8E22-F14934F196E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78831" y="2267333"/>
            <a:ext cx="1381318" cy="838824"/>
          </a:xfrm>
          <a:prstGeom prst="rect">
            <a:avLst/>
          </a:prstGeom>
        </p:spPr>
      </p:pic>
      <p:pic>
        <p:nvPicPr>
          <p:cNvPr id="10" name="Picture 9">
            <a:extLst>
              <a:ext uri="{FF2B5EF4-FFF2-40B4-BE49-F238E27FC236}">
                <a16:creationId xmlns:a16="http://schemas.microsoft.com/office/drawing/2014/main" id="{1C12A284-D166-4F62-BFED-3555F1609EE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8129" y="3080825"/>
            <a:ext cx="1895740" cy="671019"/>
          </a:xfrm>
          <a:prstGeom prst="rect">
            <a:avLst/>
          </a:prstGeom>
        </p:spPr>
      </p:pic>
    </p:spTree>
    <p:extLst>
      <p:ext uri="{BB962C8B-B14F-4D97-AF65-F5344CB8AC3E}">
        <p14:creationId xmlns:p14="http://schemas.microsoft.com/office/powerpoint/2010/main" val="2959427940"/>
      </p:ext>
    </p:extLst>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40827927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72</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6432530" y="1624746"/>
            <a:ext cx="5257800" cy="4311819"/>
          </a:xfrm>
          <a:prstGeom prst="rect">
            <a:avLst/>
          </a:prstGeom>
        </p:spPr>
        <p:txBody>
          <a:bodyPr vert="horz" lIns="91440" tIns="45720" rIns="91440" bIns="45720" rtlCol="0" anchor="t">
            <a:noAutofit/>
          </a:bodyPr>
          <a:lstStyle/>
          <a:p>
            <a:pPr rtl="1">
              <a:lnSpc>
                <a:spcPct val="90000"/>
              </a:lnSpc>
              <a:spcBef>
                <a:spcPts val="1000"/>
              </a:spcBef>
            </a:pPr>
            <a:r>
              <a:rPr lang="fr-FR" sz="2000" dirty="0"/>
              <a:t>Le modèle GLM Log-Normal ayant la fonction de lien identité appliqué à la v. dépendante coût moyen est équivalent au modèle linéaire Normal appliqué à la v. transformée LOG coût moyen.</a:t>
            </a:r>
          </a:p>
          <a:p>
            <a:pPr rtl="1">
              <a:lnSpc>
                <a:spcPct val="90000"/>
              </a:lnSpc>
              <a:spcBef>
                <a:spcPts val="1000"/>
              </a:spcBef>
            </a:pPr>
            <a:r>
              <a:rPr lang="fr-FR" sz="2000" dirty="0"/>
              <a:t>Nous constatons que les résidus semblent distribués aléatoirement autour de la valeur 0, cela suggère que le modèle linéaire est validé.</a:t>
            </a:r>
          </a:p>
          <a:p>
            <a:pPr rtl="1">
              <a:lnSpc>
                <a:spcPct val="90000"/>
              </a:lnSpc>
              <a:spcBef>
                <a:spcPts val="1000"/>
              </a:spcBef>
            </a:pPr>
            <a:r>
              <a:rPr lang="fr-FR" sz="2000" dirty="0"/>
              <a:t>De plus, les résidus forment une bande horizontale autour de 0, ce qui assure que les erreurs sont bien de la même variance. Par contre, nous remarquons la présence de certains points qui s’écartent de la bande horizontale, cela pourrait s’expliquer par l’existence de quelques valeurs aberrantes.</a:t>
            </a:r>
          </a:p>
        </p:txBody>
      </p:sp>
      <p:pic>
        <p:nvPicPr>
          <p:cNvPr id="3" name="Picture 2">
            <a:extLst>
              <a:ext uri="{FF2B5EF4-FFF2-40B4-BE49-F238E27FC236}">
                <a16:creationId xmlns:a16="http://schemas.microsoft.com/office/drawing/2014/main" id="{8E32CEE6-36A3-4420-B827-6A7D8DEA3010}"/>
              </a:ext>
            </a:extLst>
          </p:cNvPr>
          <p:cNvPicPr>
            <a:picLocks noChangeAspect="1"/>
          </p:cNvPicPr>
          <p:nvPr/>
        </p:nvPicPr>
        <p:blipFill>
          <a:blip r:embed="rId8"/>
          <a:stretch>
            <a:fillRect/>
          </a:stretch>
        </p:blipFill>
        <p:spPr>
          <a:xfrm>
            <a:off x="689317" y="1403622"/>
            <a:ext cx="5257800" cy="4952728"/>
          </a:xfrm>
          <a:prstGeom prst="rect">
            <a:avLst/>
          </a:prstGeom>
        </p:spPr>
      </p:pic>
    </p:spTree>
    <p:extLst>
      <p:ext uri="{BB962C8B-B14F-4D97-AF65-F5344CB8AC3E}">
        <p14:creationId xmlns:p14="http://schemas.microsoft.com/office/powerpoint/2010/main" val="312233051"/>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34798968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73</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618978" y="1624746"/>
            <a:ext cx="11071352" cy="4952729"/>
          </a:xfrm>
          <a:prstGeom prst="rect">
            <a:avLst/>
          </a:prstGeom>
        </p:spPr>
        <p:txBody>
          <a:bodyPr vert="horz" lIns="91440" tIns="45720" rIns="91440" bIns="45720" rtlCol="0" anchor="t">
            <a:noAutofit/>
          </a:bodyPr>
          <a:lstStyle/>
          <a:p>
            <a:pPr rtl="1">
              <a:lnSpc>
                <a:spcPct val="90000"/>
              </a:lnSpc>
              <a:spcBef>
                <a:spcPts val="1000"/>
              </a:spcBef>
            </a:pPr>
            <a:r>
              <a:rPr lang="fr-FR" sz="2000" dirty="0"/>
              <a:t>En général, des modèles de comptage (</a:t>
            </a:r>
            <a:r>
              <a:rPr lang="fr-FR" sz="2000" i="1" dirty="0"/>
              <a:t>modèle de Poisson ou modèle binomial négatif</a:t>
            </a:r>
            <a:r>
              <a:rPr lang="fr-FR" sz="2000" dirty="0"/>
              <a:t>) sont utilisés dans la modélisation de la fréquence des sinistres. Mais du fait de l’existence d’une grande masse des assurés sans sinistre, le # de zéros de la </a:t>
            </a:r>
            <a:r>
              <a:rPr lang="fr-FR" sz="2000" dirty="0" err="1"/>
              <a:t>v.a</a:t>
            </a:r>
            <a:r>
              <a:rPr lang="fr-FR" sz="2000" dirty="0"/>
              <a:t> du # de sinistres demeure important. Ainsi, des modèles à « inflation de zéros » ont été proposés : le modèle de Poisson à inflation de zéros (</a:t>
            </a:r>
            <a:r>
              <a:rPr lang="fr-FR" sz="2000" i="1" dirty="0" err="1"/>
              <a:t>Zero-Inflated</a:t>
            </a:r>
            <a:r>
              <a:rPr lang="fr-FR" sz="2000" i="1" dirty="0"/>
              <a:t> Poisson</a:t>
            </a:r>
            <a:r>
              <a:rPr lang="fr-FR" sz="2000" dirty="0"/>
              <a:t>, noté ZIP) et le modèle binomial négatif à inflation de zéros (</a:t>
            </a:r>
            <a:r>
              <a:rPr lang="fr-FR" sz="2000" i="1" dirty="0" err="1"/>
              <a:t>Zero-Inflated</a:t>
            </a:r>
            <a:r>
              <a:rPr lang="fr-FR" sz="2000" i="1" dirty="0"/>
              <a:t> </a:t>
            </a:r>
            <a:r>
              <a:rPr lang="fr-FR" sz="2000" i="1" dirty="0" err="1"/>
              <a:t>Negative</a:t>
            </a:r>
            <a:r>
              <a:rPr lang="fr-FR" sz="2000" i="1" dirty="0"/>
              <a:t> Binomial</a:t>
            </a:r>
            <a:r>
              <a:rPr lang="fr-FR" sz="2000" dirty="0"/>
              <a:t>, noté ZINB).</a:t>
            </a:r>
          </a:p>
          <a:p>
            <a:pPr rtl="1">
              <a:lnSpc>
                <a:spcPct val="90000"/>
              </a:lnSpc>
              <a:spcBef>
                <a:spcPts val="1000"/>
              </a:spcBef>
            </a:pPr>
            <a:r>
              <a:rPr lang="fr-FR" sz="2000" b="1" dirty="0">
                <a:effectLst>
                  <a:outerShdw blurRad="38100" dist="38100" dir="2700000" algn="tl">
                    <a:srgbClr val="000000">
                      <a:alpha val="43137"/>
                    </a:srgbClr>
                  </a:outerShdw>
                </a:effectLst>
              </a:rPr>
              <a:t>Loi de Poisson :</a:t>
            </a:r>
          </a:p>
          <a:p>
            <a:pPr rtl="1">
              <a:lnSpc>
                <a:spcPct val="90000"/>
              </a:lnSpc>
              <a:spcBef>
                <a:spcPts val="1000"/>
              </a:spcBef>
            </a:pPr>
            <a:r>
              <a:rPr lang="fr-FR" sz="2000" dirty="0"/>
              <a:t>Soit Y une </a:t>
            </a:r>
            <a:r>
              <a:rPr lang="fr-FR" sz="2000" dirty="0" err="1"/>
              <a:t>v.a</a:t>
            </a:r>
            <a:r>
              <a:rPr lang="fr-FR" sz="2000" dirty="0"/>
              <a:t> suivant une loi de Poisson de paramètre </a:t>
            </a:r>
            <a:r>
              <a:rPr lang="el-GR" sz="2000" dirty="0"/>
              <a:t>λ</a:t>
            </a:r>
            <a:r>
              <a:rPr lang="fr-FR" sz="2000" dirty="0"/>
              <a:t> (estimé par la moyenne empirique). La probabilité pour que la v. Y prenne la valeur {0, 1, 2, …} est donnée par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b="1" dirty="0">
                <a:effectLst>
                  <a:outerShdw blurRad="38100" dist="38100" dir="2700000" algn="tl">
                    <a:srgbClr val="000000">
                      <a:alpha val="43137"/>
                    </a:srgbClr>
                  </a:outerShdw>
                </a:effectLst>
              </a:rPr>
              <a:t>Loi ZIP :</a:t>
            </a:r>
          </a:p>
          <a:p>
            <a:pPr rtl="1">
              <a:lnSpc>
                <a:spcPct val="90000"/>
              </a:lnSpc>
              <a:spcBef>
                <a:spcPts val="1000"/>
              </a:spcBef>
            </a:pPr>
            <a:r>
              <a:rPr lang="fr-FR" sz="2000" dirty="0"/>
              <a:t>La loi de Poisson est privilégiée dans un modèle de comptage. Mais dans certains cas elle n’est pas adaptée, notamment parce qu’il y a un sur-représentation de la valeur 0. En effet, la valeur 0 peut représenter l’absence du phénomène (absence des sinistres) ou un # d’apparition nul sur la période étudiée (des sinistres non déclarés), c’est-à-dire il y a 2 sources de la valeur 0. </a:t>
            </a:r>
          </a:p>
        </p:txBody>
      </p:sp>
      <p:sp>
        <p:nvSpPr>
          <p:cNvPr id="8" name="Text Box 29">
            <a:extLst>
              <a:ext uri="{FF2B5EF4-FFF2-40B4-BE49-F238E27FC236}">
                <a16:creationId xmlns:a16="http://schemas.microsoft.com/office/drawing/2014/main" id="{4D29ED49-8E4D-44B5-94C9-FF9420D01169}"/>
              </a:ext>
            </a:extLst>
          </p:cNvPr>
          <p:cNvSpPr txBox="1">
            <a:spLocks noChangeArrowheads="1"/>
          </p:cNvSpPr>
          <p:nvPr/>
        </p:nvSpPr>
        <p:spPr bwMode="auto">
          <a:xfrm>
            <a:off x="3127915" y="1131977"/>
            <a:ext cx="58780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 Modélisation de la fréquence des sinistres</a:t>
            </a:r>
          </a:p>
        </p:txBody>
      </p:sp>
      <p:pic>
        <p:nvPicPr>
          <p:cNvPr id="5" name="Picture 4" descr="Text&#10;&#10;Description automatically generated with low confidence">
            <a:extLst>
              <a:ext uri="{FF2B5EF4-FFF2-40B4-BE49-F238E27FC236}">
                <a16:creationId xmlns:a16="http://schemas.microsoft.com/office/drawing/2014/main" id="{1AA1AA58-A4B8-4676-9C30-409E32879B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9587" y="4093698"/>
            <a:ext cx="1933845" cy="1026942"/>
          </a:xfrm>
          <a:prstGeom prst="rect">
            <a:avLst/>
          </a:prstGeom>
        </p:spPr>
      </p:pic>
    </p:spTree>
    <p:extLst>
      <p:ext uri="{BB962C8B-B14F-4D97-AF65-F5344CB8AC3E}">
        <p14:creationId xmlns:p14="http://schemas.microsoft.com/office/powerpoint/2010/main" val="473838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785554348"/>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74</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618978" y="1624746"/>
            <a:ext cx="11071352" cy="4952729"/>
          </a:xfrm>
          <a:prstGeom prst="rect">
            <a:avLst/>
          </a:prstGeom>
        </p:spPr>
        <p:txBody>
          <a:bodyPr vert="horz" lIns="91440" tIns="45720" rIns="91440" bIns="45720" rtlCol="0" anchor="t">
            <a:noAutofit/>
          </a:bodyPr>
          <a:lstStyle/>
          <a:p>
            <a:pPr rtl="1">
              <a:lnSpc>
                <a:spcPct val="90000"/>
              </a:lnSpc>
              <a:spcBef>
                <a:spcPts val="1000"/>
              </a:spcBef>
            </a:pPr>
            <a:r>
              <a:rPr lang="fr-FR" sz="2000" dirty="0"/>
              <a:t>La loi ZIP combine deux lois pour la modélisation :</a:t>
            </a:r>
          </a:p>
          <a:p>
            <a:pPr rtl="1">
              <a:lnSpc>
                <a:spcPct val="90000"/>
              </a:lnSpc>
              <a:spcBef>
                <a:spcPts val="1000"/>
              </a:spcBef>
            </a:pPr>
            <a:r>
              <a:rPr lang="fr-FR" sz="2000" dirty="0"/>
              <a:t>- Loi binomiale pour la survenance ou non de Y = 0</a:t>
            </a:r>
          </a:p>
          <a:p>
            <a:pPr rtl="1">
              <a:lnSpc>
                <a:spcPct val="90000"/>
              </a:lnSpc>
              <a:spcBef>
                <a:spcPts val="1000"/>
              </a:spcBef>
            </a:pPr>
            <a:r>
              <a:rPr lang="fr-FR" sz="2000" dirty="0"/>
              <a:t>- Loi de Poisson pour le comptage des évènements, y compris possiblement la valeur 0.</a:t>
            </a:r>
          </a:p>
          <a:p>
            <a:pPr rtl="1">
              <a:lnSpc>
                <a:spcPct val="90000"/>
              </a:lnSpc>
              <a:spcBef>
                <a:spcPts val="1000"/>
              </a:spcBef>
            </a:pPr>
            <a:r>
              <a:rPr lang="fr-FR" sz="2000" dirty="0"/>
              <a:t>Ainsi la distribution de Y s’écrit :</a:t>
            </a:r>
          </a:p>
          <a:p>
            <a:pPr rtl="1">
              <a:lnSpc>
                <a:spcPct val="90000"/>
              </a:lnSpc>
              <a:spcBef>
                <a:spcPts val="1000"/>
              </a:spcBef>
            </a:pPr>
            <a:endParaRPr lang="fr-FR" sz="2000" dirty="0"/>
          </a:p>
          <a:p>
            <a:pPr rtl="1">
              <a:lnSpc>
                <a:spcPct val="90000"/>
              </a:lnSpc>
              <a:spcBef>
                <a:spcPts val="1000"/>
              </a:spcBef>
            </a:pPr>
            <a:r>
              <a:rPr lang="fr-FR" sz="2000" dirty="0"/>
              <a:t>Avec :</a:t>
            </a:r>
          </a:p>
          <a:p>
            <a:pPr marL="342900" indent="-342900" rtl="1">
              <a:lnSpc>
                <a:spcPct val="90000"/>
              </a:lnSpc>
              <a:spcBef>
                <a:spcPts val="1000"/>
              </a:spcBef>
              <a:buFontTx/>
              <a:buChar char="-"/>
            </a:pPr>
            <a:r>
              <a:rPr lang="fr-FR" sz="2000" dirty="0"/>
              <a:t>π est la probabilité que l’on ait structurellement 0, par conséquent il y a (1 -π) de chances d’être dans la situation modélisable par Poisson. Nous pouvons modéliser la probabilité de ne pas avoir de sinistre π par un modèle logistique par exemple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el-GR" sz="2000" dirty="0"/>
              <a:t>λ</a:t>
            </a:r>
            <a:r>
              <a:rPr lang="fr-FR" sz="2000" dirty="0"/>
              <a:t> est le paramètre de la loi de Poisson.</a:t>
            </a:r>
          </a:p>
        </p:txBody>
      </p:sp>
      <p:pic>
        <p:nvPicPr>
          <p:cNvPr id="3" name="Picture 2" descr="A close-up of a calculator&#10;&#10;Description automatically generated with medium confidence">
            <a:extLst>
              <a:ext uri="{FF2B5EF4-FFF2-40B4-BE49-F238E27FC236}">
                <a16:creationId xmlns:a16="http://schemas.microsoft.com/office/drawing/2014/main" id="{EB424C80-4E3C-428B-928D-04C2BCB008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0340" y="3072776"/>
            <a:ext cx="3191320" cy="68329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0BD5B6B9-F0AF-4D11-A8C2-3705B57FAC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6916" y="4946892"/>
            <a:ext cx="1448002" cy="989674"/>
          </a:xfrm>
          <a:prstGeom prst="rect">
            <a:avLst/>
          </a:prstGeom>
        </p:spPr>
      </p:pic>
    </p:spTree>
    <p:extLst>
      <p:ext uri="{BB962C8B-B14F-4D97-AF65-F5344CB8AC3E}">
        <p14:creationId xmlns:p14="http://schemas.microsoft.com/office/powerpoint/2010/main" val="713182528"/>
      </p:ext>
    </p:extLst>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915231590"/>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75</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618978" y="1118307"/>
            <a:ext cx="11071352" cy="2061465"/>
          </a:xfrm>
          <a:prstGeom prst="rect">
            <a:avLst/>
          </a:prstGeom>
        </p:spPr>
        <p:txBody>
          <a:bodyPr vert="horz" lIns="91440" tIns="45720" rIns="91440" bIns="45720" rtlCol="0" anchor="t">
            <a:noAutofit/>
          </a:bodyPr>
          <a:lstStyle/>
          <a:p>
            <a:pPr rtl="1">
              <a:lnSpc>
                <a:spcPct val="90000"/>
              </a:lnSpc>
              <a:spcBef>
                <a:spcPts val="1000"/>
              </a:spcBef>
            </a:pPr>
            <a:r>
              <a:rPr lang="fr-FR" sz="2000" b="1" dirty="0">
                <a:effectLst>
                  <a:outerShdw blurRad="38100" dist="38100" dir="2700000" algn="tl">
                    <a:srgbClr val="000000">
                      <a:alpha val="43137"/>
                    </a:srgbClr>
                  </a:outerShdw>
                </a:effectLst>
              </a:rPr>
              <a:t>Loi Binomiale Négative :</a:t>
            </a:r>
          </a:p>
          <a:p>
            <a:pPr rtl="1">
              <a:lnSpc>
                <a:spcPct val="90000"/>
              </a:lnSpc>
              <a:spcBef>
                <a:spcPts val="1000"/>
              </a:spcBef>
            </a:pPr>
            <a:r>
              <a:rPr lang="fr-FR" sz="2000" dirty="0"/>
              <a:t>Soit Y une </a:t>
            </a:r>
            <a:r>
              <a:rPr lang="fr-FR" sz="2000" dirty="0" err="1"/>
              <a:t>v.a</a:t>
            </a:r>
            <a:r>
              <a:rPr lang="fr-FR" sz="2000" dirty="0"/>
              <a:t> suivant une loi binomiale négative de paramètres r et p (r entier &gt;0, p un réel compris </a:t>
            </a:r>
            <a:r>
              <a:rPr lang="fr-FR" sz="2000" dirty="0" err="1"/>
              <a:t>enre</a:t>
            </a:r>
            <a:r>
              <a:rPr lang="fr-FR" sz="2000" dirty="0"/>
              <a:t> 0 et 1). Sa distribution s’écrit : On pose la probabilité pour qu’une </a:t>
            </a:r>
            <a:r>
              <a:rPr lang="fr-FR" sz="2000" dirty="0" err="1"/>
              <a:t>v.a</a:t>
            </a:r>
            <a:r>
              <a:rPr lang="fr-FR" sz="2000" dirty="0"/>
              <a:t> suivant la loi Binomiale Négative de paramètres p et r prenne la valeur k.</a:t>
            </a:r>
          </a:p>
          <a:p>
            <a:pPr rtl="1">
              <a:lnSpc>
                <a:spcPct val="90000"/>
              </a:lnSpc>
              <a:spcBef>
                <a:spcPts val="1000"/>
              </a:spcBef>
            </a:pPr>
            <a:r>
              <a:rPr lang="fr-FR" sz="2000" dirty="0"/>
              <a:t>La distribution de Y est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   </a:t>
            </a:r>
          </a:p>
        </p:txBody>
      </p:sp>
      <p:pic>
        <p:nvPicPr>
          <p:cNvPr id="12" name="Picture 11">
            <a:extLst>
              <a:ext uri="{FF2B5EF4-FFF2-40B4-BE49-F238E27FC236}">
                <a16:creationId xmlns:a16="http://schemas.microsoft.com/office/drawing/2014/main" id="{1A37E6E8-C01A-43E6-BBD9-6C20CFE2B5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7078" y="4330768"/>
            <a:ext cx="2391109" cy="419158"/>
          </a:xfrm>
          <a:prstGeom prst="rect">
            <a:avLst/>
          </a:prstGeom>
        </p:spPr>
      </p:pic>
      <p:pic>
        <p:nvPicPr>
          <p:cNvPr id="15" name="Picture 14" descr="Text&#10;&#10;Description automatically generated">
            <a:extLst>
              <a:ext uri="{FF2B5EF4-FFF2-40B4-BE49-F238E27FC236}">
                <a16:creationId xmlns:a16="http://schemas.microsoft.com/office/drawing/2014/main" id="{0322CE3C-3B04-428C-AB8D-8DDDB60C9B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8187" y="5344591"/>
            <a:ext cx="3477110" cy="830469"/>
          </a:xfrm>
          <a:prstGeom prst="rect">
            <a:avLst/>
          </a:prstGeom>
        </p:spPr>
      </p:pic>
      <p:sp>
        <p:nvSpPr>
          <p:cNvPr id="19" name="Sous-titre 2">
            <a:extLst>
              <a:ext uri="{FF2B5EF4-FFF2-40B4-BE49-F238E27FC236}">
                <a16:creationId xmlns:a16="http://schemas.microsoft.com/office/drawing/2014/main" id="{6EB44C8A-A4C8-4374-B8E5-8B72435DB0C5}"/>
              </a:ext>
            </a:extLst>
          </p:cNvPr>
          <p:cNvSpPr txBox="1">
            <a:spLocks/>
          </p:cNvSpPr>
          <p:nvPr/>
        </p:nvSpPr>
        <p:spPr>
          <a:xfrm>
            <a:off x="616631" y="3957633"/>
            <a:ext cx="11071352" cy="2061465"/>
          </a:xfrm>
          <a:prstGeom prst="rect">
            <a:avLst/>
          </a:prstGeom>
        </p:spPr>
        <p:txBody>
          <a:bodyPr vert="horz" lIns="91440" tIns="45720" rIns="91440" bIns="45720" rtlCol="0" anchor="t">
            <a:noAutofit/>
          </a:bodyPr>
          <a:lstStyle/>
          <a:p>
            <a:pPr rtl="1">
              <a:lnSpc>
                <a:spcPct val="90000"/>
              </a:lnSpc>
              <a:spcBef>
                <a:spcPts val="1000"/>
              </a:spcBef>
            </a:pPr>
            <a:r>
              <a:rPr lang="fr-FR" sz="2000" b="1" dirty="0">
                <a:effectLst>
                  <a:outerShdw blurRad="38100" dist="38100" dir="2700000" algn="tl">
                    <a:srgbClr val="000000">
                      <a:alpha val="43137"/>
                    </a:srgbClr>
                  </a:outerShdw>
                </a:effectLst>
              </a:rPr>
              <a:t>Loi ZINB :</a:t>
            </a:r>
          </a:p>
          <a:p>
            <a:pPr rtl="1">
              <a:lnSpc>
                <a:spcPct val="90000"/>
              </a:lnSpc>
              <a:spcBef>
                <a:spcPts val="1000"/>
              </a:spcBef>
            </a:pPr>
            <a:r>
              <a:rPr lang="fr-FR" sz="2000" dirty="0"/>
              <a:t>On pose                                              la probabilité pour qu’une </a:t>
            </a:r>
            <a:r>
              <a:rPr lang="fr-FR" sz="2000" dirty="0" err="1"/>
              <a:t>v.a</a:t>
            </a:r>
            <a:r>
              <a:rPr lang="fr-FR" sz="2000" dirty="0"/>
              <a:t> suivant la loi Binomiale Négative de paramètres p et r prenne la valeur k.</a:t>
            </a:r>
          </a:p>
          <a:p>
            <a:pPr rtl="1">
              <a:lnSpc>
                <a:spcPct val="90000"/>
              </a:lnSpc>
              <a:spcBef>
                <a:spcPts val="1000"/>
              </a:spcBef>
            </a:pPr>
            <a:r>
              <a:rPr lang="fr-FR" sz="2000" dirty="0"/>
              <a:t>La distribution de Y est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   </a:t>
            </a:r>
          </a:p>
        </p:txBody>
      </p:sp>
      <p:pic>
        <p:nvPicPr>
          <p:cNvPr id="18" name="Picture 17" descr="A picture containing text, clock, watch, gauge&#10;&#10;Description automatically generated">
            <a:extLst>
              <a:ext uri="{FF2B5EF4-FFF2-40B4-BE49-F238E27FC236}">
                <a16:creationId xmlns:a16="http://schemas.microsoft.com/office/drawing/2014/main" id="{28BB9F0C-5265-4C83-9C40-26B9E4487D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52787" y="2644726"/>
            <a:ext cx="2686425" cy="1070064"/>
          </a:xfrm>
          <a:prstGeom prst="rect">
            <a:avLst/>
          </a:prstGeom>
        </p:spPr>
      </p:pic>
    </p:spTree>
    <p:extLst>
      <p:ext uri="{BB962C8B-B14F-4D97-AF65-F5344CB8AC3E}">
        <p14:creationId xmlns:p14="http://schemas.microsoft.com/office/powerpoint/2010/main" val="2285764524"/>
      </p:ext>
    </p:extLst>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466169021"/>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76</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618978" y="1849826"/>
            <a:ext cx="11071352" cy="2061465"/>
          </a:xfrm>
          <a:prstGeom prst="rect">
            <a:avLst/>
          </a:prstGeom>
        </p:spPr>
        <p:txBody>
          <a:bodyPr vert="horz" lIns="91440" tIns="45720" rIns="91440" bIns="45720" rtlCol="0" anchor="t">
            <a:noAutofit/>
          </a:bodyPr>
          <a:lstStyle/>
          <a:p>
            <a:pPr rtl="1">
              <a:lnSpc>
                <a:spcPct val="90000"/>
              </a:lnSpc>
              <a:spcBef>
                <a:spcPts val="1000"/>
              </a:spcBef>
            </a:pPr>
            <a:r>
              <a:rPr lang="fr-FR" sz="2000" dirty="0"/>
              <a:t>Nous avons deux lois principales de base pour modéliser la fréquence : la loi Poisson et la loi Binomiale Négative.</a:t>
            </a:r>
          </a:p>
          <a:p>
            <a:pPr rtl="1">
              <a:lnSpc>
                <a:spcPct val="90000"/>
              </a:lnSpc>
              <a:spcBef>
                <a:spcPts val="1000"/>
              </a:spcBef>
            </a:pPr>
            <a:r>
              <a:rPr lang="fr-FR" sz="2000" dirty="0"/>
              <a:t>Nous procédons ci-dessous à un ajustement de la loi théorique (Poisson et Binomiale Négative) à la loi empirique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   </a:t>
            </a:r>
          </a:p>
        </p:txBody>
      </p:sp>
      <p:sp>
        <p:nvSpPr>
          <p:cNvPr id="11" name="Text Box 29">
            <a:extLst>
              <a:ext uri="{FF2B5EF4-FFF2-40B4-BE49-F238E27FC236}">
                <a16:creationId xmlns:a16="http://schemas.microsoft.com/office/drawing/2014/main" id="{C6998F55-6705-4125-A5E7-F801B6BB0143}"/>
              </a:ext>
            </a:extLst>
          </p:cNvPr>
          <p:cNvSpPr txBox="1">
            <a:spLocks noChangeArrowheads="1"/>
          </p:cNvSpPr>
          <p:nvPr/>
        </p:nvSpPr>
        <p:spPr bwMode="auto">
          <a:xfrm>
            <a:off x="3709679" y="1131977"/>
            <a:ext cx="47145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3.1) Analyse des modèles candidats</a:t>
            </a:r>
          </a:p>
        </p:txBody>
      </p:sp>
      <p:pic>
        <p:nvPicPr>
          <p:cNvPr id="3" name="Picture 2">
            <a:extLst>
              <a:ext uri="{FF2B5EF4-FFF2-40B4-BE49-F238E27FC236}">
                <a16:creationId xmlns:a16="http://schemas.microsoft.com/office/drawing/2014/main" id="{F156E1FE-72EB-4137-85D7-9F186AF01628}"/>
              </a:ext>
            </a:extLst>
          </p:cNvPr>
          <p:cNvPicPr>
            <a:picLocks noChangeAspect="1"/>
          </p:cNvPicPr>
          <p:nvPr/>
        </p:nvPicPr>
        <p:blipFill>
          <a:blip r:embed="rId8"/>
          <a:stretch>
            <a:fillRect/>
          </a:stretch>
        </p:blipFill>
        <p:spPr>
          <a:xfrm>
            <a:off x="501670" y="3249638"/>
            <a:ext cx="5192486" cy="3106712"/>
          </a:xfrm>
          <a:prstGeom prst="rect">
            <a:avLst/>
          </a:prstGeom>
        </p:spPr>
      </p:pic>
      <p:sp>
        <p:nvSpPr>
          <p:cNvPr id="14" name="Sous-titre 2">
            <a:extLst>
              <a:ext uri="{FF2B5EF4-FFF2-40B4-BE49-F238E27FC236}">
                <a16:creationId xmlns:a16="http://schemas.microsoft.com/office/drawing/2014/main" id="{DB29D058-D9F3-486C-B31F-5E0C2A6F3D0B}"/>
              </a:ext>
            </a:extLst>
          </p:cNvPr>
          <p:cNvSpPr txBox="1">
            <a:spLocks/>
          </p:cNvSpPr>
          <p:nvPr/>
        </p:nvSpPr>
        <p:spPr>
          <a:xfrm>
            <a:off x="6588050" y="3165229"/>
            <a:ext cx="4765750" cy="2768674"/>
          </a:xfrm>
          <a:prstGeom prst="rect">
            <a:avLst/>
          </a:prstGeom>
        </p:spPr>
        <p:txBody>
          <a:bodyPr vert="horz" lIns="91440" tIns="45720" rIns="91440" bIns="45720" rtlCol="0" anchor="t">
            <a:noAutofit/>
          </a:bodyPr>
          <a:lstStyle/>
          <a:p>
            <a:pPr rtl="1">
              <a:lnSpc>
                <a:spcPct val="90000"/>
              </a:lnSpc>
              <a:spcBef>
                <a:spcPts val="1000"/>
              </a:spcBef>
            </a:pPr>
            <a:r>
              <a:rPr lang="fr-FR" sz="2000" dirty="0"/>
              <a:t>Le graphique nous montre que la loi </a:t>
            </a:r>
            <a:r>
              <a:rPr lang="fr-FR" sz="2000" dirty="0">
                <a:solidFill>
                  <a:srgbClr val="00B050"/>
                </a:solidFill>
              </a:rPr>
              <a:t>Binomiale Négative</a:t>
            </a:r>
            <a:r>
              <a:rPr lang="fr-FR" sz="2000" dirty="0"/>
              <a:t> ajuste convenablement la fréquence des sinistres.</a:t>
            </a:r>
          </a:p>
          <a:p>
            <a:pPr rtl="1">
              <a:lnSpc>
                <a:spcPct val="90000"/>
              </a:lnSpc>
              <a:spcBef>
                <a:spcPts val="1000"/>
              </a:spcBef>
            </a:pPr>
            <a:endParaRPr lang="fr-FR" sz="2000" dirty="0"/>
          </a:p>
          <a:p>
            <a:pPr rtl="1">
              <a:lnSpc>
                <a:spcPct val="90000"/>
              </a:lnSpc>
              <a:spcBef>
                <a:spcPts val="1000"/>
              </a:spcBef>
            </a:pPr>
            <a:r>
              <a:rPr lang="fr-FR" sz="2000" dirty="0"/>
              <a:t>Du fait de l’excès de zéros dans la base de données, nous allons retenir en plus de la loi Binomiale Négative, les deux lois ZIP et ZINB pour modéliser la fréquence, puis choisir le meilleur modèle, en se basant sur le critère AIC.</a:t>
            </a:r>
          </a:p>
          <a:p>
            <a:pPr rtl="1">
              <a:lnSpc>
                <a:spcPct val="90000"/>
              </a:lnSpc>
              <a:spcBef>
                <a:spcPts val="1000"/>
              </a:spcBef>
            </a:pPr>
            <a:r>
              <a:rPr lang="fr-FR" sz="2000" dirty="0"/>
              <a:t>   </a:t>
            </a:r>
          </a:p>
        </p:txBody>
      </p:sp>
    </p:spTree>
    <p:extLst>
      <p:ext uri="{BB962C8B-B14F-4D97-AF65-F5344CB8AC3E}">
        <p14:creationId xmlns:p14="http://schemas.microsoft.com/office/powerpoint/2010/main" val="39556880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733587728"/>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77</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618978" y="1849826"/>
            <a:ext cx="11071352" cy="2571894"/>
          </a:xfrm>
          <a:prstGeom prst="rect">
            <a:avLst/>
          </a:prstGeom>
        </p:spPr>
        <p:txBody>
          <a:bodyPr vert="horz" lIns="91440" tIns="45720" rIns="91440" bIns="45720" rtlCol="0" anchor="t">
            <a:noAutofit/>
          </a:bodyPr>
          <a:lstStyle/>
          <a:p>
            <a:pPr rtl="1">
              <a:lnSpc>
                <a:spcPct val="90000"/>
              </a:lnSpc>
              <a:spcBef>
                <a:spcPts val="1000"/>
              </a:spcBef>
            </a:pPr>
            <a:r>
              <a:rPr lang="fr-FR" sz="2000" dirty="0"/>
              <a:t>Comme mentionné ci-avant, nous avons trois lois candidates pour modéliser la fréquence : la loi Binomiale Négative, la loi ZIP et la loi ZINB.</a:t>
            </a:r>
          </a:p>
          <a:p>
            <a:pPr rtl="1">
              <a:lnSpc>
                <a:spcPct val="90000"/>
              </a:lnSpc>
              <a:spcBef>
                <a:spcPts val="1000"/>
              </a:spcBef>
            </a:pPr>
            <a:r>
              <a:rPr lang="fr-FR" sz="2000" dirty="0"/>
              <a:t>Nous allons exposer par la suite les résultats des modèles ainsi obtenus, puis, à l’aide de l’AIC, nous allons décider lequel des trois modèles est le meilleur.</a:t>
            </a:r>
          </a:p>
          <a:p>
            <a:pPr rtl="1">
              <a:lnSpc>
                <a:spcPct val="90000"/>
              </a:lnSpc>
              <a:spcBef>
                <a:spcPts val="1000"/>
              </a:spcBef>
            </a:pPr>
            <a:r>
              <a:rPr lang="fr-FR" sz="2000" b="1" u="sng" dirty="0">
                <a:effectLst>
                  <a:outerShdw blurRad="38100" dist="38100" dir="2700000" algn="tl">
                    <a:srgbClr val="000000">
                      <a:alpha val="43137"/>
                    </a:srgbClr>
                  </a:outerShdw>
                </a:effectLst>
              </a:rPr>
              <a:t>La loi Binomiale Négative :</a:t>
            </a:r>
          </a:p>
          <a:p>
            <a:pPr rtl="1">
              <a:lnSpc>
                <a:spcPct val="90000"/>
              </a:lnSpc>
              <a:spcBef>
                <a:spcPts val="1000"/>
              </a:spcBef>
            </a:pPr>
            <a:r>
              <a:rPr lang="fr-FR" sz="2000" dirty="0"/>
              <a:t>Les v. explicatives retenues pour la modélisation de la fréquence sont : la région, l’ancienneté du véhicule, l’âge du conducteur, le sexe et le type.</a:t>
            </a:r>
          </a:p>
          <a:p>
            <a:pPr rtl="1">
              <a:lnSpc>
                <a:spcPct val="90000"/>
              </a:lnSpc>
              <a:spcBef>
                <a:spcPts val="1000"/>
              </a:spcBef>
            </a:pPr>
            <a:endParaRPr lang="fr-FR" sz="2000" dirty="0"/>
          </a:p>
          <a:p>
            <a:pPr rtl="1">
              <a:lnSpc>
                <a:spcPct val="90000"/>
              </a:lnSpc>
              <a:spcBef>
                <a:spcPts val="1000"/>
              </a:spcBef>
            </a:pPr>
            <a:r>
              <a:rPr lang="fr-FR" sz="2000" dirty="0"/>
              <a:t>   </a:t>
            </a:r>
          </a:p>
        </p:txBody>
      </p:sp>
      <p:sp>
        <p:nvSpPr>
          <p:cNvPr id="11" name="Text Box 29">
            <a:extLst>
              <a:ext uri="{FF2B5EF4-FFF2-40B4-BE49-F238E27FC236}">
                <a16:creationId xmlns:a16="http://schemas.microsoft.com/office/drawing/2014/main" id="{C6998F55-6705-4125-A5E7-F801B6BB0143}"/>
              </a:ext>
            </a:extLst>
          </p:cNvPr>
          <p:cNvSpPr txBox="1">
            <a:spLocks noChangeArrowheads="1"/>
          </p:cNvSpPr>
          <p:nvPr/>
        </p:nvSpPr>
        <p:spPr bwMode="auto">
          <a:xfrm>
            <a:off x="3889633" y="1131977"/>
            <a:ext cx="43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3.2) Mise en œuvre + Résultats </a:t>
            </a:r>
          </a:p>
        </p:txBody>
      </p:sp>
      <p:pic>
        <p:nvPicPr>
          <p:cNvPr id="5" name="Picture 4">
            <a:extLst>
              <a:ext uri="{FF2B5EF4-FFF2-40B4-BE49-F238E27FC236}">
                <a16:creationId xmlns:a16="http://schemas.microsoft.com/office/drawing/2014/main" id="{A3776D9E-BCB2-416B-8A16-9D10C652F97B}"/>
              </a:ext>
            </a:extLst>
          </p:cNvPr>
          <p:cNvPicPr>
            <a:picLocks noChangeAspect="1"/>
          </p:cNvPicPr>
          <p:nvPr/>
        </p:nvPicPr>
        <p:blipFill>
          <a:blip r:embed="rId8"/>
          <a:stretch>
            <a:fillRect/>
          </a:stretch>
        </p:blipFill>
        <p:spPr>
          <a:xfrm>
            <a:off x="972848" y="4421720"/>
            <a:ext cx="3500678" cy="1934629"/>
          </a:xfrm>
          <a:prstGeom prst="rect">
            <a:avLst/>
          </a:prstGeom>
        </p:spPr>
      </p:pic>
      <p:sp>
        <p:nvSpPr>
          <p:cNvPr id="12" name="Sous-titre 2">
            <a:extLst>
              <a:ext uri="{FF2B5EF4-FFF2-40B4-BE49-F238E27FC236}">
                <a16:creationId xmlns:a16="http://schemas.microsoft.com/office/drawing/2014/main" id="{90F265BA-EF3A-4843-BC38-7E295912B11C}"/>
              </a:ext>
            </a:extLst>
          </p:cNvPr>
          <p:cNvSpPr txBox="1">
            <a:spLocks/>
          </p:cNvSpPr>
          <p:nvPr/>
        </p:nvSpPr>
        <p:spPr>
          <a:xfrm>
            <a:off x="5001528" y="4455313"/>
            <a:ext cx="6352272" cy="1572910"/>
          </a:xfrm>
          <a:prstGeom prst="rect">
            <a:avLst/>
          </a:prstGeom>
        </p:spPr>
        <p:txBody>
          <a:bodyPr vert="horz" lIns="91440" tIns="45720" rIns="91440" bIns="45720" rtlCol="0" anchor="t">
            <a:noAutofit/>
          </a:bodyPr>
          <a:lstStyle/>
          <a:p>
            <a:pPr rtl="1">
              <a:lnSpc>
                <a:spcPct val="90000"/>
              </a:lnSpc>
              <a:spcBef>
                <a:spcPts val="1000"/>
              </a:spcBef>
            </a:pPr>
            <a:r>
              <a:rPr lang="fr-FR" sz="2000" dirty="0"/>
              <a:t>En effet, nous remarquons que le p-value associée à chaque v. est inférieure à 5%.</a:t>
            </a:r>
          </a:p>
          <a:p>
            <a:pPr rtl="1">
              <a:lnSpc>
                <a:spcPct val="90000"/>
              </a:lnSpc>
              <a:spcBef>
                <a:spcPts val="1000"/>
              </a:spcBef>
            </a:pPr>
            <a:r>
              <a:rPr lang="fr-FR" sz="2000" dirty="0"/>
              <a:t>Il reste à vérifier la significativité de chaque modalité prise dans le modèle tout entier afin de regrouper, pour chaque v., celles qui ne sont pas significatives ; voir les résultats obtenus : (slide suivant)</a:t>
            </a:r>
          </a:p>
        </p:txBody>
      </p:sp>
    </p:spTree>
    <p:extLst>
      <p:ext uri="{BB962C8B-B14F-4D97-AF65-F5344CB8AC3E}">
        <p14:creationId xmlns:p14="http://schemas.microsoft.com/office/powerpoint/2010/main" val="24607818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577941277"/>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78</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824024" y="1251563"/>
            <a:ext cx="5866305" cy="3170157"/>
          </a:xfrm>
          <a:prstGeom prst="rect">
            <a:avLst/>
          </a:prstGeom>
        </p:spPr>
        <p:txBody>
          <a:bodyPr vert="horz" lIns="91440" tIns="45720" rIns="91440" bIns="45720" rtlCol="0" anchor="t">
            <a:noAutofit/>
          </a:bodyPr>
          <a:lstStyle/>
          <a:p>
            <a:pPr rtl="1">
              <a:lnSpc>
                <a:spcPct val="90000"/>
              </a:lnSpc>
              <a:spcBef>
                <a:spcPts val="1000"/>
              </a:spcBef>
            </a:pPr>
            <a:r>
              <a:rPr lang="fr-FR" sz="2000" b="1" u="sng" dirty="0">
                <a:effectLst>
                  <a:outerShdw blurRad="38100" dist="38100" dir="2700000" algn="tl">
                    <a:srgbClr val="000000">
                      <a:alpha val="43137"/>
                    </a:srgbClr>
                  </a:outerShdw>
                </a:effectLst>
              </a:rPr>
              <a:t>La loi ZIP :</a:t>
            </a:r>
          </a:p>
          <a:p>
            <a:pPr rtl="1">
              <a:lnSpc>
                <a:spcPct val="90000"/>
              </a:lnSpc>
              <a:spcBef>
                <a:spcPts val="1000"/>
              </a:spcBef>
            </a:pPr>
            <a:r>
              <a:rPr lang="fr-FR" sz="2000" dirty="0"/>
              <a:t>C’est un modèle qui combine le modèle ZI (loi logistique) pour estimer pie et le modèle servant à spécifier la fréquence des sinistres (modèle ZINB).</a:t>
            </a:r>
          </a:p>
          <a:p>
            <a:pPr rtl="1">
              <a:lnSpc>
                <a:spcPct val="90000"/>
              </a:lnSpc>
              <a:spcBef>
                <a:spcPts val="1000"/>
              </a:spcBef>
            </a:pPr>
            <a:r>
              <a:rPr lang="fr-FR" sz="2000" dirty="0"/>
              <a:t>Pour le modèle ZI, le tableau suivant résume les résultats obtenus :</a:t>
            </a:r>
          </a:p>
          <a:p>
            <a:pPr rtl="1">
              <a:lnSpc>
                <a:spcPct val="90000"/>
              </a:lnSpc>
              <a:spcBef>
                <a:spcPts val="1000"/>
              </a:spcBef>
            </a:pPr>
            <a:r>
              <a:rPr lang="fr-FR" sz="2000" dirty="0"/>
              <a:t>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Quant au modèle ZIP, sa première implémentation met en évidence la nécessité de regrouper certaines modalités dans une seule modalité. Le résultat du test devient comme suit : (voir </a:t>
            </a:r>
            <a:r>
              <a:rPr lang="fr-FR" sz="2000" dirty="0" err="1"/>
              <a:t>next</a:t>
            </a:r>
            <a:r>
              <a:rPr lang="fr-FR" sz="2000" dirty="0"/>
              <a:t> slide)</a:t>
            </a:r>
          </a:p>
        </p:txBody>
      </p:sp>
      <p:pic>
        <p:nvPicPr>
          <p:cNvPr id="3" name="Picture 2">
            <a:extLst>
              <a:ext uri="{FF2B5EF4-FFF2-40B4-BE49-F238E27FC236}">
                <a16:creationId xmlns:a16="http://schemas.microsoft.com/office/drawing/2014/main" id="{D8C20450-AFFD-4FA0-89AE-D4032A1B46F1}"/>
              </a:ext>
            </a:extLst>
          </p:cNvPr>
          <p:cNvPicPr>
            <a:picLocks noChangeAspect="1"/>
          </p:cNvPicPr>
          <p:nvPr/>
        </p:nvPicPr>
        <p:blipFill>
          <a:blip r:embed="rId8"/>
          <a:stretch>
            <a:fillRect/>
          </a:stretch>
        </p:blipFill>
        <p:spPr>
          <a:xfrm>
            <a:off x="501671" y="1244781"/>
            <a:ext cx="5012865" cy="5111569"/>
          </a:xfrm>
          <a:prstGeom prst="rect">
            <a:avLst/>
          </a:prstGeom>
        </p:spPr>
      </p:pic>
      <p:pic>
        <p:nvPicPr>
          <p:cNvPr id="7" name="Picture 6">
            <a:extLst>
              <a:ext uri="{FF2B5EF4-FFF2-40B4-BE49-F238E27FC236}">
                <a16:creationId xmlns:a16="http://schemas.microsoft.com/office/drawing/2014/main" id="{08ECB446-1435-41ED-AF3B-2880C174C3B8}"/>
              </a:ext>
            </a:extLst>
          </p:cNvPr>
          <p:cNvPicPr>
            <a:picLocks noChangeAspect="1"/>
          </p:cNvPicPr>
          <p:nvPr/>
        </p:nvPicPr>
        <p:blipFill>
          <a:blip r:embed="rId9"/>
          <a:stretch>
            <a:fillRect/>
          </a:stretch>
        </p:blipFill>
        <p:spPr>
          <a:xfrm>
            <a:off x="6096000" y="3344831"/>
            <a:ext cx="5012865" cy="1699327"/>
          </a:xfrm>
          <a:prstGeom prst="rect">
            <a:avLst/>
          </a:prstGeom>
        </p:spPr>
      </p:pic>
    </p:spTree>
    <p:extLst>
      <p:ext uri="{BB962C8B-B14F-4D97-AF65-F5344CB8AC3E}">
        <p14:creationId xmlns:p14="http://schemas.microsoft.com/office/powerpoint/2010/main" val="3312118438"/>
      </p:ext>
    </p:extLst>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2392879608"/>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79</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824024" y="1251563"/>
            <a:ext cx="5866305" cy="4417717"/>
          </a:xfrm>
          <a:prstGeom prst="rect">
            <a:avLst/>
          </a:prstGeom>
        </p:spPr>
        <p:txBody>
          <a:bodyPr vert="horz" lIns="91440" tIns="45720" rIns="91440" bIns="45720" rtlCol="0" anchor="t">
            <a:noAutofit/>
          </a:bodyPr>
          <a:lstStyle/>
          <a:p>
            <a:pPr rtl="1">
              <a:lnSpc>
                <a:spcPct val="90000"/>
              </a:lnSpc>
              <a:spcBef>
                <a:spcPts val="1000"/>
              </a:spcBef>
            </a:pPr>
            <a:r>
              <a:rPr lang="fr-FR" sz="2000" b="1" u="sng" dirty="0">
                <a:effectLst>
                  <a:outerShdw blurRad="38100" dist="38100" dir="2700000" algn="tl">
                    <a:srgbClr val="000000">
                      <a:alpha val="43137"/>
                    </a:srgbClr>
                  </a:outerShdw>
                </a:effectLst>
              </a:rPr>
              <a:t>La loi ZINB :</a:t>
            </a:r>
          </a:p>
          <a:p>
            <a:pPr rtl="1">
              <a:lnSpc>
                <a:spcPct val="90000"/>
              </a:lnSpc>
              <a:spcBef>
                <a:spcPts val="1000"/>
              </a:spcBef>
            </a:pPr>
            <a:r>
              <a:rPr lang="fr-FR" sz="2000" dirty="0"/>
              <a:t>Nous procédons de la même manière que dans les modélisations précédentes. Le tableau ci-dessous nous fournit les résultats du modèle ZI (loi logistique)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Après avoir regroupé les modalités non significatives, nous retrouvons le modèle ZINB dont les paramètres sont tous significatifs : (vois </a:t>
            </a:r>
            <a:r>
              <a:rPr lang="fr-FR" sz="2000" dirty="0" err="1"/>
              <a:t>next</a:t>
            </a:r>
            <a:r>
              <a:rPr lang="fr-FR" sz="2000" dirty="0"/>
              <a:t> slide)</a:t>
            </a:r>
          </a:p>
        </p:txBody>
      </p:sp>
      <p:pic>
        <p:nvPicPr>
          <p:cNvPr id="5" name="Picture 4">
            <a:extLst>
              <a:ext uri="{FF2B5EF4-FFF2-40B4-BE49-F238E27FC236}">
                <a16:creationId xmlns:a16="http://schemas.microsoft.com/office/drawing/2014/main" id="{AF1B7997-7844-4C6D-AE52-C4E779B67349}"/>
              </a:ext>
            </a:extLst>
          </p:cNvPr>
          <p:cNvPicPr>
            <a:picLocks noChangeAspect="1"/>
          </p:cNvPicPr>
          <p:nvPr/>
        </p:nvPicPr>
        <p:blipFill>
          <a:blip r:embed="rId8"/>
          <a:stretch>
            <a:fillRect/>
          </a:stretch>
        </p:blipFill>
        <p:spPr>
          <a:xfrm>
            <a:off x="539931" y="1364566"/>
            <a:ext cx="4702629" cy="4991784"/>
          </a:xfrm>
          <a:prstGeom prst="rect">
            <a:avLst/>
          </a:prstGeom>
        </p:spPr>
      </p:pic>
      <p:pic>
        <p:nvPicPr>
          <p:cNvPr id="8" name="Picture 7">
            <a:extLst>
              <a:ext uri="{FF2B5EF4-FFF2-40B4-BE49-F238E27FC236}">
                <a16:creationId xmlns:a16="http://schemas.microsoft.com/office/drawing/2014/main" id="{33557354-608A-4FB5-AAC3-2B198799EC4A}"/>
              </a:ext>
            </a:extLst>
          </p:cNvPr>
          <p:cNvPicPr>
            <a:picLocks noChangeAspect="1"/>
          </p:cNvPicPr>
          <p:nvPr/>
        </p:nvPicPr>
        <p:blipFill>
          <a:blip r:embed="rId9"/>
          <a:stretch>
            <a:fillRect/>
          </a:stretch>
        </p:blipFill>
        <p:spPr>
          <a:xfrm>
            <a:off x="6235923" y="2683209"/>
            <a:ext cx="4278086" cy="2241494"/>
          </a:xfrm>
          <a:prstGeom prst="rect">
            <a:avLst/>
          </a:prstGeom>
        </p:spPr>
      </p:pic>
    </p:spTree>
    <p:extLst>
      <p:ext uri="{BB962C8B-B14F-4D97-AF65-F5344CB8AC3E}">
        <p14:creationId xmlns:p14="http://schemas.microsoft.com/office/powerpoint/2010/main" val="1777613410"/>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959709009"/>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8</a:t>
            </a:fld>
            <a:endParaRPr lang="fr-FR" sz="1400" b="1" dirty="0"/>
          </a:p>
        </p:txBody>
      </p:sp>
      <p:sp>
        <p:nvSpPr>
          <p:cNvPr id="22" name="Sous-titre 2"/>
          <p:cNvSpPr txBox="1">
            <a:spLocks/>
          </p:cNvSpPr>
          <p:nvPr/>
        </p:nvSpPr>
        <p:spPr>
          <a:xfrm>
            <a:off x="316524" y="1104316"/>
            <a:ext cx="11641014" cy="1793630"/>
          </a:xfrm>
          <a:prstGeom prst="rect">
            <a:avLst/>
          </a:prstGeom>
        </p:spPr>
        <p:txBody>
          <a:bodyPr vert="horz" lIns="91440" tIns="45720" rIns="91440" bIns="45720" rtlCol="0" anchor="t">
            <a:normAutofit/>
          </a:bodyPr>
          <a:lstStyle/>
          <a:p>
            <a:pPr marL="1076325" indent="-1076325" rtl="1">
              <a:lnSpc>
                <a:spcPct val="90000"/>
              </a:lnSpc>
              <a:spcBef>
                <a:spcPts val="1000"/>
              </a:spcBef>
            </a:pPr>
            <a:r>
              <a:rPr lang="fr-FR" sz="2000" dirty="0">
                <a:latin typeface="+mj-lt"/>
              </a:rPr>
              <a:t>Notre étude se focalisera plus particulièrement sur la branche « Responsabilité Civile automobile ». Cette garantie de base a pour objet de couvrir, dans les conditions du contrat, la responsabilité civile de l’assuré à raison des dommages corporels ou matériels, à la personne ou aux biens des tiers, résultant des accidents, incendies ou explosions causés par le véhicule assuré. Cette garantie, dont la souscription est obligatoire, ne couvre ni les dommages subis par l’assuré ni ceux subis par le véhicule assuré.</a:t>
            </a:r>
          </a:p>
        </p:txBody>
      </p:sp>
      <p:sp>
        <p:nvSpPr>
          <p:cNvPr id="37" name="Sous-titre 2"/>
          <p:cNvSpPr txBox="1">
            <a:spLocks/>
          </p:cNvSpPr>
          <p:nvPr/>
        </p:nvSpPr>
        <p:spPr>
          <a:xfrm>
            <a:off x="316524" y="3323491"/>
            <a:ext cx="11641014" cy="2711549"/>
          </a:xfrm>
          <a:prstGeom prst="rect">
            <a:avLst/>
          </a:prstGeom>
        </p:spPr>
        <p:txBody>
          <a:bodyPr vert="horz" lIns="91440" tIns="45720" rIns="91440" bIns="45720" rtlCol="0" anchor="t">
            <a:normAutofit/>
          </a:bodyPr>
          <a:lstStyle/>
          <a:p>
            <a:pPr marL="1076325" indent="-1076325" rtl="1">
              <a:lnSpc>
                <a:spcPct val="90000"/>
              </a:lnSpc>
              <a:spcBef>
                <a:spcPts val="1000"/>
              </a:spcBef>
            </a:pPr>
            <a:r>
              <a:rPr lang="fr-FR" sz="2000" dirty="0">
                <a:latin typeface="+mj-lt"/>
              </a:rPr>
              <a:t>La tarification est une étape qui permet aux compagnies d’assurance d’évaluer les risques auxquelles elles doivent faire face. On distingue 2 types de tarification :</a:t>
            </a:r>
          </a:p>
          <a:p>
            <a:pPr marL="1076325" indent="-1076325" rtl="1">
              <a:lnSpc>
                <a:spcPct val="90000"/>
              </a:lnSpc>
              <a:spcBef>
                <a:spcPts val="1000"/>
              </a:spcBef>
            </a:pPr>
            <a:r>
              <a:rPr lang="fr-FR" sz="2000" b="1" dirty="0">
                <a:effectLst>
                  <a:outerShdw blurRad="38100" dist="38100" dir="2700000" algn="tl">
                    <a:srgbClr val="000000">
                      <a:alpha val="43137"/>
                    </a:srgbClr>
                  </a:outerShdw>
                </a:effectLst>
                <a:latin typeface="+mj-lt"/>
              </a:rPr>
              <a:t>à priori :</a:t>
            </a:r>
            <a:r>
              <a:rPr lang="fr-FR" sz="2000" dirty="0">
                <a:latin typeface="+mj-lt"/>
              </a:rPr>
              <a:t> permettant de fixer le prix de souscription du contrat en fonction des caractéristiques de l’assuré.</a:t>
            </a:r>
          </a:p>
          <a:p>
            <a:pPr marL="1076325" indent="-1076325" rtl="1">
              <a:lnSpc>
                <a:spcPct val="90000"/>
              </a:lnSpc>
              <a:spcBef>
                <a:spcPts val="1000"/>
              </a:spcBef>
            </a:pPr>
            <a:r>
              <a:rPr lang="fr-FR" sz="2000" b="1" dirty="0">
                <a:effectLst>
                  <a:outerShdw blurRad="38100" dist="38100" dir="2700000" algn="tl">
                    <a:srgbClr val="000000">
                      <a:alpha val="43137"/>
                    </a:srgbClr>
                  </a:outerShdw>
                </a:effectLst>
                <a:latin typeface="+mj-lt"/>
              </a:rPr>
              <a:t>à postériori :</a:t>
            </a:r>
            <a:r>
              <a:rPr lang="fr-FR" sz="2000" dirty="0">
                <a:latin typeface="+mj-lt"/>
              </a:rPr>
              <a:t> se base sur la reconnaissance ultérieure des antécédents en matière de sinistre afin de corriger la prime à priori.</a:t>
            </a:r>
          </a:p>
          <a:p>
            <a:pPr marL="1076325" indent="-1076325" rtl="1">
              <a:lnSpc>
                <a:spcPct val="90000"/>
              </a:lnSpc>
              <a:spcBef>
                <a:spcPts val="1000"/>
              </a:spcBef>
            </a:pPr>
            <a:r>
              <a:rPr lang="fr-FR" sz="2000" dirty="0">
                <a:latin typeface="+mj-lt"/>
              </a:rPr>
              <a:t>On s’intéresse à la tarification à priori. L’idée, en général, de cette dernière est de séparer les contrats et les assurés en plusieurs classes ou catégories, de sorte qu’à l’intérieur d’une classe les risques puissent être considérés comme équivalents : C’est le principe de segmentation</a:t>
            </a:r>
          </a:p>
        </p:txBody>
      </p:sp>
      <p:sp>
        <p:nvSpPr>
          <p:cNvPr id="38" name="Text Box 29"/>
          <p:cNvSpPr txBox="1">
            <a:spLocks noChangeArrowheads="1"/>
          </p:cNvSpPr>
          <p:nvPr/>
        </p:nvSpPr>
        <p:spPr bwMode="auto">
          <a:xfrm>
            <a:off x="3339950" y="2852874"/>
            <a:ext cx="4553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 Notion de la tarification non vie</a:t>
            </a:r>
          </a:p>
        </p:txBody>
      </p:sp>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576145529"/>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80</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5824024" y="1279699"/>
            <a:ext cx="5866305" cy="4417717"/>
          </a:xfrm>
          <a:prstGeom prst="rect">
            <a:avLst/>
          </a:prstGeom>
        </p:spPr>
        <p:txBody>
          <a:bodyPr vert="horz" lIns="91440" tIns="45720" rIns="91440" bIns="45720" rtlCol="0" anchor="t">
            <a:noAutofit/>
          </a:bodyPr>
          <a:lstStyle/>
          <a:p>
            <a:pPr rtl="1">
              <a:lnSpc>
                <a:spcPct val="90000"/>
              </a:lnSpc>
              <a:spcBef>
                <a:spcPts val="1000"/>
              </a:spcBef>
            </a:pPr>
            <a:r>
              <a:rPr lang="fr-FR" sz="2000" dirty="0"/>
              <a:t>Comparaison et choix du modèle de la fréquence :</a:t>
            </a:r>
          </a:p>
          <a:p>
            <a:pPr rtl="1">
              <a:lnSpc>
                <a:spcPct val="90000"/>
              </a:lnSpc>
              <a:spcBef>
                <a:spcPts val="1000"/>
              </a:spcBef>
            </a:pPr>
            <a:r>
              <a:rPr lang="fr-FR" sz="2000" dirty="0"/>
              <a:t>Afin de choisir le meilleur modèle pour la fréquence, on fait recours au critère de l’AIC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D’après le résultat ci-dessus, nous remarquons que l’AIC de la loi ZINB est le plus faible, nous allons donc choisir le modèle ZINB car il est le meilleur d’après cet indicateur.</a:t>
            </a:r>
          </a:p>
        </p:txBody>
      </p:sp>
      <p:pic>
        <p:nvPicPr>
          <p:cNvPr id="3" name="Picture 2">
            <a:extLst>
              <a:ext uri="{FF2B5EF4-FFF2-40B4-BE49-F238E27FC236}">
                <a16:creationId xmlns:a16="http://schemas.microsoft.com/office/drawing/2014/main" id="{4EDBD817-F5F1-4A0F-AB32-A183FC2EC6F2}"/>
              </a:ext>
            </a:extLst>
          </p:cNvPr>
          <p:cNvPicPr>
            <a:picLocks noChangeAspect="1"/>
          </p:cNvPicPr>
          <p:nvPr/>
        </p:nvPicPr>
        <p:blipFill>
          <a:blip r:embed="rId8"/>
          <a:stretch>
            <a:fillRect/>
          </a:stretch>
        </p:blipFill>
        <p:spPr>
          <a:xfrm>
            <a:off x="501671" y="1251563"/>
            <a:ext cx="4800600" cy="5104787"/>
          </a:xfrm>
          <a:prstGeom prst="rect">
            <a:avLst/>
          </a:prstGeom>
        </p:spPr>
      </p:pic>
      <p:pic>
        <p:nvPicPr>
          <p:cNvPr id="7" name="Picture 6">
            <a:extLst>
              <a:ext uri="{FF2B5EF4-FFF2-40B4-BE49-F238E27FC236}">
                <a16:creationId xmlns:a16="http://schemas.microsoft.com/office/drawing/2014/main" id="{A8130A76-7C5B-45B5-A0A7-DB0159D2896C}"/>
              </a:ext>
            </a:extLst>
          </p:cNvPr>
          <p:cNvPicPr>
            <a:picLocks noChangeAspect="1"/>
          </p:cNvPicPr>
          <p:nvPr/>
        </p:nvPicPr>
        <p:blipFill>
          <a:blip r:embed="rId9"/>
          <a:stretch>
            <a:fillRect/>
          </a:stretch>
        </p:blipFill>
        <p:spPr>
          <a:xfrm>
            <a:off x="5894069" y="2834985"/>
            <a:ext cx="1730829" cy="962952"/>
          </a:xfrm>
          <a:prstGeom prst="rect">
            <a:avLst/>
          </a:prstGeom>
        </p:spPr>
      </p:pic>
      <p:pic>
        <p:nvPicPr>
          <p:cNvPr id="10" name="Picture 9">
            <a:extLst>
              <a:ext uri="{FF2B5EF4-FFF2-40B4-BE49-F238E27FC236}">
                <a16:creationId xmlns:a16="http://schemas.microsoft.com/office/drawing/2014/main" id="{08C4A7E1-2074-4390-8597-274BC19075B9}"/>
              </a:ext>
            </a:extLst>
          </p:cNvPr>
          <p:cNvPicPr>
            <a:picLocks noChangeAspect="1"/>
          </p:cNvPicPr>
          <p:nvPr/>
        </p:nvPicPr>
        <p:blipFill>
          <a:blip r:embed="rId10"/>
          <a:stretch>
            <a:fillRect/>
          </a:stretch>
        </p:blipFill>
        <p:spPr>
          <a:xfrm>
            <a:off x="7795651" y="2818570"/>
            <a:ext cx="1763486" cy="979136"/>
          </a:xfrm>
          <a:prstGeom prst="rect">
            <a:avLst/>
          </a:prstGeom>
        </p:spPr>
      </p:pic>
      <p:pic>
        <p:nvPicPr>
          <p:cNvPr id="12" name="Picture 11">
            <a:extLst>
              <a:ext uri="{FF2B5EF4-FFF2-40B4-BE49-F238E27FC236}">
                <a16:creationId xmlns:a16="http://schemas.microsoft.com/office/drawing/2014/main" id="{F8FA24DC-E5F4-466B-B39C-BCE4635D460A}"/>
              </a:ext>
            </a:extLst>
          </p:cNvPr>
          <p:cNvPicPr>
            <a:picLocks noChangeAspect="1"/>
          </p:cNvPicPr>
          <p:nvPr/>
        </p:nvPicPr>
        <p:blipFill>
          <a:blip r:embed="rId11"/>
          <a:stretch>
            <a:fillRect/>
          </a:stretch>
        </p:blipFill>
        <p:spPr>
          <a:xfrm>
            <a:off x="9847924" y="2818570"/>
            <a:ext cx="1730829" cy="946768"/>
          </a:xfrm>
          <a:prstGeom prst="rect">
            <a:avLst/>
          </a:prstGeom>
        </p:spPr>
      </p:pic>
    </p:spTree>
    <p:extLst>
      <p:ext uri="{BB962C8B-B14F-4D97-AF65-F5344CB8AC3E}">
        <p14:creationId xmlns:p14="http://schemas.microsoft.com/office/powerpoint/2010/main" val="2593665943"/>
      </p:ext>
    </p:extLst>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236112689"/>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81</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604912" y="1645457"/>
            <a:ext cx="3502854" cy="4417717"/>
          </a:xfrm>
          <a:prstGeom prst="rect">
            <a:avLst/>
          </a:prstGeom>
        </p:spPr>
        <p:txBody>
          <a:bodyPr vert="horz" lIns="91440" tIns="45720" rIns="91440" bIns="45720" rtlCol="0" anchor="t">
            <a:noAutofit/>
          </a:bodyPr>
          <a:lstStyle/>
          <a:p>
            <a:pPr rtl="1">
              <a:lnSpc>
                <a:spcPct val="90000"/>
              </a:lnSpc>
              <a:spcBef>
                <a:spcPts val="1000"/>
              </a:spcBef>
            </a:pPr>
            <a:r>
              <a:rPr lang="fr-FR" sz="2000" b="1" dirty="0">
                <a:effectLst>
                  <a:outerShdw blurRad="38100" dist="38100" dir="2700000" algn="tl">
                    <a:srgbClr val="000000">
                      <a:alpha val="43137"/>
                    </a:srgbClr>
                  </a:outerShdw>
                </a:effectLst>
              </a:rPr>
              <a:t>Test de Déviance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La valeur de la p-value est largement &gt;5%, donc on accepte H0 en disant que le modèle ZINB s’ajuste convenablement aux données.</a:t>
            </a:r>
          </a:p>
        </p:txBody>
      </p:sp>
      <p:sp>
        <p:nvSpPr>
          <p:cNvPr id="11" name="Text Box 29">
            <a:extLst>
              <a:ext uri="{FF2B5EF4-FFF2-40B4-BE49-F238E27FC236}">
                <a16:creationId xmlns:a16="http://schemas.microsoft.com/office/drawing/2014/main" id="{77CA3FE7-411D-40C5-9F59-646BB103231E}"/>
              </a:ext>
            </a:extLst>
          </p:cNvPr>
          <p:cNvSpPr txBox="1">
            <a:spLocks noChangeArrowheads="1"/>
          </p:cNvSpPr>
          <p:nvPr/>
        </p:nvSpPr>
        <p:spPr bwMode="auto">
          <a:xfrm>
            <a:off x="4330267" y="1131977"/>
            <a:ext cx="3473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3.3) Validation du modèle</a:t>
            </a:r>
          </a:p>
        </p:txBody>
      </p:sp>
      <p:pic>
        <p:nvPicPr>
          <p:cNvPr id="5" name="Picture 4">
            <a:extLst>
              <a:ext uri="{FF2B5EF4-FFF2-40B4-BE49-F238E27FC236}">
                <a16:creationId xmlns:a16="http://schemas.microsoft.com/office/drawing/2014/main" id="{256BEDA6-C70A-438E-9315-684BE92DFE1F}"/>
              </a:ext>
            </a:extLst>
          </p:cNvPr>
          <p:cNvPicPr>
            <a:picLocks noChangeAspect="1"/>
          </p:cNvPicPr>
          <p:nvPr/>
        </p:nvPicPr>
        <p:blipFill>
          <a:blip r:embed="rId8"/>
          <a:stretch>
            <a:fillRect/>
          </a:stretch>
        </p:blipFill>
        <p:spPr>
          <a:xfrm>
            <a:off x="604912" y="2428926"/>
            <a:ext cx="2743200" cy="732788"/>
          </a:xfrm>
          <a:prstGeom prst="rect">
            <a:avLst/>
          </a:prstGeom>
        </p:spPr>
      </p:pic>
      <p:sp>
        <p:nvSpPr>
          <p:cNvPr id="14" name="Sous-titre 2">
            <a:extLst>
              <a:ext uri="{FF2B5EF4-FFF2-40B4-BE49-F238E27FC236}">
                <a16:creationId xmlns:a16="http://schemas.microsoft.com/office/drawing/2014/main" id="{34FA94C2-DD67-4C96-8B08-0C3DA0FB9A8C}"/>
              </a:ext>
            </a:extLst>
          </p:cNvPr>
          <p:cNvSpPr txBox="1">
            <a:spLocks/>
          </p:cNvSpPr>
          <p:nvPr/>
        </p:nvSpPr>
        <p:spPr>
          <a:xfrm>
            <a:off x="4474728" y="1645457"/>
            <a:ext cx="6073459" cy="461665"/>
          </a:xfrm>
          <a:prstGeom prst="rect">
            <a:avLst/>
          </a:prstGeom>
        </p:spPr>
        <p:txBody>
          <a:bodyPr vert="horz" lIns="91440" tIns="45720" rIns="91440" bIns="45720" rtlCol="0" anchor="t">
            <a:noAutofit/>
          </a:bodyPr>
          <a:lstStyle/>
          <a:p>
            <a:pPr rtl="1">
              <a:lnSpc>
                <a:spcPct val="90000"/>
              </a:lnSpc>
              <a:spcBef>
                <a:spcPts val="1000"/>
              </a:spcBef>
            </a:pPr>
            <a:r>
              <a:rPr lang="fr-FR" sz="2000" b="1" dirty="0">
                <a:effectLst>
                  <a:outerShdw blurRad="38100" dist="38100" dir="2700000" algn="tl">
                    <a:srgbClr val="000000">
                      <a:alpha val="43137"/>
                    </a:srgbClr>
                  </a:outerShdw>
                </a:effectLst>
              </a:rPr>
              <a:t>Analyse graphique des résidus :</a:t>
            </a:r>
          </a:p>
        </p:txBody>
      </p:sp>
      <p:pic>
        <p:nvPicPr>
          <p:cNvPr id="8" name="Picture 7">
            <a:extLst>
              <a:ext uri="{FF2B5EF4-FFF2-40B4-BE49-F238E27FC236}">
                <a16:creationId xmlns:a16="http://schemas.microsoft.com/office/drawing/2014/main" id="{D6052BA2-27E6-452F-B10A-8F002B13D494}"/>
              </a:ext>
            </a:extLst>
          </p:cNvPr>
          <p:cNvPicPr>
            <a:picLocks noChangeAspect="1"/>
          </p:cNvPicPr>
          <p:nvPr/>
        </p:nvPicPr>
        <p:blipFill>
          <a:blip r:embed="rId9"/>
          <a:stretch>
            <a:fillRect/>
          </a:stretch>
        </p:blipFill>
        <p:spPr>
          <a:xfrm>
            <a:off x="4455825" y="2107122"/>
            <a:ext cx="7256821" cy="4036255"/>
          </a:xfrm>
          <a:prstGeom prst="rect">
            <a:avLst/>
          </a:prstGeom>
        </p:spPr>
      </p:pic>
    </p:spTree>
    <p:extLst>
      <p:ext uri="{BB962C8B-B14F-4D97-AF65-F5344CB8AC3E}">
        <p14:creationId xmlns:p14="http://schemas.microsoft.com/office/powerpoint/2010/main" val="13603593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644693993"/>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D8BE8AFB-43C8-49BE-8B2F-FBF91F2E2965}"/>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82</a:t>
            </a:fld>
            <a:endParaRPr lang="fr-FR" sz="1400" b="1" dirty="0"/>
          </a:p>
        </p:txBody>
      </p:sp>
      <p:sp>
        <p:nvSpPr>
          <p:cNvPr id="20" name="Sous-titre 2">
            <a:extLst>
              <a:ext uri="{FF2B5EF4-FFF2-40B4-BE49-F238E27FC236}">
                <a16:creationId xmlns:a16="http://schemas.microsoft.com/office/drawing/2014/main" id="{C0923340-FE12-4EA0-A800-462FF474F582}"/>
              </a:ext>
            </a:extLst>
          </p:cNvPr>
          <p:cNvSpPr txBox="1">
            <a:spLocks/>
          </p:cNvSpPr>
          <p:nvPr/>
        </p:nvSpPr>
        <p:spPr>
          <a:xfrm>
            <a:off x="604911" y="1645457"/>
            <a:ext cx="11057206" cy="4417717"/>
          </a:xfrm>
          <a:prstGeom prst="rect">
            <a:avLst/>
          </a:prstGeom>
        </p:spPr>
        <p:txBody>
          <a:bodyPr vert="horz" lIns="91440" tIns="45720" rIns="91440" bIns="45720" rtlCol="0" anchor="t">
            <a:noAutofit/>
          </a:bodyPr>
          <a:lstStyle/>
          <a:p>
            <a:pPr rtl="1">
              <a:lnSpc>
                <a:spcPct val="90000"/>
              </a:lnSpc>
              <a:spcBef>
                <a:spcPts val="1000"/>
              </a:spcBef>
            </a:pPr>
            <a:r>
              <a:rPr lang="fr-FR" sz="2000" dirty="0"/>
              <a:t>Pour les distributions discrètes (y compris ZINB) une vérification visuelle des résidus bruts (</a:t>
            </a:r>
            <a:r>
              <a:rPr lang="fr-FR" sz="2000" i="1" dirty="0"/>
              <a:t>Raw </a:t>
            </a:r>
            <a:r>
              <a:rPr lang="fr-FR" sz="2000" i="1" dirty="0" err="1"/>
              <a:t>residuals</a:t>
            </a:r>
            <a:r>
              <a:rPr lang="fr-FR" sz="2000" dirty="0"/>
              <a:t>) est moins utile, car la variance et la forme des distributions changent généralement avec la moyenne. Pour de tels modèles, les résidus de Pearson ou de déviance sont mieux adaptés.</a:t>
            </a:r>
          </a:p>
          <a:p>
            <a:pPr rtl="1">
              <a:lnSpc>
                <a:spcPct val="90000"/>
              </a:lnSpc>
              <a:spcBef>
                <a:spcPts val="1000"/>
              </a:spcBef>
            </a:pPr>
            <a:endParaRPr lang="fr-FR" sz="2000" dirty="0"/>
          </a:p>
          <a:p>
            <a:pPr rtl="1">
              <a:lnSpc>
                <a:spcPct val="90000"/>
              </a:lnSpc>
              <a:spcBef>
                <a:spcPts val="1000"/>
              </a:spcBef>
            </a:pPr>
            <a:r>
              <a:rPr lang="fr-FR" sz="2000" dirty="0"/>
              <a:t>La validité du modèle ZINB pour la fréquence des sinistres est jugée bonne. En effet, la plupart des résidus de Pearson se situent autour de l’axe des abscisses, ce qui signifie que globalement le modèle donne une bonne prédiction.</a:t>
            </a:r>
          </a:p>
        </p:txBody>
      </p:sp>
    </p:spTree>
    <p:extLst>
      <p:ext uri="{BB962C8B-B14F-4D97-AF65-F5344CB8AC3E}">
        <p14:creationId xmlns:p14="http://schemas.microsoft.com/office/powerpoint/2010/main" val="1310553517"/>
      </p:ext>
    </p:extLst>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291730799"/>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83</a:t>
            </a:fld>
            <a:endParaRPr lang="fr-FR" sz="1400" b="1" dirty="0"/>
          </a:p>
        </p:txBody>
      </p:sp>
      <p:sp>
        <p:nvSpPr>
          <p:cNvPr id="15" name="Text Box 29">
            <a:extLst>
              <a:ext uri="{FF2B5EF4-FFF2-40B4-BE49-F238E27FC236}">
                <a16:creationId xmlns:a16="http://schemas.microsoft.com/office/drawing/2014/main" id="{3423A1C2-2F53-4060-A46C-5F51240BC92C}"/>
              </a:ext>
            </a:extLst>
          </p:cNvPr>
          <p:cNvSpPr txBox="1">
            <a:spLocks noChangeArrowheads="1"/>
          </p:cNvSpPr>
          <p:nvPr/>
        </p:nvSpPr>
        <p:spPr bwMode="auto">
          <a:xfrm>
            <a:off x="3679454" y="1131977"/>
            <a:ext cx="4775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 Comparaison des modèles établis</a:t>
            </a:r>
          </a:p>
        </p:txBody>
      </p:sp>
      <p:sp>
        <p:nvSpPr>
          <p:cNvPr id="17" name="Sous-titre 2">
            <a:extLst>
              <a:ext uri="{FF2B5EF4-FFF2-40B4-BE49-F238E27FC236}">
                <a16:creationId xmlns:a16="http://schemas.microsoft.com/office/drawing/2014/main" id="{B9C6CBB4-8F2A-4517-BF01-572016BB5E27}"/>
              </a:ext>
            </a:extLst>
          </p:cNvPr>
          <p:cNvSpPr txBox="1">
            <a:spLocks/>
          </p:cNvSpPr>
          <p:nvPr/>
        </p:nvSpPr>
        <p:spPr>
          <a:xfrm>
            <a:off x="604911" y="1645458"/>
            <a:ext cx="11057206" cy="942998"/>
          </a:xfrm>
          <a:prstGeom prst="rect">
            <a:avLst/>
          </a:prstGeom>
        </p:spPr>
        <p:txBody>
          <a:bodyPr vert="horz" lIns="91440" tIns="45720" rIns="91440" bIns="45720" rtlCol="0" anchor="t">
            <a:noAutofit/>
          </a:bodyPr>
          <a:lstStyle/>
          <a:p>
            <a:pPr rtl="1">
              <a:lnSpc>
                <a:spcPct val="90000"/>
              </a:lnSpc>
              <a:spcBef>
                <a:spcPts val="1000"/>
              </a:spcBef>
            </a:pPr>
            <a:r>
              <a:rPr lang="fr-FR" sz="2000" dirty="0"/>
              <a:t>Ces analyses comparatives seront faites sur l’échantillon de validation. Elles porteront généralement sur la performance prédictive de chaque modèle. Pour le cas des prévisions quantitatives, l’outil de comparaison habituellement adopté le MSE.</a:t>
            </a:r>
          </a:p>
        </p:txBody>
      </p:sp>
      <p:sp>
        <p:nvSpPr>
          <p:cNvPr id="18" name="Text Box 29">
            <a:extLst>
              <a:ext uri="{FF2B5EF4-FFF2-40B4-BE49-F238E27FC236}">
                <a16:creationId xmlns:a16="http://schemas.microsoft.com/office/drawing/2014/main" id="{8B8C1ABE-7CEA-48D4-9E73-47C19FF59ECF}"/>
              </a:ext>
            </a:extLst>
          </p:cNvPr>
          <p:cNvSpPr txBox="1">
            <a:spLocks noChangeArrowheads="1"/>
          </p:cNvSpPr>
          <p:nvPr/>
        </p:nvSpPr>
        <p:spPr bwMode="auto">
          <a:xfrm>
            <a:off x="4149838" y="2592672"/>
            <a:ext cx="3829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1.1) Modèles du coût moyen</a:t>
            </a:r>
          </a:p>
        </p:txBody>
      </p:sp>
      <p:sp>
        <p:nvSpPr>
          <p:cNvPr id="19" name="Sous-titre 2">
            <a:extLst>
              <a:ext uri="{FF2B5EF4-FFF2-40B4-BE49-F238E27FC236}">
                <a16:creationId xmlns:a16="http://schemas.microsoft.com/office/drawing/2014/main" id="{35ED41F3-478C-4957-B8E1-7969E62F4696}"/>
              </a:ext>
            </a:extLst>
          </p:cNvPr>
          <p:cNvSpPr txBox="1">
            <a:spLocks/>
          </p:cNvSpPr>
          <p:nvPr/>
        </p:nvSpPr>
        <p:spPr>
          <a:xfrm>
            <a:off x="602566" y="3148355"/>
            <a:ext cx="11057206" cy="942998"/>
          </a:xfrm>
          <a:prstGeom prst="rect">
            <a:avLst/>
          </a:prstGeom>
        </p:spPr>
        <p:txBody>
          <a:bodyPr vert="horz" lIns="91440" tIns="45720" rIns="91440" bIns="45720" rtlCol="0" anchor="t">
            <a:noAutofit/>
          </a:bodyPr>
          <a:lstStyle/>
          <a:p>
            <a:pPr rtl="1">
              <a:lnSpc>
                <a:spcPct val="90000"/>
              </a:lnSpc>
              <a:spcBef>
                <a:spcPts val="1000"/>
              </a:spcBef>
            </a:pPr>
            <a:r>
              <a:rPr lang="fr-FR" sz="2000" dirty="0"/>
              <a:t>Pour récapituler, 5 modèles ont été testés sur notre jeu de données.</a:t>
            </a:r>
          </a:p>
          <a:p>
            <a:pPr rtl="1">
              <a:lnSpc>
                <a:spcPct val="90000"/>
              </a:lnSpc>
              <a:spcBef>
                <a:spcPts val="1000"/>
              </a:spcBef>
            </a:pPr>
            <a:r>
              <a:rPr lang="fr-FR" sz="2000" dirty="0"/>
              <a:t>Pour l’instant, seuls les modèles d’apprentissage seront comparés.</a:t>
            </a:r>
          </a:p>
        </p:txBody>
      </p:sp>
      <p:pic>
        <p:nvPicPr>
          <p:cNvPr id="5" name="Picture 4">
            <a:extLst>
              <a:ext uri="{FF2B5EF4-FFF2-40B4-BE49-F238E27FC236}">
                <a16:creationId xmlns:a16="http://schemas.microsoft.com/office/drawing/2014/main" id="{F5CE0FBF-4312-463E-BC4C-968A0557A9CA}"/>
              </a:ext>
            </a:extLst>
          </p:cNvPr>
          <p:cNvPicPr>
            <a:picLocks noChangeAspect="1"/>
          </p:cNvPicPr>
          <p:nvPr/>
        </p:nvPicPr>
        <p:blipFill>
          <a:blip r:embed="rId8"/>
          <a:stretch>
            <a:fillRect/>
          </a:stretch>
        </p:blipFill>
        <p:spPr>
          <a:xfrm>
            <a:off x="1019322" y="4059666"/>
            <a:ext cx="3834032" cy="2116051"/>
          </a:xfrm>
          <a:prstGeom prst="rect">
            <a:avLst/>
          </a:prstGeom>
        </p:spPr>
      </p:pic>
      <p:sp>
        <p:nvSpPr>
          <p:cNvPr id="20" name="Sous-titre 2">
            <a:extLst>
              <a:ext uri="{FF2B5EF4-FFF2-40B4-BE49-F238E27FC236}">
                <a16:creationId xmlns:a16="http://schemas.microsoft.com/office/drawing/2014/main" id="{7C19EC43-FB5E-41AD-8DE4-92EC80656E26}"/>
              </a:ext>
            </a:extLst>
          </p:cNvPr>
          <p:cNvSpPr txBox="1">
            <a:spLocks/>
          </p:cNvSpPr>
          <p:nvPr/>
        </p:nvSpPr>
        <p:spPr>
          <a:xfrm>
            <a:off x="5270110" y="4046342"/>
            <a:ext cx="6542062" cy="2001628"/>
          </a:xfrm>
          <a:prstGeom prst="rect">
            <a:avLst/>
          </a:prstGeom>
        </p:spPr>
        <p:txBody>
          <a:bodyPr vert="horz" lIns="91440" tIns="45720" rIns="91440" bIns="45720" rtlCol="0" anchor="t">
            <a:noAutofit/>
          </a:bodyPr>
          <a:lstStyle/>
          <a:p>
            <a:pPr rtl="1">
              <a:lnSpc>
                <a:spcPct val="90000"/>
              </a:lnSpc>
              <a:spcBef>
                <a:spcPts val="1000"/>
              </a:spcBef>
            </a:pPr>
            <a:r>
              <a:rPr lang="fr-FR" sz="2000" dirty="0"/>
              <a:t>Les résultats montre que le </a:t>
            </a:r>
            <a:r>
              <a:rPr lang="fr-FR" sz="2000" i="1" dirty="0"/>
              <a:t>Gradient </a:t>
            </a:r>
            <a:r>
              <a:rPr lang="fr-FR" sz="2000" i="1" dirty="0" err="1"/>
              <a:t>Boosting</a:t>
            </a:r>
            <a:r>
              <a:rPr lang="fr-FR" sz="2000" i="1" dirty="0"/>
              <a:t> </a:t>
            </a:r>
            <a:r>
              <a:rPr lang="fr-FR" sz="2000" dirty="0"/>
              <a:t>est le modèle qui donne la meilleure prédiction en termes du MSE calculée sur la base de validation.</a:t>
            </a:r>
          </a:p>
          <a:p>
            <a:pPr rtl="1">
              <a:lnSpc>
                <a:spcPct val="90000"/>
              </a:lnSpc>
              <a:spcBef>
                <a:spcPts val="1000"/>
              </a:spcBef>
            </a:pPr>
            <a:r>
              <a:rPr lang="fr-FR" sz="2000" dirty="0"/>
              <a:t>Etant une v. quantitative, la v. à prédire (coût moyen) est segmentée en 20 classes (intervalles). Le centre de chaque classe constitue un score. A chaque score (ou classe) est associée une valeur prédite et une valeur réelle moyenne.</a:t>
            </a:r>
          </a:p>
        </p:txBody>
      </p:sp>
    </p:spTree>
    <p:extLst>
      <p:ext uri="{BB962C8B-B14F-4D97-AF65-F5344CB8AC3E}">
        <p14:creationId xmlns:p14="http://schemas.microsoft.com/office/powerpoint/2010/main" val="18164753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84</a:t>
            </a:fld>
            <a:endParaRPr lang="fr-FR" sz="1400" b="1" dirty="0"/>
          </a:p>
        </p:txBody>
      </p:sp>
      <p:sp>
        <p:nvSpPr>
          <p:cNvPr id="17" name="Sous-titre 2">
            <a:extLst>
              <a:ext uri="{FF2B5EF4-FFF2-40B4-BE49-F238E27FC236}">
                <a16:creationId xmlns:a16="http://schemas.microsoft.com/office/drawing/2014/main" id="{B9C6CBB4-8F2A-4517-BF01-572016BB5E27}"/>
              </a:ext>
            </a:extLst>
          </p:cNvPr>
          <p:cNvSpPr txBox="1">
            <a:spLocks/>
          </p:cNvSpPr>
          <p:nvPr/>
        </p:nvSpPr>
        <p:spPr>
          <a:xfrm>
            <a:off x="604911" y="3657138"/>
            <a:ext cx="11057206" cy="2293495"/>
          </a:xfrm>
          <a:prstGeom prst="rect">
            <a:avLst/>
          </a:prstGeom>
        </p:spPr>
        <p:txBody>
          <a:bodyPr vert="horz" lIns="91440" tIns="45720" rIns="91440" bIns="45720" rtlCol="0" anchor="t">
            <a:noAutofit/>
          </a:bodyPr>
          <a:lstStyle/>
          <a:p>
            <a:pPr rtl="1">
              <a:lnSpc>
                <a:spcPct val="90000"/>
              </a:lnSpc>
              <a:spcBef>
                <a:spcPts val="1000"/>
              </a:spcBef>
            </a:pPr>
            <a:r>
              <a:rPr lang="fr-FR" sz="2000" dirty="0"/>
              <a:t>La figure présente 2 graphiques : Le g à gauche concerne les données d’entrainement et celui à droite est construit à partir des données de validation.</a:t>
            </a:r>
          </a:p>
          <a:p>
            <a:pPr rtl="1">
              <a:lnSpc>
                <a:spcPct val="90000"/>
              </a:lnSpc>
              <a:spcBef>
                <a:spcPts val="1000"/>
              </a:spcBef>
            </a:pPr>
            <a:r>
              <a:rPr lang="fr-FR" sz="2000" dirty="0"/>
              <a:t>En analysant le g associé à la base de validation, nous constatons que pour des scores inférieurs à 55142.08 </a:t>
            </a:r>
            <a:r>
              <a:rPr lang="fr-FR" sz="2000" dirty="0" err="1"/>
              <a:t>DHs</a:t>
            </a:r>
            <a:r>
              <a:rPr lang="fr-FR" sz="2000" dirty="0"/>
              <a:t>, l’écart entre les valeurs prédites et les valeurs observées du coût moyen est négligeable, au-delà de cette valeur l’écart augmente et baisse brutalement. Cela pourrait s’expliquer par la présence de quelques valeurs aberrantes.</a:t>
            </a:r>
          </a:p>
          <a:p>
            <a:pPr rtl="1">
              <a:lnSpc>
                <a:spcPct val="90000"/>
              </a:lnSpc>
              <a:spcBef>
                <a:spcPts val="1000"/>
              </a:spcBef>
            </a:pPr>
            <a:r>
              <a:rPr lang="fr-FR" sz="2000" dirty="0"/>
              <a:t>Pour les autres modèles (y compris le GLM), leur description graphique est p (annexe)</a:t>
            </a:r>
          </a:p>
        </p:txBody>
      </p:sp>
      <p:pic>
        <p:nvPicPr>
          <p:cNvPr id="3" name="Picture 2">
            <a:extLst>
              <a:ext uri="{FF2B5EF4-FFF2-40B4-BE49-F238E27FC236}">
                <a16:creationId xmlns:a16="http://schemas.microsoft.com/office/drawing/2014/main" id="{081BDF86-3A5E-47C9-A4E5-6406407653F8}"/>
              </a:ext>
            </a:extLst>
          </p:cNvPr>
          <p:cNvPicPr>
            <a:picLocks noChangeAspect="1"/>
          </p:cNvPicPr>
          <p:nvPr/>
        </p:nvPicPr>
        <p:blipFill>
          <a:blip r:embed="rId8"/>
          <a:stretch>
            <a:fillRect/>
          </a:stretch>
        </p:blipFill>
        <p:spPr>
          <a:xfrm>
            <a:off x="3126794" y="1192483"/>
            <a:ext cx="5747657" cy="2079653"/>
          </a:xfrm>
          <a:prstGeom prst="rect">
            <a:avLst/>
          </a:prstGeom>
        </p:spPr>
      </p:pic>
    </p:spTree>
    <p:extLst>
      <p:ext uri="{BB962C8B-B14F-4D97-AF65-F5344CB8AC3E}">
        <p14:creationId xmlns:p14="http://schemas.microsoft.com/office/powerpoint/2010/main" val="175560468"/>
      </p:ext>
    </p:extLst>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85</a:t>
            </a:fld>
            <a:endParaRPr lang="fr-FR" sz="1400" b="1" dirty="0"/>
          </a:p>
        </p:txBody>
      </p:sp>
      <p:sp>
        <p:nvSpPr>
          <p:cNvPr id="17" name="Sous-titre 2">
            <a:extLst>
              <a:ext uri="{FF2B5EF4-FFF2-40B4-BE49-F238E27FC236}">
                <a16:creationId xmlns:a16="http://schemas.microsoft.com/office/drawing/2014/main" id="{B9C6CBB4-8F2A-4517-BF01-572016BB5E27}"/>
              </a:ext>
            </a:extLst>
          </p:cNvPr>
          <p:cNvSpPr txBox="1">
            <a:spLocks/>
          </p:cNvSpPr>
          <p:nvPr/>
        </p:nvSpPr>
        <p:spPr>
          <a:xfrm>
            <a:off x="604911" y="1153086"/>
            <a:ext cx="11057206" cy="426941"/>
          </a:xfrm>
          <a:prstGeom prst="rect">
            <a:avLst/>
          </a:prstGeom>
        </p:spPr>
        <p:txBody>
          <a:bodyPr vert="horz" lIns="91440" tIns="45720" rIns="91440" bIns="45720" rtlCol="0" anchor="t">
            <a:noAutofit/>
          </a:bodyPr>
          <a:lstStyle/>
          <a:p>
            <a:pPr rtl="1">
              <a:lnSpc>
                <a:spcPct val="90000"/>
              </a:lnSpc>
              <a:spcBef>
                <a:spcPts val="1000"/>
              </a:spcBef>
            </a:pPr>
            <a:r>
              <a:rPr lang="fr-FR" sz="2000" dirty="0"/>
              <a:t>Le graphique suivant récapitule notre raisonnement comparatif des modèles d’apprentissage :</a:t>
            </a:r>
          </a:p>
        </p:txBody>
      </p:sp>
      <p:pic>
        <p:nvPicPr>
          <p:cNvPr id="5" name="Picture 4">
            <a:extLst>
              <a:ext uri="{FF2B5EF4-FFF2-40B4-BE49-F238E27FC236}">
                <a16:creationId xmlns:a16="http://schemas.microsoft.com/office/drawing/2014/main" id="{49D640B2-3045-438D-8172-22C81CA7DE7C}"/>
              </a:ext>
            </a:extLst>
          </p:cNvPr>
          <p:cNvPicPr>
            <a:picLocks noChangeAspect="1"/>
          </p:cNvPicPr>
          <p:nvPr/>
        </p:nvPicPr>
        <p:blipFill>
          <a:blip r:embed="rId8"/>
          <a:stretch>
            <a:fillRect/>
          </a:stretch>
        </p:blipFill>
        <p:spPr>
          <a:xfrm>
            <a:off x="528710" y="1655225"/>
            <a:ext cx="5029200" cy="2694648"/>
          </a:xfrm>
          <a:prstGeom prst="rect">
            <a:avLst/>
          </a:prstGeom>
        </p:spPr>
      </p:pic>
      <p:sp>
        <p:nvSpPr>
          <p:cNvPr id="10" name="Sous-titre 2">
            <a:extLst>
              <a:ext uri="{FF2B5EF4-FFF2-40B4-BE49-F238E27FC236}">
                <a16:creationId xmlns:a16="http://schemas.microsoft.com/office/drawing/2014/main" id="{139E8190-49F6-4280-AC04-9E0E5FD66572}"/>
              </a:ext>
            </a:extLst>
          </p:cNvPr>
          <p:cNvSpPr txBox="1">
            <a:spLocks/>
          </p:cNvSpPr>
          <p:nvPr/>
        </p:nvSpPr>
        <p:spPr>
          <a:xfrm>
            <a:off x="461889" y="4512921"/>
            <a:ext cx="5277729" cy="2028556"/>
          </a:xfrm>
          <a:prstGeom prst="rect">
            <a:avLst/>
          </a:prstGeom>
        </p:spPr>
        <p:txBody>
          <a:bodyPr vert="horz" lIns="91440" tIns="45720" rIns="91440" bIns="45720" rtlCol="0" anchor="t">
            <a:noAutofit/>
          </a:bodyPr>
          <a:lstStyle/>
          <a:p>
            <a:pPr rtl="1">
              <a:lnSpc>
                <a:spcPct val="90000"/>
              </a:lnSpc>
              <a:spcBef>
                <a:spcPts val="1000"/>
              </a:spcBef>
            </a:pPr>
            <a:r>
              <a:rPr lang="fr-FR" sz="2000" dirty="0"/>
              <a:t>Ce graphique montre la valeur prédite moyenne du coût moyen par rapport à la fraction de sélection (décile décrit par le mot « profondeur »). En sélectionnant 60% des données de validation, par exemple, la valeur prédite moyenne égale à :</a:t>
            </a:r>
          </a:p>
        </p:txBody>
      </p:sp>
      <p:sp>
        <p:nvSpPr>
          <p:cNvPr id="11" name="Sous-titre 2">
            <a:extLst>
              <a:ext uri="{FF2B5EF4-FFF2-40B4-BE49-F238E27FC236}">
                <a16:creationId xmlns:a16="http://schemas.microsoft.com/office/drawing/2014/main" id="{36C36F49-5D0D-490E-AE9C-190ED98658E1}"/>
              </a:ext>
            </a:extLst>
          </p:cNvPr>
          <p:cNvSpPr txBox="1">
            <a:spLocks/>
          </p:cNvSpPr>
          <p:nvPr/>
        </p:nvSpPr>
        <p:spPr>
          <a:xfrm>
            <a:off x="5739618" y="1837277"/>
            <a:ext cx="5990493" cy="4772294"/>
          </a:xfrm>
          <a:prstGeom prst="rect">
            <a:avLst/>
          </a:prstGeom>
        </p:spPr>
        <p:txBody>
          <a:bodyPr vert="horz" lIns="91440" tIns="45720" rIns="91440" bIns="45720" rtlCol="0" anchor="t">
            <a:noAutofit/>
          </a:bodyPr>
          <a:lstStyle/>
          <a:p>
            <a:pPr rtl="1">
              <a:lnSpc>
                <a:spcPct val="90000"/>
              </a:lnSpc>
              <a:spcBef>
                <a:spcPts val="1000"/>
              </a:spcBef>
            </a:pPr>
            <a:r>
              <a:rPr lang="fr-FR" sz="2000" dirty="0">
                <a:effectLst>
                  <a:outerShdw blurRad="38100" dist="38100" dir="2700000" algn="tl">
                    <a:srgbClr val="000000">
                      <a:alpha val="43137"/>
                    </a:srgbClr>
                  </a:outerShdw>
                </a:effectLst>
              </a:rPr>
              <a:t>31277.82 </a:t>
            </a:r>
            <a:r>
              <a:rPr lang="fr-FR" sz="2000" dirty="0" err="1">
                <a:effectLst>
                  <a:outerShdw blurRad="38100" dist="38100" dir="2700000" algn="tl">
                    <a:srgbClr val="000000">
                      <a:alpha val="43137"/>
                    </a:srgbClr>
                  </a:outerShdw>
                </a:effectLst>
              </a:rPr>
              <a:t>DHs</a:t>
            </a:r>
            <a:r>
              <a:rPr lang="fr-FR" sz="2000" dirty="0">
                <a:effectLst>
                  <a:outerShdw blurRad="38100" dist="38100" dir="2700000" algn="tl">
                    <a:srgbClr val="000000">
                      <a:alpha val="43137"/>
                    </a:srgbClr>
                  </a:outerShdw>
                </a:effectLst>
              </a:rPr>
              <a:t> pour le modèle CART</a:t>
            </a:r>
          </a:p>
          <a:p>
            <a:pPr rtl="1">
              <a:lnSpc>
                <a:spcPct val="90000"/>
              </a:lnSpc>
              <a:spcBef>
                <a:spcPts val="1000"/>
              </a:spcBef>
            </a:pPr>
            <a:r>
              <a:rPr lang="fr-FR" sz="2000" dirty="0">
                <a:effectLst>
                  <a:outerShdw blurRad="38100" dist="38100" dir="2700000" algn="tl">
                    <a:srgbClr val="000000">
                      <a:alpha val="43137"/>
                    </a:srgbClr>
                  </a:outerShdw>
                </a:effectLst>
              </a:rPr>
              <a:t>31581.45 </a:t>
            </a:r>
            <a:r>
              <a:rPr lang="fr-FR" sz="2000" dirty="0" err="1">
                <a:effectLst>
                  <a:outerShdw blurRad="38100" dist="38100" dir="2700000" algn="tl">
                    <a:srgbClr val="000000">
                      <a:alpha val="43137"/>
                    </a:srgbClr>
                  </a:outerShdw>
                </a:effectLst>
              </a:rPr>
              <a:t>DHs</a:t>
            </a:r>
            <a:r>
              <a:rPr lang="fr-FR" sz="2000" dirty="0">
                <a:effectLst>
                  <a:outerShdw blurRad="38100" dist="38100" dir="2700000" algn="tl">
                    <a:srgbClr val="000000">
                      <a:alpha val="43137"/>
                    </a:srgbClr>
                  </a:outerShdw>
                </a:effectLst>
              </a:rPr>
              <a:t> pour le modèle RN</a:t>
            </a:r>
          </a:p>
          <a:p>
            <a:pPr rtl="1">
              <a:lnSpc>
                <a:spcPct val="90000"/>
              </a:lnSpc>
              <a:spcBef>
                <a:spcPts val="1000"/>
              </a:spcBef>
            </a:pPr>
            <a:r>
              <a:rPr lang="fr-FR" sz="2000" dirty="0">
                <a:effectLst>
                  <a:outerShdw blurRad="38100" dist="38100" dir="2700000" algn="tl">
                    <a:srgbClr val="000000">
                      <a:alpha val="43137"/>
                    </a:srgbClr>
                  </a:outerShdw>
                </a:effectLst>
              </a:rPr>
              <a:t>32642.01 </a:t>
            </a:r>
            <a:r>
              <a:rPr lang="fr-FR" sz="2000" dirty="0" err="1">
                <a:effectLst>
                  <a:outerShdw blurRad="38100" dist="38100" dir="2700000" algn="tl">
                    <a:srgbClr val="000000">
                      <a:alpha val="43137"/>
                    </a:srgbClr>
                  </a:outerShdw>
                </a:effectLst>
              </a:rPr>
              <a:t>DHs</a:t>
            </a:r>
            <a:r>
              <a:rPr lang="fr-FR" sz="2000" dirty="0">
                <a:effectLst>
                  <a:outerShdw blurRad="38100" dist="38100" dir="2700000" algn="tl">
                    <a:srgbClr val="000000">
                      <a:alpha val="43137"/>
                    </a:srgbClr>
                  </a:outerShdw>
                </a:effectLst>
              </a:rPr>
              <a:t> pour le modèle Gradient </a:t>
            </a:r>
            <a:r>
              <a:rPr lang="fr-FR" sz="2000" dirty="0" err="1">
                <a:effectLst>
                  <a:outerShdw blurRad="38100" dist="38100" dir="2700000" algn="tl">
                    <a:srgbClr val="000000">
                      <a:alpha val="43137"/>
                    </a:srgbClr>
                  </a:outerShdw>
                </a:effectLst>
              </a:rPr>
              <a:t>Boosting</a:t>
            </a:r>
            <a:endParaRPr lang="fr-FR" sz="2000" dirty="0">
              <a:effectLst>
                <a:outerShdw blurRad="38100" dist="38100" dir="2700000" algn="tl">
                  <a:srgbClr val="000000">
                    <a:alpha val="43137"/>
                  </a:srgbClr>
                </a:outerShdw>
              </a:effectLst>
            </a:endParaRPr>
          </a:p>
          <a:p>
            <a:pPr rtl="1">
              <a:lnSpc>
                <a:spcPct val="90000"/>
              </a:lnSpc>
              <a:spcBef>
                <a:spcPts val="1000"/>
              </a:spcBef>
            </a:pPr>
            <a:r>
              <a:rPr lang="fr-FR" sz="2000" dirty="0">
                <a:effectLst>
                  <a:outerShdw blurRad="38100" dist="38100" dir="2700000" algn="tl">
                    <a:srgbClr val="000000">
                      <a:alpha val="43137"/>
                    </a:srgbClr>
                  </a:outerShdw>
                </a:effectLst>
              </a:rPr>
              <a:t>34051.DHs pour le modèle </a:t>
            </a:r>
            <a:r>
              <a:rPr lang="fr-FR" sz="2000" dirty="0" err="1">
                <a:effectLst>
                  <a:outerShdw blurRad="38100" dist="38100" dir="2700000" algn="tl">
                    <a:srgbClr val="000000">
                      <a:alpha val="43137"/>
                    </a:srgbClr>
                  </a:outerShdw>
                </a:effectLst>
              </a:rPr>
              <a:t>Random</a:t>
            </a:r>
            <a:r>
              <a:rPr lang="fr-FR" sz="2000" dirty="0">
                <a:effectLst>
                  <a:outerShdw blurRad="38100" dist="38100" dir="2700000" algn="tl">
                    <a:srgbClr val="000000">
                      <a:alpha val="43137"/>
                    </a:srgbClr>
                  </a:outerShdw>
                </a:effectLst>
              </a:rPr>
              <a:t> Forest</a:t>
            </a:r>
          </a:p>
          <a:p>
            <a:pPr rtl="1">
              <a:lnSpc>
                <a:spcPct val="90000"/>
              </a:lnSpc>
              <a:spcBef>
                <a:spcPts val="1000"/>
              </a:spcBef>
            </a:pPr>
            <a:endParaRPr lang="fr-FR" sz="2000" dirty="0"/>
          </a:p>
          <a:p>
            <a:pPr rtl="1">
              <a:lnSpc>
                <a:spcPct val="90000"/>
              </a:lnSpc>
              <a:spcBef>
                <a:spcPts val="1000"/>
              </a:spcBef>
            </a:pPr>
            <a:r>
              <a:rPr lang="fr-FR" sz="2000" dirty="0"/>
              <a:t>De plus, nous constatons que les deux modèles GB et RN partage approximativement la même prédiction du coût moyen pour une profondeur inférieure à 20.</a:t>
            </a:r>
          </a:p>
          <a:p>
            <a:pPr rtl="1">
              <a:lnSpc>
                <a:spcPct val="90000"/>
              </a:lnSpc>
              <a:spcBef>
                <a:spcPts val="1000"/>
              </a:spcBef>
            </a:pPr>
            <a:r>
              <a:rPr lang="fr-FR" sz="2000" dirty="0"/>
              <a:t>Afin de comparer les modèles d’apprentissage établis avec le modèle traditionnel (GLM loi Log-Normale), nous devons employer la même v. dépendante transformée (log-coût moyen) pour l’intégralité des modèles.</a:t>
            </a:r>
          </a:p>
        </p:txBody>
      </p:sp>
    </p:spTree>
    <p:extLst>
      <p:ext uri="{BB962C8B-B14F-4D97-AF65-F5344CB8AC3E}">
        <p14:creationId xmlns:p14="http://schemas.microsoft.com/office/powerpoint/2010/main" val="1442427342"/>
      </p:ext>
    </p:extLst>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86</a:t>
            </a:fld>
            <a:endParaRPr lang="fr-FR" sz="1400" b="1" dirty="0"/>
          </a:p>
        </p:txBody>
      </p:sp>
      <p:sp>
        <p:nvSpPr>
          <p:cNvPr id="10" name="Sous-titre 2">
            <a:extLst>
              <a:ext uri="{FF2B5EF4-FFF2-40B4-BE49-F238E27FC236}">
                <a16:creationId xmlns:a16="http://schemas.microsoft.com/office/drawing/2014/main" id="{139E8190-49F6-4280-AC04-9E0E5FD66572}"/>
              </a:ext>
            </a:extLst>
          </p:cNvPr>
          <p:cNvSpPr txBox="1">
            <a:spLocks/>
          </p:cNvSpPr>
          <p:nvPr/>
        </p:nvSpPr>
        <p:spPr>
          <a:xfrm>
            <a:off x="461889" y="3429000"/>
            <a:ext cx="11003280" cy="3112477"/>
          </a:xfrm>
          <a:prstGeom prst="rect">
            <a:avLst/>
          </a:prstGeom>
        </p:spPr>
        <p:txBody>
          <a:bodyPr vert="horz" lIns="91440" tIns="45720" rIns="91440" bIns="45720" rtlCol="0" anchor="t">
            <a:noAutofit/>
          </a:bodyPr>
          <a:lstStyle/>
          <a:p>
            <a:pPr rtl="1">
              <a:lnSpc>
                <a:spcPct val="90000"/>
              </a:lnSpc>
              <a:spcBef>
                <a:spcPts val="1000"/>
              </a:spcBef>
            </a:pPr>
            <a:r>
              <a:rPr lang="fr-FR" sz="2000" dirty="0"/>
              <a:t>D’après le résultat ci-dessus, nous concluons que les méthodes d’apprentissage dépasse la méthode classique GLM en terme de prédiction. Nous remarquons aussi  que le GB este toujours le meilleur modèle pour le coût moyen. Le prix à payer pour obtenir ces performances est d’avoir des résultats de type boîte noire dans lequel il est difficile d’identifier l’effet d’une v. sur le résultat final. Cette remarque est valable pour le RF, les RN, mais pas pour les arbres de régression simple qui offrent une lecture visuelle du modèle.</a:t>
            </a:r>
          </a:p>
          <a:p>
            <a:pPr rtl="1">
              <a:lnSpc>
                <a:spcPct val="90000"/>
              </a:lnSpc>
              <a:spcBef>
                <a:spcPts val="1000"/>
              </a:spcBef>
            </a:pPr>
            <a:endParaRPr lang="fr-FR" sz="2000" dirty="0"/>
          </a:p>
          <a:p>
            <a:pPr rtl="1">
              <a:lnSpc>
                <a:spcPct val="90000"/>
              </a:lnSpc>
              <a:spcBef>
                <a:spcPts val="1000"/>
              </a:spcBef>
            </a:pPr>
            <a:r>
              <a:rPr lang="fr-FR" sz="2000" dirty="0"/>
              <a:t>Les résultats montrent de plus que la transformation logarithmique subie par la v. cible a influencé la performance de certains modèles. En effet, le RN devient moins performant en comparant avec la forêt aléatoire et l’arbre de régression CART.</a:t>
            </a:r>
          </a:p>
        </p:txBody>
      </p:sp>
      <p:pic>
        <p:nvPicPr>
          <p:cNvPr id="3" name="Picture 2">
            <a:extLst>
              <a:ext uri="{FF2B5EF4-FFF2-40B4-BE49-F238E27FC236}">
                <a16:creationId xmlns:a16="http://schemas.microsoft.com/office/drawing/2014/main" id="{5724C20A-0D82-4A45-BA82-0DE68CED6CD5}"/>
              </a:ext>
            </a:extLst>
          </p:cNvPr>
          <p:cNvPicPr>
            <a:picLocks noChangeAspect="1"/>
          </p:cNvPicPr>
          <p:nvPr/>
        </p:nvPicPr>
        <p:blipFill>
          <a:blip r:embed="rId8"/>
          <a:stretch>
            <a:fillRect/>
          </a:stretch>
        </p:blipFill>
        <p:spPr>
          <a:xfrm>
            <a:off x="3460652" y="1336431"/>
            <a:ext cx="5149948" cy="1926442"/>
          </a:xfrm>
          <a:prstGeom prst="rect">
            <a:avLst/>
          </a:prstGeom>
        </p:spPr>
      </p:pic>
    </p:spTree>
    <p:extLst>
      <p:ext uri="{BB962C8B-B14F-4D97-AF65-F5344CB8AC3E}">
        <p14:creationId xmlns:p14="http://schemas.microsoft.com/office/powerpoint/2010/main" val="1174484676"/>
      </p:ext>
    </p:extLst>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87</a:t>
            </a:fld>
            <a:endParaRPr lang="fr-FR" sz="1400" b="1" dirty="0"/>
          </a:p>
        </p:txBody>
      </p:sp>
      <p:sp>
        <p:nvSpPr>
          <p:cNvPr id="10" name="Sous-titre 2">
            <a:extLst>
              <a:ext uri="{FF2B5EF4-FFF2-40B4-BE49-F238E27FC236}">
                <a16:creationId xmlns:a16="http://schemas.microsoft.com/office/drawing/2014/main" id="{139E8190-49F6-4280-AC04-9E0E5FD66572}"/>
              </a:ext>
            </a:extLst>
          </p:cNvPr>
          <p:cNvSpPr txBox="1">
            <a:spLocks/>
          </p:cNvSpPr>
          <p:nvPr/>
        </p:nvSpPr>
        <p:spPr>
          <a:xfrm>
            <a:off x="461889" y="1769012"/>
            <a:ext cx="11003280" cy="1138119"/>
          </a:xfrm>
          <a:prstGeom prst="rect">
            <a:avLst/>
          </a:prstGeom>
        </p:spPr>
        <p:txBody>
          <a:bodyPr vert="horz" lIns="91440" tIns="45720" rIns="91440" bIns="45720" rtlCol="0" anchor="t">
            <a:noAutofit/>
          </a:bodyPr>
          <a:lstStyle/>
          <a:p>
            <a:pPr rtl="1">
              <a:lnSpc>
                <a:spcPct val="90000"/>
              </a:lnSpc>
              <a:spcBef>
                <a:spcPts val="1000"/>
              </a:spcBef>
            </a:pPr>
            <a:r>
              <a:rPr lang="fr-FR" sz="2000" dirty="0"/>
              <a:t>La modélisation de la fréquence par les méthodes non paramétriques peut s’avérer plus compliquée. En effet, la fréquence est composée d’une majorité de valeurs nulles et le temps de calcul des algorithmes d’apprentissage est trop lent.</a:t>
            </a:r>
          </a:p>
          <a:p>
            <a:pPr rtl="1">
              <a:lnSpc>
                <a:spcPct val="90000"/>
              </a:lnSpc>
              <a:spcBef>
                <a:spcPts val="1000"/>
              </a:spcBef>
            </a:pPr>
            <a:endParaRPr lang="fr-FR" sz="2000" b="1" dirty="0"/>
          </a:p>
        </p:txBody>
      </p:sp>
      <p:sp>
        <p:nvSpPr>
          <p:cNvPr id="8" name="Text Box 29">
            <a:extLst>
              <a:ext uri="{FF2B5EF4-FFF2-40B4-BE49-F238E27FC236}">
                <a16:creationId xmlns:a16="http://schemas.microsoft.com/office/drawing/2014/main" id="{F49313DF-944D-41F3-8573-0305EF7A0521}"/>
              </a:ext>
            </a:extLst>
          </p:cNvPr>
          <p:cNvSpPr txBox="1">
            <a:spLocks noChangeArrowheads="1"/>
          </p:cNvSpPr>
          <p:nvPr/>
        </p:nvSpPr>
        <p:spPr bwMode="auto">
          <a:xfrm>
            <a:off x="3359788" y="1214038"/>
            <a:ext cx="5409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1.2) Modèles de la fréquence de sinistres</a:t>
            </a:r>
          </a:p>
        </p:txBody>
      </p:sp>
      <p:pic>
        <p:nvPicPr>
          <p:cNvPr id="5" name="Picture 4">
            <a:extLst>
              <a:ext uri="{FF2B5EF4-FFF2-40B4-BE49-F238E27FC236}">
                <a16:creationId xmlns:a16="http://schemas.microsoft.com/office/drawing/2014/main" id="{4A2E9CA7-626C-4190-B343-9F14DA3390FA}"/>
              </a:ext>
            </a:extLst>
          </p:cNvPr>
          <p:cNvPicPr>
            <a:picLocks noChangeAspect="1"/>
          </p:cNvPicPr>
          <p:nvPr/>
        </p:nvPicPr>
        <p:blipFill>
          <a:blip r:embed="rId8"/>
          <a:stretch>
            <a:fillRect/>
          </a:stretch>
        </p:blipFill>
        <p:spPr>
          <a:xfrm>
            <a:off x="604911" y="2871932"/>
            <a:ext cx="4529797" cy="1828850"/>
          </a:xfrm>
          <a:prstGeom prst="rect">
            <a:avLst/>
          </a:prstGeom>
        </p:spPr>
      </p:pic>
      <p:sp>
        <p:nvSpPr>
          <p:cNvPr id="11" name="Sous-titre 2">
            <a:extLst>
              <a:ext uri="{FF2B5EF4-FFF2-40B4-BE49-F238E27FC236}">
                <a16:creationId xmlns:a16="http://schemas.microsoft.com/office/drawing/2014/main" id="{7DB04617-3AB9-4AAA-A790-FC558D81496F}"/>
              </a:ext>
            </a:extLst>
          </p:cNvPr>
          <p:cNvSpPr txBox="1">
            <a:spLocks/>
          </p:cNvSpPr>
          <p:nvPr/>
        </p:nvSpPr>
        <p:spPr>
          <a:xfrm>
            <a:off x="461889" y="4962685"/>
            <a:ext cx="5190978" cy="1548410"/>
          </a:xfrm>
          <a:prstGeom prst="rect">
            <a:avLst/>
          </a:prstGeom>
        </p:spPr>
        <p:txBody>
          <a:bodyPr vert="horz" lIns="91440" tIns="45720" rIns="91440" bIns="45720" rtlCol="0" anchor="t">
            <a:noAutofit/>
          </a:bodyPr>
          <a:lstStyle/>
          <a:p>
            <a:pPr rtl="1">
              <a:lnSpc>
                <a:spcPct val="90000"/>
              </a:lnSpc>
              <a:spcBef>
                <a:spcPts val="1000"/>
              </a:spcBef>
            </a:pPr>
            <a:r>
              <a:rPr lang="fr-FR" sz="2000" dirty="0"/>
              <a:t>Le GB est la méthode qui minimise le MSE. LA méthode qui obtient le plus grand MSE, soit celle qui réalise le moins bon résultat, est le RN qui est également une méthode d’apprentissage statistique.</a:t>
            </a:r>
          </a:p>
        </p:txBody>
      </p:sp>
      <p:sp>
        <p:nvSpPr>
          <p:cNvPr id="12" name="Sous-titre 2">
            <a:extLst>
              <a:ext uri="{FF2B5EF4-FFF2-40B4-BE49-F238E27FC236}">
                <a16:creationId xmlns:a16="http://schemas.microsoft.com/office/drawing/2014/main" id="{783DACF7-C4E5-4664-94FB-6F4DD3A49BEC}"/>
              </a:ext>
            </a:extLst>
          </p:cNvPr>
          <p:cNvSpPr txBox="1">
            <a:spLocks/>
          </p:cNvSpPr>
          <p:nvPr/>
        </p:nvSpPr>
        <p:spPr>
          <a:xfrm>
            <a:off x="6396111" y="2871932"/>
            <a:ext cx="5190978" cy="1548410"/>
          </a:xfrm>
          <a:prstGeom prst="rect">
            <a:avLst/>
          </a:prstGeom>
        </p:spPr>
        <p:txBody>
          <a:bodyPr vert="horz" lIns="91440" tIns="45720" rIns="91440" bIns="45720" rtlCol="0" anchor="t">
            <a:noAutofit/>
          </a:bodyPr>
          <a:lstStyle/>
          <a:p>
            <a:pPr rtl="1">
              <a:lnSpc>
                <a:spcPct val="90000"/>
              </a:lnSpc>
              <a:spcBef>
                <a:spcPts val="1000"/>
              </a:spcBef>
            </a:pPr>
            <a:r>
              <a:rPr lang="fr-FR" sz="2000" dirty="0"/>
              <a:t>Nous pouvons ainsi voir que les résultats obtenus concernant la modélisation de la fréquence ne permettent pas d’avoir une conclusion pertinente quant à la performance des algorithmes d’apprentissage face à la méthode classique GLM. En, effet, le GLM (ZINB) a réalisé un bon résultat en se classant au 2</a:t>
            </a:r>
            <a:r>
              <a:rPr lang="fr-FR" sz="2000" baseline="30000" dirty="0"/>
              <a:t>ème</a:t>
            </a:r>
            <a:r>
              <a:rPr lang="fr-FR" sz="2000" dirty="0"/>
              <a:t> rang, ce qui est raisonnable puisque les modèles gonflés à zéro (</a:t>
            </a:r>
            <a:r>
              <a:rPr lang="fr-FR" sz="2000" dirty="0" err="1"/>
              <a:t>Zero-Inflated</a:t>
            </a:r>
            <a:r>
              <a:rPr lang="fr-FR" sz="2000" dirty="0"/>
              <a:t>) sont l’approche naturelle lorsque le statut des zéros structurels est inconnu, c’est-à-dire lorsque les zéros structurels ne peuvent pas être distinguées des zéros aléatoires</a:t>
            </a:r>
          </a:p>
        </p:txBody>
      </p:sp>
    </p:spTree>
    <p:extLst>
      <p:ext uri="{BB962C8B-B14F-4D97-AF65-F5344CB8AC3E}">
        <p14:creationId xmlns:p14="http://schemas.microsoft.com/office/powerpoint/2010/main" val="4371317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88</a:t>
            </a:fld>
            <a:endParaRPr lang="fr-FR" sz="1400" b="1" dirty="0"/>
          </a:p>
        </p:txBody>
      </p:sp>
      <p:sp>
        <p:nvSpPr>
          <p:cNvPr id="11" name="Sous-titre 2">
            <a:extLst>
              <a:ext uri="{FF2B5EF4-FFF2-40B4-BE49-F238E27FC236}">
                <a16:creationId xmlns:a16="http://schemas.microsoft.com/office/drawing/2014/main" id="{7DB04617-3AB9-4AAA-A790-FC558D81496F}"/>
              </a:ext>
            </a:extLst>
          </p:cNvPr>
          <p:cNvSpPr txBox="1">
            <a:spLocks/>
          </p:cNvSpPr>
          <p:nvPr/>
        </p:nvSpPr>
        <p:spPr>
          <a:xfrm>
            <a:off x="419685" y="3900954"/>
            <a:ext cx="5976425" cy="2696793"/>
          </a:xfrm>
          <a:prstGeom prst="rect">
            <a:avLst/>
          </a:prstGeom>
        </p:spPr>
        <p:txBody>
          <a:bodyPr vert="horz" lIns="91440" tIns="45720" rIns="91440" bIns="45720" rtlCol="0" anchor="t">
            <a:noAutofit/>
          </a:bodyPr>
          <a:lstStyle/>
          <a:p>
            <a:pPr rtl="1">
              <a:lnSpc>
                <a:spcPct val="90000"/>
              </a:lnSpc>
              <a:spcBef>
                <a:spcPts val="1000"/>
              </a:spcBef>
            </a:pPr>
            <a:r>
              <a:rPr lang="fr-FR" sz="2000" dirty="0"/>
              <a:t>Le graphique relatif à la base de validation montre que l’écart entre les valeurs prédites et les valeurs observées de la fréquence devient important pour les valeurs extrêmes.</a:t>
            </a:r>
          </a:p>
          <a:p>
            <a:pPr rtl="1">
              <a:lnSpc>
                <a:spcPct val="90000"/>
              </a:lnSpc>
              <a:spcBef>
                <a:spcPts val="1000"/>
              </a:spcBef>
            </a:pPr>
            <a:r>
              <a:rPr lang="fr-FR" sz="2000" dirty="0"/>
              <a:t>Le graphique suivant présente la valeur prédite moyenne de la fréquence en fonction du pourcentage de sélection (profondeur) de la base de validation, et ce pour les différents modèles établis.</a:t>
            </a:r>
          </a:p>
        </p:txBody>
      </p:sp>
      <p:sp>
        <p:nvSpPr>
          <p:cNvPr id="12" name="Sous-titre 2">
            <a:extLst>
              <a:ext uri="{FF2B5EF4-FFF2-40B4-BE49-F238E27FC236}">
                <a16:creationId xmlns:a16="http://schemas.microsoft.com/office/drawing/2014/main" id="{783DACF7-C4E5-4664-94FB-6F4DD3A49BEC}"/>
              </a:ext>
            </a:extLst>
          </p:cNvPr>
          <p:cNvSpPr txBox="1">
            <a:spLocks/>
          </p:cNvSpPr>
          <p:nvPr/>
        </p:nvSpPr>
        <p:spPr>
          <a:xfrm>
            <a:off x="6581337" y="4400063"/>
            <a:ext cx="5190978" cy="1956287"/>
          </a:xfrm>
          <a:prstGeom prst="rect">
            <a:avLst/>
          </a:prstGeom>
        </p:spPr>
        <p:txBody>
          <a:bodyPr vert="horz" lIns="91440" tIns="45720" rIns="91440" bIns="45720" rtlCol="0" anchor="t">
            <a:noAutofit/>
          </a:bodyPr>
          <a:lstStyle/>
          <a:p>
            <a:pPr rtl="1">
              <a:lnSpc>
                <a:spcPct val="90000"/>
              </a:lnSpc>
              <a:spcBef>
                <a:spcPts val="1000"/>
              </a:spcBef>
            </a:pPr>
            <a:endParaRPr lang="fr-FR" sz="2000" dirty="0"/>
          </a:p>
        </p:txBody>
      </p:sp>
      <p:pic>
        <p:nvPicPr>
          <p:cNvPr id="3" name="Picture 2">
            <a:extLst>
              <a:ext uri="{FF2B5EF4-FFF2-40B4-BE49-F238E27FC236}">
                <a16:creationId xmlns:a16="http://schemas.microsoft.com/office/drawing/2014/main" id="{D08DD846-1EF2-41BE-B8C8-446D3A8F19A2}"/>
              </a:ext>
            </a:extLst>
          </p:cNvPr>
          <p:cNvPicPr>
            <a:picLocks noChangeAspect="1"/>
          </p:cNvPicPr>
          <p:nvPr/>
        </p:nvPicPr>
        <p:blipFill>
          <a:blip r:embed="rId8"/>
          <a:stretch>
            <a:fillRect/>
          </a:stretch>
        </p:blipFill>
        <p:spPr>
          <a:xfrm>
            <a:off x="176483" y="1251563"/>
            <a:ext cx="6008914" cy="2298138"/>
          </a:xfrm>
          <a:prstGeom prst="rect">
            <a:avLst/>
          </a:prstGeom>
        </p:spPr>
      </p:pic>
      <p:pic>
        <p:nvPicPr>
          <p:cNvPr id="7" name="Picture 6">
            <a:extLst>
              <a:ext uri="{FF2B5EF4-FFF2-40B4-BE49-F238E27FC236}">
                <a16:creationId xmlns:a16="http://schemas.microsoft.com/office/drawing/2014/main" id="{9C0D8C06-48F2-4B8D-98E7-9EAA3F181B64}"/>
              </a:ext>
            </a:extLst>
          </p:cNvPr>
          <p:cNvPicPr>
            <a:picLocks noChangeAspect="1"/>
          </p:cNvPicPr>
          <p:nvPr/>
        </p:nvPicPr>
        <p:blipFill>
          <a:blip r:embed="rId9"/>
          <a:stretch>
            <a:fillRect/>
          </a:stretch>
        </p:blipFill>
        <p:spPr>
          <a:xfrm>
            <a:off x="6760197" y="2405117"/>
            <a:ext cx="4833257" cy="3018329"/>
          </a:xfrm>
          <a:prstGeom prst="rect">
            <a:avLst/>
          </a:prstGeom>
        </p:spPr>
      </p:pic>
    </p:spTree>
    <p:extLst>
      <p:ext uri="{BB962C8B-B14F-4D97-AF65-F5344CB8AC3E}">
        <p14:creationId xmlns:p14="http://schemas.microsoft.com/office/powerpoint/2010/main" val="339180368"/>
      </p:ext>
    </p:extLst>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89</a:t>
            </a:fld>
            <a:endParaRPr lang="fr-FR" sz="1400" b="1" dirty="0"/>
          </a:p>
        </p:txBody>
      </p:sp>
      <p:sp>
        <p:nvSpPr>
          <p:cNvPr id="11" name="Sous-titre 2">
            <a:extLst>
              <a:ext uri="{FF2B5EF4-FFF2-40B4-BE49-F238E27FC236}">
                <a16:creationId xmlns:a16="http://schemas.microsoft.com/office/drawing/2014/main" id="{7DB04617-3AB9-4AAA-A790-FC558D81496F}"/>
              </a:ext>
            </a:extLst>
          </p:cNvPr>
          <p:cNvSpPr txBox="1">
            <a:spLocks/>
          </p:cNvSpPr>
          <p:nvPr/>
        </p:nvSpPr>
        <p:spPr>
          <a:xfrm>
            <a:off x="683455" y="1548525"/>
            <a:ext cx="10670344" cy="2696793"/>
          </a:xfrm>
          <a:prstGeom prst="rect">
            <a:avLst/>
          </a:prstGeom>
        </p:spPr>
        <p:txBody>
          <a:bodyPr vert="horz" lIns="91440" tIns="45720" rIns="91440" bIns="45720" rtlCol="0" anchor="t">
            <a:noAutofit/>
          </a:bodyPr>
          <a:lstStyle/>
          <a:p>
            <a:pPr rtl="1">
              <a:lnSpc>
                <a:spcPct val="90000"/>
              </a:lnSpc>
              <a:spcBef>
                <a:spcPts val="1000"/>
              </a:spcBef>
            </a:pPr>
            <a:r>
              <a:rPr lang="fr-FR" sz="2000" dirty="0"/>
              <a:t>Les modèles statistiques classiquement utilisés en assurance ont l’avantage de permettre l’utilisation des tests statistiques pour juger de la qualité du modèle, mais ils nécessitent de faire des hypothèses à priori trop fortes que ce soit sur la loi de la v. à expliquer ou bien sur les interactions entre les v. explicatives. Ainsi les modélisations statistiques classiques sont restrictives et souvent ne sont pas adaptées à l’exploration des données.</a:t>
            </a:r>
          </a:p>
          <a:p>
            <a:pPr rtl="1">
              <a:lnSpc>
                <a:spcPct val="90000"/>
              </a:lnSpc>
              <a:spcBef>
                <a:spcPts val="1000"/>
              </a:spcBef>
            </a:pPr>
            <a:r>
              <a:rPr lang="fr-FR" sz="2000" dirty="0"/>
              <a:t>Les méthodes de Machine Learning, quant à elles, ne font pas d’hypothèses fortes sur la distribution des données. Elles se fondent principalement sur une hypothèse unique selon laquelle les données sont identiquement et aléatoirement générées par un processus à partir des v. explicatives.</a:t>
            </a:r>
          </a:p>
        </p:txBody>
      </p:sp>
      <p:sp>
        <p:nvSpPr>
          <p:cNvPr id="10" name="Text Box 29">
            <a:extLst>
              <a:ext uri="{FF2B5EF4-FFF2-40B4-BE49-F238E27FC236}">
                <a16:creationId xmlns:a16="http://schemas.microsoft.com/office/drawing/2014/main" id="{8CC008F0-7C88-4554-9B37-244DA25A0C4D}"/>
              </a:ext>
            </a:extLst>
          </p:cNvPr>
          <p:cNvSpPr txBox="1">
            <a:spLocks noChangeArrowheads="1"/>
          </p:cNvSpPr>
          <p:nvPr/>
        </p:nvSpPr>
        <p:spPr bwMode="auto">
          <a:xfrm>
            <a:off x="3691171" y="1087427"/>
            <a:ext cx="47469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 Avantages et limites des modèles</a:t>
            </a:r>
          </a:p>
        </p:txBody>
      </p:sp>
      <p:sp>
        <p:nvSpPr>
          <p:cNvPr id="14" name="Text Box 29">
            <a:extLst>
              <a:ext uri="{FF2B5EF4-FFF2-40B4-BE49-F238E27FC236}">
                <a16:creationId xmlns:a16="http://schemas.microsoft.com/office/drawing/2014/main" id="{780418C9-26E2-4311-AF40-8175A0C7D0B1}"/>
              </a:ext>
            </a:extLst>
          </p:cNvPr>
          <p:cNvSpPr txBox="1">
            <a:spLocks noChangeArrowheads="1"/>
          </p:cNvSpPr>
          <p:nvPr/>
        </p:nvSpPr>
        <p:spPr bwMode="auto">
          <a:xfrm>
            <a:off x="5393686" y="4053366"/>
            <a:ext cx="1337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2.1) GLM</a:t>
            </a:r>
          </a:p>
        </p:txBody>
      </p:sp>
      <p:sp>
        <p:nvSpPr>
          <p:cNvPr id="15" name="Sous-titre 2">
            <a:extLst>
              <a:ext uri="{FF2B5EF4-FFF2-40B4-BE49-F238E27FC236}">
                <a16:creationId xmlns:a16="http://schemas.microsoft.com/office/drawing/2014/main" id="{5DCDBD4B-CA77-47B9-ACE7-BD06EB7A3F75}"/>
              </a:ext>
            </a:extLst>
          </p:cNvPr>
          <p:cNvSpPr txBox="1">
            <a:spLocks/>
          </p:cNvSpPr>
          <p:nvPr/>
        </p:nvSpPr>
        <p:spPr>
          <a:xfrm>
            <a:off x="681110" y="4459458"/>
            <a:ext cx="10672689" cy="2217226"/>
          </a:xfrm>
          <a:prstGeom prst="rect">
            <a:avLst/>
          </a:prstGeom>
        </p:spPr>
        <p:txBody>
          <a:bodyPr vert="horz" lIns="91440" tIns="45720" rIns="91440" bIns="45720" rtlCol="0" anchor="t">
            <a:noAutofit/>
          </a:bodyPr>
          <a:lstStyle/>
          <a:p>
            <a:pPr rtl="1">
              <a:lnSpc>
                <a:spcPct val="90000"/>
              </a:lnSpc>
              <a:spcBef>
                <a:spcPts val="1000"/>
              </a:spcBef>
            </a:pPr>
            <a:r>
              <a:rPr lang="fr-FR" sz="2000" dirty="0"/>
              <a:t>Avantages :</a:t>
            </a:r>
          </a:p>
          <a:p>
            <a:pPr rtl="1">
              <a:lnSpc>
                <a:spcPct val="90000"/>
              </a:lnSpc>
              <a:spcBef>
                <a:spcPts val="1000"/>
              </a:spcBef>
            </a:pPr>
            <a:r>
              <a:rPr lang="fr-FR" sz="2000" dirty="0"/>
              <a:t>Les modèles GLM sont des extensions du modèle linéaire simple et permettent à la fois de modéliser des comportements non-linéaires (grâce aux fonctions de lien) et des distributions de résidus non-gaussiens. Cette méthode bénéficie d’un cadre théorique dans lequel il est possible d’effectuer des tests statistiques pour évaluer la qualité du modèle produit. De plus, c’est une technique qui permet de mettre en évidence les v. réellement influentes et de quantifier cette influence, atout primordial pour pouvoir appliquer les modèles aisément à de nouvelles données.</a:t>
            </a:r>
          </a:p>
        </p:txBody>
      </p:sp>
    </p:spTree>
    <p:extLst>
      <p:ext uri="{BB962C8B-B14F-4D97-AF65-F5344CB8AC3E}">
        <p14:creationId xmlns:p14="http://schemas.microsoft.com/office/powerpoint/2010/main" val="3992200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5"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6"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2660501698"/>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9</a:t>
            </a:fld>
            <a:endParaRPr lang="fr-FR" sz="1400" b="1" dirty="0"/>
          </a:p>
        </p:txBody>
      </p:sp>
      <p:sp>
        <p:nvSpPr>
          <p:cNvPr id="37" name="Sous-titre 2"/>
          <p:cNvSpPr txBox="1">
            <a:spLocks/>
          </p:cNvSpPr>
          <p:nvPr/>
        </p:nvSpPr>
        <p:spPr>
          <a:xfrm>
            <a:off x="316524" y="1656472"/>
            <a:ext cx="11641014" cy="4332058"/>
          </a:xfrm>
          <a:prstGeom prst="rect">
            <a:avLst/>
          </a:prstGeom>
        </p:spPr>
        <p:txBody>
          <a:bodyPr vert="horz" lIns="91440" tIns="45720" rIns="91440" bIns="45720" rtlCol="0" anchor="t">
            <a:normAutofit lnSpcReduction="10000"/>
          </a:bodyPr>
          <a:lstStyle/>
          <a:p>
            <a:pPr marL="1076325" indent="-1076325" rtl="1">
              <a:lnSpc>
                <a:spcPct val="90000"/>
              </a:lnSpc>
              <a:spcBef>
                <a:spcPts val="1000"/>
              </a:spcBef>
            </a:pPr>
            <a:r>
              <a:rPr lang="fr-FR" sz="2000" dirty="0">
                <a:latin typeface="+mj-lt"/>
              </a:rPr>
              <a:t>« </a:t>
            </a:r>
            <a:r>
              <a:rPr lang="fr-FR" sz="2000" i="1" dirty="0">
                <a:latin typeface="+mj-lt"/>
              </a:rPr>
              <a:t>On qualifie de segmentation toute technique que l’assureur utilise pour différencier la prime, et éventuellement aussi la couverture, en fonction d’un certain # de caractéristiques spécifiques du risque à assurer</a:t>
            </a:r>
            <a:r>
              <a:rPr lang="fr-FR" sz="2000" dirty="0">
                <a:latin typeface="+mj-lt"/>
              </a:rPr>
              <a:t> ». Ainsi la segmentation a pour but d’éviter le problème d’</a:t>
            </a:r>
            <a:r>
              <a:rPr lang="fr-FR" sz="2000" b="1" dirty="0">
                <a:latin typeface="+mj-lt"/>
              </a:rPr>
              <a:t>anti-sélection</a:t>
            </a:r>
            <a:r>
              <a:rPr lang="fr-FR" sz="2000" dirty="0">
                <a:latin typeface="+mj-lt"/>
              </a:rPr>
              <a:t> en divisant le portefeuille en plusieurs sous portefeuilles sur lesquels les risques peuvent être considérés comme indépendants et de même loi.</a:t>
            </a:r>
          </a:p>
          <a:p>
            <a:pPr marL="1076325" indent="-1076325" rtl="1">
              <a:lnSpc>
                <a:spcPct val="90000"/>
              </a:lnSpc>
              <a:spcBef>
                <a:spcPts val="1000"/>
              </a:spcBef>
            </a:pPr>
            <a:r>
              <a:rPr lang="fr-FR" sz="2000" dirty="0">
                <a:latin typeface="+mj-lt"/>
              </a:rPr>
              <a:t>L’</a:t>
            </a:r>
            <a:r>
              <a:rPr lang="fr-FR" sz="2000" dirty="0" err="1">
                <a:latin typeface="+mj-lt"/>
              </a:rPr>
              <a:t>anti-sélection</a:t>
            </a:r>
            <a:r>
              <a:rPr lang="fr-FR" sz="2000" dirty="0">
                <a:latin typeface="+mj-lt"/>
              </a:rPr>
              <a:t> s’opère principalement lorsqu’un assureur propose la même prime pour les deux types de risques : risques élevés et risques faibles ; tandis que la concurrence offrira une prime moins élevée aux risques faibles et plus élevée aux risques importants. Il en résulte que les bons risques préfèrent l’offre concurrente moins chère et les mauvais risques choisissent l’offre de l’assureur en question alors même que leur risque est plus élevé que la prime payée.</a:t>
            </a:r>
          </a:p>
          <a:p>
            <a:pPr marL="1076325" indent="-1076325" rtl="1">
              <a:lnSpc>
                <a:spcPct val="90000"/>
              </a:lnSpc>
              <a:spcBef>
                <a:spcPts val="1000"/>
              </a:spcBef>
            </a:pPr>
            <a:r>
              <a:rPr lang="fr-FR" sz="2000" dirty="0">
                <a:latin typeface="+mj-lt"/>
              </a:rPr>
              <a:t>Compte tenu de ce qui précède, la segmentation repose sur un ensemble de v. observables qualitatives et quantitatives liées à l’assuré (âge, sexe, ...), le bien assuré (puissance du véhicule, modèle, kilométrage parcouru, ...) et l’environnement (zone de circulation, ...).</a:t>
            </a:r>
          </a:p>
          <a:p>
            <a:pPr marL="1076325" indent="-1076325" rtl="1">
              <a:lnSpc>
                <a:spcPct val="90000"/>
              </a:lnSpc>
              <a:spcBef>
                <a:spcPts val="1000"/>
              </a:spcBef>
            </a:pPr>
            <a:r>
              <a:rPr lang="fr-FR" sz="2000" dirty="0">
                <a:latin typeface="+mj-lt"/>
              </a:rPr>
              <a:t>Les v. tarifaires sont en général des v. qualitatives, les v. continues sont alors regroupés par classes ce qui permet de fractionner le profil de risque suivant des facteurs de segmentation.</a:t>
            </a:r>
          </a:p>
        </p:txBody>
      </p:sp>
      <p:sp>
        <p:nvSpPr>
          <p:cNvPr id="38" name="Text Box 29"/>
          <p:cNvSpPr txBox="1">
            <a:spLocks noChangeArrowheads="1"/>
          </p:cNvSpPr>
          <p:nvPr/>
        </p:nvSpPr>
        <p:spPr bwMode="auto">
          <a:xfrm>
            <a:off x="2730338" y="1157718"/>
            <a:ext cx="5772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1.1) Principe de segmentation &amp; v. tarifaires</a:t>
            </a:r>
          </a:p>
        </p:txBody>
      </p:sp>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90</a:t>
            </a:fld>
            <a:endParaRPr lang="fr-FR" sz="1400" b="1" dirty="0"/>
          </a:p>
        </p:txBody>
      </p:sp>
      <p:sp>
        <p:nvSpPr>
          <p:cNvPr id="11" name="Sous-titre 2">
            <a:extLst>
              <a:ext uri="{FF2B5EF4-FFF2-40B4-BE49-F238E27FC236}">
                <a16:creationId xmlns:a16="http://schemas.microsoft.com/office/drawing/2014/main" id="{7DB04617-3AB9-4AAA-A790-FC558D81496F}"/>
              </a:ext>
            </a:extLst>
          </p:cNvPr>
          <p:cNvSpPr txBox="1">
            <a:spLocks/>
          </p:cNvSpPr>
          <p:nvPr/>
        </p:nvSpPr>
        <p:spPr>
          <a:xfrm>
            <a:off x="683454" y="1224968"/>
            <a:ext cx="10837985" cy="2696793"/>
          </a:xfrm>
          <a:prstGeom prst="rect">
            <a:avLst/>
          </a:prstGeom>
        </p:spPr>
        <p:txBody>
          <a:bodyPr vert="horz" lIns="91440" tIns="45720" rIns="91440" bIns="45720" rtlCol="0" anchor="t">
            <a:noAutofit/>
          </a:bodyPr>
          <a:lstStyle/>
          <a:p>
            <a:pPr rtl="1">
              <a:lnSpc>
                <a:spcPct val="90000"/>
              </a:lnSpc>
              <a:spcBef>
                <a:spcPts val="1000"/>
              </a:spcBef>
            </a:pPr>
            <a:r>
              <a:rPr lang="fr-FR" sz="2000" dirty="0"/>
              <a:t>Limites :</a:t>
            </a:r>
          </a:p>
          <a:p>
            <a:pPr rtl="1">
              <a:lnSpc>
                <a:spcPct val="90000"/>
              </a:lnSpc>
              <a:spcBef>
                <a:spcPts val="1000"/>
              </a:spcBef>
            </a:pPr>
            <a:r>
              <a:rPr lang="fr-FR" sz="2000" dirty="0"/>
              <a:t>Ces modèles issus de la statistique paramétrique possédant des limites qui sont de nature à réduire leurs capacités prédictives :</a:t>
            </a:r>
          </a:p>
          <a:p>
            <a:pPr rtl="1">
              <a:lnSpc>
                <a:spcPct val="90000"/>
              </a:lnSpc>
              <a:spcBef>
                <a:spcPts val="1000"/>
              </a:spcBef>
            </a:pPr>
            <a:r>
              <a:rPr lang="fr-FR" sz="2000" dirty="0"/>
              <a:t>*) Ce genre de modèles demande un gros travail pour détecter les interactions entre les v. quantitatives ou qualitatives et pour la sélection des v. significatives.</a:t>
            </a:r>
          </a:p>
          <a:p>
            <a:pPr rtl="1">
              <a:lnSpc>
                <a:spcPct val="90000"/>
              </a:lnSpc>
              <a:spcBef>
                <a:spcPts val="1000"/>
              </a:spcBef>
            </a:pPr>
            <a:r>
              <a:rPr lang="fr-FR" sz="2000" dirty="0"/>
              <a:t>**) Le modèle GLM se base sur une réalisation à priori des tests d’hypothèses et d’ajustement afin de trouver une loi qui ajuste au mieux les données. En effet, le modèle GLM impose à la v. cible de suivre une certaine loi sachant que cette hypothèse de distribution n’est pas toujours vérifiée en pratique. De plus, il est préférable d’effectuer une discrétisation des v. continues avant d’implémenter le modèle.</a:t>
            </a:r>
          </a:p>
        </p:txBody>
      </p:sp>
      <p:sp>
        <p:nvSpPr>
          <p:cNvPr id="14" name="Text Box 29">
            <a:extLst>
              <a:ext uri="{FF2B5EF4-FFF2-40B4-BE49-F238E27FC236}">
                <a16:creationId xmlns:a16="http://schemas.microsoft.com/office/drawing/2014/main" id="{780418C9-26E2-4311-AF40-8175A0C7D0B1}"/>
              </a:ext>
            </a:extLst>
          </p:cNvPr>
          <p:cNvSpPr txBox="1">
            <a:spLocks noChangeArrowheads="1"/>
          </p:cNvSpPr>
          <p:nvPr/>
        </p:nvSpPr>
        <p:spPr bwMode="auto">
          <a:xfrm>
            <a:off x="3906937" y="4405060"/>
            <a:ext cx="43107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2.2) L’arbre de régression (CART)</a:t>
            </a:r>
          </a:p>
        </p:txBody>
      </p:sp>
      <p:sp>
        <p:nvSpPr>
          <p:cNvPr id="15" name="Sous-titre 2">
            <a:extLst>
              <a:ext uri="{FF2B5EF4-FFF2-40B4-BE49-F238E27FC236}">
                <a16:creationId xmlns:a16="http://schemas.microsoft.com/office/drawing/2014/main" id="{5DCDBD4B-CA77-47B9-ACE7-BD06EB7A3F75}"/>
              </a:ext>
            </a:extLst>
          </p:cNvPr>
          <p:cNvSpPr txBox="1">
            <a:spLocks/>
          </p:cNvSpPr>
          <p:nvPr/>
        </p:nvSpPr>
        <p:spPr>
          <a:xfrm>
            <a:off x="681110" y="4937762"/>
            <a:ext cx="10672689" cy="1415724"/>
          </a:xfrm>
          <a:prstGeom prst="rect">
            <a:avLst/>
          </a:prstGeom>
        </p:spPr>
        <p:txBody>
          <a:bodyPr vert="horz" lIns="91440" tIns="45720" rIns="91440" bIns="45720" rtlCol="0" anchor="t">
            <a:noAutofit/>
          </a:bodyPr>
          <a:lstStyle/>
          <a:p>
            <a:pPr rtl="1">
              <a:lnSpc>
                <a:spcPct val="90000"/>
              </a:lnSpc>
              <a:spcBef>
                <a:spcPts val="1000"/>
              </a:spcBef>
            </a:pPr>
            <a:r>
              <a:rPr lang="fr-FR" sz="2000" dirty="0"/>
              <a:t>Avantages :</a:t>
            </a:r>
          </a:p>
          <a:p>
            <a:pPr rtl="1">
              <a:lnSpc>
                <a:spcPct val="90000"/>
              </a:lnSpc>
              <a:spcBef>
                <a:spcPts val="1000"/>
              </a:spcBef>
            </a:pPr>
            <a:r>
              <a:rPr lang="fr-FR" sz="2000" dirty="0"/>
              <a:t>L’arbre de décision est devenu une méthode très prisée au vu de la rapidité de ses temps de calcul, de sa capacité à gérer tout type de v. et à sélectionner les plus pertinentes, ainsi que la lisibilité et la facilité d’interprétation des résultats. En effet, les algorithmes CART ont plusieurs intérêts :</a:t>
            </a:r>
          </a:p>
          <a:p>
            <a:pPr rtl="1">
              <a:lnSpc>
                <a:spcPct val="90000"/>
              </a:lnSpc>
              <a:spcBef>
                <a:spcPts val="1000"/>
              </a:spcBef>
            </a:pPr>
            <a:endParaRPr lang="fr-FR" sz="2000" dirty="0"/>
          </a:p>
        </p:txBody>
      </p:sp>
    </p:spTree>
    <p:extLst>
      <p:ext uri="{BB962C8B-B14F-4D97-AF65-F5344CB8AC3E}">
        <p14:creationId xmlns:p14="http://schemas.microsoft.com/office/powerpoint/2010/main" val="8178011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91</a:t>
            </a:fld>
            <a:endParaRPr lang="fr-FR" sz="1400" b="1" dirty="0"/>
          </a:p>
        </p:txBody>
      </p:sp>
      <p:sp>
        <p:nvSpPr>
          <p:cNvPr id="11" name="Sous-titre 2">
            <a:extLst>
              <a:ext uri="{FF2B5EF4-FFF2-40B4-BE49-F238E27FC236}">
                <a16:creationId xmlns:a16="http://schemas.microsoft.com/office/drawing/2014/main" id="{7DB04617-3AB9-4AAA-A790-FC558D81496F}"/>
              </a:ext>
            </a:extLst>
          </p:cNvPr>
          <p:cNvSpPr txBox="1">
            <a:spLocks/>
          </p:cNvSpPr>
          <p:nvPr/>
        </p:nvSpPr>
        <p:spPr>
          <a:xfrm>
            <a:off x="683454" y="1224968"/>
            <a:ext cx="10837985" cy="5131382"/>
          </a:xfrm>
          <a:prstGeom prst="rect">
            <a:avLst/>
          </a:prstGeom>
        </p:spPr>
        <p:txBody>
          <a:bodyPr vert="horz" lIns="91440" tIns="45720" rIns="91440" bIns="45720" rtlCol="0" anchor="t">
            <a:noAutofit/>
          </a:bodyPr>
          <a:lstStyle/>
          <a:p>
            <a:pPr rtl="1">
              <a:lnSpc>
                <a:spcPct val="90000"/>
              </a:lnSpc>
              <a:spcBef>
                <a:spcPts val="1000"/>
              </a:spcBef>
            </a:pPr>
            <a:r>
              <a:rPr lang="fr-FR" sz="2000" dirty="0"/>
              <a:t>*) Contrairement à la méthode GLM, le choix des lois n’intervient pas dans la modélisation par arbre de régression, le modèle est donc capable de prendre en compte les effets non linéaires de la v. cible et les v. prédictives.</a:t>
            </a:r>
          </a:p>
          <a:p>
            <a:pPr rtl="1">
              <a:lnSpc>
                <a:spcPct val="90000"/>
              </a:lnSpc>
              <a:spcBef>
                <a:spcPts val="1000"/>
              </a:spcBef>
            </a:pPr>
            <a:r>
              <a:rPr lang="fr-FR" sz="2000" dirty="0"/>
              <a:t>**) Pour ce type de modélisation simple, la représentation des résultats sous forme d’arbre permet une interprétation et une compréhension faciles : sa construction par partitionnement binaire récursif décrit totalement l’ensemble formé par les v. explicatives tout en restant lisible. De plus le résultat graphique obtenu est très utile pour l’identification des risques les plus élevés.</a:t>
            </a:r>
          </a:p>
          <a:p>
            <a:pPr rtl="1">
              <a:lnSpc>
                <a:spcPct val="90000"/>
              </a:lnSpc>
              <a:spcBef>
                <a:spcPts val="1000"/>
              </a:spcBef>
            </a:pPr>
            <a:r>
              <a:rPr lang="fr-FR" sz="2000" dirty="0"/>
              <a:t>***) La phase de traitement des données devient plus simple. Contrairement aux méthodes traditionnelles, il est inutile de réaliser une présélection des v. ou des regroupements préliminaires sur certaines de ces v.. Du coup, l’arbre a la capacité de sélectionner lui-même les v. qui serviront à la création de l’arbre et également les v. continues.</a:t>
            </a:r>
          </a:p>
          <a:p>
            <a:pPr rtl="1">
              <a:lnSpc>
                <a:spcPct val="90000"/>
              </a:lnSpc>
              <a:spcBef>
                <a:spcPts val="1000"/>
              </a:spcBef>
            </a:pPr>
            <a:r>
              <a:rPr lang="fr-FR" sz="2000" dirty="0"/>
              <a:t>Limites :</a:t>
            </a:r>
          </a:p>
          <a:p>
            <a:pPr rtl="1">
              <a:lnSpc>
                <a:spcPct val="90000"/>
              </a:lnSpc>
              <a:spcBef>
                <a:spcPts val="1000"/>
              </a:spcBef>
            </a:pPr>
            <a:r>
              <a:rPr lang="fr-FR" sz="2000" dirty="0"/>
              <a:t>Leur utilisation est encore assez limitée car :</a:t>
            </a:r>
          </a:p>
          <a:p>
            <a:pPr rtl="1">
              <a:lnSpc>
                <a:spcPct val="90000"/>
              </a:lnSpc>
              <a:spcBef>
                <a:spcPts val="1000"/>
              </a:spcBef>
            </a:pPr>
            <a:r>
              <a:rPr lang="fr-FR" sz="2000" dirty="0"/>
              <a:t>*) Les arbres CART ne sont pas robustes car instables selon la base d’apprentissage utilisée (sur-apprentissage du modèle). En effet, l’ajout de données par exemple peut modifier complétement la structure de l’arbre et impacter les prédictions.</a:t>
            </a:r>
          </a:p>
        </p:txBody>
      </p:sp>
    </p:spTree>
    <p:extLst>
      <p:ext uri="{BB962C8B-B14F-4D97-AF65-F5344CB8AC3E}">
        <p14:creationId xmlns:p14="http://schemas.microsoft.com/office/powerpoint/2010/main" val="2138703707"/>
      </p:ext>
    </p:extLst>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92</a:t>
            </a:fld>
            <a:endParaRPr lang="fr-FR" sz="1400" b="1" dirty="0"/>
          </a:p>
        </p:txBody>
      </p:sp>
      <p:sp>
        <p:nvSpPr>
          <p:cNvPr id="11" name="Sous-titre 2">
            <a:extLst>
              <a:ext uri="{FF2B5EF4-FFF2-40B4-BE49-F238E27FC236}">
                <a16:creationId xmlns:a16="http://schemas.microsoft.com/office/drawing/2014/main" id="{7DB04617-3AB9-4AAA-A790-FC558D81496F}"/>
              </a:ext>
            </a:extLst>
          </p:cNvPr>
          <p:cNvSpPr txBox="1">
            <a:spLocks/>
          </p:cNvSpPr>
          <p:nvPr/>
        </p:nvSpPr>
        <p:spPr>
          <a:xfrm>
            <a:off x="683454" y="1224968"/>
            <a:ext cx="10837985" cy="1377555"/>
          </a:xfrm>
          <a:prstGeom prst="rect">
            <a:avLst/>
          </a:prstGeom>
        </p:spPr>
        <p:txBody>
          <a:bodyPr vert="horz" lIns="91440" tIns="45720" rIns="91440" bIns="45720" rtlCol="0" anchor="t">
            <a:noAutofit/>
          </a:bodyPr>
          <a:lstStyle/>
          <a:p>
            <a:pPr rtl="1">
              <a:lnSpc>
                <a:spcPct val="90000"/>
              </a:lnSpc>
              <a:spcBef>
                <a:spcPts val="1000"/>
              </a:spcBef>
            </a:pPr>
            <a:r>
              <a:rPr lang="fr-FR" sz="2000" dirty="0"/>
              <a:t>**) Contrairement aux modèles GLM, l’absence de coefficients de régression ne permet pas de quantifier l’effet d’une v. ou d’une modalité sur la valeur prédite. C’est l’une des principales raisons qui freine son utilisation en tarification de contrats d’assurance par exemple.</a:t>
            </a:r>
          </a:p>
          <a:p>
            <a:pPr rtl="1">
              <a:lnSpc>
                <a:spcPct val="90000"/>
              </a:lnSpc>
              <a:spcBef>
                <a:spcPts val="1000"/>
              </a:spcBef>
            </a:pPr>
            <a:r>
              <a:rPr lang="fr-FR" sz="2000" dirty="0"/>
              <a:t>***) L’élagage d’un arbre de régression est souvent délicat.</a:t>
            </a:r>
          </a:p>
        </p:txBody>
      </p:sp>
      <p:sp>
        <p:nvSpPr>
          <p:cNvPr id="7" name="Text Box 29">
            <a:extLst>
              <a:ext uri="{FF2B5EF4-FFF2-40B4-BE49-F238E27FC236}">
                <a16:creationId xmlns:a16="http://schemas.microsoft.com/office/drawing/2014/main" id="{A4B7FA5E-B952-4313-864D-BABEAC2F8ACD}"/>
              </a:ext>
            </a:extLst>
          </p:cNvPr>
          <p:cNvSpPr txBox="1">
            <a:spLocks noChangeArrowheads="1"/>
          </p:cNvSpPr>
          <p:nvPr/>
        </p:nvSpPr>
        <p:spPr bwMode="auto">
          <a:xfrm>
            <a:off x="4725782" y="2646596"/>
            <a:ext cx="2673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2.3) </a:t>
            </a:r>
            <a:r>
              <a:rPr lang="fr-FR" sz="2400" b="1" dirty="0" err="1"/>
              <a:t>Random</a:t>
            </a:r>
            <a:r>
              <a:rPr lang="fr-FR" sz="2400" b="1" dirty="0"/>
              <a:t> Forest</a:t>
            </a:r>
          </a:p>
        </p:txBody>
      </p:sp>
      <p:sp>
        <p:nvSpPr>
          <p:cNvPr id="8" name="Sous-titre 2">
            <a:extLst>
              <a:ext uri="{FF2B5EF4-FFF2-40B4-BE49-F238E27FC236}">
                <a16:creationId xmlns:a16="http://schemas.microsoft.com/office/drawing/2014/main" id="{98369F2A-2B93-46CC-97F1-E8662E7240FF}"/>
              </a:ext>
            </a:extLst>
          </p:cNvPr>
          <p:cNvSpPr txBox="1">
            <a:spLocks/>
          </p:cNvSpPr>
          <p:nvPr/>
        </p:nvSpPr>
        <p:spPr>
          <a:xfrm>
            <a:off x="681109" y="3023289"/>
            <a:ext cx="10837985" cy="3529374"/>
          </a:xfrm>
          <a:prstGeom prst="rect">
            <a:avLst/>
          </a:prstGeom>
        </p:spPr>
        <p:txBody>
          <a:bodyPr vert="horz" lIns="91440" tIns="45720" rIns="91440" bIns="45720" rtlCol="0" anchor="t">
            <a:noAutofit/>
          </a:bodyPr>
          <a:lstStyle/>
          <a:p>
            <a:pPr rtl="1">
              <a:lnSpc>
                <a:spcPct val="90000"/>
              </a:lnSpc>
              <a:spcBef>
                <a:spcPts val="1000"/>
              </a:spcBef>
            </a:pPr>
            <a:r>
              <a:rPr lang="fr-FR" sz="2000" dirty="0"/>
              <a:t>Avantages :</a:t>
            </a:r>
          </a:p>
          <a:p>
            <a:pPr rtl="1">
              <a:lnSpc>
                <a:spcPct val="90000"/>
              </a:lnSpc>
              <a:spcBef>
                <a:spcPts val="1000"/>
              </a:spcBef>
            </a:pPr>
            <a:r>
              <a:rPr lang="fr-FR" sz="2000" dirty="0"/>
              <a:t>Les forêts aléatoires sont des cas particuliers de Bagging basé sur les arbres de décision. Parmi les intérêt de la RF :</a:t>
            </a:r>
          </a:p>
          <a:p>
            <a:pPr rtl="1">
              <a:lnSpc>
                <a:spcPct val="90000"/>
              </a:lnSpc>
              <a:spcBef>
                <a:spcPts val="1000"/>
              </a:spcBef>
            </a:pPr>
            <a:r>
              <a:rPr lang="fr-FR" sz="2000" dirty="0"/>
              <a:t>*) Il permet de pallier l’effet de sur-apprentissage du modèle.</a:t>
            </a:r>
          </a:p>
          <a:p>
            <a:pPr rtl="1">
              <a:lnSpc>
                <a:spcPct val="90000"/>
              </a:lnSpc>
              <a:spcBef>
                <a:spcPts val="1000"/>
              </a:spcBef>
            </a:pPr>
            <a:r>
              <a:rPr lang="fr-FR" sz="2000" dirty="0"/>
              <a:t>**) Le RF donne un aperçu du pouvoir prédictif et permet de produire une mesure de l’importance des v. explicatives ce qui permet d’avoir une idée sur les v. les plus influentes dans la modélisation.</a:t>
            </a:r>
          </a:p>
          <a:p>
            <a:pPr rtl="1">
              <a:lnSpc>
                <a:spcPct val="90000"/>
              </a:lnSpc>
              <a:spcBef>
                <a:spcPts val="1000"/>
              </a:spcBef>
            </a:pPr>
            <a:r>
              <a:rPr lang="fr-FR" sz="2000" dirty="0"/>
              <a:t>***) C’est l’un des modèles les plus efficaces en termes de précision des valeurs prédites.</a:t>
            </a:r>
          </a:p>
          <a:p>
            <a:pPr rtl="1">
              <a:lnSpc>
                <a:spcPct val="90000"/>
              </a:lnSpc>
              <a:spcBef>
                <a:spcPts val="1000"/>
              </a:spcBef>
            </a:pPr>
            <a:r>
              <a:rPr lang="fr-FR" sz="2000" dirty="0"/>
              <a:t>****) Ce modèle possède la capacité de gérer les données manquantes, massivement présentes dans les bases de données.</a:t>
            </a:r>
          </a:p>
          <a:p>
            <a:pPr rtl="1">
              <a:lnSpc>
                <a:spcPct val="90000"/>
              </a:lnSpc>
              <a:spcBef>
                <a:spcPts val="1000"/>
              </a:spcBef>
            </a:pPr>
            <a:r>
              <a:rPr lang="fr-FR" sz="2000" dirty="0"/>
              <a:t>*****) L’évaluation de l’erreur intégrée (OOB)</a:t>
            </a:r>
          </a:p>
        </p:txBody>
      </p:sp>
    </p:spTree>
    <p:extLst>
      <p:ext uri="{BB962C8B-B14F-4D97-AF65-F5344CB8AC3E}">
        <p14:creationId xmlns:p14="http://schemas.microsoft.com/office/powerpoint/2010/main" val="31725538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93</a:t>
            </a:fld>
            <a:endParaRPr lang="fr-FR" sz="1400" b="1" dirty="0"/>
          </a:p>
        </p:txBody>
      </p:sp>
      <p:sp>
        <p:nvSpPr>
          <p:cNvPr id="11" name="Sous-titre 2">
            <a:extLst>
              <a:ext uri="{FF2B5EF4-FFF2-40B4-BE49-F238E27FC236}">
                <a16:creationId xmlns:a16="http://schemas.microsoft.com/office/drawing/2014/main" id="{7DB04617-3AB9-4AAA-A790-FC558D81496F}"/>
              </a:ext>
            </a:extLst>
          </p:cNvPr>
          <p:cNvSpPr txBox="1">
            <a:spLocks/>
          </p:cNvSpPr>
          <p:nvPr/>
        </p:nvSpPr>
        <p:spPr>
          <a:xfrm>
            <a:off x="683454" y="1224968"/>
            <a:ext cx="10837985" cy="2615512"/>
          </a:xfrm>
          <a:prstGeom prst="rect">
            <a:avLst/>
          </a:prstGeom>
        </p:spPr>
        <p:txBody>
          <a:bodyPr vert="horz" lIns="91440" tIns="45720" rIns="91440" bIns="45720" rtlCol="0" anchor="t">
            <a:noAutofit/>
          </a:bodyPr>
          <a:lstStyle/>
          <a:p>
            <a:pPr rtl="1">
              <a:lnSpc>
                <a:spcPct val="90000"/>
              </a:lnSpc>
              <a:spcBef>
                <a:spcPts val="1000"/>
              </a:spcBef>
            </a:pPr>
            <a:r>
              <a:rPr lang="fr-FR" sz="2000" dirty="0"/>
              <a:t>Limites :</a:t>
            </a:r>
          </a:p>
          <a:p>
            <a:pPr rtl="1">
              <a:lnSpc>
                <a:spcPct val="90000"/>
              </a:lnSpc>
              <a:spcBef>
                <a:spcPts val="1000"/>
              </a:spcBef>
            </a:pPr>
            <a:r>
              <a:rPr lang="fr-FR" sz="2000" dirty="0"/>
              <a:t>Comme tout modèle, la forêt aléatoire possède des inconvénients :</a:t>
            </a:r>
          </a:p>
          <a:p>
            <a:pPr rtl="1">
              <a:lnSpc>
                <a:spcPct val="90000"/>
              </a:lnSpc>
              <a:spcBef>
                <a:spcPts val="1000"/>
              </a:spcBef>
            </a:pPr>
            <a:r>
              <a:rPr lang="fr-FR" sz="2000" dirty="0"/>
              <a:t>*) Son utilisation nécessite des ordinateurs hautement performants pour un gain de temps (entrainement lent)</a:t>
            </a:r>
          </a:p>
          <a:p>
            <a:pPr rtl="1">
              <a:lnSpc>
                <a:spcPct val="90000"/>
              </a:lnSpc>
              <a:spcBef>
                <a:spcPts val="1000"/>
              </a:spcBef>
            </a:pPr>
            <a:r>
              <a:rPr lang="fr-FR" sz="2000" dirty="0"/>
              <a:t>**) La méthode de RF et les méthode ensemblistes en général ne permettent pas d’avoir un résultat visuel facile à interpréter comme le schéma de l’arbre obtenu par CART ou le tableau des paramètres des facteurs pour le cas de GLM. Ainsi ce modèle ne fournit pas de représentation graphique, ni d’arbre « moyen ».</a:t>
            </a:r>
          </a:p>
        </p:txBody>
      </p:sp>
      <p:sp>
        <p:nvSpPr>
          <p:cNvPr id="7" name="Text Box 29">
            <a:extLst>
              <a:ext uri="{FF2B5EF4-FFF2-40B4-BE49-F238E27FC236}">
                <a16:creationId xmlns:a16="http://schemas.microsoft.com/office/drawing/2014/main" id="{A4B7FA5E-B952-4313-864D-BABEAC2F8ACD}"/>
              </a:ext>
            </a:extLst>
          </p:cNvPr>
          <p:cNvSpPr txBox="1">
            <a:spLocks noChangeArrowheads="1"/>
          </p:cNvSpPr>
          <p:nvPr/>
        </p:nvSpPr>
        <p:spPr bwMode="auto">
          <a:xfrm>
            <a:off x="4540222" y="3954891"/>
            <a:ext cx="3044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2.4) Gradient </a:t>
            </a:r>
            <a:r>
              <a:rPr lang="fr-FR" sz="2400" b="1" dirty="0" err="1"/>
              <a:t>Boosting</a:t>
            </a:r>
            <a:endParaRPr lang="fr-FR" sz="2400" b="1" dirty="0"/>
          </a:p>
        </p:txBody>
      </p:sp>
      <p:sp>
        <p:nvSpPr>
          <p:cNvPr id="9" name="Sous-titre 2">
            <a:extLst>
              <a:ext uri="{FF2B5EF4-FFF2-40B4-BE49-F238E27FC236}">
                <a16:creationId xmlns:a16="http://schemas.microsoft.com/office/drawing/2014/main" id="{AC89BEBA-57EE-471C-93CA-4C0919584FF1}"/>
              </a:ext>
            </a:extLst>
          </p:cNvPr>
          <p:cNvSpPr txBox="1">
            <a:spLocks/>
          </p:cNvSpPr>
          <p:nvPr/>
        </p:nvSpPr>
        <p:spPr>
          <a:xfrm>
            <a:off x="681109" y="4148704"/>
            <a:ext cx="10837985" cy="2308367"/>
          </a:xfrm>
          <a:prstGeom prst="rect">
            <a:avLst/>
          </a:prstGeom>
        </p:spPr>
        <p:txBody>
          <a:bodyPr vert="horz" lIns="91440" tIns="45720" rIns="91440" bIns="45720" rtlCol="0" anchor="t">
            <a:noAutofit/>
          </a:bodyPr>
          <a:lstStyle/>
          <a:p>
            <a:pPr rtl="1">
              <a:lnSpc>
                <a:spcPct val="90000"/>
              </a:lnSpc>
              <a:spcBef>
                <a:spcPts val="1000"/>
              </a:spcBef>
            </a:pPr>
            <a:r>
              <a:rPr lang="fr-FR" sz="2000" dirty="0"/>
              <a:t>Avantages :</a:t>
            </a:r>
          </a:p>
          <a:p>
            <a:pPr rtl="1">
              <a:lnSpc>
                <a:spcPct val="90000"/>
              </a:lnSpc>
              <a:spcBef>
                <a:spcPts val="1000"/>
              </a:spcBef>
            </a:pPr>
            <a:r>
              <a:rPr lang="fr-FR" sz="2000" dirty="0"/>
              <a:t>*) Une méthode capable de fournir des prédictions précises.</a:t>
            </a:r>
          </a:p>
          <a:p>
            <a:pPr rtl="1">
              <a:lnSpc>
                <a:spcPct val="90000"/>
              </a:lnSpc>
              <a:spcBef>
                <a:spcPts val="1000"/>
              </a:spcBef>
            </a:pPr>
            <a:r>
              <a:rPr lang="fr-FR" sz="2000" dirty="0"/>
              <a:t>**) Elle se distingue par sa flexibilité en pouvant optimiser différentes fonctions de perte.</a:t>
            </a:r>
          </a:p>
          <a:p>
            <a:pPr rtl="1">
              <a:lnSpc>
                <a:spcPct val="90000"/>
              </a:lnSpc>
              <a:spcBef>
                <a:spcPts val="1000"/>
              </a:spcBef>
            </a:pPr>
            <a:r>
              <a:rPr lang="fr-FR" sz="2000" dirty="0"/>
              <a:t>***) Elle fonctionne souvent très bien avec des valeurs catégorielles et numériques telles quelles (prétraitement de données no requis).</a:t>
            </a:r>
          </a:p>
          <a:p>
            <a:pPr rtl="1">
              <a:lnSpc>
                <a:spcPct val="90000"/>
              </a:lnSpc>
              <a:spcBef>
                <a:spcPts val="1000"/>
              </a:spcBef>
            </a:pPr>
            <a:r>
              <a:rPr lang="fr-FR" sz="2000" dirty="0"/>
              <a:t>****) Elle est capable de gérer les données manquantes (imputation non requise).</a:t>
            </a:r>
          </a:p>
        </p:txBody>
      </p:sp>
    </p:spTree>
    <p:extLst>
      <p:ext uri="{BB962C8B-B14F-4D97-AF65-F5344CB8AC3E}">
        <p14:creationId xmlns:p14="http://schemas.microsoft.com/office/powerpoint/2010/main" val="28530051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94</a:t>
            </a:fld>
            <a:endParaRPr lang="fr-FR" sz="1400" b="1" dirty="0"/>
          </a:p>
        </p:txBody>
      </p:sp>
      <p:sp>
        <p:nvSpPr>
          <p:cNvPr id="11" name="Sous-titre 2">
            <a:extLst>
              <a:ext uri="{FF2B5EF4-FFF2-40B4-BE49-F238E27FC236}">
                <a16:creationId xmlns:a16="http://schemas.microsoft.com/office/drawing/2014/main" id="{7DB04617-3AB9-4AAA-A790-FC558D81496F}"/>
              </a:ext>
            </a:extLst>
          </p:cNvPr>
          <p:cNvSpPr txBox="1">
            <a:spLocks/>
          </p:cNvSpPr>
          <p:nvPr/>
        </p:nvSpPr>
        <p:spPr>
          <a:xfrm>
            <a:off x="683454" y="1224968"/>
            <a:ext cx="10837985" cy="1783533"/>
          </a:xfrm>
          <a:prstGeom prst="rect">
            <a:avLst/>
          </a:prstGeom>
        </p:spPr>
        <p:txBody>
          <a:bodyPr vert="horz" lIns="91440" tIns="45720" rIns="91440" bIns="45720" rtlCol="0" anchor="t">
            <a:noAutofit/>
          </a:bodyPr>
          <a:lstStyle/>
          <a:p>
            <a:pPr rtl="1">
              <a:lnSpc>
                <a:spcPct val="90000"/>
              </a:lnSpc>
              <a:spcBef>
                <a:spcPts val="1000"/>
              </a:spcBef>
            </a:pPr>
            <a:r>
              <a:rPr lang="fr-FR" sz="2000" dirty="0"/>
              <a:t>Limites :</a:t>
            </a:r>
          </a:p>
          <a:p>
            <a:pPr rtl="1">
              <a:lnSpc>
                <a:spcPct val="90000"/>
              </a:lnSpc>
              <a:spcBef>
                <a:spcPts val="1000"/>
              </a:spcBef>
            </a:pPr>
            <a:r>
              <a:rPr lang="fr-FR" sz="2000" dirty="0"/>
              <a:t>*) Modèle non explicite (problème de toutes les méthodes ensemblistes).</a:t>
            </a:r>
          </a:p>
          <a:p>
            <a:pPr rtl="1">
              <a:lnSpc>
                <a:spcPct val="90000"/>
              </a:lnSpc>
              <a:spcBef>
                <a:spcPts val="1000"/>
              </a:spcBef>
            </a:pPr>
            <a:r>
              <a:rPr lang="fr-FR" sz="2000" dirty="0"/>
              <a:t>**) Lourdeur et intensité des calculs, le GB nécessite souvent de #ux arbres.</a:t>
            </a:r>
          </a:p>
          <a:p>
            <a:pPr rtl="1">
              <a:lnSpc>
                <a:spcPct val="90000"/>
              </a:lnSpc>
              <a:spcBef>
                <a:spcPts val="1000"/>
              </a:spcBef>
            </a:pPr>
            <a:r>
              <a:rPr lang="fr-FR" sz="2000" dirty="0"/>
              <a:t>Pour le cas de GB, certes, les résultats sur notre base de données étaient très satisfaisants. Mais, le prix à payer pour obtenir ces performances est d’avoir des résultats de type boite noire.</a:t>
            </a:r>
          </a:p>
        </p:txBody>
      </p:sp>
      <p:sp>
        <p:nvSpPr>
          <p:cNvPr id="7" name="Text Box 29">
            <a:extLst>
              <a:ext uri="{FF2B5EF4-FFF2-40B4-BE49-F238E27FC236}">
                <a16:creationId xmlns:a16="http://schemas.microsoft.com/office/drawing/2014/main" id="{A4B7FA5E-B952-4313-864D-BABEAC2F8ACD}"/>
              </a:ext>
            </a:extLst>
          </p:cNvPr>
          <p:cNvSpPr txBox="1">
            <a:spLocks noChangeArrowheads="1"/>
          </p:cNvSpPr>
          <p:nvPr/>
        </p:nvSpPr>
        <p:spPr bwMode="auto">
          <a:xfrm>
            <a:off x="4331034" y="3237439"/>
            <a:ext cx="34625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2.5) Réseaux de neurones</a:t>
            </a:r>
          </a:p>
        </p:txBody>
      </p:sp>
      <p:sp>
        <p:nvSpPr>
          <p:cNvPr id="10" name="Sous-titre 2">
            <a:extLst>
              <a:ext uri="{FF2B5EF4-FFF2-40B4-BE49-F238E27FC236}">
                <a16:creationId xmlns:a16="http://schemas.microsoft.com/office/drawing/2014/main" id="{FF861935-413F-451F-B730-F60D14285487}"/>
              </a:ext>
            </a:extLst>
          </p:cNvPr>
          <p:cNvSpPr txBox="1">
            <a:spLocks/>
          </p:cNvSpPr>
          <p:nvPr/>
        </p:nvSpPr>
        <p:spPr>
          <a:xfrm>
            <a:off x="681107" y="3684469"/>
            <a:ext cx="10837985" cy="2893006"/>
          </a:xfrm>
          <a:prstGeom prst="rect">
            <a:avLst/>
          </a:prstGeom>
        </p:spPr>
        <p:txBody>
          <a:bodyPr vert="horz" lIns="91440" tIns="45720" rIns="91440" bIns="45720" rtlCol="0" anchor="t">
            <a:noAutofit/>
          </a:bodyPr>
          <a:lstStyle/>
          <a:p>
            <a:pPr rtl="1">
              <a:lnSpc>
                <a:spcPct val="90000"/>
              </a:lnSpc>
              <a:spcBef>
                <a:spcPts val="1000"/>
              </a:spcBef>
            </a:pPr>
            <a:r>
              <a:rPr lang="fr-FR" sz="2000" dirty="0"/>
              <a:t>Avantages :</a:t>
            </a:r>
          </a:p>
          <a:p>
            <a:pPr rtl="1">
              <a:lnSpc>
                <a:spcPct val="90000"/>
              </a:lnSpc>
              <a:spcBef>
                <a:spcPts val="1000"/>
              </a:spcBef>
            </a:pPr>
            <a:r>
              <a:rPr lang="fr-FR" sz="2000" dirty="0"/>
              <a:t>*) Sa capacité à être mis en œuvre sur de grandes bases de données.</a:t>
            </a:r>
          </a:p>
          <a:p>
            <a:pPr rtl="1">
              <a:lnSpc>
                <a:spcPct val="90000"/>
              </a:lnSpc>
              <a:spcBef>
                <a:spcPts val="1000"/>
              </a:spcBef>
            </a:pPr>
            <a:r>
              <a:rPr lang="fr-FR" sz="2000" dirty="0"/>
              <a:t>**) Sa capacité de faire exécuter des tâches qu’on ne pourrait pas transcrire sous une forme algorithmique explicite.</a:t>
            </a:r>
          </a:p>
          <a:p>
            <a:pPr rtl="1">
              <a:lnSpc>
                <a:spcPct val="90000"/>
              </a:lnSpc>
              <a:spcBef>
                <a:spcPts val="1000"/>
              </a:spcBef>
            </a:pPr>
            <a:r>
              <a:rPr lang="fr-FR" sz="2000" dirty="0"/>
              <a:t>***) Sa capacité de représenter n’importe quelle </a:t>
            </a:r>
            <a:r>
              <a:rPr lang="fr-FR" sz="2000" dirty="0" err="1"/>
              <a:t>fonctionn</a:t>
            </a:r>
            <a:r>
              <a:rPr lang="fr-FR" sz="2000" dirty="0"/>
              <a:t> linéaire ou pas,  simple ou complexe.</a:t>
            </a:r>
          </a:p>
          <a:p>
            <a:pPr rtl="1">
              <a:lnSpc>
                <a:spcPct val="90000"/>
              </a:lnSpc>
              <a:spcBef>
                <a:spcPts val="1000"/>
              </a:spcBef>
            </a:pPr>
            <a:r>
              <a:rPr lang="fr-FR" sz="2000" dirty="0"/>
              <a:t>****) Sa résistance au bruit ou au manque de fiabilité des données.</a:t>
            </a:r>
          </a:p>
          <a:p>
            <a:pPr rtl="1">
              <a:lnSpc>
                <a:spcPct val="90000"/>
              </a:lnSpc>
              <a:spcBef>
                <a:spcPts val="1000"/>
              </a:spcBef>
            </a:pPr>
            <a:r>
              <a:rPr lang="fr-FR" sz="2000" dirty="0"/>
              <a:t>*****) Un modèle simple à manier, moins de travail à fournir que dans l’analyse statistique classique.</a:t>
            </a:r>
          </a:p>
        </p:txBody>
      </p:sp>
    </p:spTree>
    <p:extLst>
      <p:ext uri="{BB962C8B-B14F-4D97-AF65-F5344CB8AC3E}">
        <p14:creationId xmlns:p14="http://schemas.microsoft.com/office/powerpoint/2010/main" val="36889542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3" name="Espace réservé du numéro de diapositive 3">
            <a:extLst>
              <a:ext uri="{FF2B5EF4-FFF2-40B4-BE49-F238E27FC236}">
                <a16:creationId xmlns:a16="http://schemas.microsoft.com/office/drawing/2014/main" id="{BA8B36DB-9E53-476C-8989-A8E982F8305C}"/>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95</a:t>
            </a:fld>
            <a:endParaRPr lang="fr-FR" sz="1400" b="1" dirty="0"/>
          </a:p>
        </p:txBody>
      </p:sp>
      <p:sp>
        <p:nvSpPr>
          <p:cNvPr id="11" name="Sous-titre 2">
            <a:extLst>
              <a:ext uri="{FF2B5EF4-FFF2-40B4-BE49-F238E27FC236}">
                <a16:creationId xmlns:a16="http://schemas.microsoft.com/office/drawing/2014/main" id="{7DB04617-3AB9-4AAA-A790-FC558D81496F}"/>
              </a:ext>
            </a:extLst>
          </p:cNvPr>
          <p:cNvSpPr txBox="1">
            <a:spLocks/>
          </p:cNvSpPr>
          <p:nvPr/>
        </p:nvSpPr>
        <p:spPr>
          <a:xfrm>
            <a:off x="683454" y="1224968"/>
            <a:ext cx="10837985" cy="2615512"/>
          </a:xfrm>
          <a:prstGeom prst="rect">
            <a:avLst/>
          </a:prstGeom>
        </p:spPr>
        <p:txBody>
          <a:bodyPr vert="horz" lIns="91440" tIns="45720" rIns="91440" bIns="45720" rtlCol="0" anchor="t">
            <a:noAutofit/>
          </a:bodyPr>
          <a:lstStyle/>
          <a:p>
            <a:pPr rtl="1">
              <a:lnSpc>
                <a:spcPct val="90000"/>
              </a:lnSpc>
              <a:spcBef>
                <a:spcPts val="1000"/>
              </a:spcBef>
            </a:pPr>
            <a:r>
              <a:rPr lang="fr-FR" sz="2000" dirty="0"/>
              <a:t>Limites :</a:t>
            </a:r>
          </a:p>
          <a:p>
            <a:pPr rtl="1">
              <a:lnSpc>
                <a:spcPct val="90000"/>
              </a:lnSpc>
              <a:spcBef>
                <a:spcPts val="1000"/>
              </a:spcBef>
            </a:pPr>
            <a:r>
              <a:rPr lang="fr-FR" sz="2000" dirty="0"/>
              <a:t>*) Difficulté de paramétrage. Cela est dû principalement à l’absence de méthodes systématiques permettant de définir la meilleure architecture du réseau et le # de neurones à placer dans la (ou les)  couche(s) cachée(s).</a:t>
            </a:r>
          </a:p>
          <a:p>
            <a:pPr rtl="1">
              <a:lnSpc>
                <a:spcPct val="90000"/>
              </a:lnSpc>
              <a:spcBef>
                <a:spcPts val="1000"/>
              </a:spcBef>
            </a:pPr>
            <a:r>
              <a:rPr lang="fr-FR" sz="2000" dirty="0"/>
              <a:t>**) Le risque de sur-apprentissage (trop de neurones dans les couches cachées).</a:t>
            </a:r>
          </a:p>
          <a:p>
            <a:pPr rtl="1">
              <a:lnSpc>
                <a:spcPct val="90000"/>
              </a:lnSpc>
              <a:spcBef>
                <a:spcPts val="1000"/>
              </a:spcBef>
            </a:pPr>
            <a:r>
              <a:rPr lang="fr-FR" sz="2000" dirty="0"/>
              <a:t>***) Il est presque impossible de faire appel à notre intuition comme nous le faisons pour écrire ou modifier un programme informatique par exemple.</a:t>
            </a:r>
          </a:p>
        </p:txBody>
      </p:sp>
    </p:spTree>
    <p:extLst>
      <p:ext uri="{BB962C8B-B14F-4D97-AF65-F5344CB8AC3E}">
        <p14:creationId xmlns:p14="http://schemas.microsoft.com/office/powerpoint/2010/main" val="2062056363"/>
      </p:ext>
    </p:extLst>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970104334"/>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96</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1224968"/>
            <a:ext cx="10978663" cy="5131382"/>
          </a:xfrm>
          <a:prstGeom prst="rect">
            <a:avLst/>
          </a:prstGeom>
        </p:spPr>
        <p:txBody>
          <a:bodyPr vert="horz" lIns="91440" tIns="45720" rIns="91440" bIns="45720" rtlCol="0" anchor="t">
            <a:noAutofit/>
          </a:bodyPr>
          <a:lstStyle/>
          <a:p>
            <a:pPr rtl="1">
              <a:lnSpc>
                <a:spcPct val="90000"/>
              </a:lnSpc>
              <a:spcBef>
                <a:spcPts val="1000"/>
              </a:spcBef>
            </a:pPr>
            <a:r>
              <a:rPr lang="fr-FR" sz="2000" dirty="0"/>
              <a:t>Dans le cadre concurrentiel actuel des organismes d’assurance, chaque compagnie d’assurer cherche à élaborer le meilleur tarif qui permettra d’attirer les assurés et de couvrir les engagements.</a:t>
            </a:r>
          </a:p>
          <a:p>
            <a:pPr rtl="1">
              <a:lnSpc>
                <a:spcPct val="90000"/>
              </a:lnSpc>
              <a:spcBef>
                <a:spcPts val="1000"/>
              </a:spcBef>
            </a:pPr>
            <a:r>
              <a:rPr lang="fr-FR" sz="2000" dirty="0"/>
              <a:t>A la lumière de ce rapport, l’objectif était de comparer la performance prédictive de ces modèles modernes avec celle du modèle classique GLM largement utilisé par les actuaires ; et ce, en effectuant une régression sur la base d’apprentissage et en vérifiant la qualité de la prédiction sur une base de test.</a:t>
            </a:r>
          </a:p>
          <a:p>
            <a:pPr rtl="1">
              <a:lnSpc>
                <a:spcPct val="90000"/>
              </a:lnSpc>
              <a:spcBef>
                <a:spcPts val="1000"/>
              </a:spcBef>
            </a:pPr>
            <a:r>
              <a:rPr lang="fr-FR" sz="2000" dirty="0"/>
              <a:t>Pour le cas de la modélisation du coût moyen, Les Machine Learning ont montré une plus grande capacité prédictive par rapport à la méthode GLM qui a obtenu la plus grande valeur de MSE. Le GB s’est distingué par une certaine robustesse et fiabilité mais présente des difficultés d’interprétation des résultats.</a:t>
            </a:r>
          </a:p>
          <a:p>
            <a:pPr rtl="1">
              <a:lnSpc>
                <a:spcPct val="90000"/>
              </a:lnSpc>
              <a:spcBef>
                <a:spcPts val="1000"/>
              </a:spcBef>
            </a:pPr>
            <a:r>
              <a:rPr lang="fr-FR" sz="2000" dirty="0"/>
              <a:t>Concernant le modélisation de la fréquence, les résultats étaient inattendues. Effectivement, le GB a dominé encore une fois en terme de qualité prédictive. Cependant le GLM (ZINB) a réalisé des résultats très satisfaisants en dépassant les autres. Cela affirme le constat que les modèles à inflation de zéros s’adaptent très bien dans le cas où la v. à expliquer comporte une masse importante de valeur nulle. Par ailleurs, il est crucial de mentionner que les conclusions que nous dressons sont indubitablement liées à la BD. De ce fait, nous ne pourrons certainement jamais affirmer que les méthodes d’apprentissage sont toujours meilleures.</a:t>
            </a:r>
          </a:p>
        </p:txBody>
      </p:sp>
    </p:spTree>
    <p:extLst>
      <p:ext uri="{BB962C8B-B14F-4D97-AF65-F5344CB8AC3E}">
        <p14:creationId xmlns:p14="http://schemas.microsoft.com/office/powerpoint/2010/main" val="18164753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97</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1224968"/>
            <a:ext cx="10978663" cy="5131382"/>
          </a:xfrm>
          <a:prstGeom prst="rect">
            <a:avLst/>
          </a:prstGeom>
        </p:spPr>
        <p:txBody>
          <a:bodyPr vert="horz" lIns="91440" tIns="45720" rIns="91440" bIns="45720" rtlCol="0" anchor="t">
            <a:noAutofit/>
          </a:bodyPr>
          <a:lstStyle/>
          <a:p>
            <a:pPr rtl="1">
              <a:lnSpc>
                <a:spcPct val="90000"/>
              </a:lnSpc>
              <a:spcBef>
                <a:spcPts val="1000"/>
              </a:spcBef>
            </a:pPr>
            <a:r>
              <a:rPr lang="fr-FR" sz="2000" dirty="0"/>
              <a:t>Pour conclure, le Machine Learning est une discipline qui ne cesse d’évoluer en attaquant de nouveaux axes de recherche. Ainsi, éclairer les problématiques assurantielles sous le regard de l’apprentissage statistique contribuera activement à favoriser l’innovation des futurs produits d’assurance.</a:t>
            </a:r>
          </a:p>
          <a:p>
            <a:pPr rtl="1">
              <a:lnSpc>
                <a:spcPct val="90000"/>
              </a:lnSpc>
              <a:spcBef>
                <a:spcPts val="1000"/>
              </a:spcBef>
            </a:pPr>
            <a:r>
              <a:rPr lang="fr-FR" sz="2000" dirty="0"/>
              <a:t>Finalement, ce travail ne traduit que le début dans la recherche en actuariat. La plus grande difficulté restera sans doute l’assimilation des avancées toujours plus nombreuses et fréquentes dans ce domaine passionnant.</a:t>
            </a:r>
          </a:p>
        </p:txBody>
      </p:sp>
    </p:spTree>
    <p:extLst>
      <p:ext uri="{BB962C8B-B14F-4D97-AF65-F5344CB8AC3E}">
        <p14:creationId xmlns:p14="http://schemas.microsoft.com/office/powerpoint/2010/main" val="24230694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39240" y="1676400"/>
            <a:ext cx="9037320" cy="1380725"/>
          </a:xfrm>
        </p:spPr>
        <p:txBody>
          <a:bodyPr>
            <a:noAutofit/>
          </a:bodyPr>
          <a:lstStyle/>
          <a:p>
            <a:pPr marL="1076325" indent="-1076325" algn="r"/>
            <a:r>
              <a:rPr lang="fr-FR" sz="4400" b="1" i="1" dirty="0">
                <a:latin typeface="Cambria" panose="02040503050406030204" pitchFamily="18" charset="0"/>
              </a:rPr>
              <a:t>Application des méthodes d’apprentissage à la tarification non vie</a:t>
            </a:r>
            <a:endParaRPr lang="fr-FR" sz="4400" dirty="0">
              <a:latin typeface="Cambria" panose="02040503050406030204" pitchFamily="18" charset="0"/>
            </a:endParaRPr>
          </a:p>
        </p:txBody>
      </p:sp>
      <p:sp>
        <p:nvSpPr>
          <p:cNvPr id="9" name="ZoneTexte 8"/>
          <p:cNvSpPr txBox="1"/>
          <p:nvPr/>
        </p:nvSpPr>
        <p:spPr>
          <a:xfrm>
            <a:off x="2467914" y="4140830"/>
            <a:ext cx="5731206" cy="923330"/>
          </a:xfrm>
          <a:prstGeom prst="rect">
            <a:avLst/>
          </a:prstGeom>
          <a:noFill/>
        </p:spPr>
        <p:txBody>
          <a:bodyPr wrap="square" rtlCol="0">
            <a:spAutoFit/>
          </a:bodyPr>
          <a:lstStyle/>
          <a:p>
            <a:pPr>
              <a:lnSpc>
                <a:spcPct val="150000"/>
              </a:lnSpc>
            </a:pPr>
            <a:r>
              <a:rPr lang="fr-FR" dirty="0">
                <a:latin typeface="Cambria" panose="02040503050406030204" pitchFamily="18" charset="0"/>
              </a:rPr>
              <a:t>Fait par :</a:t>
            </a:r>
          </a:p>
          <a:p>
            <a:pPr>
              <a:lnSpc>
                <a:spcPct val="150000"/>
              </a:lnSpc>
            </a:pPr>
            <a:r>
              <a:rPr lang="fr-FR" dirty="0">
                <a:latin typeface="Cambria" panose="02040503050406030204" pitchFamily="18" charset="0"/>
              </a:rPr>
              <a:t>M. HAIMOUD Oussama</a:t>
            </a:r>
          </a:p>
        </p:txBody>
      </p:sp>
      <p:cxnSp>
        <p:nvCxnSpPr>
          <p:cNvPr id="11" name="Connecteur droit 10"/>
          <p:cNvCxnSpPr/>
          <p:nvPr/>
        </p:nvCxnSpPr>
        <p:spPr>
          <a:xfrm>
            <a:off x="0" y="0"/>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409BF02-140A-4B3E-909B-DA769343B79F}" type="slidenum">
              <a:rPr lang="fr-FR" sz="1400" b="1" smtClean="0"/>
              <a:pPr/>
              <a:t>98</a:t>
            </a:fld>
            <a:endParaRPr lang="fr-FR" sz="1400" b="1" dirty="0"/>
          </a:p>
        </p:txBody>
      </p:sp>
      <p:sp>
        <p:nvSpPr>
          <p:cNvPr id="16" name="Espace réservé du pied de page 4"/>
          <p:cNvSpPr>
            <a:spLocks noGrp="1"/>
          </p:cNvSpPr>
          <p:nvPr>
            <p:ph type="ftr" sz="quarter" idx="11"/>
          </p:nvPr>
        </p:nvSpPr>
        <p:spPr>
          <a:xfrm>
            <a:off x="4554524" y="6184558"/>
            <a:ext cx="2952328" cy="365125"/>
          </a:xfrm>
        </p:spPr>
        <p:txBody>
          <a:bodyPr/>
          <a:lstStyle/>
          <a:p>
            <a:pPr algn="ctr"/>
            <a:r>
              <a:rPr lang="fr-FR" sz="1600" dirty="0">
                <a:solidFill>
                  <a:schemeClr val="bg1">
                    <a:lumMod val="50000"/>
                  </a:schemeClr>
                </a:solidFill>
              </a:rPr>
              <a:t>Juin </a:t>
            </a:r>
            <a:r>
              <a:rPr lang="fr-FR" sz="1600" b="0" dirty="0">
                <a:solidFill>
                  <a:schemeClr val="bg1">
                    <a:lumMod val="50000"/>
                  </a:schemeClr>
                </a:solidFill>
              </a:rPr>
              <a:t>2018</a:t>
            </a:r>
          </a:p>
        </p:txBody>
      </p:sp>
    </p:spTree>
    <p:extLst>
      <p:ext uri="{BB962C8B-B14F-4D97-AF65-F5344CB8AC3E}">
        <p14:creationId xmlns:p14="http://schemas.microsoft.com/office/powerpoint/2010/main" val="712670049"/>
      </p:ext>
    </p:extLst>
  </p:cSld>
  <p:clrMapOvr>
    <a:masterClrMapping/>
  </p:clrMapOvr>
  <p:transition>
    <p:wipe dir="d"/>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16771</TotalTime>
  <Words>15638</Words>
  <Application>Microsoft Office PowerPoint</Application>
  <PresentationFormat>Widescreen</PresentationFormat>
  <Paragraphs>1582</Paragraphs>
  <Slides>98</Slides>
  <Notes>98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98</vt:i4>
      </vt:variant>
    </vt:vector>
  </HeadingPairs>
  <TitlesOfParts>
    <vt:vector size="103" baseType="lpstr">
      <vt:lpstr>Arial</vt:lpstr>
      <vt:lpstr>Calibri</vt:lpstr>
      <vt:lpstr>Calibri Light</vt:lpstr>
      <vt:lpstr>Cambria</vt:lpstr>
      <vt:lpstr>Thème Office</vt:lpstr>
      <vt:lpstr>PowerPoint Presentation</vt:lpstr>
      <vt:lpstr>PowerPoint Presentation</vt:lpstr>
      <vt:lpstr>PowerPoint Presentation</vt:lpstr>
      <vt:lpstr>PowerPoint Presentation</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chaymaa</dc:creator>
  <cp:lastModifiedBy>oussama haimoud</cp:lastModifiedBy>
  <cp:revision>716</cp:revision>
  <dcterms:created xsi:type="dcterms:W3CDTF">2016-06-22T00:30:27Z</dcterms:created>
  <dcterms:modified xsi:type="dcterms:W3CDTF">2021-10-17T14:06:13Z</dcterms:modified>
</cp:coreProperties>
</file>