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9.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0.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2.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3.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4.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5.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6.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7.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8.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9.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40.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1.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2.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43.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44.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45.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46.xml" ContentType="application/vnd.openxmlformats-officedocument.presentationml.notesSl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notesSlides/notesSlide47.xml" ContentType="application/vnd.openxmlformats-officedocument.presentationml.notesSlide+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notesSlides/notesSlide48.xml" ContentType="application/vnd.openxmlformats-officedocument.presentationml.notesSlide+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notesSlides/notesSlide49.xml" ContentType="application/vnd.openxmlformats-officedocument.presentationml.notesSlide+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notesSlides/notesSlide50.xml" ContentType="application/vnd.openxmlformats-officedocument.presentationml.notesSlide+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notesSlides/notesSlide51.xml" ContentType="application/vnd.openxmlformats-officedocument.presentationml.notesSlide+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notesSlides/notesSlide52.xml" ContentType="application/vnd.openxmlformats-officedocument.presentationml.notesSlide+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notesSlides/notesSlide53.xml" ContentType="application/vnd.openxmlformats-officedocument.presentationml.notesSlide+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notesSlides/notesSlide54.xml" ContentType="application/vnd.openxmlformats-officedocument.presentationml.notesSlide+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notesSlides/notesSlide55.xml" ContentType="application/vnd.openxmlformats-officedocument.presentationml.notesSlide+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8"/>
  </p:notesMasterIdLst>
  <p:sldIdLst>
    <p:sldId id="256" r:id="rId2"/>
    <p:sldId id="257" r:id="rId3"/>
    <p:sldId id="299" r:id="rId4"/>
    <p:sldId id="430" r:id="rId5"/>
    <p:sldId id="431" r:id="rId6"/>
    <p:sldId id="432" r:id="rId7"/>
    <p:sldId id="433" r:id="rId8"/>
    <p:sldId id="434" r:id="rId9"/>
    <p:sldId id="435" r:id="rId10"/>
    <p:sldId id="436" r:id="rId11"/>
    <p:sldId id="437" r:id="rId12"/>
    <p:sldId id="438" r:id="rId13"/>
    <p:sldId id="439" r:id="rId14"/>
    <p:sldId id="440" r:id="rId15"/>
    <p:sldId id="441" r:id="rId16"/>
    <p:sldId id="443" r:id="rId17"/>
    <p:sldId id="442" r:id="rId18"/>
    <p:sldId id="444" r:id="rId19"/>
    <p:sldId id="445" r:id="rId20"/>
    <p:sldId id="446" r:id="rId21"/>
    <p:sldId id="447" r:id="rId22"/>
    <p:sldId id="448" r:id="rId23"/>
    <p:sldId id="449" r:id="rId24"/>
    <p:sldId id="450" r:id="rId25"/>
    <p:sldId id="451" r:id="rId26"/>
    <p:sldId id="452" r:id="rId27"/>
    <p:sldId id="453" r:id="rId28"/>
    <p:sldId id="454" r:id="rId29"/>
    <p:sldId id="455" r:id="rId30"/>
    <p:sldId id="456" r:id="rId31"/>
    <p:sldId id="457" r:id="rId32"/>
    <p:sldId id="458" r:id="rId33"/>
    <p:sldId id="459" r:id="rId34"/>
    <p:sldId id="460" r:id="rId35"/>
    <p:sldId id="461" r:id="rId36"/>
    <p:sldId id="462" r:id="rId37"/>
    <p:sldId id="463" r:id="rId38"/>
    <p:sldId id="464" r:id="rId39"/>
    <p:sldId id="465" r:id="rId40"/>
    <p:sldId id="466" r:id="rId41"/>
    <p:sldId id="467" r:id="rId42"/>
    <p:sldId id="468" r:id="rId43"/>
    <p:sldId id="469" r:id="rId44"/>
    <p:sldId id="470" r:id="rId45"/>
    <p:sldId id="471" r:id="rId46"/>
    <p:sldId id="472" r:id="rId47"/>
    <p:sldId id="473" r:id="rId48"/>
    <p:sldId id="474" r:id="rId49"/>
    <p:sldId id="475" r:id="rId50"/>
    <p:sldId id="476" r:id="rId51"/>
    <p:sldId id="477" r:id="rId52"/>
    <p:sldId id="478" r:id="rId53"/>
    <p:sldId id="479" r:id="rId54"/>
    <p:sldId id="326" r:id="rId55"/>
    <p:sldId id="335" r:id="rId56"/>
    <p:sldId id="429" r:id="rId5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a:srgbClr val="ED7D31"/>
    <a:srgbClr val="1482AC"/>
    <a:srgbClr val="1CADE4"/>
    <a:srgbClr val="008080"/>
    <a:srgbClr val="0056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249" autoAdjust="0"/>
  </p:normalViewPr>
  <p:slideViewPr>
    <p:cSldViewPr snapToGrid="0">
      <p:cViewPr varScale="1">
        <p:scale>
          <a:sx n="68" d="100"/>
          <a:sy n="68" d="100"/>
        </p:scale>
        <p:origin x="720" y="6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Les régimes en capitalisation</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Régimes en répartition</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6DD21BF8-57AE-4CE1-AF5F-8FD165DED894}" type="pres">
      <dgm:prSet presAssocID="{83F01E91-4058-430B-83C1-1A56BB566864}" presName="parTxOnly" presStyleLbl="node1" presStyleIdx="2" presStyleCnt="3">
        <dgm:presLayoutVars>
          <dgm:chMax val="0"/>
          <dgm:chPref val="0"/>
          <dgm:bulletEnabled val="1"/>
        </dgm:presLayoutVars>
      </dgm:prSet>
      <dgm:spPr/>
    </dgm:pt>
  </dgm:ptLst>
  <dgm:cxnLst>
    <dgm:cxn modelId="{EE67521E-D261-4571-8985-E38D6C92027E}" type="presOf" srcId="{FDFBEEE5-95EC-4A28-B030-359358B38F6E}" destId="{2C87BCDF-B68C-4CAC-9674-B98FC5609B0D}" srcOrd="0" destOrd="0" presId="urn:microsoft.com/office/officeart/2005/8/layout/chevron1"/>
    <dgm:cxn modelId="{55E98630-499B-44B6-B0D0-894C28CE7B26}" type="presOf" srcId="{873D1FAC-316F-4987-BFB7-B2E7C61066D7}" destId="{DC95A251-3CAC-4EC5-9665-9577C21240B0}" srcOrd="0" destOrd="0" presId="urn:microsoft.com/office/officeart/2005/8/layout/chevron1"/>
    <dgm:cxn modelId="{ED7E6771-57B5-4C60-9A2C-C18B0524896E}" type="presOf" srcId="{83F01E91-4058-430B-83C1-1A56BB566864}" destId="{6DD21BF8-57AE-4CE1-AF5F-8FD165DED8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A280BEC9-F6C0-4CF1-9F0C-7B98E5E1FBA1}" type="presOf" srcId="{059B08FB-FEBA-44CB-8D20-A6697F49462F}" destId="{C1FF2E6B-4ED1-4536-9403-5E970E2AC194}" srcOrd="0" destOrd="0" presId="urn:microsoft.com/office/officeart/2005/8/layout/chevron1"/>
    <dgm:cxn modelId="{F99E7CCA-CBCC-44DA-B854-53FB9B21DA9D}" srcId="{FDFBEEE5-95EC-4A28-B030-359358B38F6E}" destId="{83F01E91-4058-430B-83C1-1A56BB566864}" srcOrd="2"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C46E6E7A-3E93-4EBD-84CF-76DC0454A4C9}" type="presParOf" srcId="{2C87BCDF-B68C-4CAC-9674-B98FC5609B0D}" destId="{C1FF2E6B-4ED1-4536-9403-5E970E2AC194}" srcOrd="0" destOrd="0" presId="urn:microsoft.com/office/officeart/2005/8/layout/chevron1"/>
    <dgm:cxn modelId="{3B2FFD55-D02A-40FD-AD8F-38BA932BC166}" type="presParOf" srcId="{2C87BCDF-B68C-4CAC-9674-B98FC5609B0D}" destId="{847CC46B-7444-44EC-AAD5-D8B472CAA4CE}" srcOrd="1" destOrd="0" presId="urn:microsoft.com/office/officeart/2005/8/layout/chevron1"/>
    <dgm:cxn modelId="{544A7C61-7A28-420F-B86C-F55FFBCC9082}" type="presParOf" srcId="{2C87BCDF-B68C-4CAC-9674-B98FC5609B0D}" destId="{DC95A251-3CAC-4EC5-9665-9577C21240B0}" srcOrd="2" destOrd="0" presId="urn:microsoft.com/office/officeart/2005/8/layout/chevron1"/>
    <dgm:cxn modelId="{7B19743F-4FA5-45AC-938D-FC9F0B6E1769}" type="presParOf" srcId="{2C87BCDF-B68C-4CAC-9674-B98FC5609B0D}" destId="{F33FFD6E-D4C3-4543-AFB4-770068910CA4}" srcOrd="3" destOrd="0" presId="urn:microsoft.com/office/officeart/2005/8/layout/chevron1"/>
    <dgm:cxn modelId="{FA6BEA4A-D47C-453A-9E3E-BAEEB182503E}" type="presParOf" srcId="{2C87BCDF-B68C-4CAC-9674-B98FC5609B0D}" destId="{6DD21BF8-57AE-4CE1-AF5F-8FD165DED89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Les régimes en capitalisation</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Les régimes de répartition</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Les régimes en capitalisation</a:t>
          </a: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fr-FR" sz="2600" kern="1200" dirty="0"/>
            <a:t>Les régimes de répartition</a:t>
          </a:r>
        </a:p>
      </dsp:txBody>
      <dsp:txXfrm>
        <a:off x="7975053" y="0"/>
        <a:ext cx="3408191" cy="798633"/>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6DD21BF8-57AE-4CE1-AF5F-8FD165DED894}">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fr-FR" sz="2700" b="1" kern="1200" dirty="0">
              <a:solidFill>
                <a:schemeClr val="bg1"/>
              </a:solidFill>
            </a:rPr>
            <a:t>Régimes en répartition</a:t>
          </a:r>
        </a:p>
      </dsp:txBody>
      <dsp:txXfrm>
        <a:off x="7975053" y="0"/>
        <a:ext cx="3408191" cy="7986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Généralités :</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les régimes de retraite</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en capitalisation</a:t>
          </a:r>
          <a:endParaRPr lang="fr-FR" sz="2000" b="0" kern="1200" dirty="0">
            <a:solidFill>
              <a:schemeClr val="tx1"/>
            </a:solidFill>
            <a:latin typeface="Calibri" panose="020F0502020204030204"/>
            <a:ea typeface="+mn-ea"/>
            <a:cs typeface="+mn-cs"/>
          </a:endParaRP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Les régimes de répartition</a:t>
          </a:r>
        </a:p>
      </dsp:txBody>
      <dsp:txXfrm>
        <a:off x="7975053" y="0"/>
        <a:ext cx="3408191" cy="7986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D5A00-5BEA-4A2C-8678-8E766ECC9697}" type="datetimeFigureOut">
              <a:rPr lang="fr-FR" smtClean="0"/>
              <a:pPr/>
              <a:t>20/10/2021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BB2A4-2279-45AC-A9D9-5428D9436327}" type="slidenum">
              <a:rPr lang="fr-FR" smtClean="0"/>
              <a:pPr/>
              <a:t>‹#›</a:t>
            </a:fld>
            <a:endParaRPr lang="fr-FR"/>
          </a:p>
        </p:txBody>
      </p:sp>
    </p:spTree>
    <p:extLst>
      <p:ext uri="{BB962C8B-B14F-4D97-AF65-F5344CB8AC3E}">
        <p14:creationId xmlns:p14="http://schemas.microsoft.com/office/powerpoint/2010/main" val="333306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1</a:t>
            </a:fld>
            <a:endParaRPr lang="fr-FR"/>
          </a:p>
        </p:txBody>
      </p:sp>
    </p:spTree>
    <p:extLst>
      <p:ext uri="{BB962C8B-B14F-4D97-AF65-F5344CB8AC3E}">
        <p14:creationId xmlns:p14="http://schemas.microsoft.com/office/powerpoint/2010/main" val="1010040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10</a:t>
            </a:fld>
            <a:endParaRPr lang="en-GB"/>
          </a:p>
        </p:txBody>
      </p:sp>
    </p:spTree>
    <p:extLst>
      <p:ext uri="{BB962C8B-B14F-4D97-AF65-F5344CB8AC3E}">
        <p14:creationId xmlns:p14="http://schemas.microsoft.com/office/powerpoint/2010/main" val="3858049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11</a:t>
            </a:fld>
            <a:endParaRPr lang="en-GB"/>
          </a:p>
        </p:txBody>
      </p:sp>
    </p:spTree>
    <p:extLst>
      <p:ext uri="{BB962C8B-B14F-4D97-AF65-F5344CB8AC3E}">
        <p14:creationId xmlns:p14="http://schemas.microsoft.com/office/powerpoint/2010/main" val="2820640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12</a:t>
            </a:fld>
            <a:endParaRPr lang="en-GB"/>
          </a:p>
        </p:txBody>
      </p:sp>
    </p:spTree>
    <p:extLst>
      <p:ext uri="{BB962C8B-B14F-4D97-AF65-F5344CB8AC3E}">
        <p14:creationId xmlns:p14="http://schemas.microsoft.com/office/powerpoint/2010/main" val="3490259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13</a:t>
            </a:fld>
            <a:endParaRPr lang="en-GB"/>
          </a:p>
        </p:txBody>
      </p:sp>
    </p:spTree>
    <p:extLst>
      <p:ext uri="{BB962C8B-B14F-4D97-AF65-F5344CB8AC3E}">
        <p14:creationId xmlns:p14="http://schemas.microsoft.com/office/powerpoint/2010/main" val="929091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14</a:t>
            </a:fld>
            <a:endParaRPr lang="en-GB"/>
          </a:p>
        </p:txBody>
      </p:sp>
    </p:spTree>
    <p:extLst>
      <p:ext uri="{BB962C8B-B14F-4D97-AF65-F5344CB8AC3E}">
        <p14:creationId xmlns:p14="http://schemas.microsoft.com/office/powerpoint/2010/main" val="857072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15</a:t>
            </a:fld>
            <a:endParaRPr lang="en-GB"/>
          </a:p>
        </p:txBody>
      </p:sp>
    </p:spTree>
    <p:extLst>
      <p:ext uri="{BB962C8B-B14F-4D97-AF65-F5344CB8AC3E}">
        <p14:creationId xmlns:p14="http://schemas.microsoft.com/office/powerpoint/2010/main" val="523926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16</a:t>
            </a:fld>
            <a:endParaRPr lang="en-GB"/>
          </a:p>
        </p:txBody>
      </p:sp>
    </p:spTree>
    <p:extLst>
      <p:ext uri="{BB962C8B-B14F-4D97-AF65-F5344CB8AC3E}">
        <p14:creationId xmlns:p14="http://schemas.microsoft.com/office/powerpoint/2010/main" val="4147759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17</a:t>
            </a:fld>
            <a:endParaRPr lang="en-GB"/>
          </a:p>
        </p:txBody>
      </p:sp>
    </p:spTree>
    <p:extLst>
      <p:ext uri="{BB962C8B-B14F-4D97-AF65-F5344CB8AC3E}">
        <p14:creationId xmlns:p14="http://schemas.microsoft.com/office/powerpoint/2010/main" val="1555220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18</a:t>
            </a:fld>
            <a:endParaRPr lang="en-GB"/>
          </a:p>
        </p:txBody>
      </p:sp>
    </p:spTree>
    <p:extLst>
      <p:ext uri="{BB962C8B-B14F-4D97-AF65-F5344CB8AC3E}">
        <p14:creationId xmlns:p14="http://schemas.microsoft.com/office/powerpoint/2010/main" val="266418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19</a:t>
            </a:fld>
            <a:endParaRPr lang="en-GB"/>
          </a:p>
        </p:txBody>
      </p:sp>
    </p:spTree>
    <p:extLst>
      <p:ext uri="{BB962C8B-B14F-4D97-AF65-F5344CB8AC3E}">
        <p14:creationId xmlns:p14="http://schemas.microsoft.com/office/powerpoint/2010/main" val="287786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Avant</a:t>
            </a:r>
            <a:r>
              <a:rPr lang="fr-FR" baseline="0" dirty="0"/>
              <a:t> de commencer cette présentation, nous ferons une brève «Introduction». Ensuite nous présenterons «les bilans de retraite». Nous passerons après aux «évaluations actuarielles» et nous enchainerons avec quelques éléments en relation avec les engagements sociaux et les normes comptables IAS19. Et enfin avant de conclure, nous dévoilerons «le ressenti de la mission».</a:t>
            </a:r>
            <a:endParaRPr lang="fr-FR" dirty="0"/>
          </a:p>
          <a:p>
            <a:endParaRPr lang="en-US"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a:t>
            </a:fld>
            <a:endParaRPr lang="fr-FR"/>
          </a:p>
        </p:txBody>
      </p:sp>
    </p:spTree>
    <p:extLst>
      <p:ext uri="{BB962C8B-B14F-4D97-AF65-F5344CB8AC3E}">
        <p14:creationId xmlns:p14="http://schemas.microsoft.com/office/powerpoint/2010/main" val="3089258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20</a:t>
            </a:fld>
            <a:endParaRPr lang="en-GB"/>
          </a:p>
        </p:txBody>
      </p:sp>
    </p:spTree>
    <p:extLst>
      <p:ext uri="{BB962C8B-B14F-4D97-AF65-F5344CB8AC3E}">
        <p14:creationId xmlns:p14="http://schemas.microsoft.com/office/powerpoint/2010/main" val="1064997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21</a:t>
            </a:fld>
            <a:endParaRPr lang="en-GB"/>
          </a:p>
        </p:txBody>
      </p:sp>
    </p:spTree>
    <p:extLst>
      <p:ext uri="{BB962C8B-B14F-4D97-AF65-F5344CB8AC3E}">
        <p14:creationId xmlns:p14="http://schemas.microsoft.com/office/powerpoint/2010/main" val="2549683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22</a:t>
            </a:fld>
            <a:endParaRPr lang="en-GB"/>
          </a:p>
        </p:txBody>
      </p:sp>
    </p:spTree>
    <p:extLst>
      <p:ext uri="{BB962C8B-B14F-4D97-AF65-F5344CB8AC3E}">
        <p14:creationId xmlns:p14="http://schemas.microsoft.com/office/powerpoint/2010/main" val="471637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23</a:t>
            </a:fld>
            <a:endParaRPr lang="en-GB"/>
          </a:p>
        </p:txBody>
      </p:sp>
    </p:spTree>
    <p:extLst>
      <p:ext uri="{BB962C8B-B14F-4D97-AF65-F5344CB8AC3E}">
        <p14:creationId xmlns:p14="http://schemas.microsoft.com/office/powerpoint/2010/main" val="1362507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24</a:t>
            </a:fld>
            <a:endParaRPr lang="en-GB"/>
          </a:p>
        </p:txBody>
      </p:sp>
    </p:spTree>
    <p:extLst>
      <p:ext uri="{BB962C8B-B14F-4D97-AF65-F5344CB8AC3E}">
        <p14:creationId xmlns:p14="http://schemas.microsoft.com/office/powerpoint/2010/main" val="1713653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25</a:t>
            </a:fld>
            <a:endParaRPr lang="en-GB"/>
          </a:p>
        </p:txBody>
      </p:sp>
    </p:spTree>
    <p:extLst>
      <p:ext uri="{BB962C8B-B14F-4D97-AF65-F5344CB8AC3E}">
        <p14:creationId xmlns:p14="http://schemas.microsoft.com/office/powerpoint/2010/main" val="1641289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26</a:t>
            </a:fld>
            <a:endParaRPr lang="en-GB"/>
          </a:p>
        </p:txBody>
      </p:sp>
    </p:spTree>
    <p:extLst>
      <p:ext uri="{BB962C8B-B14F-4D97-AF65-F5344CB8AC3E}">
        <p14:creationId xmlns:p14="http://schemas.microsoft.com/office/powerpoint/2010/main" val="1970579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27</a:t>
            </a:fld>
            <a:endParaRPr lang="en-GB"/>
          </a:p>
        </p:txBody>
      </p:sp>
    </p:spTree>
    <p:extLst>
      <p:ext uri="{BB962C8B-B14F-4D97-AF65-F5344CB8AC3E}">
        <p14:creationId xmlns:p14="http://schemas.microsoft.com/office/powerpoint/2010/main" val="2972300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28</a:t>
            </a:fld>
            <a:endParaRPr lang="en-GB"/>
          </a:p>
        </p:txBody>
      </p:sp>
    </p:spTree>
    <p:extLst>
      <p:ext uri="{BB962C8B-B14F-4D97-AF65-F5344CB8AC3E}">
        <p14:creationId xmlns:p14="http://schemas.microsoft.com/office/powerpoint/2010/main" val="829244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29</a:t>
            </a:fld>
            <a:endParaRPr lang="en-GB"/>
          </a:p>
        </p:txBody>
      </p:sp>
    </p:spTree>
    <p:extLst>
      <p:ext uri="{BB962C8B-B14F-4D97-AF65-F5344CB8AC3E}">
        <p14:creationId xmlns:p14="http://schemas.microsoft.com/office/powerpoint/2010/main" val="3765699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3</a:t>
            </a:fld>
            <a:endParaRPr lang="en-GB"/>
          </a:p>
        </p:txBody>
      </p:sp>
    </p:spTree>
    <p:extLst>
      <p:ext uri="{BB962C8B-B14F-4D97-AF65-F5344CB8AC3E}">
        <p14:creationId xmlns:p14="http://schemas.microsoft.com/office/powerpoint/2010/main" val="1980628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30</a:t>
            </a:fld>
            <a:endParaRPr lang="en-GB"/>
          </a:p>
        </p:txBody>
      </p:sp>
    </p:spTree>
    <p:extLst>
      <p:ext uri="{BB962C8B-B14F-4D97-AF65-F5344CB8AC3E}">
        <p14:creationId xmlns:p14="http://schemas.microsoft.com/office/powerpoint/2010/main" val="1879952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31</a:t>
            </a:fld>
            <a:endParaRPr lang="en-GB"/>
          </a:p>
        </p:txBody>
      </p:sp>
    </p:spTree>
    <p:extLst>
      <p:ext uri="{BB962C8B-B14F-4D97-AF65-F5344CB8AC3E}">
        <p14:creationId xmlns:p14="http://schemas.microsoft.com/office/powerpoint/2010/main" val="35931309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32</a:t>
            </a:fld>
            <a:endParaRPr lang="en-GB"/>
          </a:p>
        </p:txBody>
      </p:sp>
    </p:spTree>
    <p:extLst>
      <p:ext uri="{BB962C8B-B14F-4D97-AF65-F5344CB8AC3E}">
        <p14:creationId xmlns:p14="http://schemas.microsoft.com/office/powerpoint/2010/main" val="9194933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33</a:t>
            </a:fld>
            <a:endParaRPr lang="en-GB"/>
          </a:p>
        </p:txBody>
      </p:sp>
    </p:spTree>
    <p:extLst>
      <p:ext uri="{BB962C8B-B14F-4D97-AF65-F5344CB8AC3E}">
        <p14:creationId xmlns:p14="http://schemas.microsoft.com/office/powerpoint/2010/main" val="3620758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34</a:t>
            </a:fld>
            <a:endParaRPr lang="en-GB"/>
          </a:p>
        </p:txBody>
      </p:sp>
    </p:spTree>
    <p:extLst>
      <p:ext uri="{BB962C8B-B14F-4D97-AF65-F5344CB8AC3E}">
        <p14:creationId xmlns:p14="http://schemas.microsoft.com/office/powerpoint/2010/main" val="37084384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35</a:t>
            </a:fld>
            <a:endParaRPr lang="en-GB"/>
          </a:p>
        </p:txBody>
      </p:sp>
    </p:spTree>
    <p:extLst>
      <p:ext uri="{BB962C8B-B14F-4D97-AF65-F5344CB8AC3E}">
        <p14:creationId xmlns:p14="http://schemas.microsoft.com/office/powerpoint/2010/main" val="8545552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36</a:t>
            </a:fld>
            <a:endParaRPr lang="en-GB"/>
          </a:p>
        </p:txBody>
      </p:sp>
    </p:spTree>
    <p:extLst>
      <p:ext uri="{BB962C8B-B14F-4D97-AF65-F5344CB8AC3E}">
        <p14:creationId xmlns:p14="http://schemas.microsoft.com/office/powerpoint/2010/main" val="437834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37</a:t>
            </a:fld>
            <a:endParaRPr lang="en-GB"/>
          </a:p>
        </p:txBody>
      </p:sp>
    </p:spTree>
    <p:extLst>
      <p:ext uri="{BB962C8B-B14F-4D97-AF65-F5344CB8AC3E}">
        <p14:creationId xmlns:p14="http://schemas.microsoft.com/office/powerpoint/2010/main" val="22039059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38</a:t>
            </a:fld>
            <a:endParaRPr lang="en-GB"/>
          </a:p>
        </p:txBody>
      </p:sp>
    </p:spTree>
    <p:extLst>
      <p:ext uri="{BB962C8B-B14F-4D97-AF65-F5344CB8AC3E}">
        <p14:creationId xmlns:p14="http://schemas.microsoft.com/office/powerpoint/2010/main" val="25141629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39</a:t>
            </a:fld>
            <a:endParaRPr lang="en-GB"/>
          </a:p>
        </p:txBody>
      </p:sp>
    </p:spTree>
    <p:extLst>
      <p:ext uri="{BB962C8B-B14F-4D97-AF65-F5344CB8AC3E}">
        <p14:creationId xmlns:p14="http://schemas.microsoft.com/office/powerpoint/2010/main" val="1639011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4</a:t>
            </a:fld>
            <a:endParaRPr lang="en-GB"/>
          </a:p>
        </p:txBody>
      </p:sp>
    </p:spTree>
    <p:extLst>
      <p:ext uri="{BB962C8B-B14F-4D97-AF65-F5344CB8AC3E}">
        <p14:creationId xmlns:p14="http://schemas.microsoft.com/office/powerpoint/2010/main" val="11673576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40</a:t>
            </a:fld>
            <a:endParaRPr lang="en-GB"/>
          </a:p>
        </p:txBody>
      </p:sp>
    </p:spTree>
    <p:extLst>
      <p:ext uri="{BB962C8B-B14F-4D97-AF65-F5344CB8AC3E}">
        <p14:creationId xmlns:p14="http://schemas.microsoft.com/office/powerpoint/2010/main" val="29300216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41</a:t>
            </a:fld>
            <a:endParaRPr lang="en-GB"/>
          </a:p>
        </p:txBody>
      </p:sp>
    </p:spTree>
    <p:extLst>
      <p:ext uri="{BB962C8B-B14F-4D97-AF65-F5344CB8AC3E}">
        <p14:creationId xmlns:p14="http://schemas.microsoft.com/office/powerpoint/2010/main" val="21496374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42</a:t>
            </a:fld>
            <a:endParaRPr lang="en-GB"/>
          </a:p>
        </p:txBody>
      </p:sp>
    </p:spTree>
    <p:extLst>
      <p:ext uri="{BB962C8B-B14F-4D97-AF65-F5344CB8AC3E}">
        <p14:creationId xmlns:p14="http://schemas.microsoft.com/office/powerpoint/2010/main" val="21698281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43</a:t>
            </a:fld>
            <a:endParaRPr lang="en-GB"/>
          </a:p>
        </p:txBody>
      </p:sp>
    </p:spTree>
    <p:extLst>
      <p:ext uri="{BB962C8B-B14F-4D97-AF65-F5344CB8AC3E}">
        <p14:creationId xmlns:p14="http://schemas.microsoft.com/office/powerpoint/2010/main" val="3519139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44</a:t>
            </a:fld>
            <a:endParaRPr lang="en-GB"/>
          </a:p>
        </p:txBody>
      </p:sp>
    </p:spTree>
    <p:extLst>
      <p:ext uri="{BB962C8B-B14F-4D97-AF65-F5344CB8AC3E}">
        <p14:creationId xmlns:p14="http://schemas.microsoft.com/office/powerpoint/2010/main" val="7426063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45</a:t>
            </a:fld>
            <a:endParaRPr lang="en-GB"/>
          </a:p>
        </p:txBody>
      </p:sp>
    </p:spTree>
    <p:extLst>
      <p:ext uri="{BB962C8B-B14F-4D97-AF65-F5344CB8AC3E}">
        <p14:creationId xmlns:p14="http://schemas.microsoft.com/office/powerpoint/2010/main" val="11036882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46</a:t>
            </a:fld>
            <a:endParaRPr lang="en-GB"/>
          </a:p>
        </p:txBody>
      </p:sp>
    </p:spTree>
    <p:extLst>
      <p:ext uri="{BB962C8B-B14F-4D97-AF65-F5344CB8AC3E}">
        <p14:creationId xmlns:p14="http://schemas.microsoft.com/office/powerpoint/2010/main" val="14199530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47</a:t>
            </a:fld>
            <a:endParaRPr lang="en-GB"/>
          </a:p>
        </p:txBody>
      </p:sp>
    </p:spTree>
    <p:extLst>
      <p:ext uri="{BB962C8B-B14F-4D97-AF65-F5344CB8AC3E}">
        <p14:creationId xmlns:p14="http://schemas.microsoft.com/office/powerpoint/2010/main" val="21689972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48</a:t>
            </a:fld>
            <a:endParaRPr lang="en-GB"/>
          </a:p>
        </p:txBody>
      </p:sp>
    </p:spTree>
    <p:extLst>
      <p:ext uri="{BB962C8B-B14F-4D97-AF65-F5344CB8AC3E}">
        <p14:creationId xmlns:p14="http://schemas.microsoft.com/office/powerpoint/2010/main" val="1477857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49</a:t>
            </a:fld>
            <a:endParaRPr lang="en-GB"/>
          </a:p>
        </p:txBody>
      </p:sp>
    </p:spTree>
    <p:extLst>
      <p:ext uri="{BB962C8B-B14F-4D97-AF65-F5344CB8AC3E}">
        <p14:creationId xmlns:p14="http://schemas.microsoft.com/office/powerpoint/2010/main" val="3565677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5</a:t>
            </a:fld>
            <a:endParaRPr lang="en-GB"/>
          </a:p>
        </p:txBody>
      </p:sp>
    </p:spTree>
    <p:extLst>
      <p:ext uri="{BB962C8B-B14F-4D97-AF65-F5344CB8AC3E}">
        <p14:creationId xmlns:p14="http://schemas.microsoft.com/office/powerpoint/2010/main" val="1658751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50</a:t>
            </a:fld>
            <a:endParaRPr lang="en-GB"/>
          </a:p>
        </p:txBody>
      </p:sp>
    </p:spTree>
    <p:extLst>
      <p:ext uri="{BB962C8B-B14F-4D97-AF65-F5344CB8AC3E}">
        <p14:creationId xmlns:p14="http://schemas.microsoft.com/office/powerpoint/2010/main" val="14532305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51</a:t>
            </a:fld>
            <a:endParaRPr lang="en-GB"/>
          </a:p>
        </p:txBody>
      </p:sp>
    </p:spTree>
    <p:extLst>
      <p:ext uri="{BB962C8B-B14F-4D97-AF65-F5344CB8AC3E}">
        <p14:creationId xmlns:p14="http://schemas.microsoft.com/office/powerpoint/2010/main" val="6356640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52</a:t>
            </a:fld>
            <a:endParaRPr lang="en-GB"/>
          </a:p>
        </p:txBody>
      </p:sp>
    </p:spTree>
    <p:extLst>
      <p:ext uri="{BB962C8B-B14F-4D97-AF65-F5344CB8AC3E}">
        <p14:creationId xmlns:p14="http://schemas.microsoft.com/office/powerpoint/2010/main" val="13459719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53</a:t>
            </a:fld>
            <a:endParaRPr lang="en-GB"/>
          </a:p>
        </p:txBody>
      </p:sp>
    </p:spTree>
    <p:extLst>
      <p:ext uri="{BB962C8B-B14F-4D97-AF65-F5344CB8AC3E}">
        <p14:creationId xmlns:p14="http://schemas.microsoft.com/office/powerpoint/2010/main" val="10773764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54</a:t>
            </a:fld>
            <a:endParaRPr lang="fr-FR"/>
          </a:p>
        </p:txBody>
      </p:sp>
    </p:spTree>
    <p:extLst>
      <p:ext uri="{BB962C8B-B14F-4D97-AF65-F5344CB8AC3E}">
        <p14:creationId xmlns:p14="http://schemas.microsoft.com/office/powerpoint/2010/main" val="6897355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55</a:t>
            </a:fld>
            <a:endParaRPr lang="fr-FR"/>
          </a:p>
        </p:txBody>
      </p:sp>
    </p:spTree>
    <p:extLst>
      <p:ext uri="{BB962C8B-B14F-4D97-AF65-F5344CB8AC3E}">
        <p14:creationId xmlns:p14="http://schemas.microsoft.com/office/powerpoint/2010/main" val="6897355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56</a:t>
            </a:fld>
            <a:endParaRPr lang="fr-FR"/>
          </a:p>
        </p:txBody>
      </p:sp>
    </p:spTree>
    <p:extLst>
      <p:ext uri="{BB962C8B-B14F-4D97-AF65-F5344CB8AC3E}">
        <p14:creationId xmlns:p14="http://schemas.microsoft.com/office/powerpoint/2010/main" val="2990537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6</a:t>
            </a:fld>
            <a:endParaRPr lang="en-GB"/>
          </a:p>
        </p:txBody>
      </p:sp>
    </p:spTree>
    <p:extLst>
      <p:ext uri="{BB962C8B-B14F-4D97-AF65-F5344CB8AC3E}">
        <p14:creationId xmlns:p14="http://schemas.microsoft.com/office/powerpoint/2010/main" val="3001504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7</a:t>
            </a:fld>
            <a:endParaRPr lang="en-GB"/>
          </a:p>
        </p:txBody>
      </p:sp>
    </p:spTree>
    <p:extLst>
      <p:ext uri="{BB962C8B-B14F-4D97-AF65-F5344CB8AC3E}">
        <p14:creationId xmlns:p14="http://schemas.microsoft.com/office/powerpoint/2010/main" val="695902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8</a:t>
            </a:fld>
            <a:endParaRPr lang="en-GB"/>
          </a:p>
        </p:txBody>
      </p:sp>
    </p:spTree>
    <p:extLst>
      <p:ext uri="{BB962C8B-B14F-4D97-AF65-F5344CB8AC3E}">
        <p14:creationId xmlns:p14="http://schemas.microsoft.com/office/powerpoint/2010/main" val="506105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9</a:t>
            </a:fld>
            <a:endParaRPr lang="en-GB"/>
          </a:p>
        </p:txBody>
      </p:sp>
    </p:spTree>
    <p:extLst>
      <p:ext uri="{BB962C8B-B14F-4D97-AF65-F5344CB8AC3E}">
        <p14:creationId xmlns:p14="http://schemas.microsoft.com/office/powerpoint/2010/main" val="373033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26B0795F-7810-4BA4-9D4F-40F3FF433B78}" type="datetime1">
              <a:rPr lang="fr-FR" smtClean="0"/>
              <a:pPr/>
              <a:t>20/10/2021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942895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5829F74-C7E8-4ADE-8092-E6CF6C197F78}" type="datetime1">
              <a:rPr lang="fr-FR" smtClean="0"/>
              <a:pPr/>
              <a:t>20/10/2021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313872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621E03B-3C24-4AC7-A48A-BEC20800319E}" type="datetime1">
              <a:rPr lang="fr-FR" smtClean="0"/>
              <a:pPr/>
              <a:t>20/10/2021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83350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13C9718-B17B-4C52-B61F-BD5AEB45772B}" type="datetime1">
              <a:rPr lang="fr-FR" smtClean="0"/>
              <a:pPr/>
              <a:t>20/10/2021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203472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B5FF2868-8F62-460C-9D6F-DB3690916181}" type="datetime1">
              <a:rPr lang="fr-FR" smtClean="0"/>
              <a:pPr/>
              <a:t>20/10/2021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280038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47899233-44E1-410B-92BA-BF704794C942}" type="datetime1">
              <a:rPr lang="fr-FR" smtClean="0"/>
              <a:pPr/>
              <a:t>20/10/2021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264192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E979D395-4832-4408-8346-4F8C5281D0C9}" type="datetime1">
              <a:rPr lang="fr-FR" smtClean="0"/>
              <a:pPr/>
              <a:t>20/10/2021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222140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9036EF79-318B-4CCD-AF4B-7A2557ADB8A5}" type="datetime1">
              <a:rPr lang="fr-FR" smtClean="0"/>
              <a:pPr/>
              <a:t>20/10/2021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1458580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BB8BD21-E31E-4DAF-B4EC-55520E9B9006}" type="datetime1">
              <a:rPr lang="fr-FR" smtClean="0"/>
              <a:pPr/>
              <a:t>20/10/2021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218481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BDF0D423-55FD-46D7-AB95-55DE41F6323A}" type="datetime1">
              <a:rPr lang="fr-FR" smtClean="0"/>
              <a:pPr/>
              <a:t>20/10/2021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406925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5CDB781-D97B-4D64-A8E7-3BA06DB40C10}" type="datetime1">
              <a:rPr lang="fr-FR" smtClean="0"/>
              <a:pPr/>
              <a:t>20/10/2021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317761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359C6-8FF5-40BF-BA0B-08BEABABEC1B}" type="datetime1">
              <a:rPr lang="fr-FR" smtClean="0"/>
              <a:pPr/>
              <a:t>20/10/2021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9BF02-140A-4B3E-909B-DA769343B79F}" type="slidenum">
              <a:rPr lang="fr-FR" smtClean="0"/>
              <a:pPr/>
              <a:t>‹#›</a:t>
            </a:fld>
            <a:endParaRPr lang="fr-FR"/>
          </a:p>
        </p:txBody>
      </p:sp>
    </p:spTree>
    <p:extLst>
      <p:ext uri="{BB962C8B-B14F-4D97-AF65-F5344CB8AC3E}">
        <p14:creationId xmlns:p14="http://schemas.microsoft.com/office/powerpoint/2010/main" val="267331519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diagramData" Target="../diagrams/data8.xml"/><Relationship Id="rId7" Type="http://schemas.microsoft.com/office/2007/relationships/diagramDrawing" Target="../diagrams/drawing8.xml"/><Relationship Id="rId12"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image" Target="../media/image15.PNG"/><Relationship Id="rId5" Type="http://schemas.openxmlformats.org/officeDocument/2006/relationships/diagramQuickStyle" Target="../diagrams/quickStyle8.xml"/><Relationship Id="rId10" Type="http://schemas.openxmlformats.org/officeDocument/2006/relationships/image" Target="../media/image14.PNG"/><Relationship Id="rId4" Type="http://schemas.openxmlformats.org/officeDocument/2006/relationships/diagramLayout" Target="../diagrams/layout8.xml"/><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diagramData" Target="../diagrams/data9.xml"/><Relationship Id="rId7" Type="http://schemas.microsoft.com/office/2007/relationships/diagramDrawing" Target="../diagrams/drawing9.xml"/><Relationship Id="rId12"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image" Target="../media/image21.PNG"/><Relationship Id="rId5" Type="http://schemas.openxmlformats.org/officeDocument/2006/relationships/diagramQuickStyle" Target="../diagrams/quickStyle9.xml"/><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diagramLayout" Target="../diagrams/layout9.xml"/><Relationship Id="rId9" Type="http://schemas.openxmlformats.org/officeDocument/2006/relationships/image" Target="../media/image19.PNG"/><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diagramData" Target="../diagrams/data10.xml"/><Relationship Id="rId7" Type="http://schemas.microsoft.com/office/2007/relationships/diagramDrawing" Target="../diagrams/drawing10.xml"/><Relationship Id="rId12"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image" Target="../media/image29.PNG"/><Relationship Id="rId5" Type="http://schemas.openxmlformats.org/officeDocument/2006/relationships/diagramQuickStyle" Target="../diagrams/quickStyle10.xml"/><Relationship Id="rId10" Type="http://schemas.openxmlformats.org/officeDocument/2006/relationships/image" Target="../media/image28.PNG"/><Relationship Id="rId4" Type="http://schemas.openxmlformats.org/officeDocument/2006/relationships/diagramLayout" Target="../diagrams/layout10.xml"/><Relationship Id="rId9" Type="http://schemas.openxmlformats.org/officeDocument/2006/relationships/image" Target="../media/image27.PNG"/><Relationship Id="rId14"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diagramData" Target="../diagrams/data11.xml"/><Relationship Id="rId7" Type="http://schemas.microsoft.com/office/2007/relationships/diagramDrawing" Target="../diagrams/drawing11.xml"/><Relationship Id="rId12" Type="http://schemas.openxmlformats.org/officeDocument/2006/relationships/image" Target="../media/image37.PNG"/><Relationship Id="rId2" Type="http://schemas.openxmlformats.org/officeDocument/2006/relationships/notesSlide" Target="../notesSlides/notesSlide13.xml"/><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image" Target="../media/image36.PNG"/><Relationship Id="rId5" Type="http://schemas.openxmlformats.org/officeDocument/2006/relationships/diagramQuickStyle" Target="../diagrams/quickStyle11.xml"/><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diagramLayout" Target="../diagrams/layout11.xml"/><Relationship Id="rId9" Type="http://schemas.openxmlformats.org/officeDocument/2006/relationships/image" Target="../media/image34.PNG"/><Relationship Id="rId14"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45.PNG"/><Relationship Id="rId4" Type="http://schemas.openxmlformats.org/officeDocument/2006/relationships/diagramLayout" Target="../diagrams/layout13.xml"/><Relationship Id="rId9" Type="http://schemas.openxmlformats.org/officeDocument/2006/relationships/image" Target="../media/image44.PNG"/></Relationships>
</file>

<file path=ppt/slides/_rels/slide1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image" Target="../media/image48.PNG"/><Relationship Id="rId4" Type="http://schemas.openxmlformats.org/officeDocument/2006/relationships/diagramLayout" Target="../diagrams/layout14.xml"/><Relationship Id="rId9" Type="http://schemas.openxmlformats.org/officeDocument/2006/relationships/image" Target="../media/image47.PNG"/></Relationships>
</file>

<file path=ppt/slides/_rels/slide1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5.xml"/><Relationship Id="rId11" Type="http://schemas.openxmlformats.org/officeDocument/2006/relationships/image" Target="../media/image52.PNG"/><Relationship Id="rId5" Type="http://schemas.openxmlformats.org/officeDocument/2006/relationships/diagramQuickStyle" Target="../diagrams/quickStyle15.xml"/><Relationship Id="rId10" Type="http://schemas.openxmlformats.org/officeDocument/2006/relationships/image" Target="../media/image51.PNG"/><Relationship Id="rId4" Type="http://schemas.openxmlformats.org/officeDocument/2006/relationships/diagramLayout" Target="../diagrams/layout15.xml"/><Relationship Id="rId9" Type="http://schemas.openxmlformats.org/officeDocument/2006/relationships/image" Target="../media/image50.PNG"/></Relationships>
</file>

<file path=ppt/slides/_rels/slide1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diagramData" Target="../diagrams/data16.xml"/><Relationship Id="rId7" Type="http://schemas.microsoft.com/office/2007/relationships/diagramDrawing" Target="../diagrams/drawing16.xml"/><Relationship Id="rId12"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image" Target="../media/image56.PNG"/><Relationship Id="rId5" Type="http://schemas.openxmlformats.org/officeDocument/2006/relationships/diagramQuickStyle" Target="../diagrams/quickStyle16.xml"/><Relationship Id="rId10" Type="http://schemas.openxmlformats.org/officeDocument/2006/relationships/image" Target="../media/image55.PNG"/><Relationship Id="rId4" Type="http://schemas.openxmlformats.org/officeDocument/2006/relationships/diagramLayout" Target="../diagrams/layout16.xml"/><Relationship Id="rId9" Type="http://schemas.openxmlformats.org/officeDocument/2006/relationships/image" Target="../media/image54.PNG"/></Relationships>
</file>

<file path=ppt/slides/_rels/slide19.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 Id="rId9" Type="http://schemas.openxmlformats.org/officeDocument/2006/relationships/image" Target="../media/image5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10" Type="http://schemas.openxmlformats.org/officeDocument/2006/relationships/image" Target="../media/image62.PNG"/><Relationship Id="rId4" Type="http://schemas.openxmlformats.org/officeDocument/2006/relationships/diagramLayout" Target="../diagrams/layout18.xml"/><Relationship Id="rId9"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2.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0.xml"/><Relationship Id="rId11" Type="http://schemas.openxmlformats.org/officeDocument/2006/relationships/image" Target="../media/image66.PNG"/><Relationship Id="rId5" Type="http://schemas.openxmlformats.org/officeDocument/2006/relationships/diagramQuickStyle" Target="../diagrams/quickStyle20.xml"/><Relationship Id="rId10" Type="http://schemas.openxmlformats.org/officeDocument/2006/relationships/image" Target="../media/image65.PNG"/><Relationship Id="rId4" Type="http://schemas.openxmlformats.org/officeDocument/2006/relationships/diagramLayout" Target="../diagrams/layout20.xml"/><Relationship Id="rId9" Type="http://schemas.openxmlformats.org/officeDocument/2006/relationships/image" Target="../media/image64.PNG"/></Relationships>
</file>

<file path=ppt/slides/_rels/slide2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10" Type="http://schemas.openxmlformats.org/officeDocument/2006/relationships/image" Target="../media/image69.PNG"/><Relationship Id="rId4" Type="http://schemas.openxmlformats.org/officeDocument/2006/relationships/diagramLayout" Target="../diagrams/layout21.xml"/><Relationship Id="rId9" Type="http://schemas.openxmlformats.org/officeDocument/2006/relationships/image" Target="../media/image68.PNG"/></Relationships>
</file>

<file path=ppt/slides/_rels/slide2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 Id="rId9" Type="http://schemas.openxmlformats.org/officeDocument/2006/relationships/image" Target="../media/image71.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6.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 Id="rId9" Type="http://schemas.openxmlformats.org/officeDocument/2006/relationships/image" Target="../media/image73.PNG"/></Relationships>
</file>

<file path=ppt/slides/_rels/slide27.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8.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9.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18" Type="http://schemas.openxmlformats.org/officeDocument/2006/relationships/image" Target="../media/image87.PNG"/><Relationship Id="rId3" Type="http://schemas.openxmlformats.org/officeDocument/2006/relationships/diagramData" Target="../diagrams/data28.xml"/><Relationship Id="rId7" Type="http://schemas.microsoft.com/office/2007/relationships/diagramDrawing" Target="../diagrams/drawing28.xml"/><Relationship Id="rId12" Type="http://schemas.openxmlformats.org/officeDocument/2006/relationships/image" Target="../media/image81.PNG"/><Relationship Id="rId17" Type="http://schemas.openxmlformats.org/officeDocument/2006/relationships/image" Target="../media/image86.PNG"/><Relationship Id="rId2" Type="http://schemas.openxmlformats.org/officeDocument/2006/relationships/notesSlide" Target="../notesSlides/notesSlide30.xml"/><Relationship Id="rId16"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diagramColors" Target="../diagrams/colors28.xml"/><Relationship Id="rId11" Type="http://schemas.openxmlformats.org/officeDocument/2006/relationships/image" Target="../media/image80.PNG"/><Relationship Id="rId5" Type="http://schemas.openxmlformats.org/officeDocument/2006/relationships/diagramQuickStyle" Target="../diagrams/quickStyle28.xml"/><Relationship Id="rId15" Type="http://schemas.openxmlformats.org/officeDocument/2006/relationships/image" Target="../media/image84.PNG"/><Relationship Id="rId10" Type="http://schemas.openxmlformats.org/officeDocument/2006/relationships/image" Target="../media/image79.PNG"/><Relationship Id="rId4" Type="http://schemas.openxmlformats.org/officeDocument/2006/relationships/diagramLayout" Target="../diagrams/layout28.xml"/><Relationship Id="rId9" Type="http://schemas.openxmlformats.org/officeDocument/2006/relationships/image" Target="../media/image78.PNG"/><Relationship Id="rId14" Type="http://schemas.openxmlformats.org/officeDocument/2006/relationships/image" Target="../media/image83.PNG"/></Relationships>
</file>

<file path=ppt/slides/_rels/slide31.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93.PNG"/><Relationship Id="rId3" Type="http://schemas.openxmlformats.org/officeDocument/2006/relationships/diagramData" Target="../diagrams/data29.xml"/><Relationship Id="rId7" Type="http://schemas.microsoft.com/office/2007/relationships/diagramDrawing" Target="../diagrams/drawing29.xml"/><Relationship Id="rId12" Type="http://schemas.openxmlformats.org/officeDocument/2006/relationships/image" Target="../media/image9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9.xml"/><Relationship Id="rId11" Type="http://schemas.openxmlformats.org/officeDocument/2006/relationships/image" Target="../media/image91.PNG"/><Relationship Id="rId5" Type="http://schemas.openxmlformats.org/officeDocument/2006/relationships/diagramQuickStyle" Target="../diagrams/quickStyle29.xml"/><Relationship Id="rId10" Type="http://schemas.openxmlformats.org/officeDocument/2006/relationships/image" Target="../media/image90.PNG"/><Relationship Id="rId4" Type="http://schemas.openxmlformats.org/officeDocument/2006/relationships/diagramLayout" Target="../diagrams/layout29.xml"/><Relationship Id="rId9" Type="http://schemas.openxmlformats.org/officeDocument/2006/relationships/image" Target="../media/image89.PNG"/></Relationships>
</file>

<file path=ppt/slides/_rels/slide32.xml.rels><?xml version="1.0" encoding="UTF-8" standalone="yes"?>
<Relationships xmlns="http://schemas.openxmlformats.org/package/2006/relationships"><Relationship Id="rId8" Type="http://schemas.openxmlformats.org/officeDocument/2006/relationships/image" Target="../media/image94.PNG"/><Relationship Id="rId13" Type="http://schemas.openxmlformats.org/officeDocument/2006/relationships/image" Target="../media/image99.PNG"/><Relationship Id="rId3" Type="http://schemas.openxmlformats.org/officeDocument/2006/relationships/diagramData" Target="../diagrams/data30.xml"/><Relationship Id="rId7" Type="http://schemas.microsoft.com/office/2007/relationships/diagramDrawing" Target="../diagrams/drawing30.xml"/><Relationship Id="rId12" Type="http://schemas.openxmlformats.org/officeDocument/2006/relationships/image" Target="../media/image9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30.xml"/><Relationship Id="rId11" Type="http://schemas.openxmlformats.org/officeDocument/2006/relationships/image" Target="../media/image97.PNG"/><Relationship Id="rId5" Type="http://schemas.openxmlformats.org/officeDocument/2006/relationships/diagramQuickStyle" Target="../diagrams/quickStyle30.xml"/><Relationship Id="rId10" Type="http://schemas.openxmlformats.org/officeDocument/2006/relationships/image" Target="../media/image96.PNG"/><Relationship Id="rId4" Type="http://schemas.openxmlformats.org/officeDocument/2006/relationships/diagramLayout" Target="../diagrams/layout30.xml"/><Relationship Id="rId9" Type="http://schemas.openxmlformats.org/officeDocument/2006/relationships/image" Target="../media/image95.PNG"/><Relationship Id="rId14" Type="http://schemas.openxmlformats.org/officeDocument/2006/relationships/image" Target="../media/image100.PNG"/></Relationships>
</file>

<file path=ppt/slides/_rels/slide33.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PNG"/><Relationship Id="rId3" Type="http://schemas.openxmlformats.org/officeDocument/2006/relationships/diagramData" Target="../diagrams/data31.xml"/><Relationship Id="rId7" Type="http://schemas.microsoft.com/office/2007/relationships/diagramDrawing" Target="../diagrams/drawing31.xml"/><Relationship Id="rId12" Type="http://schemas.openxmlformats.org/officeDocument/2006/relationships/image" Target="../media/image105.PNG"/><Relationship Id="rId2" Type="http://schemas.openxmlformats.org/officeDocument/2006/relationships/notesSlide" Target="../notesSlides/notesSlide33.xml"/><Relationship Id="rId16"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diagramColors" Target="../diagrams/colors31.xml"/><Relationship Id="rId11" Type="http://schemas.openxmlformats.org/officeDocument/2006/relationships/image" Target="../media/image104.PNG"/><Relationship Id="rId5" Type="http://schemas.openxmlformats.org/officeDocument/2006/relationships/diagramQuickStyle" Target="../diagrams/quickStyle31.xml"/><Relationship Id="rId15" Type="http://schemas.openxmlformats.org/officeDocument/2006/relationships/image" Target="../media/image108.PNG"/><Relationship Id="rId10" Type="http://schemas.openxmlformats.org/officeDocument/2006/relationships/image" Target="../media/image103.PNG"/><Relationship Id="rId4" Type="http://schemas.openxmlformats.org/officeDocument/2006/relationships/diagramLayout" Target="../diagrams/layout31.xml"/><Relationship Id="rId9" Type="http://schemas.openxmlformats.org/officeDocument/2006/relationships/image" Target="../media/image102.PNG"/><Relationship Id="rId14" Type="http://schemas.openxmlformats.org/officeDocument/2006/relationships/image" Target="../media/image107.PNG"/></Relationships>
</file>

<file path=ppt/slides/_rels/slide34.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5.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10" Type="http://schemas.openxmlformats.org/officeDocument/2006/relationships/image" Target="../media/image113.PNG"/><Relationship Id="rId4" Type="http://schemas.openxmlformats.org/officeDocument/2006/relationships/diagramLayout" Target="../diagrams/layout33.xml"/><Relationship Id="rId9" Type="http://schemas.openxmlformats.org/officeDocument/2006/relationships/image" Target="../media/image112.PNG"/></Relationships>
</file>

<file path=ppt/slides/_rels/slide36.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119.PNG"/><Relationship Id="rId3" Type="http://schemas.openxmlformats.org/officeDocument/2006/relationships/diagramData" Target="../diagrams/data34.xml"/><Relationship Id="rId7" Type="http://schemas.microsoft.com/office/2007/relationships/diagramDrawing" Target="../diagrams/drawing34.xml"/><Relationship Id="rId12" Type="http://schemas.openxmlformats.org/officeDocument/2006/relationships/image" Target="../media/image11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34.xml"/><Relationship Id="rId11" Type="http://schemas.openxmlformats.org/officeDocument/2006/relationships/image" Target="../media/image117.PNG"/><Relationship Id="rId5" Type="http://schemas.openxmlformats.org/officeDocument/2006/relationships/diagramQuickStyle" Target="../diagrams/quickStyle34.xml"/><Relationship Id="rId10" Type="http://schemas.openxmlformats.org/officeDocument/2006/relationships/image" Target="../media/image116.PNG"/><Relationship Id="rId4" Type="http://schemas.openxmlformats.org/officeDocument/2006/relationships/diagramLayout" Target="../diagrams/layout34.xml"/><Relationship Id="rId9" Type="http://schemas.openxmlformats.org/officeDocument/2006/relationships/image" Target="../media/image115.PNG"/></Relationships>
</file>

<file path=ppt/slides/_rels/slide37.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125.PNG"/><Relationship Id="rId3" Type="http://schemas.openxmlformats.org/officeDocument/2006/relationships/diagramData" Target="../diagrams/data35.xml"/><Relationship Id="rId7" Type="http://schemas.microsoft.com/office/2007/relationships/diagramDrawing" Target="../diagrams/drawing35.xml"/><Relationship Id="rId12" Type="http://schemas.openxmlformats.org/officeDocument/2006/relationships/image" Target="../media/image124.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image" Target="../media/image123.PNG"/><Relationship Id="rId5" Type="http://schemas.openxmlformats.org/officeDocument/2006/relationships/diagramQuickStyle" Target="../diagrams/quickStyle35.xml"/><Relationship Id="rId10" Type="http://schemas.openxmlformats.org/officeDocument/2006/relationships/image" Target="../media/image122.PNG"/><Relationship Id="rId4" Type="http://schemas.openxmlformats.org/officeDocument/2006/relationships/diagramLayout" Target="../diagrams/layout35.xml"/><Relationship Id="rId9" Type="http://schemas.openxmlformats.org/officeDocument/2006/relationships/image" Target="../media/image121.PNG"/></Relationships>
</file>

<file path=ppt/slides/_rels/slide38.xml.rels><?xml version="1.0" encoding="UTF-8" standalone="yes"?>
<Relationships xmlns="http://schemas.openxmlformats.org/package/2006/relationships"><Relationship Id="rId8" Type="http://schemas.openxmlformats.org/officeDocument/2006/relationships/image" Target="../media/image126.PNG"/><Relationship Id="rId13" Type="http://schemas.openxmlformats.org/officeDocument/2006/relationships/image" Target="../media/image131.PNG"/><Relationship Id="rId3" Type="http://schemas.openxmlformats.org/officeDocument/2006/relationships/diagramData" Target="../diagrams/data36.xml"/><Relationship Id="rId7" Type="http://schemas.microsoft.com/office/2007/relationships/diagramDrawing" Target="../diagrams/drawing36.xml"/><Relationship Id="rId12" Type="http://schemas.openxmlformats.org/officeDocument/2006/relationships/image" Target="../media/image13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36.xml"/><Relationship Id="rId11" Type="http://schemas.openxmlformats.org/officeDocument/2006/relationships/image" Target="../media/image129.PNG"/><Relationship Id="rId5" Type="http://schemas.openxmlformats.org/officeDocument/2006/relationships/diagramQuickStyle" Target="../diagrams/quickStyle36.xml"/><Relationship Id="rId15" Type="http://schemas.openxmlformats.org/officeDocument/2006/relationships/image" Target="../media/image133.PNG"/><Relationship Id="rId10" Type="http://schemas.openxmlformats.org/officeDocument/2006/relationships/image" Target="../media/image128.PNG"/><Relationship Id="rId4" Type="http://schemas.openxmlformats.org/officeDocument/2006/relationships/diagramLayout" Target="../diagrams/layout36.xml"/><Relationship Id="rId9" Type="http://schemas.openxmlformats.org/officeDocument/2006/relationships/image" Target="../media/image127.PNG"/><Relationship Id="rId14" Type="http://schemas.openxmlformats.org/officeDocument/2006/relationships/image" Target="../media/image132.PNG"/></Relationships>
</file>

<file path=ppt/slides/_rels/slide39.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10" Type="http://schemas.openxmlformats.org/officeDocument/2006/relationships/image" Target="../media/image136.PNG"/><Relationship Id="rId4" Type="http://schemas.openxmlformats.org/officeDocument/2006/relationships/diagramLayout" Target="../diagrams/layout37.xml"/><Relationship Id="rId9" Type="http://schemas.openxmlformats.org/officeDocument/2006/relationships/image" Target="../media/image135.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37.PNG"/><Relationship Id="rId13" Type="http://schemas.openxmlformats.org/officeDocument/2006/relationships/image" Target="../media/image142.PNG"/><Relationship Id="rId3" Type="http://schemas.openxmlformats.org/officeDocument/2006/relationships/diagramData" Target="../diagrams/data38.xml"/><Relationship Id="rId7" Type="http://schemas.microsoft.com/office/2007/relationships/diagramDrawing" Target="../diagrams/drawing38.xml"/><Relationship Id="rId12" Type="http://schemas.openxmlformats.org/officeDocument/2006/relationships/image" Target="../media/image141.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38.xml"/><Relationship Id="rId11" Type="http://schemas.openxmlformats.org/officeDocument/2006/relationships/image" Target="../media/image140.PNG"/><Relationship Id="rId5" Type="http://schemas.openxmlformats.org/officeDocument/2006/relationships/diagramQuickStyle" Target="../diagrams/quickStyle38.xml"/><Relationship Id="rId15" Type="http://schemas.openxmlformats.org/officeDocument/2006/relationships/image" Target="../media/image144.PNG"/><Relationship Id="rId10" Type="http://schemas.openxmlformats.org/officeDocument/2006/relationships/image" Target="../media/image139.PNG"/><Relationship Id="rId4" Type="http://schemas.openxmlformats.org/officeDocument/2006/relationships/diagramLayout" Target="../diagrams/layout38.xml"/><Relationship Id="rId9" Type="http://schemas.openxmlformats.org/officeDocument/2006/relationships/image" Target="../media/image138.PNG"/><Relationship Id="rId14" Type="http://schemas.openxmlformats.org/officeDocument/2006/relationships/image" Target="../media/image143.PNG"/></Relationships>
</file>

<file path=ppt/slides/_rels/slide41.xml.rels><?xml version="1.0" encoding="UTF-8" standalone="yes"?>
<Relationships xmlns="http://schemas.openxmlformats.org/package/2006/relationships"><Relationship Id="rId8" Type="http://schemas.openxmlformats.org/officeDocument/2006/relationships/image" Target="../media/image145.PNG"/><Relationship Id="rId13" Type="http://schemas.openxmlformats.org/officeDocument/2006/relationships/image" Target="../media/image150.PNG"/><Relationship Id="rId3" Type="http://schemas.openxmlformats.org/officeDocument/2006/relationships/diagramData" Target="../diagrams/data39.xml"/><Relationship Id="rId7" Type="http://schemas.microsoft.com/office/2007/relationships/diagramDrawing" Target="../diagrams/drawing39.xml"/><Relationship Id="rId12" Type="http://schemas.openxmlformats.org/officeDocument/2006/relationships/image" Target="../media/image149.PNG"/><Relationship Id="rId2" Type="http://schemas.openxmlformats.org/officeDocument/2006/relationships/notesSlide" Target="../notesSlides/notesSlide41.xml"/><Relationship Id="rId16" Type="http://schemas.openxmlformats.org/officeDocument/2006/relationships/image" Target="../media/image153.PNG"/><Relationship Id="rId1" Type="http://schemas.openxmlformats.org/officeDocument/2006/relationships/slideLayout" Target="../slideLayouts/slideLayout2.xml"/><Relationship Id="rId6" Type="http://schemas.openxmlformats.org/officeDocument/2006/relationships/diagramColors" Target="../diagrams/colors39.xml"/><Relationship Id="rId11" Type="http://schemas.openxmlformats.org/officeDocument/2006/relationships/image" Target="../media/image148.PNG"/><Relationship Id="rId5" Type="http://schemas.openxmlformats.org/officeDocument/2006/relationships/diagramQuickStyle" Target="../diagrams/quickStyle39.xml"/><Relationship Id="rId15" Type="http://schemas.openxmlformats.org/officeDocument/2006/relationships/image" Target="../media/image152.PNG"/><Relationship Id="rId10" Type="http://schemas.openxmlformats.org/officeDocument/2006/relationships/image" Target="../media/image147.PNG"/><Relationship Id="rId4" Type="http://schemas.openxmlformats.org/officeDocument/2006/relationships/diagramLayout" Target="../diagrams/layout39.xml"/><Relationship Id="rId9" Type="http://schemas.openxmlformats.org/officeDocument/2006/relationships/image" Target="../media/image146.PNG"/><Relationship Id="rId14" Type="http://schemas.openxmlformats.org/officeDocument/2006/relationships/image" Target="../media/image151.PNG"/></Relationships>
</file>

<file path=ppt/slides/_rels/slide42.xml.rels><?xml version="1.0" encoding="UTF-8" standalone="yes"?>
<Relationships xmlns="http://schemas.openxmlformats.org/package/2006/relationships"><Relationship Id="rId8" Type="http://schemas.openxmlformats.org/officeDocument/2006/relationships/image" Target="../media/image154.PNG"/><Relationship Id="rId13" Type="http://schemas.openxmlformats.org/officeDocument/2006/relationships/image" Target="../media/image159.PNG"/><Relationship Id="rId3" Type="http://schemas.openxmlformats.org/officeDocument/2006/relationships/diagramData" Target="../diagrams/data40.xml"/><Relationship Id="rId7" Type="http://schemas.microsoft.com/office/2007/relationships/diagramDrawing" Target="../diagrams/drawing40.xml"/><Relationship Id="rId12" Type="http://schemas.openxmlformats.org/officeDocument/2006/relationships/image" Target="../media/image158.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40.xml"/><Relationship Id="rId11" Type="http://schemas.openxmlformats.org/officeDocument/2006/relationships/image" Target="../media/image157.PNG"/><Relationship Id="rId5" Type="http://schemas.openxmlformats.org/officeDocument/2006/relationships/diagramQuickStyle" Target="../diagrams/quickStyle40.xml"/><Relationship Id="rId10" Type="http://schemas.openxmlformats.org/officeDocument/2006/relationships/image" Target="../media/image156.PNG"/><Relationship Id="rId4" Type="http://schemas.openxmlformats.org/officeDocument/2006/relationships/diagramLayout" Target="../diagrams/layout40.xml"/><Relationship Id="rId9" Type="http://schemas.openxmlformats.org/officeDocument/2006/relationships/image" Target="../media/image155.PNG"/></Relationships>
</file>

<file path=ppt/slides/_rels/slide43.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165.PNG"/><Relationship Id="rId3" Type="http://schemas.openxmlformats.org/officeDocument/2006/relationships/diagramData" Target="../diagrams/data41.xml"/><Relationship Id="rId7" Type="http://schemas.microsoft.com/office/2007/relationships/diagramDrawing" Target="../diagrams/drawing41.xml"/><Relationship Id="rId12" Type="http://schemas.openxmlformats.org/officeDocument/2006/relationships/image" Target="../media/image164.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41.xml"/><Relationship Id="rId11" Type="http://schemas.openxmlformats.org/officeDocument/2006/relationships/image" Target="../media/image163.PNG"/><Relationship Id="rId5" Type="http://schemas.openxmlformats.org/officeDocument/2006/relationships/diagramQuickStyle" Target="../diagrams/quickStyle41.xml"/><Relationship Id="rId10" Type="http://schemas.openxmlformats.org/officeDocument/2006/relationships/image" Target="../media/image162.PNG"/><Relationship Id="rId4" Type="http://schemas.openxmlformats.org/officeDocument/2006/relationships/diagramLayout" Target="../diagrams/layout41.xml"/><Relationship Id="rId9" Type="http://schemas.openxmlformats.org/officeDocument/2006/relationships/image" Target="../media/image161.PNG"/><Relationship Id="rId14" Type="http://schemas.openxmlformats.org/officeDocument/2006/relationships/image" Target="../media/image166.PNG"/></Relationships>
</file>

<file path=ppt/slides/_rels/slide44.xml.rels><?xml version="1.0" encoding="UTF-8" standalone="yes"?>
<Relationships xmlns="http://schemas.openxmlformats.org/package/2006/relationships"><Relationship Id="rId8" Type="http://schemas.openxmlformats.org/officeDocument/2006/relationships/image" Target="../media/image167.PNG"/><Relationship Id="rId13" Type="http://schemas.openxmlformats.org/officeDocument/2006/relationships/image" Target="../media/image172.PNG"/><Relationship Id="rId3" Type="http://schemas.openxmlformats.org/officeDocument/2006/relationships/diagramData" Target="../diagrams/data42.xml"/><Relationship Id="rId7" Type="http://schemas.microsoft.com/office/2007/relationships/diagramDrawing" Target="../diagrams/drawing42.xml"/><Relationship Id="rId12" Type="http://schemas.openxmlformats.org/officeDocument/2006/relationships/image" Target="../media/image171.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42.xml"/><Relationship Id="rId11" Type="http://schemas.openxmlformats.org/officeDocument/2006/relationships/image" Target="../media/image170.PNG"/><Relationship Id="rId5" Type="http://schemas.openxmlformats.org/officeDocument/2006/relationships/diagramQuickStyle" Target="../diagrams/quickStyle42.xml"/><Relationship Id="rId15" Type="http://schemas.openxmlformats.org/officeDocument/2006/relationships/image" Target="../media/image174.PNG"/><Relationship Id="rId10" Type="http://schemas.openxmlformats.org/officeDocument/2006/relationships/image" Target="../media/image169.PNG"/><Relationship Id="rId4" Type="http://schemas.openxmlformats.org/officeDocument/2006/relationships/diagramLayout" Target="../diagrams/layout42.xml"/><Relationship Id="rId9" Type="http://schemas.openxmlformats.org/officeDocument/2006/relationships/image" Target="../media/image168.PNG"/><Relationship Id="rId14" Type="http://schemas.openxmlformats.org/officeDocument/2006/relationships/image" Target="../media/image173.PNG"/></Relationships>
</file>

<file path=ppt/slides/_rels/slide45.xml.rels><?xml version="1.0" encoding="UTF-8" standalone="yes"?>
<Relationships xmlns="http://schemas.openxmlformats.org/package/2006/relationships"><Relationship Id="rId8" Type="http://schemas.openxmlformats.org/officeDocument/2006/relationships/image" Target="../media/image175.PNG"/><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43.xml"/><Relationship Id="rId11" Type="http://schemas.openxmlformats.org/officeDocument/2006/relationships/image" Target="../media/image178.PNG"/><Relationship Id="rId5" Type="http://schemas.openxmlformats.org/officeDocument/2006/relationships/diagramQuickStyle" Target="../diagrams/quickStyle43.xml"/><Relationship Id="rId10" Type="http://schemas.openxmlformats.org/officeDocument/2006/relationships/image" Target="../media/image177.PNG"/><Relationship Id="rId4" Type="http://schemas.openxmlformats.org/officeDocument/2006/relationships/diagramLayout" Target="../diagrams/layout43.xml"/><Relationship Id="rId9" Type="http://schemas.openxmlformats.org/officeDocument/2006/relationships/image" Target="../media/image176.PNG"/></Relationships>
</file>

<file path=ppt/slides/_rels/slide46.xml.rels><?xml version="1.0" encoding="UTF-8" standalone="yes"?>
<Relationships xmlns="http://schemas.openxmlformats.org/package/2006/relationships"><Relationship Id="rId8" Type="http://schemas.openxmlformats.org/officeDocument/2006/relationships/image" Target="../media/image179.PNG"/><Relationship Id="rId13" Type="http://schemas.openxmlformats.org/officeDocument/2006/relationships/image" Target="../media/image184.PNG"/><Relationship Id="rId3" Type="http://schemas.openxmlformats.org/officeDocument/2006/relationships/diagramData" Target="../diagrams/data44.xml"/><Relationship Id="rId7" Type="http://schemas.microsoft.com/office/2007/relationships/diagramDrawing" Target="../diagrams/drawing44.xml"/><Relationship Id="rId12" Type="http://schemas.openxmlformats.org/officeDocument/2006/relationships/image" Target="../media/image183.PNG"/><Relationship Id="rId2" Type="http://schemas.openxmlformats.org/officeDocument/2006/relationships/notesSlide" Target="../notesSlides/notesSlide46.xml"/><Relationship Id="rId16" Type="http://schemas.openxmlformats.org/officeDocument/2006/relationships/image" Target="../media/image187.PNG"/><Relationship Id="rId1" Type="http://schemas.openxmlformats.org/officeDocument/2006/relationships/slideLayout" Target="../slideLayouts/slideLayout2.xml"/><Relationship Id="rId6" Type="http://schemas.openxmlformats.org/officeDocument/2006/relationships/diagramColors" Target="../diagrams/colors44.xml"/><Relationship Id="rId11" Type="http://schemas.openxmlformats.org/officeDocument/2006/relationships/image" Target="../media/image182.PNG"/><Relationship Id="rId5" Type="http://schemas.openxmlformats.org/officeDocument/2006/relationships/diagramQuickStyle" Target="../diagrams/quickStyle44.xml"/><Relationship Id="rId15" Type="http://schemas.openxmlformats.org/officeDocument/2006/relationships/image" Target="../media/image186.PNG"/><Relationship Id="rId10" Type="http://schemas.openxmlformats.org/officeDocument/2006/relationships/image" Target="../media/image181.PNG"/><Relationship Id="rId4" Type="http://schemas.openxmlformats.org/officeDocument/2006/relationships/diagramLayout" Target="../diagrams/layout44.xml"/><Relationship Id="rId9" Type="http://schemas.openxmlformats.org/officeDocument/2006/relationships/image" Target="../media/image180.PNG"/><Relationship Id="rId14" Type="http://schemas.openxmlformats.org/officeDocument/2006/relationships/image" Target="../media/image185.PNG"/></Relationships>
</file>

<file path=ppt/slides/_rels/slide47.xml.rels><?xml version="1.0" encoding="UTF-8" standalone="yes"?>
<Relationships xmlns="http://schemas.openxmlformats.org/package/2006/relationships"><Relationship Id="rId8" Type="http://schemas.openxmlformats.org/officeDocument/2006/relationships/image" Target="../media/image188.PNG"/><Relationship Id="rId13" Type="http://schemas.openxmlformats.org/officeDocument/2006/relationships/image" Target="../media/image193.PNG"/><Relationship Id="rId18" Type="http://schemas.openxmlformats.org/officeDocument/2006/relationships/image" Target="../media/image198.PNG"/><Relationship Id="rId3" Type="http://schemas.openxmlformats.org/officeDocument/2006/relationships/diagramData" Target="../diagrams/data45.xml"/><Relationship Id="rId7" Type="http://schemas.microsoft.com/office/2007/relationships/diagramDrawing" Target="../diagrams/drawing45.xml"/><Relationship Id="rId12" Type="http://schemas.openxmlformats.org/officeDocument/2006/relationships/image" Target="../media/image192.PNG"/><Relationship Id="rId17" Type="http://schemas.openxmlformats.org/officeDocument/2006/relationships/image" Target="../media/image197.PNG"/><Relationship Id="rId2" Type="http://schemas.openxmlformats.org/officeDocument/2006/relationships/notesSlide" Target="../notesSlides/notesSlide47.xml"/><Relationship Id="rId16" Type="http://schemas.openxmlformats.org/officeDocument/2006/relationships/image" Target="../media/image196.PNG"/><Relationship Id="rId20" Type="http://schemas.openxmlformats.org/officeDocument/2006/relationships/image" Target="../media/image200.PNG"/><Relationship Id="rId1" Type="http://schemas.openxmlformats.org/officeDocument/2006/relationships/slideLayout" Target="../slideLayouts/slideLayout2.xml"/><Relationship Id="rId6" Type="http://schemas.openxmlformats.org/officeDocument/2006/relationships/diagramColors" Target="../diagrams/colors45.xml"/><Relationship Id="rId11" Type="http://schemas.openxmlformats.org/officeDocument/2006/relationships/image" Target="../media/image191.PNG"/><Relationship Id="rId5" Type="http://schemas.openxmlformats.org/officeDocument/2006/relationships/diagramQuickStyle" Target="../diagrams/quickStyle45.xml"/><Relationship Id="rId15" Type="http://schemas.openxmlformats.org/officeDocument/2006/relationships/image" Target="../media/image195.PNG"/><Relationship Id="rId10" Type="http://schemas.openxmlformats.org/officeDocument/2006/relationships/image" Target="../media/image190.PNG"/><Relationship Id="rId19" Type="http://schemas.openxmlformats.org/officeDocument/2006/relationships/image" Target="../media/image199.PNG"/><Relationship Id="rId4" Type="http://schemas.openxmlformats.org/officeDocument/2006/relationships/diagramLayout" Target="../diagrams/layout45.xml"/><Relationship Id="rId9" Type="http://schemas.openxmlformats.org/officeDocument/2006/relationships/image" Target="../media/image189.PNG"/><Relationship Id="rId14" Type="http://schemas.openxmlformats.org/officeDocument/2006/relationships/image" Target="../media/image194.PNG"/></Relationships>
</file>

<file path=ppt/slides/_rels/slide48.xml.rels><?xml version="1.0" encoding="UTF-8" standalone="yes"?>
<Relationships xmlns="http://schemas.openxmlformats.org/package/2006/relationships"><Relationship Id="rId8" Type="http://schemas.openxmlformats.org/officeDocument/2006/relationships/image" Target="../media/image201.PNG"/><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s>
</file>

<file path=ppt/slides/_rels/slide49.xml.rels><?xml version="1.0" encoding="UTF-8" standalone="yes"?>
<Relationships xmlns="http://schemas.openxmlformats.org/package/2006/relationships"><Relationship Id="rId8" Type="http://schemas.openxmlformats.org/officeDocument/2006/relationships/image" Target="../media/image202.PNG"/><Relationship Id="rId13" Type="http://schemas.openxmlformats.org/officeDocument/2006/relationships/image" Target="../media/image207.PNG"/><Relationship Id="rId3" Type="http://schemas.openxmlformats.org/officeDocument/2006/relationships/diagramData" Target="../diagrams/data47.xml"/><Relationship Id="rId7" Type="http://schemas.microsoft.com/office/2007/relationships/diagramDrawing" Target="../diagrams/drawing47.xml"/><Relationship Id="rId12" Type="http://schemas.openxmlformats.org/officeDocument/2006/relationships/image" Target="../media/image206.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47.xml"/><Relationship Id="rId11" Type="http://schemas.openxmlformats.org/officeDocument/2006/relationships/image" Target="../media/image205.PNG"/><Relationship Id="rId5" Type="http://schemas.openxmlformats.org/officeDocument/2006/relationships/diagramQuickStyle" Target="../diagrams/quickStyle47.xml"/><Relationship Id="rId10" Type="http://schemas.openxmlformats.org/officeDocument/2006/relationships/image" Target="../media/image204.PNG"/><Relationship Id="rId4" Type="http://schemas.openxmlformats.org/officeDocument/2006/relationships/diagramLayout" Target="../diagrams/layout47.xml"/><Relationship Id="rId9" Type="http://schemas.openxmlformats.org/officeDocument/2006/relationships/image" Target="../media/image203.PNG"/><Relationship Id="rId14" Type="http://schemas.openxmlformats.org/officeDocument/2006/relationships/image" Target="../media/image208.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8" Type="http://schemas.openxmlformats.org/officeDocument/2006/relationships/image" Target="../media/image209.PNG"/><Relationship Id="rId3" Type="http://schemas.openxmlformats.org/officeDocument/2006/relationships/diagramData" Target="../diagrams/data48.xml"/><Relationship Id="rId7" Type="http://schemas.microsoft.com/office/2007/relationships/diagramDrawing" Target="../diagrams/drawing48.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48.xml"/><Relationship Id="rId5" Type="http://schemas.openxmlformats.org/officeDocument/2006/relationships/diagramQuickStyle" Target="../diagrams/quickStyle48.xml"/><Relationship Id="rId4" Type="http://schemas.openxmlformats.org/officeDocument/2006/relationships/diagramLayout" Target="../diagrams/layout48.xml"/><Relationship Id="rId9" Type="http://schemas.openxmlformats.org/officeDocument/2006/relationships/image" Target="../media/image210.PNG"/></Relationships>
</file>

<file path=ppt/slides/_rels/slide51.xml.rels><?xml version="1.0" encoding="UTF-8" standalone="yes"?>
<Relationships xmlns="http://schemas.openxmlformats.org/package/2006/relationships"><Relationship Id="rId8" Type="http://schemas.openxmlformats.org/officeDocument/2006/relationships/image" Target="../media/image211.PNG"/><Relationship Id="rId13" Type="http://schemas.openxmlformats.org/officeDocument/2006/relationships/image" Target="../media/image216.PNG"/><Relationship Id="rId3" Type="http://schemas.openxmlformats.org/officeDocument/2006/relationships/diagramData" Target="../diagrams/data49.xml"/><Relationship Id="rId7" Type="http://schemas.microsoft.com/office/2007/relationships/diagramDrawing" Target="../diagrams/drawing49.xml"/><Relationship Id="rId12" Type="http://schemas.openxmlformats.org/officeDocument/2006/relationships/image" Target="../media/image215.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49.xml"/><Relationship Id="rId11" Type="http://schemas.openxmlformats.org/officeDocument/2006/relationships/image" Target="../media/image214.PNG"/><Relationship Id="rId5" Type="http://schemas.openxmlformats.org/officeDocument/2006/relationships/diagramQuickStyle" Target="../diagrams/quickStyle49.xml"/><Relationship Id="rId10" Type="http://schemas.openxmlformats.org/officeDocument/2006/relationships/image" Target="../media/image213.PNG"/><Relationship Id="rId4" Type="http://schemas.openxmlformats.org/officeDocument/2006/relationships/diagramLayout" Target="../diagrams/layout49.xml"/><Relationship Id="rId9" Type="http://schemas.openxmlformats.org/officeDocument/2006/relationships/image" Target="../media/image212.PNG"/></Relationships>
</file>

<file path=ppt/slides/_rels/slide52.xml.rels><?xml version="1.0" encoding="UTF-8" standalone="yes"?>
<Relationships xmlns="http://schemas.openxmlformats.org/package/2006/relationships"><Relationship Id="rId8" Type="http://schemas.openxmlformats.org/officeDocument/2006/relationships/image" Target="../media/image217.PNG"/><Relationship Id="rId13" Type="http://schemas.openxmlformats.org/officeDocument/2006/relationships/image" Target="../media/image222.PNG"/><Relationship Id="rId18" Type="http://schemas.openxmlformats.org/officeDocument/2006/relationships/image" Target="../media/image227.PNG"/><Relationship Id="rId3" Type="http://schemas.openxmlformats.org/officeDocument/2006/relationships/diagramData" Target="../diagrams/data50.xml"/><Relationship Id="rId7" Type="http://schemas.microsoft.com/office/2007/relationships/diagramDrawing" Target="../diagrams/drawing50.xml"/><Relationship Id="rId12" Type="http://schemas.openxmlformats.org/officeDocument/2006/relationships/image" Target="../media/image221.PNG"/><Relationship Id="rId17" Type="http://schemas.openxmlformats.org/officeDocument/2006/relationships/image" Target="../media/image226.PNG"/><Relationship Id="rId2" Type="http://schemas.openxmlformats.org/officeDocument/2006/relationships/notesSlide" Target="../notesSlides/notesSlide52.xml"/><Relationship Id="rId16" Type="http://schemas.openxmlformats.org/officeDocument/2006/relationships/image" Target="../media/image225.PNG"/><Relationship Id="rId1" Type="http://schemas.openxmlformats.org/officeDocument/2006/relationships/slideLayout" Target="../slideLayouts/slideLayout2.xml"/><Relationship Id="rId6" Type="http://schemas.openxmlformats.org/officeDocument/2006/relationships/diagramColors" Target="../diagrams/colors50.xml"/><Relationship Id="rId11" Type="http://schemas.openxmlformats.org/officeDocument/2006/relationships/image" Target="../media/image220.PNG"/><Relationship Id="rId5" Type="http://schemas.openxmlformats.org/officeDocument/2006/relationships/diagramQuickStyle" Target="../diagrams/quickStyle50.xml"/><Relationship Id="rId15" Type="http://schemas.openxmlformats.org/officeDocument/2006/relationships/image" Target="../media/image224.PNG"/><Relationship Id="rId10" Type="http://schemas.openxmlformats.org/officeDocument/2006/relationships/image" Target="../media/image219.PNG"/><Relationship Id="rId4" Type="http://schemas.openxmlformats.org/officeDocument/2006/relationships/diagramLayout" Target="../diagrams/layout50.xml"/><Relationship Id="rId9" Type="http://schemas.openxmlformats.org/officeDocument/2006/relationships/image" Target="../media/image218.PNG"/><Relationship Id="rId14" Type="http://schemas.openxmlformats.org/officeDocument/2006/relationships/image" Target="../media/image223.PNG"/></Relationships>
</file>

<file path=ppt/slides/_rels/slide53.xml.rels><?xml version="1.0" encoding="UTF-8" standalone="yes"?>
<Relationships xmlns="http://schemas.openxmlformats.org/package/2006/relationships"><Relationship Id="rId8" Type="http://schemas.openxmlformats.org/officeDocument/2006/relationships/image" Target="../media/image228.PNG"/><Relationship Id="rId3" Type="http://schemas.openxmlformats.org/officeDocument/2006/relationships/diagramData" Target="../diagrams/data51.xml"/><Relationship Id="rId7" Type="http://schemas.microsoft.com/office/2007/relationships/diagramDrawing" Target="../diagrams/drawing51.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Colors" Target="../diagrams/colors51.xml"/><Relationship Id="rId5" Type="http://schemas.openxmlformats.org/officeDocument/2006/relationships/diagramQuickStyle" Target="../diagrams/quickStyle51.xml"/><Relationship Id="rId4" Type="http://schemas.openxmlformats.org/officeDocument/2006/relationships/diagramLayout" Target="../diagrams/layout51.xml"/><Relationship Id="rId9" Type="http://schemas.openxmlformats.org/officeDocument/2006/relationships/image" Target="../media/image229.PNG"/></Relationships>
</file>

<file path=ppt/slides/_rels/slide54.xml.rels><?xml version="1.0" encoding="UTF-8" standalone="yes"?>
<Relationships xmlns="http://schemas.openxmlformats.org/package/2006/relationships"><Relationship Id="rId8" Type="http://schemas.openxmlformats.org/officeDocument/2006/relationships/image" Target="../media/image230.PNG"/><Relationship Id="rId3" Type="http://schemas.openxmlformats.org/officeDocument/2006/relationships/diagramData" Target="../diagrams/data52.xml"/><Relationship Id="rId7" Type="http://schemas.microsoft.com/office/2007/relationships/diagramDrawing" Target="../diagrams/drawing52.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Colors" Target="../diagrams/colors52.xml"/><Relationship Id="rId5" Type="http://schemas.openxmlformats.org/officeDocument/2006/relationships/diagramQuickStyle" Target="../diagrams/quickStyle52.xml"/><Relationship Id="rId4" Type="http://schemas.openxmlformats.org/officeDocument/2006/relationships/diagramLayout" Target="../diagrams/layout5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53.xml"/><Relationship Id="rId7" Type="http://schemas.microsoft.com/office/2007/relationships/diagramDrawing" Target="../diagrams/drawing53.xm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diagramColors" Target="../diagrams/colors53.xml"/><Relationship Id="rId5" Type="http://schemas.openxmlformats.org/officeDocument/2006/relationships/diagramQuickStyle" Target="../diagrams/quickStyle53.xml"/><Relationship Id="rId4" Type="http://schemas.openxmlformats.org/officeDocument/2006/relationships/diagramLayout" Target="../diagrams/layout5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4.PNG"/><Relationship Id="rId5" Type="http://schemas.openxmlformats.org/officeDocument/2006/relationships/diagramQuickStyle" Target="../diagrams/quickStyle5.xml"/><Relationship Id="rId10" Type="http://schemas.openxmlformats.org/officeDocument/2006/relationships/image" Target="../media/image3.PNG"/><Relationship Id="rId4" Type="http://schemas.openxmlformats.org/officeDocument/2006/relationships/diagramLayout" Target="../diagrams/layout5.xml"/><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image" Target="../media/image10.PNG"/><Relationship Id="rId5" Type="http://schemas.openxmlformats.org/officeDocument/2006/relationships/diagramQuickStyle" Target="../diagrams/quickStyle7.xml"/><Relationship Id="rId10" Type="http://schemas.openxmlformats.org/officeDocument/2006/relationships/image" Target="../media/image9.PNG"/><Relationship Id="rId4" Type="http://schemas.openxmlformats.org/officeDocument/2006/relationships/diagramLayout" Target="../diagrams/layout7.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39240" y="1676400"/>
            <a:ext cx="9037320" cy="2135944"/>
          </a:xfrm>
        </p:spPr>
        <p:txBody>
          <a:bodyPr>
            <a:noAutofit/>
          </a:bodyPr>
          <a:lstStyle/>
          <a:p>
            <a:pPr marL="1076325" indent="-1076325" algn="r"/>
            <a:r>
              <a:rPr lang="fr-FR" sz="4400" dirty="0">
                <a:latin typeface="Cambria" panose="02040503050406030204" pitchFamily="18" charset="0"/>
              </a:rPr>
              <a:t>La retraite</a:t>
            </a:r>
          </a:p>
        </p:txBody>
      </p:sp>
      <p:sp>
        <p:nvSpPr>
          <p:cNvPr id="9" name="ZoneTexte 8"/>
          <p:cNvSpPr txBox="1"/>
          <p:nvPr/>
        </p:nvSpPr>
        <p:spPr>
          <a:xfrm>
            <a:off x="2467914" y="4140830"/>
            <a:ext cx="5731206" cy="923330"/>
          </a:xfrm>
          <a:prstGeom prst="rect">
            <a:avLst/>
          </a:prstGeom>
          <a:noFill/>
        </p:spPr>
        <p:txBody>
          <a:bodyPr wrap="square" rtlCol="0">
            <a:spAutoFit/>
          </a:bodyPr>
          <a:lstStyle/>
          <a:p>
            <a:pPr>
              <a:lnSpc>
                <a:spcPct val="150000"/>
              </a:lnSpc>
            </a:pPr>
            <a:r>
              <a:rPr lang="fr-FR" dirty="0">
                <a:latin typeface="Cambria" panose="02040503050406030204" pitchFamily="18" charset="0"/>
              </a:rPr>
              <a:t>Fait par :</a:t>
            </a:r>
          </a:p>
          <a:p>
            <a:pPr>
              <a:lnSpc>
                <a:spcPct val="150000"/>
              </a:lnSpc>
            </a:pPr>
            <a:r>
              <a:rPr lang="fr-FR" dirty="0">
                <a:latin typeface="Cambria" panose="02040503050406030204" pitchFamily="18" charset="0"/>
              </a:rPr>
              <a:t>M. HAIMOUD Oussama</a:t>
            </a:r>
          </a:p>
        </p:txBody>
      </p:sp>
      <p:cxnSp>
        <p:nvCxnSpPr>
          <p:cNvPr id="11" name="Connecteur droit 10"/>
          <p:cNvCxnSpPr/>
          <p:nvPr/>
        </p:nvCxnSpPr>
        <p:spPr>
          <a:xfrm>
            <a:off x="0" y="0"/>
            <a:ext cx="12192000" cy="0"/>
          </a:xfrm>
          <a:prstGeom prst="line">
            <a:avLst/>
          </a:prstGeom>
          <a:ln/>
        </p:spPr>
        <p:style>
          <a:lnRef idx="2">
            <a:schemeClr val="dk1"/>
          </a:lnRef>
          <a:fillRef idx="0">
            <a:schemeClr val="dk1"/>
          </a:fillRef>
          <a:effectRef idx="1">
            <a:schemeClr val="dk1"/>
          </a:effectRef>
          <a:fontRef idx="minor">
            <a:schemeClr val="tx1"/>
          </a:fontRef>
        </p:style>
      </p:cxnSp>
      <p:sp>
        <p:nvSpPr>
          <p:cNvPr id="12" name="Rectangle 11"/>
          <p:cNvSpPr/>
          <p:nvPr/>
        </p:nvSpPr>
        <p:spPr>
          <a:xfrm>
            <a:off x="0" y="6698947"/>
            <a:ext cx="12192000" cy="1628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6" name="Espace réservé du numéro de diapositive 5"/>
          <p:cNvSpPr>
            <a:spLocks noGrp="1"/>
          </p:cNvSpPr>
          <p:nvPr>
            <p:ph type="sldNum" sz="quarter" idx="12"/>
          </p:nvPr>
        </p:nvSpPr>
        <p:spPr>
          <a:xfrm>
            <a:off x="8610600" y="6356350"/>
            <a:ext cx="2743200" cy="365125"/>
          </a:xfrm>
        </p:spPr>
        <p:txBody>
          <a:bodyPr/>
          <a:lstStyle/>
          <a:p>
            <a:fld id="{C409BF02-140A-4B3E-909B-DA769343B79F}" type="slidenum">
              <a:rPr lang="fr-FR" sz="1400" b="1" smtClean="0"/>
              <a:pPr/>
              <a:t>1</a:t>
            </a:fld>
            <a:endParaRPr lang="fr-FR" sz="1400" b="1" dirty="0"/>
          </a:p>
        </p:txBody>
      </p:sp>
      <p:sp>
        <p:nvSpPr>
          <p:cNvPr id="16" name="Espace réservé du pied de page 4"/>
          <p:cNvSpPr>
            <a:spLocks noGrp="1"/>
          </p:cNvSpPr>
          <p:nvPr>
            <p:ph type="ftr" sz="quarter" idx="11"/>
          </p:nvPr>
        </p:nvSpPr>
        <p:spPr>
          <a:xfrm>
            <a:off x="4554524" y="6184558"/>
            <a:ext cx="2952328" cy="365125"/>
          </a:xfrm>
        </p:spPr>
        <p:txBody>
          <a:bodyPr/>
          <a:lstStyle/>
          <a:p>
            <a:pPr algn="ctr"/>
            <a:r>
              <a:rPr lang="fr-FR" sz="1600" dirty="0">
                <a:solidFill>
                  <a:schemeClr val="bg1">
                    <a:lumMod val="50000"/>
                  </a:schemeClr>
                </a:solidFill>
              </a:rPr>
              <a:t>Juin </a:t>
            </a:r>
            <a:r>
              <a:rPr lang="fr-FR" sz="1600" b="0" dirty="0">
                <a:solidFill>
                  <a:schemeClr val="bg1">
                    <a:lumMod val="50000"/>
                  </a:schemeClr>
                </a:solidFill>
              </a:rPr>
              <a:t>2018</a:t>
            </a:r>
          </a:p>
        </p:txBody>
      </p:sp>
    </p:spTree>
    <p:extLst>
      <p:ext uri="{BB962C8B-B14F-4D97-AF65-F5344CB8AC3E}">
        <p14:creationId xmlns:p14="http://schemas.microsoft.com/office/powerpoint/2010/main" val="3870078663"/>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10</a:t>
            </a:fld>
            <a:endParaRPr lang="fr-FR" sz="1400" b="1" dirty="0"/>
          </a:p>
        </p:txBody>
      </p:sp>
      <p:sp>
        <p:nvSpPr>
          <p:cNvPr id="24" name="TextBox 23">
            <a:extLst>
              <a:ext uri="{FF2B5EF4-FFF2-40B4-BE49-F238E27FC236}">
                <a16:creationId xmlns:a16="http://schemas.microsoft.com/office/drawing/2014/main" id="{86050588-90C1-401F-8205-55A4B77DA758}"/>
              </a:ext>
            </a:extLst>
          </p:cNvPr>
          <p:cNvSpPr txBox="1"/>
          <p:nvPr/>
        </p:nvSpPr>
        <p:spPr>
          <a:xfrm>
            <a:off x="529875" y="1005386"/>
            <a:ext cx="11033767" cy="4801314"/>
          </a:xfrm>
          <a:prstGeom prst="rect">
            <a:avLst/>
          </a:prstGeom>
          <a:noFill/>
        </p:spPr>
        <p:txBody>
          <a:bodyPr wrap="square">
            <a:spAutoFit/>
          </a:bodyPr>
          <a:lstStyle/>
          <a:p>
            <a:pPr algn="l"/>
            <a:r>
              <a:rPr lang="fr-FR" dirty="0">
                <a:latin typeface="CIDFont+F1"/>
              </a:rPr>
              <a:t>+ Salaire final : A l’inverse, on ne tient compte ici que du dernier salaire d’activité.</a:t>
            </a:r>
          </a:p>
          <a:p>
            <a:pPr algn="l"/>
            <a:r>
              <a:rPr lang="fr-FR" dirty="0">
                <a:latin typeface="CIDFont+F1"/>
              </a:rPr>
              <a:t>+ moyennes des n dernières années : On tient compte des n derniers salaires d’activité :</a:t>
            </a:r>
          </a:p>
          <a:p>
            <a:pPr algn="l"/>
            <a:endParaRPr lang="fr-FR" dirty="0">
              <a:latin typeface="CIDFont+F1"/>
            </a:endParaRPr>
          </a:p>
          <a:p>
            <a:pPr algn="l"/>
            <a:r>
              <a:rPr lang="fr-FR" dirty="0">
                <a:latin typeface="CIDFont+F1"/>
              </a:rPr>
              <a:t>Travailler en moyenne de carrière ou en salaire final change fondamentalement l’amplitude des prestations comme le suggère l’exemple suivant :</a:t>
            </a:r>
          </a:p>
          <a:p>
            <a:pPr algn="l"/>
            <a:endParaRPr lang="fr-FR" dirty="0">
              <a:latin typeface="CIDFont+F1"/>
            </a:endParaRPr>
          </a:p>
          <a:p>
            <a:pPr algn="l"/>
            <a:r>
              <a:rPr lang="fr-FR" dirty="0">
                <a:latin typeface="CIDFont+F1"/>
              </a:rPr>
              <a:t>Exemple 2 :</a:t>
            </a:r>
          </a:p>
          <a:p>
            <a:pPr algn="l"/>
            <a:endParaRPr lang="fr-FR" dirty="0">
              <a:latin typeface="CIDFont+F1"/>
            </a:endParaRPr>
          </a:p>
          <a:p>
            <a:pPr algn="l"/>
            <a:r>
              <a:rPr lang="fr-FR" dirty="0">
                <a:latin typeface="CIDFont+F1"/>
              </a:rPr>
              <a:t>Soit un régime octroyant une rente de retraite égale à 75% de la moyenne des salaires de carrière. Que représente ce régime, exprimé en pourcentage du salaire final ?</a:t>
            </a:r>
          </a:p>
          <a:p>
            <a:pPr algn="l"/>
            <a:r>
              <a:rPr lang="fr-FR" dirty="0">
                <a:latin typeface="CIDFont+F1"/>
              </a:rPr>
              <a:t>Hypothèses : x0 = 20, </a:t>
            </a:r>
            <a:r>
              <a:rPr lang="fr-FR" dirty="0" err="1">
                <a:latin typeface="CIDFont+F1"/>
              </a:rPr>
              <a:t>xr</a:t>
            </a:r>
            <a:r>
              <a:rPr lang="fr-FR" dirty="0">
                <a:latin typeface="CIDFont+F1"/>
              </a:rPr>
              <a:t> = 60, salaire initial unitaire S20 = 1 croissant en progression géométrique d’un facteur (1+j).</a:t>
            </a:r>
          </a:p>
          <a:p>
            <a:pPr algn="l"/>
            <a:endParaRPr lang="fr-FR" dirty="0">
              <a:latin typeface="CIDFont+F1"/>
            </a:endParaRPr>
          </a:p>
          <a:p>
            <a:pPr algn="l"/>
            <a:r>
              <a:rPr lang="fr-FR" dirty="0">
                <a:latin typeface="CIDFont+F1"/>
              </a:rPr>
              <a:t>La rente octroyée peut s’écrire :</a:t>
            </a:r>
          </a:p>
          <a:p>
            <a:pPr algn="l"/>
            <a:endParaRPr lang="fr-FR" dirty="0">
              <a:latin typeface="CIDFont+F1"/>
            </a:endParaRPr>
          </a:p>
          <a:p>
            <a:pPr algn="l"/>
            <a:r>
              <a:rPr lang="fr-FR" dirty="0">
                <a:latin typeface="CIDFont+F1"/>
              </a:rPr>
              <a:t>En exprimant la rente en % du salaire final :</a:t>
            </a:r>
          </a:p>
          <a:p>
            <a:pPr algn="l"/>
            <a:r>
              <a:rPr lang="fr-FR" dirty="0">
                <a:latin typeface="CIDFont+F1"/>
              </a:rPr>
              <a:t>Le tableau donne alpha en fonction du taux de progression des salaires :  </a:t>
            </a:r>
          </a:p>
          <a:p>
            <a:pPr algn="l"/>
            <a:r>
              <a:rPr lang="fr-FR" dirty="0">
                <a:latin typeface="CIDFont+F1"/>
              </a:rPr>
              <a:t>  </a:t>
            </a:r>
          </a:p>
        </p:txBody>
      </p:sp>
      <p:pic>
        <p:nvPicPr>
          <p:cNvPr id="6" name="Picture 5">
            <a:extLst>
              <a:ext uri="{FF2B5EF4-FFF2-40B4-BE49-F238E27FC236}">
                <a16:creationId xmlns:a16="http://schemas.microsoft.com/office/drawing/2014/main" id="{477771EA-933C-49E2-A0A3-CAD0386949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48599" y="1046860"/>
            <a:ext cx="724001" cy="323895"/>
          </a:xfrm>
          <a:prstGeom prst="rect">
            <a:avLst/>
          </a:prstGeom>
        </p:spPr>
      </p:pic>
      <p:pic>
        <p:nvPicPr>
          <p:cNvPr id="10" name="Picture 9">
            <a:extLst>
              <a:ext uri="{FF2B5EF4-FFF2-40B4-BE49-F238E27FC236}">
                <a16:creationId xmlns:a16="http://schemas.microsoft.com/office/drawing/2014/main" id="{7359DD1B-FBA7-4D07-9446-0FBD012C216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72600" y="1306355"/>
            <a:ext cx="1219370" cy="485843"/>
          </a:xfrm>
          <a:prstGeom prst="rect">
            <a:avLst/>
          </a:prstGeom>
        </p:spPr>
      </p:pic>
      <p:pic>
        <p:nvPicPr>
          <p:cNvPr id="14" name="Picture 13">
            <a:extLst>
              <a:ext uri="{FF2B5EF4-FFF2-40B4-BE49-F238E27FC236}">
                <a16:creationId xmlns:a16="http://schemas.microsoft.com/office/drawing/2014/main" id="{1E7A5E99-E188-4AEB-B2D6-5169AAEA54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6328" y="4165342"/>
            <a:ext cx="2514951" cy="536104"/>
          </a:xfrm>
          <a:prstGeom prst="rect">
            <a:avLst/>
          </a:prstGeom>
        </p:spPr>
      </p:pic>
      <p:pic>
        <p:nvPicPr>
          <p:cNvPr id="16" name="Picture 15">
            <a:extLst>
              <a:ext uri="{FF2B5EF4-FFF2-40B4-BE49-F238E27FC236}">
                <a16:creationId xmlns:a16="http://schemas.microsoft.com/office/drawing/2014/main" id="{676F1CE7-5CA9-4845-8B40-27BDBD87941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64161" y="4147604"/>
            <a:ext cx="2200582" cy="571580"/>
          </a:xfrm>
          <a:prstGeom prst="rect">
            <a:avLst/>
          </a:prstGeom>
        </p:spPr>
      </p:pic>
      <p:pic>
        <p:nvPicPr>
          <p:cNvPr id="18" name="Picture 17">
            <a:extLst>
              <a:ext uri="{FF2B5EF4-FFF2-40B4-BE49-F238E27FC236}">
                <a16:creationId xmlns:a16="http://schemas.microsoft.com/office/drawing/2014/main" id="{E867D1E8-E0A3-4778-A85E-71687D372EC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33831" y="4673310"/>
            <a:ext cx="3229426" cy="543001"/>
          </a:xfrm>
          <a:prstGeom prst="rect">
            <a:avLst/>
          </a:prstGeom>
        </p:spPr>
      </p:pic>
      <p:pic>
        <p:nvPicPr>
          <p:cNvPr id="21" name="Picture 20">
            <a:extLst>
              <a:ext uri="{FF2B5EF4-FFF2-40B4-BE49-F238E27FC236}">
                <a16:creationId xmlns:a16="http://schemas.microsoft.com/office/drawing/2014/main" id="{188797E6-E99D-4C6C-9EEE-6FE02BE7FCB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3777" y="5455105"/>
            <a:ext cx="2067213" cy="1081234"/>
          </a:xfrm>
          <a:prstGeom prst="rect">
            <a:avLst/>
          </a:prstGeom>
        </p:spPr>
      </p:pic>
      <p:sp>
        <p:nvSpPr>
          <p:cNvPr id="22" name="TextBox 21">
            <a:extLst>
              <a:ext uri="{FF2B5EF4-FFF2-40B4-BE49-F238E27FC236}">
                <a16:creationId xmlns:a16="http://schemas.microsoft.com/office/drawing/2014/main" id="{F35F0A25-251E-45A3-AEF4-99983320D111}"/>
              </a:ext>
            </a:extLst>
          </p:cNvPr>
          <p:cNvSpPr txBox="1"/>
          <p:nvPr/>
        </p:nvSpPr>
        <p:spPr>
          <a:xfrm>
            <a:off x="4445391" y="5613009"/>
            <a:ext cx="6077243" cy="923330"/>
          </a:xfrm>
          <a:prstGeom prst="rect">
            <a:avLst/>
          </a:prstGeom>
          <a:noFill/>
        </p:spPr>
        <p:txBody>
          <a:bodyPr wrap="square" rtlCol="0">
            <a:spAutoFit/>
          </a:bodyPr>
          <a:lstStyle/>
          <a:p>
            <a:r>
              <a:rPr lang="fr-FR" dirty="0"/>
              <a:t>A l’inverse, un régime basé sur le salaire final d’il protège mieux affilié, peut réserver des surprises en termes de coût comme le montre l’exemple suivant : (</a:t>
            </a:r>
            <a:r>
              <a:rPr lang="fr-FR" dirty="0" err="1"/>
              <a:t>next</a:t>
            </a:r>
            <a:r>
              <a:rPr lang="fr-FR" dirty="0"/>
              <a:t> slide)</a:t>
            </a:r>
          </a:p>
        </p:txBody>
      </p:sp>
    </p:spTree>
    <p:extLst>
      <p:ext uri="{BB962C8B-B14F-4D97-AF65-F5344CB8AC3E}">
        <p14:creationId xmlns:p14="http://schemas.microsoft.com/office/powerpoint/2010/main" val="313177088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11</a:t>
            </a:fld>
            <a:endParaRPr lang="fr-FR" sz="1400" b="1" dirty="0"/>
          </a:p>
        </p:txBody>
      </p:sp>
      <p:sp>
        <p:nvSpPr>
          <p:cNvPr id="24" name="TextBox 23">
            <a:extLst>
              <a:ext uri="{FF2B5EF4-FFF2-40B4-BE49-F238E27FC236}">
                <a16:creationId xmlns:a16="http://schemas.microsoft.com/office/drawing/2014/main" id="{86050588-90C1-401F-8205-55A4B77DA758}"/>
              </a:ext>
            </a:extLst>
          </p:cNvPr>
          <p:cNvSpPr txBox="1"/>
          <p:nvPr/>
        </p:nvSpPr>
        <p:spPr>
          <a:xfrm>
            <a:off x="529875" y="1005386"/>
            <a:ext cx="11033767" cy="5632311"/>
          </a:xfrm>
          <a:prstGeom prst="rect">
            <a:avLst/>
          </a:prstGeom>
          <a:noFill/>
        </p:spPr>
        <p:txBody>
          <a:bodyPr wrap="square">
            <a:spAutoFit/>
          </a:bodyPr>
          <a:lstStyle/>
          <a:p>
            <a:pPr algn="l"/>
            <a:r>
              <a:rPr lang="fr-FR" dirty="0">
                <a:latin typeface="CIDFont+F1"/>
              </a:rPr>
              <a:t>Exemple 3 :</a:t>
            </a:r>
          </a:p>
          <a:p>
            <a:pPr algn="l"/>
            <a:endParaRPr lang="fr-FR" dirty="0">
              <a:latin typeface="CIDFont+F1"/>
            </a:endParaRPr>
          </a:p>
          <a:p>
            <a:pPr algn="l"/>
            <a:r>
              <a:rPr lang="fr-FR" dirty="0">
                <a:latin typeface="CIDFont+F1"/>
              </a:rPr>
              <a:t>+ carrière entre les âges de 20 ans et 60 ans.</a:t>
            </a:r>
          </a:p>
          <a:p>
            <a:pPr algn="l"/>
            <a:r>
              <a:rPr lang="fr-FR" dirty="0">
                <a:latin typeface="CIDFont+F1"/>
              </a:rPr>
              <a:t>+ salaire initial unitaire S20 = 1 évoluant selon la grille suivante :</a:t>
            </a:r>
          </a:p>
          <a:p>
            <a:pPr algn="l"/>
            <a:r>
              <a:rPr lang="fr-FR" dirty="0">
                <a:latin typeface="CIDFont+F1"/>
              </a:rPr>
              <a:t>+ le régime octroie une rente égale à 50% du salaire final.</a:t>
            </a:r>
          </a:p>
          <a:p>
            <a:pPr algn="l"/>
            <a:r>
              <a:rPr lang="fr-FR" dirty="0">
                <a:latin typeface="CIDFont+F1"/>
              </a:rPr>
              <a:t>+ on suppose que le financement est assuré en cours de carrière par des versements constants basés sur le salaire connu au moment du calcul (le dernier salaire connu sert à tout instant d’estimateur du salaire final).</a:t>
            </a:r>
          </a:p>
          <a:p>
            <a:pPr algn="l"/>
            <a:r>
              <a:rPr lang="fr-FR" dirty="0">
                <a:latin typeface="CIDFont+F1"/>
              </a:rPr>
              <a:t>+ taux d’actualisation : 4%. + pas de mortalité avant la retraite. + prix de rente à 60 ans = 60</a:t>
            </a:r>
          </a:p>
          <a:p>
            <a:pPr algn="l"/>
            <a:endParaRPr lang="fr-FR" dirty="0">
              <a:latin typeface="CIDFont+F1"/>
            </a:endParaRPr>
          </a:p>
          <a:p>
            <a:pPr algn="l"/>
            <a:r>
              <a:rPr lang="fr-FR" dirty="0">
                <a:latin typeface="CIDFont+F1"/>
              </a:rPr>
              <a:t>On s’intéresse à l’évolution du % de contribution au régime, c’est-à-dire le rapport entre la cotisation à verser et le salaire. La cotisation initiale =</a:t>
            </a:r>
          </a:p>
          <a:p>
            <a:pPr algn="l"/>
            <a:endParaRPr lang="fr-FR" dirty="0">
              <a:latin typeface="CIDFont+F1"/>
            </a:endParaRPr>
          </a:p>
          <a:p>
            <a:pPr algn="l"/>
            <a:r>
              <a:rPr lang="fr-FR" dirty="0">
                <a:latin typeface="CIDFont+F1"/>
              </a:rPr>
              <a:t>Le taux de contribution retraite initial est donc de 5,1%.</a:t>
            </a:r>
          </a:p>
          <a:p>
            <a:pPr algn="l"/>
            <a:r>
              <a:rPr lang="fr-FR" dirty="0">
                <a:latin typeface="CIDFont+F1"/>
              </a:rPr>
              <a:t>A 30 ans, l’augmentation de salaire oblige à prévoir un complément de cotisation entre cet âge et l’âge de retraite :</a:t>
            </a: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Le taux de contribution devient :</a:t>
            </a:r>
          </a:p>
          <a:p>
            <a:pPr algn="l"/>
            <a:endParaRPr lang="fr-FR" dirty="0">
              <a:latin typeface="CIDFont+F1"/>
            </a:endParaRPr>
          </a:p>
          <a:p>
            <a:pPr algn="l"/>
            <a:r>
              <a:rPr lang="fr-FR" dirty="0">
                <a:latin typeface="CIDFont+F1"/>
              </a:rPr>
              <a:t>De même, aux âges suivant, on obtient : (voir tableau)</a:t>
            </a:r>
          </a:p>
        </p:txBody>
      </p:sp>
      <p:pic>
        <p:nvPicPr>
          <p:cNvPr id="5" name="Picture 4">
            <a:extLst>
              <a:ext uri="{FF2B5EF4-FFF2-40B4-BE49-F238E27FC236}">
                <a16:creationId xmlns:a16="http://schemas.microsoft.com/office/drawing/2014/main" id="{A69E8FF8-6F9F-418C-8BA5-4C6E1C79064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06148" y="962723"/>
            <a:ext cx="1952898" cy="1452368"/>
          </a:xfrm>
          <a:prstGeom prst="rect">
            <a:avLst/>
          </a:prstGeom>
        </p:spPr>
      </p:pic>
      <p:pic>
        <p:nvPicPr>
          <p:cNvPr id="8" name="Picture 7">
            <a:extLst>
              <a:ext uri="{FF2B5EF4-FFF2-40B4-BE49-F238E27FC236}">
                <a16:creationId xmlns:a16="http://schemas.microsoft.com/office/drawing/2014/main" id="{579FA6F7-6CA2-40DA-A574-59D66A29A10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91945" y="3770149"/>
            <a:ext cx="2038635" cy="609685"/>
          </a:xfrm>
          <a:prstGeom prst="rect">
            <a:avLst/>
          </a:prstGeom>
        </p:spPr>
      </p:pic>
      <p:pic>
        <p:nvPicPr>
          <p:cNvPr id="11" name="Picture 10">
            <a:extLst>
              <a:ext uri="{FF2B5EF4-FFF2-40B4-BE49-F238E27FC236}">
                <a16:creationId xmlns:a16="http://schemas.microsoft.com/office/drawing/2014/main" id="{F973ACED-A399-43A8-A784-B89B34C7CF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29795" y="3780700"/>
            <a:ext cx="1181265" cy="504895"/>
          </a:xfrm>
          <a:prstGeom prst="rect">
            <a:avLst/>
          </a:prstGeom>
        </p:spPr>
      </p:pic>
      <p:pic>
        <p:nvPicPr>
          <p:cNvPr id="13" name="Picture 12">
            <a:extLst>
              <a:ext uri="{FF2B5EF4-FFF2-40B4-BE49-F238E27FC236}">
                <a16:creationId xmlns:a16="http://schemas.microsoft.com/office/drawing/2014/main" id="{7E4C5DE0-CB6A-4B65-956B-17CF59E5039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87509" y="3827306"/>
            <a:ext cx="1514686" cy="495369"/>
          </a:xfrm>
          <a:prstGeom prst="rect">
            <a:avLst/>
          </a:prstGeom>
        </p:spPr>
      </p:pic>
      <p:pic>
        <p:nvPicPr>
          <p:cNvPr id="17" name="Picture 16">
            <a:extLst>
              <a:ext uri="{FF2B5EF4-FFF2-40B4-BE49-F238E27FC236}">
                <a16:creationId xmlns:a16="http://schemas.microsoft.com/office/drawing/2014/main" id="{53D55E8E-FD68-4BD9-807B-61C7C8EB699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39302" y="4913677"/>
            <a:ext cx="2286319" cy="619211"/>
          </a:xfrm>
          <a:prstGeom prst="rect">
            <a:avLst/>
          </a:prstGeom>
        </p:spPr>
      </p:pic>
      <p:pic>
        <p:nvPicPr>
          <p:cNvPr id="20" name="Picture 19">
            <a:extLst>
              <a:ext uri="{FF2B5EF4-FFF2-40B4-BE49-F238E27FC236}">
                <a16:creationId xmlns:a16="http://schemas.microsoft.com/office/drawing/2014/main" id="{CB8EA3A2-A252-434B-AF31-0AB44D81BC0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665731" y="5014001"/>
            <a:ext cx="1819529" cy="266737"/>
          </a:xfrm>
          <a:prstGeom prst="rect">
            <a:avLst/>
          </a:prstGeom>
        </p:spPr>
      </p:pic>
      <p:pic>
        <p:nvPicPr>
          <p:cNvPr id="26" name="Picture 25">
            <a:extLst>
              <a:ext uri="{FF2B5EF4-FFF2-40B4-BE49-F238E27FC236}">
                <a16:creationId xmlns:a16="http://schemas.microsoft.com/office/drawing/2014/main" id="{A69B65FF-A582-404C-BA12-8B6156D2A35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009111" y="5650863"/>
            <a:ext cx="1667108" cy="485843"/>
          </a:xfrm>
          <a:prstGeom prst="rect">
            <a:avLst/>
          </a:prstGeom>
        </p:spPr>
      </p:pic>
      <p:pic>
        <p:nvPicPr>
          <p:cNvPr id="29" name="Picture 28">
            <a:extLst>
              <a:ext uri="{FF2B5EF4-FFF2-40B4-BE49-F238E27FC236}">
                <a16:creationId xmlns:a16="http://schemas.microsoft.com/office/drawing/2014/main" id="{63396D77-7EC8-4735-B275-79ED46F6D6D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74710" y="5066422"/>
            <a:ext cx="1712799" cy="1573532"/>
          </a:xfrm>
          <a:prstGeom prst="rect">
            <a:avLst/>
          </a:prstGeom>
        </p:spPr>
      </p:pic>
      <p:sp>
        <p:nvSpPr>
          <p:cNvPr id="30" name="TextBox 29">
            <a:extLst>
              <a:ext uri="{FF2B5EF4-FFF2-40B4-BE49-F238E27FC236}">
                <a16:creationId xmlns:a16="http://schemas.microsoft.com/office/drawing/2014/main" id="{97C5F4EE-25D1-4B38-9C8A-09F644BDA7EA}"/>
              </a:ext>
            </a:extLst>
          </p:cNvPr>
          <p:cNvSpPr txBox="1"/>
          <p:nvPr/>
        </p:nvSpPr>
        <p:spPr>
          <a:xfrm>
            <a:off x="8610599" y="5066422"/>
            <a:ext cx="2505977" cy="1477328"/>
          </a:xfrm>
          <a:prstGeom prst="rect">
            <a:avLst/>
          </a:prstGeom>
          <a:noFill/>
        </p:spPr>
        <p:txBody>
          <a:bodyPr wrap="square" rtlCol="0">
            <a:spAutoFit/>
          </a:bodyPr>
          <a:lstStyle/>
          <a:p>
            <a:r>
              <a:rPr lang="fr-FR" dirty="0"/>
              <a:t>Les augmentations de salaire fin de carrière provoquent donc une explosion du coût dans ce type de plan.</a:t>
            </a:r>
          </a:p>
        </p:txBody>
      </p:sp>
    </p:spTree>
    <p:extLst>
      <p:ext uri="{BB962C8B-B14F-4D97-AF65-F5344CB8AC3E}">
        <p14:creationId xmlns:p14="http://schemas.microsoft.com/office/powerpoint/2010/main" val="364081298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12</a:t>
            </a:fld>
            <a:endParaRPr lang="fr-FR" sz="1400" b="1" dirty="0"/>
          </a:p>
        </p:txBody>
      </p:sp>
      <p:sp>
        <p:nvSpPr>
          <p:cNvPr id="24" name="TextBox 23">
            <a:extLst>
              <a:ext uri="{FF2B5EF4-FFF2-40B4-BE49-F238E27FC236}">
                <a16:creationId xmlns:a16="http://schemas.microsoft.com/office/drawing/2014/main" id="{86050588-90C1-401F-8205-55A4B77DA758}"/>
              </a:ext>
            </a:extLst>
          </p:cNvPr>
          <p:cNvSpPr txBox="1"/>
          <p:nvPr/>
        </p:nvSpPr>
        <p:spPr>
          <a:xfrm>
            <a:off x="529875" y="1005386"/>
            <a:ext cx="11033767" cy="4801314"/>
          </a:xfrm>
          <a:prstGeom prst="rect">
            <a:avLst/>
          </a:prstGeom>
          <a:noFill/>
        </p:spPr>
        <p:txBody>
          <a:bodyPr wrap="square">
            <a:spAutoFit/>
          </a:bodyPr>
          <a:lstStyle/>
          <a:p>
            <a:pPr algn="l"/>
            <a:r>
              <a:rPr lang="fr-FR" dirty="0">
                <a:latin typeface="CIDFont+F1"/>
              </a:rPr>
              <a:t>2) Définition de la durée de carrière :</a:t>
            </a:r>
          </a:p>
          <a:p>
            <a:pPr algn="l"/>
            <a:endParaRPr lang="fr-FR" dirty="0">
              <a:latin typeface="CIDFont+F1"/>
            </a:endParaRPr>
          </a:p>
          <a:p>
            <a:pPr algn="l"/>
            <a:r>
              <a:rPr lang="fr-FR" dirty="0">
                <a:latin typeface="CIDFont+F1"/>
              </a:rPr>
              <a:t>Généralement, les prestations sont reliés à la durée de carrière, à l’aide de fractions du type :</a:t>
            </a:r>
          </a:p>
          <a:p>
            <a:pPr algn="l"/>
            <a:endParaRPr lang="fr-FR" dirty="0">
              <a:latin typeface="CIDFont+F1"/>
            </a:endParaRPr>
          </a:p>
          <a:p>
            <a:pPr algn="l"/>
            <a:r>
              <a:rPr lang="fr-FR" dirty="0">
                <a:latin typeface="CIDFont+F1"/>
              </a:rPr>
              <a:t>En ce qui concerne la durée de carrière N prise en compte, différents possibilités se présentent. Le problème se pose classiquement lorsqu’un plan est mis en place alors que les salariés comptent déjà des années de service dans l’entreprise.</a:t>
            </a:r>
          </a:p>
          <a:p>
            <a:pPr algn="l"/>
            <a:endParaRPr lang="fr-FR" dirty="0">
              <a:latin typeface="CIDFont+F1"/>
            </a:endParaRPr>
          </a:p>
          <a:p>
            <a:pPr algn="l"/>
            <a:r>
              <a:rPr lang="fr-FR" dirty="0">
                <a:latin typeface="CIDFont+F1"/>
              </a:rPr>
              <a:t>On peut dans ce cas :</a:t>
            </a:r>
          </a:p>
          <a:p>
            <a:pPr algn="l"/>
            <a:r>
              <a:rPr lang="fr-FR" dirty="0">
                <a:latin typeface="CIDFont+F1"/>
              </a:rPr>
              <a:t>+ ne compter les années de service que postérieures à l’affiliation au plan :</a:t>
            </a:r>
          </a:p>
          <a:p>
            <a:pPr algn="l"/>
            <a:r>
              <a:rPr lang="fr-FR" dirty="0">
                <a:latin typeface="CIDFont+F1"/>
              </a:rPr>
              <a:t>+ compter également les années entre l’entrée en service et l’âge d’affiliation :</a:t>
            </a:r>
          </a:p>
          <a:p>
            <a:pPr algn="l"/>
            <a:r>
              <a:rPr lang="fr-FR" dirty="0">
                <a:latin typeface="CIDFont+F1"/>
              </a:rPr>
              <a:t>On parle dans ce cas de </a:t>
            </a:r>
            <a:r>
              <a:rPr lang="fr-FR" b="1" dirty="0">
                <a:latin typeface="CIDFont+F1"/>
              </a:rPr>
              <a:t>reconnaissance des services passés initiaux</a:t>
            </a:r>
            <a:r>
              <a:rPr lang="fr-FR" dirty="0">
                <a:latin typeface="CIDFont+F1"/>
              </a:rPr>
              <a:t> (ou « </a:t>
            </a:r>
            <a:r>
              <a:rPr lang="fr-FR" b="1" dirty="0">
                <a:latin typeface="CIDFont+F1"/>
              </a:rPr>
              <a:t>back service</a:t>
            </a:r>
            <a:r>
              <a:rPr lang="fr-FR" dirty="0">
                <a:latin typeface="CIDFont+F1"/>
              </a:rPr>
              <a:t> »).</a:t>
            </a:r>
          </a:p>
          <a:p>
            <a:pPr algn="l"/>
            <a:r>
              <a:rPr lang="fr-FR" dirty="0">
                <a:latin typeface="CIDFont+F1"/>
              </a:rPr>
              <a:t>+ ne revaloriser qu’une partie de ces services passés, par exemple : </a:t>
            </a:r>
          </a:p>
          <a:p>
            <a:pPr algn="l"/>
            <a:endParaRPr lang="fr-FR" dirty="0">
              <a:latin typeface="CIDFont+F1"/>
            </a:endParaRPr>
          </a:p>
          <a:p>
            <a:pPr algn="l"/>
            <a:r>
              <a:rPr lang="fr-FR" dirty="0">
                <a:latin typeface="CIDFont+F1"/>
              </a:rPr>
              <a:t>Suivant l’âge à l’entrée et l’âge à l’affiliation, le financement des services passés initiaux peut représenter un coût très important comme le montre l’exemple suivant :</a:t>
            </a:r>
          </a:p>
          <a:p>
            <a:pPr algn="l"/>
            <a:endParaRPr lang="fr-FR" dirty="0">
              <a:latin typeface="CIDFont+F1"/>
            </a:endParaRPr>
          </a:p>
        </p:txBody>
      </p:sp>
      <p:pic>
        <p:nvPicPr>
          <p:cNvPr id="6" name="Picture 5">
            <a:extLst>
              <a:ext uri="{FF2B5EF4-FFF2-40B4-BE49-F238E27FC236}">
                <a16:creationId xmlns:a16="http://schemas.microsoft.com/office/drawing/2014/main" id="{915D995B-7885-4417-B1CA-56CD7FCDB13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13419" y="1507892"/>
            <a:ext cx="933580" cy="495369"/>
          </a:xfrm>
          <a:prstGeom prst="rect">
            <a:avLst/>
          </a:prstGeom>
        </p:spPr>
      </p:pic>
      <p:pic>
        <p:nvPicPr>
          <p:cNvPr id="9" name="Picture 8">
            <a:extLst>
              <a:ext uri="{FF2B5EF4-FFF2-40B4-BE49-F238E27FC236}">
                <a16:creationId xmlns:a16="http://schemas.microsoft.com/office/drawing/2014/main" id="{BA8D7C5E-FDF7-41F0-BF69-A656B6CF51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8358" y="1850839"/>
            <a:ext cx="3753374" cy="304843"/>
          </a:xfrm>
          <a:prstGeom prst="rect">
            <a:avLst/>
          </a:prstGeom>
        </p:spPr>
      </p:pic>
      <p:pic>
        <p:nvPicPr>
          <p:cNvPr id="12" name="Picture 11">
            <a:extLst>
              <a:ext uri="{FF2B5EF4-FFF2-40B4-BE49-F238E27FC236}">
                <a16:creationId xmlns:a16="http://schemas.microsoft.com/office/drawing/2014/main" id="{D1742FB9-8379-45A9-9DC8-EC3EADEC198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90542" y="1888945"/>
            <a:ext cx="3820058" cy="266737"/>
          </a:xfrm>
          <a:prstGeom prst="rect">
            <a:avLst/>
          </a:prstGeom>
        </p:spPr>
      </p:pic>
      <p:pic>
        <p:nvPicPr>
          <p:cNvPr id="15" name="Picture 14">
            <a:extLst>
              <a:ext uri="{FF2B5EF4-FFF2-40B4-BE49-F238E27FC236}">
                <a16:creationId xmlns:a16="http://schemas.microsoft.com/office/drawing/2014/main" id="{BC59D5F6-C10A-47DE-B770-290793E7D0B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27311" y="3557203"/>
            <a:ext cx="2972215" cy="238158"/>
          </a:xfrm>
          <a:prstGeom prst="rect">
            <a:avLst/>
          </a:prstGeom>
        </p:spPr>
      </p:pic>
      <p:pic>
        <p:nvPicPr>
          <p:cNvPr id="18" name="Picture 17">
            <a:extLst>
              <a:ext uri="{FF2B5EF4-FFF2-40B4-BE49-F238E27FC236}">
                <a16:creationId xmlns:a16="http://schemas.microsoft.com/office/drawing/2014/main" id="{DC82CAEA-6F41-4946-8411-33593F05879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05584" y="3850360"/>
            <a:ext cx="3458058" cy="238158"/>
          </a:xfrm>
          <a:prstGeom prst="rect">
            <a:avLst/>
          </a:prstGeom>
        </p:spPr>
      </p:pic>
      <p:pic>
        <p:nvPicPr>
          <p:cNvPr id="21" name="Picture 20">
            <a:extLst>
              <a:ext uri="{FF2B5EF4-FFF2-40B4-BE49-F238E27FC236}">
                <a16:creationId xmlns:a16="http://schemas.microsoft.com/office/drawing/2014/main" id="{174613D0-C68C-418C-9D01-6F0BDDE82AF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71977" y="4385844"/>
            <a:ext cx="2067213" cy="219106"/>
          </a:xfrm>
          <a:prstGeom prst="rect">
            <a:avLst/>
          </a:prstGeom>
        </p:spPr>
      </p:pic>
      <p:pic>
        <p:nvPicPr>
          <p:cNvPr id="23" name="Picture 22">
            <a:extLst>
              <a:ext uri="{FF2B5EF4-FFF2-40B4-BE49-F238E27FC236}">
                <a16:creationId xmlns:a16="http://schemas.microsoft.com/office/drawing/2014/main" id="{B851AEF2-CA41-41E3-A456-9711D40C087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8358" y="4398546"/>
            <a:ext cx="4763165" cy="219106"/>
          </a:xfrm>
          <a:prstGeom prst="rect">
            <a:avLst/>
          </a:prstGeom>
        </p:spPr>
      </p:pic>
    </p:spTree>
    <p:extLst>
      <p:ext uri="{BB962C8B-B14F-4D97-AF65-F5344CB8AC3E}">
        <p14:creationId xmlns:p14="http://schemas.microsoft.com/office/powerpoint/2010/main" val="297704352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13</a:t>
            </a:fld>
            <a:endParaRPr lang="fr-FR" sz="1400" b="1" dirty="0"/>
          </a:p>
        </p:txBody>
      </p:sp>
      <p:sp>
        <p:nvSpPr>
          <p:cNvPr id="24" name="TextBox 23">
            <a:extLst>
              <a:ext uri="{FF2B5EF4-FFF2-40B4-BE49-F238E27FC236}">
                <a16:creationId xmlns:a16="http://schemas.microsoft.com/office/drawing/2014/main" id="{86050588-90C1-401F-8205-55A4B77DA758}"/>
              </a:ext>
            </a:extLst>
          </p:cNvPr>
          <p:cNvSpPr txBox="1"/>
          <p:nvPr/>
        </p:nvSpPr>
        <p:spPr>
          <a:xfrm>
            <a:off x="529875" y="1005386"/>
            <a:ext cx="11033767" cy="3693319"/>
          </a:xfrm>
          <a:prstGeom prst="rect">
            <a:avLst/>
          </a:prstGeom>
          <a:noFill/>
        </p:spPr>
        <p:txBody>
          <a:bodyPr wrap="square">
            <a:spAutoFit/>
          </a:bodyPr>
          <a:lstStyle/>
          <a:p>
            <a:pPr algn="l"/>
            <a:r>
              <a:rPr lang="fr-FR" dirty="0">
                <a:latin typeface="CIDFont+F1"/>
              </a:rPr>
              <a:t>Exemple 4 :</a:t>
            </a:r>
          </a:p>
          <a:p>
            <a:pPr algn="l"/>
            <a:endParaRPr lang="fr-FR" dirty="0">
              <a:latin typeface="CIDFont+F1"/>
            </a:endParaRPr>
          </a:p>
          <a:p>
            <a:pPr algn="l"/>
            <a:r>
              <a:rPr lang="fr-FR" dirty="0">
                <a:latin typeface="CIDFont+F1"/>
              </a:rPr>
              <a:t>+ même hypothèses que l’exemple 3.</a:t>
            </a:r>
          </a:p>
          <a:p>
            <a:pPr algn="l"/>
            <a:r>
              <a:rPr lang="fr-FR" dirty="0">
                <a:latin typeface="CIDFont+F1"/>
              </a:rPr>
              <a:t>+ on suppose que tous les affiliés sont entrés en service à 20 ans, et que le plan reconnaît les services passés.</a:t>
            </a:r>
          </a:p>
          <a:p>
            <a:pPr algn="l"/>
            <a:r>
              <a:rPr lang="fr-FR" dirty="0">
                <a:latin typeface="CIDFont+F1"/>
              </a:rPr>
              <a:t>+ Pour un affilié âgé de 40 ans à l’instauration du plan :</a:t>
            </a:r>
          </a:p>
          <a:p>
            <a:pPr algn="l"/>
            <a:endParaRPr lang="fr-FR" dirty="0">
              <a:latin typeface="CIDFont+F1"/>
            </a:endParaRPr>
          </a:p>
          <a:p>
            <a:pPr algn="l"/>
            <a:r>
              <a:rPr lang="fr-FR" dirty="0">
                <a:latin typeface="CIDFont+F1"/>
              </a:rPr>
              <a:t>Taux de contribution – services futurs : </a:t>
            </a:r>
          </a:p>
          <a:p>
            <a:pPr algn="l"/>
            <a:endParaRPr lang="fr-FR" dirty="0">
              <a:latin typeface="CIDFont+F1"/>
            </a:endParaRPr>
          </a:p>
          <a:p>
            <a:pPr algn="l"/>
            <a:r>
              <a:rPr lang="fr-FR" dirty="0">
                <a:latin typeface="CIDFont+F1"/>
              </a:rPr>
              <a:t>Taux de contribution – services passés :</a:t>
            </a:r>
          </a:p>
          <a:p>
            <a:pPr algn="l"/>
            <a:endParaRPr lang="fr-FR" dirty="0">
              <a:latin typeface="CIDFont+F1"/>
            </a:endParaRPr>
          </a:p>
          <a:p>
            <a:pPr algn="l"/>
            <a:r>
              <a:rPr lang="fr-FR" dirty="0">
                <a:latin typeface="CIDFont+F1"/>
              </a:rPr>
              <a:t>Contribution totale : </a:t>
            </a:r>
          </a:p>
          <a:p>
            <a:pPr algn="l"/>
            <a:endParaRPr lang="fr-FR" dirty="0">
              <a:latin typeface="CIDFont+F1"/>
            </a:endParaRPr>
          </a:p>
          <a:p>
            <a:pPr algn="l"/>
            <a:r>
              <a:rPr lang="fr-FR" dirty="0">
                <a:latin typeface="CIDFont+F1"/>
              </a:rPr>
              <a:t>Graphique : Taux de contribution en fonction l’âge à l’instauration du plan : </a:t>
            </a:r>
          </a:p>
        </p:txBody>
      </p:sp>
      <p:pic>
        <p:nvPicPr>
          <p:cNvPr id="5" name="Picture 4">
            <a:extLst>
              <a:ext uri="{FF2B5EF4-FFF2-40B4-BE49-F238E27FC236}">
                <a16:creationId xmlns:a16="http://schemas.microsoft.com/office/drawing/2014/main" id="{D0995B1E-4DBC-4FDE-9BDE-1977DC63EEA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07563" y="2202394"/>
            <a:ext cx="1924319" cy="200053"/>
          </a:xfrm>
          <a:prstGeom prst="rect">
            <a:avLst/>
          </a:prstGeom>
        </p:spPr>
      </p:pic>
      <p:pic>
        <p:nvPicPr>
          <p:cNvPr id="8" name="Picture 7">
            <a:extLst>
              <a:ext uri="{FF2B5EF4-FFF2-40B4-BE49-F238E27FC236}">
                <a16:creationId xmlns:a16="http://schemas.microsoft.com/office/drawing/2014/main" id="{B482F255-C196-4BB5-8867-40BDAECB7CF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05513" y="2211477"/>
            <a:ext cx="1876687" cy="219106"/>
          </a:xfrm>
          <a:prstGeom prst="rect">
            <a:avLst/>
          </a:prstGeom>
        </p:spPr>
      </p:pic>
      <p:pic>
        <p:nvPicPr>
          <p:cNvPr id="11" name="Picture 10">
            <a:extLst>
              <a:ext uri="{FF2B5EF4-FFF2-40B4-BE49-F238E27FC236}">
                <a16:creationId xmlns:a16="http://schemas.microsoft.com/office/drawing/2014/main" id="{277198FB-AB6E-4BBF-BA35-A960E7E430F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69574" y="2580715"/>
            <a:ext cx="2819794" cy="619211"/>
          </a:xfrm>
          <a:prstGeom prst="rect">
            <a:avLst/>
          </a:prstGeom>
        </p:spPr>
      </p:pic>
      <p:pic>
        <p:nvPicPr>
          <p:cNvPr id="14" name="Picture 13">
            <a:extLst>
              <a:ext uri="{FF2B5EF4-FFF2-40B4-BE49-F238E27FC236}">
                <a16:creationId xmlns:a16="http://schemas.microsoft.com/office/drawing/2014/main" id="{51A9A16E-A8EB-4E63-88AA-572D5685B0D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09833" y="3159099"/>
            <a:ext cx="2781688" cy="581106"/>
          </a:xfrm>
          <a:prstGeom prst="rect">
            <a:avLst/>
          </a:prstGeom>
        </p:spPr>
      </p:pic>
      <p:pic>
        <p:nvPicPr>
          <p:cNvPr id="17" name="Picture 16">
            <a:extLst>
              <a:ext uri="{FF2B5EF4-FFF2-40B4-BE49-F238E27FC236}">
                <a16:creationId xmlns:a16="http://schemas.microsoft.com/office/drawing/2014/main" id="{8CE86064-94EB-4580-8114-D6CAFA67795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06238" y="3827796"/>
            <a:ext cx="2753109" cy="238158"/>
          </a:xfrm>
          <a:prstGeom prst="rect">
            <a:avLst/>
          </a:prstGeom>
        </p:spPr>
      </p:pic>
      <p:pic>
        <p:nvPicPr>
          <p:cNvPr id="20" name="Picture 19">
            <a:extLst>
              <a:ext uri="{FF2B5EF4-FFF2-40B4-BE49-F238E27FC236}">
                <a16:creationId xmlns:a16="http://schemas.microsoft.com/office/drawing/2014/main" id="{3DF4D93B-BF38-41F9-8504-2FC62E38629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09782" y="4693824"/>
            <a:ext cx="4165603" cy="1896952"/>
          </a:xfrm>
          <a:prstGeom prst="rect">
            <a:avLst/>
          </a:prstGeom>
        </p:spPr>
      </p:pic>
      <p:pic>
        <p:nvPicPr>
          <p:cNvPr id="26" name="Picture 25" descr="A picture containing text&#10;&#10;Description automatically generated">
            <a:extLst>
              <a:ext uri="{FF2B5EF4-FFF2-40B4-BE49-F238E27FC236}">
                <a16:creationId xmlns:a16="http://schemas.microsoft.com/office/drawing/2014/main" id="{A5FA52A6-2229-422E-BD77-7B163B6EB61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00677" y="4807567"/>
            <a:ext cx="4887007" cy="647790"/>
          </a:xfrm>
          <a:prstGeom prst="rect">
            <a:avLst/>
          </a:prstGeom>
        </p:spPr>
      </p:pic>
      <p:pic>
        <p:nvPicPr>
          <p:cNvPr id="29" name="Picture 28" descr="Text&#10;&#10;Description automatically generated with low confidence">
            <a:extLst>
              <a:ext uri="{FF2B5EF4-FFF2-40B4-BE49-F238E27FC236}">
                <a16:creationId xmlns:a16="http://schemas.microsoft.com/office/drawing/2014/main" id="{DD32F555-DC79-41C8-BA84-FA5C5E7F4F7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00677" y="5524406"/>
            <a:ext cx="4753638" cy="609685"/>
          </a:xfrm>
          <a:prstGeom prst="rect">
            <a:avLst/>
          </a:prstGeom>
        </p:spPr>
      </p:pic>
      <p:pic>
        <p:nvPicPr>
          <p:cNvPr id="31" name="Picture 30" descr="Chart, schematic&#10;&#10;Description automatically generated">
            <a:extLst>
              <a:ext uri="{FF2B5EF4-FFF2-40B4-BE49-F238E27FC236}">
                <a16:creationId xmlns:a16="http://schemas.microsoft.com/office/drawing/2014/main" id="{F08DFF3F-945C-4328-BF6F-DA5A3EFA21B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07563" y="6051507"/>
            <a:ext cx="819264" cy="609685"/>
          </a:xfrm>
          <a:prstGeom prst="rect">
            <a:avLst/>
          </a:prstGeom>
        </p:spPr>
      </p:pic>
      <p:sp>
        <p:nvSpPr>
          <p:cNvPr id="32" name="TextBox 31">
            <a:extLst>
              <a:ext uri="{FF2B5EF4-FFF2-40B4-BE49-F238E27FC236}">
                <a16:creationId xmlns:a16="http://schemas.microsoft.com/office/drawing/2014/main" id="{07E9E106-9CEE-4144-A837-9DAE0197EC10}"/>
              </a:ext>
            </a:extLst>
          </p:cNvPr>
          <p:cNvSpPr txBox="1"/>
          <p:nvPr/>
        </p:nvSpPr>
        <p:spPr>
          <a:xfrm>
            <a:off x="6733713" y="6041023"/>
            <a:ext cx="4182816" cy="646331"/>
          </a:xfrm>
          <a:prstGeom prst="rect">
            <a:avLst/>
          </a:prstGeom>
          <a:noFill/>
        </p:spPr>
        <p:txBody>
          <a:bodyPr wrap="square" rtlCol="0">
            <a:spAutoFit/>
          </a:bodyPr>
          <a:lstStyle/>
          <a:p>
            <a:r>
              <a:rPr lang="fr-FR" dirty="0"/>
              <a:t>On voit la </a:t>
            </a:r>
            <a:r>
              <a:rPr lang="fr-FR" dirty="0">
                <a:effectLst>
                  <a:outerShdw blurRad="38100" dist="38100" dir="2700000" algn="tl">
                    <a:srgbClr val="000000">
                      <a:alpha val="43137"/>
                    </a:srgbClr>
                  </a:outerShdw>
                </a:effectLst>
              </a:rPr>
              <a:t>croissance exponentielle du taux de contribution des services passés</a:t>
            </a:r>
            <a:r>
              <a:rPr lang="fr-FR" dirty="0"/>
              <a:t>.</a:t>
            </a:r>
          </a:p>
        </p:txBody>
      </p:sp>
    </p:spTree>
    <p:extLst>
      <p:ext uri="{BB962C8B-B14F-4D97-AF65-F5344CB8AC3E}">
        <p14:creationId xmlns:p14="http://schemas.microsoft.com/office/powerpoint/2010/main" val="283610962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14</a:t>
            </a:fld>
            <a:endParaRPr lang="fr-FR" sz="1400" b="1" dirty="0"/>
          </a:p>
        </p:txBody>
      </p:sp>
      <p:sp>
        <p:nvSpPr>
          <p:cNvPr id="24" name="TextBox 23">
            <a:extLst>
              <a:ext uri="{FF2B5EF4-FFF2-40B4-BE49-F238E27FC236}">
                <a16:creationId xmlns:a16="http://schemas.microsoft.com/office/drawing/2014/main" id="{86050588-90C1-401F-8205-55A4B77DA758}"/>
              </a:ext>
            </a:extLst>
          </p:cNvPr>
          <p:cNvSpPr txBox="1"/>
          <p:nvPr/>
        </p:nvSpPr>
        <p:spPr>
          <a:xfrm>
            <a:off x="529875" y="1005386"/>
            <a:ext cx="11033767" cy="5355312"/>
          </a:xfrm>
          <a:prstGeom prst="rect">
            <a:avLst/>
          </a:prstGeom>
          <a:noFill/>
        </p:spPr>
        <p:txBody>
          <a:bodyPr wrap="square">
            <a:spAutoFit/>
          </a:bodyPr>
          <a:lstStyle/>
          <a:p>
            <a:pPr algn="l"/>
            <a:r>
              <a:rPr lang="fr-FR" dirty="0">
                <a:latin typeface="CIDFont+F1"/>
              </a:rPr>
              <a:t>3) Eléments soustractifs :</a:t>
            </a:r>
          </a:p>
          <a:p>
            <a:pPr algn="l"/>
            <a:endParaRPr lang="fr-FR" dirty="0">
              <a:latin typeface="CIDFont+F1"/>
            </a:endParaRPr>
          </a:p>
          <a:p>
            <a:pPr algn="l"/>
            <a:r>
              <a:rPr lang="fr-FR" dirty="0">
                <a:latin typeface="CIDFont+F1"/>
              </a:rPr>
              <a:t>Les plans de pension pouvant se superposer les uns aux autres (exemple : un plan de 2</a:t>
            </a:r>
            <a:r>
              <a:rPr lang="fr-FR" baseline="30000" dirty="0">
                <a:latin typeface="CIDFont+F1"/>
              </a:rPr>
              <a:t>ème</a:t>
            </a:r>
            <a:r>
              <a:rPr lang="fr-FR" dirty="0">
                <a:latin typeface="CIDFont+F1"/>
              </a:rPr>
              <a:t> pilier venant s’ajouter un régime de base du 1</a:t>
            </a:r>
            <a:r>
              <a:rPr lang="fr-FR" baseline="30000" dirty="0">
                <a:latin typeface="CIDFont+F1"/>
              </a:rPr>
              <a:t>er</a:t>
            </a:r>
            <a:r>
              <a:rPr lang="fr-FR" dirty="0">
                <a:latin typeface="CIDFont+F1"/>
              </a:rPr>
              <a:t> pilier), il n’est pas rare que certaines formules prennent en compte les prestations déjà garanties par d’autres plans. Deux techniques sont classiquement utilisées à cet égard :</a:t>
            </a:r>
          </a:p>
          <a:p>
            <a:pPr algn="l"/>
            <a:endParaRPr lang="fr-FR" dirty="0">
              <a:latin typeface="CIDFont+F1"/>
            </a:endParaRPr>
          </a:p>
          <a:p>
            <a:pPr marL="342900" indent="-342900" algn="l">
              <a:buAutoNum type="alphaLcParenR"/>
            </a:pPr>
            <a:r>
              <a:rPr lang="fr-FR" dirty="0">
                <a:latin typeface="CIDFont+F1"/>
              </a:rPr>
              <a:t>La formule « offset » : On déduit explicitement les prestations d’un autre plan.</a:t>
            </a:r>
          </a:p>
          <a:p>
            <a:pPr algn="l"/>
            <a:r>
              <a:rPr lang="fr-FR" dirty="0">
                <a:latin typeface="CIDFont+F1"/>
              </a:rPr>
              <a:t>Exemple : rente de retraite donnée par :</a:t>
            </a:r>
          </a:p>
          <a:p>
            <a:pPr algn="l"/>
            <a:r>
              <a:rPr lang="fr-FR" dirty="0">
                <a:latin typeface="CIDFont+F1"/>
              </a:rPr>
              <a:t>Où : N = durée de carrière ; S = dernier salaire =S(xr-1) ; </a:t>
            </a:r>
            <a:r>
              <a:rPr lang="fr-FR" dirty="0" err="1">
                <a:latin typeface="CIDFont+F1"/>
              </a:rPr>
              <a:t>Rss</a:t>
            </a:r>
            <a:r>
              <a:rPr lang="fr-FR" dirty="0">
                <a:latin typeface="CIDFont+F1"/>
              </a:rPr>
              <a:t> = rente octroyée par le régime général de la SS.</a:t>
            </a:r>
          </a:p>
          <a:p>
            <a:pPr algn="l"/>
            <a:r>
              <a:rPr lang="fr-FR" dirty="0">
                <a:latin typeface="CIDFont+F1"/>
              </a:rPr>
              <a:t>L’objectif de ce plan est donc d’octroyer un niveau global de retraite correspondant à 70% du dernier salaire, en ce compris la pension du premier pilier.</a:t>
            </a:r>
          </a:p>
          <a:p>
            <a:pPr algn="l"/>
            <a:endParaRPr lang="fr-FR" dirty="0">
              <a:latin typeface="CIDFont+F1"/>
            </a:endParaRPr>
          </a:p>
          <a:p>
            <a:pPr algn="l"/>
            <a:r>
              <a:rPr lang="fr-FR" dirty="0">
                <a:latin typeface="CIDFont+F1"/>
              </a:rPr>
              <a:t>b) La formule « </a:t>
            </a:r>
            <a:r>
              <a:rPr lang="fr-FR" dirty="0" err="1">
                <a:latin typeface="CIDFont+F1"/>
              </a:rPr>
              <a:t>step</a:t>
            </a:r>
            <a:r>
              <a:rPr lang="fr-FR" dirty="0">
                <a:latin typeface="CIDFont+F1"/>
              </a:rPr>
              <a:t> rate » :</a:t>
            </a:r>
          </a:p>
          <a:p>
            <a:pPr algn="l"/>
            <a:r>
              <a:rPr lang="fr-FR" dirty="0">
                <a:latin typeface="CIDFont+F1"/>
              </a:rPr>
              <a:t>Généralement les régimes de la SS ne prennent en compte dans les formules de pension, les salaires que jusqu’à un certain plafond. La tranche de salaire supérieure à ce plafond ne donne donc droit à aucune pension au niveau du 1</a:t>
            </a:r>
            <a:r>
              <a:rPr lang="fr-FR" baseline="30000" dirty="0">
                <a:latin typeface="CIDFont+F1"/>
              </a:rPr>
              <a:t>er</a:t>
            </a:r>
            <a:r>
              <a:rPr lang="fr-FR" dirty="0">
                <a:latin typeface="CIDFont+F1"/>
              </a:rPr>
              <a:t> pilier. Il semble naturel dans ce contexte, dans le cadre d’un plan complémentaire de 2</a:t>
            </a:r>
            <a:r>
              <a:rPr lang="fr-FR" baseline="30000" dirty="0">
                <a:latin typeface="CIDFont+F1"/>
              </a:rPr>
              <a:t>ème</a:t>
            </a:r>
            <a:r>
              <a:rPr lang="fr-FR" dirty="0">
                <a:latin typeface="CIDFont+F1"/>
              </a:rPr>
              <a:t> pilier, d’octroyer des prestations plus importantes sur la tranche de rémunération au-dessus du plafond.</a:t>
            </a:r>
          </a:p>
          <a:p>
            <a:pPr algn="l"/>
            <a:r>
              <a:rPr lang="fr-FR" dirty="0">
                <a:latin typeface="CIDFont+F1"/>
              </a:rPr>
              <a:t>L’exemple suivant montre comment peut se justifier une telle construction.</a:t>
            </a:r>
          </a:p>
          <a:p>
            <a:pPr algn="l"/>
            <a:endParaRPr lang="fr-FR" dirty="0">
              <a:latin typeface="CIDFont+F1"/>
            </a:endParaRPr>
          </a:p>
        </p:txBody>
      </p:sp>
      <p:pic>
        <p:nvPicPr>
          <p:cNvPr id="6" name="Picture 5">
            <a:extLst>
              <a:ext uri="{FF2B5EF4-FFF2-40B4-BE49-F238E27FC236}">
                <a16:creationId xmlns:a16="http://schemas.microsoft.com/office/drawing/2014/main" id="{D6DE29DC-3022-46A5-9D6F-F309BFFE24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91294" y="2936631"/>
            <a:ext cx="1743318" cy="369277"/>
          </a:xfrm>
          <a:prstGeom prst="rect">
            <a:avLst/>
          </a:prstGeom>
        </p:spPr>
      </p:pic>
    </p:spTree>
    <p:extLst>
      <p:ext uri="{BB962C8B-B14F-4D97-AF65-F5344CB8AC3E}">
        <p14:creationId xmlns:p14="http://schemas.microsoft.com/office/powerpoint/2010/main" val="192283535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15</a:t>
            </a:fld>
            <a:endParaRPr lang="fr-FR" sz="1400" b="1" dirty="0"/>
          </a:p>
        </p:txBody>
      </p:sp>
      <p:sp>
        <p:nvSpPr>
          <p:cNvPr id="24" name="TextBox 23">
            <a:extLst>
              <a:ext uri="{FF2B5EF4-FFF2-40B4-BE49-F238E27FC236}">
                <a16:creationId xmlns:a16="http://schemas.microsoft.com/office/drawing/2014/main" id="{86050588-90C1-401F-8205-55A4B77DA758}"/>
              </a:ext>
            </a:extLst>
          </p:cNvPr>
          <p:cNvSpPr txBox="1"/>
          <p:nvPr/>
        </p:nvSpPr>
        <p:spPr>
          <a:xfrm>
            <a:off x="529875" y="1005386"/>
            <a:ext cx="11033767" cy="5632311"/>
          </a:xfrm>
          <a:prstGeom prst="rect">
            <a:avLst/>
          </a:prstGeom>
          <a:noFill/>
        </p:spPr>
        <p:txBody>
          <a:bodyPr wrap="square">
            <a:spAutoFit/>
          </a:bodyPr>
          <a:lstStyle/>
          <a:p>
            <a:pPr algn="l"/>
            <a:r>
              <a:rPr lang="fr-FR" dirty="0">
                <a:latin typeface="CIDFont+F1"/>
              </a:rPr>
              <a:t>Exemple :</a:t>
            </a:r>
          </a:p>
          <a:p>
            <a:pPr algn="l"/>
            <a:endParaRPr lang="fr-FR" dirty="0">
              <a:latin typeface="CIDFont+F1"/>
            </a:endParaRPr>
          </a:p>
          <a:p>
            <a:pPr algn="l"/>
            <a:r>
              <a:rPr lang="fr-FR" dirty="0">
                <a:latin typeface="CIDFont+F1"/>
              </a:rPr>
              <a:t>+ comme dans l’exemple précédent, on veut octroyer un niveau global de pension correspondant à 70% du dernier salaire.</a:t>
            </a:r>
          </a:p>
          <a:p>
            <a:pPr algn="l"/>
            <a:r>
              <a:rPr lang="fr-FR" dirty="0">
                <a:latin typeface="CIDFont+F1"/>
              </a:rPr>
              <a:t>+ on suppose que le régime de base octroie jusqu’à un certain plafond de rémunération P, une rente de retraite correspondant pour une carrière de 40 ans à 50% du dernier salaire.</a:t>
            </a:r>
          </a:p>
          <a:p>
            <a:pPr algn="l"/>
            <a:endParaRPr lang="fr-FR" dirty="0">
              <a:latin typeface="CIDFont+F1"/>
            </a:endParaRPr>
          </a:p>
          <a:p>
            <a:pPr algn="l"/>
            <a:r>
              <a:rPr lang="fr-FR" dirty="0">
                <a:latin typeface="CIDFont+F1"/>
              </a:rPr>
              <a:t>On a donc :</a:t>
            </a:r>
          </a:p>
          <a:p>
            <a:pPr algn="l"/>
            <a:endParaRPr lang="fr-FR" dirty="0">
              <a:latin typeface="CIDFont+F1"/>
            </a:endParaRPr>
          </a:p>
          <a:p>
            <a:pPr algn="l"/>
            <a:r>
              <a:rPr lang="fr-FR" dirty="0">
                <a:latin typeface="CIDFont+F1"/>
              </a:rPr>
              <a:t>l’objectif du plan de 2</a:t>
            </a:r>
            <a:r>
              <a:rPr lang="fr-FR" baseline="30000" dirty="0">
                <a:latin typeface="CIDFont+F1"/>
              </a:rPr>
              <a:t>nd</a:t>
            </a:r>
            <a:r>
              <a:rPr lang="fr-FR" dirty="0">
                <a:latin typeface="CIDFont+F1"/>
              </a:rPr>
              <a:t> pilier :</a:t>
            </a:r>
          </a:p>
          <a:p>
            <a:pPr algn="l"/>
            <a:endParaRPr lang="fr-FR" dirty="0">
              <a:latin typeface="CIDFont+F1"/>
            </a:endParaRPr>
          </a:p>
          <a:p>
            <a:pPr algn="l"/>
            <a:r>
              <a:rPr lang="fr-FR" dirty="0">
                <a:latin typeface="CIDFont+F1"/>
              </a:rPr>
              <a:t>Cette formule présente un double avantage :</a:t>
            </a:r>
          </a:p>
          <a:p>
            <a:pPr algn="l"/>
            <a:r>
              <a:rPr lang="fr-FR" dirty="0">
                <a:latin typeface="CIDFont+F1"/>
              </a:rPr>
              <a:t>*) plus grande simplicité de calcul et de communication aux affiliés : elle ne dépend que d’un montant du régime de base, le plafond ; il est nécessaire de calculer la formule précise de 1</a:t>
            </a:r>
            <a:r>
              <a:rPr lang="fr-FR" baseline="30000" dirty="0">
                <a:latin typeface="CIDFont+F1"/>
              </a:rPr>
              <a:t>er</a:t>
            </a:r>
            <a:r>
              <a:rPr lang="fr-FR" dirty="0">
                <a:latin typeface="CIDFont+F1"/>
              </a:rPr>
              <a:t> pilier.</a:t>
            </a:r>
          </a:p>
          <a:p>
            <a:pPr algn="l"/>
            <a:r>
              <a:rPr lang="fr-FR" dirty="0">
                <a:latin typeface="CIDFont+F1"/>
              </a:rPr>
              <a:t>*) moins grande dépendance directe au régime de base notamment en cas de modification de ce dernier.</a:t>
            </a:r>
          </a:p>
          <a:p>
            <a:pPr algn="l"/>
            <a:endParaRPr lang="fr-FR" dirty="0">
              <a:latin typeface="CIDFont+F1"/>
            </a:endParaRPr>
          </a:p>
          <a:p>
            <a:pPr algn="l"/>
            <a:r>
              <a:rPr lang="fr-FR" dirty="0">
                <a:latin typeface="CIDFont+F1"/>
              </a:rPr>
              <a:t>Rente ou capital ? Les exemple définissent les prestations sous forme de rente (revenu périodique payable à partir de l’âge de la retraite) ; c’est la forme la plus naturelle de prestations d’un régime de retraite s’agissant somme toute de garantir des revenus de remplacement. Deux alternatives sous forme de prestation en capital existent néanmoins. Ce choix entre rente ou capital se situe à 2 niveaux :       </a:t>
            </a:r>
          </a:p>
        </p:txBody>
      </p:sp>
      <p:pic>
        <p:nvPicPr>
          <p:cNvPr id="5" name="Picture 4">
            <a:extLst>
              <a:ext uri="{FF2B5EF4-FFF2-40B4-BE49-F238E27FC236}">
                <a16:creationId xmlns:a16="http://schemas.microsoft.com/office/drawing/2014/main" id="{F6AC89C6-6B57-4AFE-8FA5-338C02CB23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25270" y="2941616"/>
            <a:ext cx="2267266" cy="438211"/>
          </a:xfrm>
          <a:prstGeom prst="rect">
            <a:avLst/>
          </a:prstGeom>
        </p:spPr>
      </p:pic>
      <p:pic>
        <p:nvPicPr>
          <p:cNvPr id="8" name="Picture 7">
            <a:extLst>
              <a:ext uri="{FF2B5EF4-FFF2-40B4-BE49-F238E27FC236}">
                <a16:creationId xmlns:a16="http://schemas.microsoft.com/office/drawing/2014/main" id="{A3644E6F-CC5E-4E02-BD3C-3259B3CCC34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49935" y="3462486"/>
            <a:ext cx="3600953" cy="466790"/>
          </a:xfrm>
          <a:prstGeom prst="rect">
            <a:avLst/>
          </a:prstGeom>
        </p:spPr>
      </p:pic>
      <p:pic>
        <p:nvPicPr>
          <p:cNvPr id="10" name="Picture 9">
            <a:extLst>
              <a:ext uri="{FF2B5EF4-FFF2-40B4-BE49-F238E27FC236}">
                <a16:creationId xmlns:a16="http://schemas.microsoft.com/office/drawing/2014/main" id="{D0133BF4-6E68-4566-AB1E-2062E939A0A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38274" y="3400689"/>
            <a:ext cx="3962953" cy="504895"/>
          </a:xfrm>
          <a:prstGeom prst="rect">
            <a:avLst/>
          </a:prstGeom>
        </p:spPr>
      </p:pic>
    </p:spTree>
    <p:extLst>
      <p:ext uri="{BB962C8B-B14F-4D97-AF65-F5344CB8AC3E}">
        <p14:creationId xmlns:p14="http://schemas.microsoft.com/office/powerpoint/2010/main" val="126010336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16</a:t>
            </a:fld>
            <a:endParaRPr lang="fr-FR" sz="1400" b="1" dirty="0"/>
          </a:p>
        </p:txBody>
      </p:sp>
      <p:sp>
        <p:nvSpPr>
          <p:cNvPr id="24" name="TextBox 23">
            <a:extLst>
              <a:ext uri="{FF2B5EF4-FFF2-40B4-BE49-F238E27FC236}">
                <a16:creationId xmlns:a16="http://schemas.microsoft.com/office/drawing/2014/main" id="{86050588-90C1-401F-8205-55A4B77DA758}"/>
              </a:ext>
            </a:extLst>
          </p:cNvPr>
          <p:cNvSpPr txBox="1"/>
          <p:nvPr/>
        </p:nvSpPr>
        <p:spPr>
          <a:xfrm>
            <a:off x="529875" y="1005386"/>
            <a:ext cx="11033767" cy="4524315"/>
          </a:xfrm>
          <a:prstGeom prst="rect">
            <a:avLst/>
          </a:prstGeom>
          <a:noFill/>
        </p:spPr>
        <p:txBody>
          <a:bodyPr wrap="square">
            <a:spAutoFit/>
          </a:bodyPr>
          <a:lstStyle/>
          <a:p>
            <a:pPr marL="342900" indent="-342900">
              <a:buAutoNum type="alphaLcParenR"/>
            </a:pPr>
            <a:r>
              <a:rPr lang="fr-FR" dirty="0">
                <a:latin typeface="CIDFont+F1"/>
              </a:rPr>
              <a:t>Au niveau de la définition même de la formule de retraite : Plutôt que de garantir une rente régulière payable à partir de l’âge de la retraite, on verse un capital unique payable une fois à l’âge de la retraite.</a:t>
            </a:r>
          </a:p>
          <a:p>
            <a:pPr algn="l"/>
            <a:endParaRPr lang="fr-FR" dirty="0">
              <a:latin typeface="CIDFont+F1"/>
            </a:endParaRPr>
          </a:p>
          <a:p>
            <a:pPr algn="l"/>
            <a:r>
              <a:rPr lang="fr-FR" dirty="0">
                <a:latin typeface="CIDFont+F1"/>
              </a:rPr>
              <a:t>Exemple : Garantie à l’âge de la retraite d’un capital retraite CR correspondant à 3 fois la moyenne des salaires des 5  dernières années d’activité, pour une carrière de 40 ans :</a:t>
            </a:r>
          </a:p>
          <a:p>
            <a:pPr algn="l"/>
            <a:endParaRPr lang="fr-FR" dirty="0">
              <a:latin typeface="CIDFont+F1"/>
            </a:endParaRPr>
          </a:p>
          <a:p>
            <a:pPr algn="l"/>
            <a:r>
              <a:rPr lang="fr-FR" dirty="0">
                <a:latin typeface="CIDFont+F1"/>
              </a:rPr>
              <a:t>b) Au niveau de la liquidation effective des prestations : certains plans, même si ils sont formulés au départ sous forme de rente (respectivement de capital) peuvent offrir l’option à l’affilié de recevoir les prestations plutôt sous forme de capital (respectivement rente).</a:t>
            </a:r>
          </a:p>
          <a:p>
            <a:pPr algn="l"/>
            <a:r>
              <a:rPr lang="fr-FR" dirty="0">
                <a:latin typeface="CIDFont+F1"/>
              </a:rPr>
              <a:t>Le facteur de passage de rente en capital s’appelle prix de rente. Un plan en capital prévoyant un capital retraité CR donne droit à l’âge de la retraite à une rente de retraite RR donnée par :</a:t>
            </a:r>
          </a:p>
          <a:p>
            <a:pPr algn="l"/>
            <a:endParaRPr lang="fr-FR" dirty="0">
              <a:latin typeface="CIDFont+F1"/>
            </a:endParaRPr>
          </a:p>
          <a:p>
            <a:pPr algn="l"/>
            <a:r>
              <a:rPr lang="fr-FR" dirty="0">
                <a:latin typeface="CIDFont+F1"/>
              </a:rPr>
              <a:t>Quelques formules en prestations définies : En combinant les différents éléments décrits ci-dessus on peut générer divers formules de prestations ; nous donnons ci-dessous à titre d’exemples plans types.</a:t>
            </a:r>
          </a:p>
          <a:p>
            <a:pPr algn="l"/>
            <a:endParaRPr lang="fr-FR" dirty="0">
              <a:latin typeface="CIDFont+F1"/>
            </a:endParaRPr>
          </a:p>
          <a:p>
            <a:pPr algn="l"/>
            <a:endParaRPr lang="fr-FR" dirty="0">
              <a:latin typeface="CIDFont+F1"/>
            </a:endParaRPr>
          </a:p>
        </p:txBody>
      </p:sp>
      <p:pic>
        <p:nvPicPr>
          <p:cNvPr id="6" name="Picture 5">
            <a:extLst>
              <a:ext uri="{FF2B5EF4-FFF2-40B4-BE49-F238E27FC236}">
                <a16:creationId xmlns:a16="http://schemas.microsoft.com/office/drawing/2014/main" id="{F1370EDF-39A3-43BB-9F6F-1ABEB68DD1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88247" y="2147095"/>
            <a:ext cx="1781424" cy="474187"/>
          </a:xfrm>
          <a:prstGeom prst="rect">
            <a:avLst/>
          </a:prstGeom>
        </p:spPr>
      </p:pic>
      <p:pic>
        <p:nvPicPr>
          <p:cNvPr id="9" name="Picture 8">
            <a:extLst>
              <a:ext uri="{FF2B5EF4-FFF2-40B4-BE49-F238E27FC236}">
                <a16:creationId xmlns:a16="http://schemas.microsoft.com/office/drawing/2014/main" id="{F5859C2C-2191-4416-BDE8-4AC4FC45861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76967" y="3817493"/>
            <a:ext cx="1133633" cy="514422"/>
          </a:xfrm>
          <a:prstGeom prst="rect">
            <a:avLst/>
          </a:prstGeom>
        </p:spPr>
      </p:pic>
      <p:pic>
        <p:nvPicPr>
          <p:cNvPr id="12" name="Picture 11">
            <a:extLst>
              <a:ext uri="{FF2B5EF4-FFF2-40B4-BE49-F238E27FC236}">
                <a16:creationId xmlns:a16="http://schemas.microsoft.com/office/drawing/2014/main" id="{BFDEF94D-010A-4936-960D-CCC28C9397C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8016" y="4969151"/>
            <a:ext cx="5582429" cy="1608323"/>
          </a:xfrm>
          <a:prstGeom prst="rect">
            <a:avLst/>
          </a:prstGeom>
        </p:spPr>
      </p:pic>
    </p:spTree>
    <p:extLst>
      <p:ext uri="{BB962C8B-B14F-4D97-AF65-F5344CB8AC3E}">
        <p14:creationId xmlns:p14="http://schemas.microsoft.com/office/powerpoint/2010/main" val="395559308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17</a:t>
            </a:fld>
            <a:endParaRPr lang="fr-FR" sz="1400" b="1" dirty="0"/>
          </a:p>
        </p:txBody>
      </p:sp>
      <p:sp>
        <p:nvSpPr>
          <p:cNvPr id="24" name="TextBox 23">
            <a:extLst>
              <a:ext uri="{FF2B5EF4-FFF2-40B4-BE49-F238E27FC236}">
                <a16:creationId xmlns:a16="http://schemas.microsoft.com/office/drawing/2014/main" id="{86050588-90C1-401F-8205-55A4B77DA758}"/>
              </a:ext>
            </a:extLst>
          </p:cNvPr>
          <p:cNvSpPr txBox="1"/>
          <p:nvPr/>
        </p:nvSpPr>
        <p:spPr>
          <a:xfrm>
            <a:off x="529875" y="1019454"/>
            <a:ext cx="11033767" cy="6463308"/>
          </a:xfrm>
          <a:prstGeom prst="rect">
            <a:avLst/>
          </a:prstGeom>
          <a:noFill/>
        </p:spPr>
        <p:txBody>
          <a:bodyPr wrap="square">
            <a:spAutoFit/>
          </a:bodyPr>
          <a:lstStyle/>
          <a:p>
            <a:pPr algn="l"/>
            <a:r>
              <a:rPr lang="fr-FR" dirty="0">
                <a:latin typeface="CIDFont+F1"/>
              </a:rPr>
              <a:t>Plan 2 : (formule sur salaire final)</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L’écriture de la formule sous cette forme suggère l’objectif global du plan pour une carrière complète de 40 ans : obtenir la moitié du salaire final. On peur alternativement écrire :                                suggérant que chaque année de service prestée engendre une part de rente égale à 1.25% du dernier salaire.</a:t>
            </a:r>
          </a:p>
          <a:p>
            <a:pPr algn="l"/>
            <a:endParaRPr lang="fr-FR" dirty="0">
              <a:latin typeface="CIDFont+F1"/>
            </a:endParaRPr>
          </a:p>
          <a:p>
            <a:pPr algn="l"/>
            <a:r>
              <a:rPr lang="fr-FR" dirty="0">
                <a:latin typeface="CIDFont+F1"/>
              </a:rPr>
              <a:t>Plan 3 : formule sur salaire final par tranche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L’objectif du plan est d’obtenir pour une carrière complète une rente de retraite correspondant à 20% du dernier salaire jusqu’au plafond et 75% de la partie du dernier salaire excédant ce plafond.</a:t>
            </a:r>
          </a:p>
          <a:p>
            <a:pPr algn="l"/>
            <a:endParaRPr lang="fr-FR" dirty="0">
              <a:latin typeface="CIDFont+F1"/>
            </a:endParaRPr>
          </a:p>
          <a:p>
            <a:pPr algn="l"/>
            <a:endParaRPr lang="fr-FR" dirty="0">
              <a:latin typeface="CIDFont+F1"/>
            </a:endParaRPr>
          </a:p>
          <a:p>
            <a:pPr algn="l"/>
            <a:endParaRPr lang="fr-FR" dirty="0">
              <a:latin typeface="CIDFont+F1"/>
            </a:endParaRPr>
          </a:p>
        </p:txBody>
      </p:sp>
      <p:pic>
        <p:nvPicPr>
          <p:cNvPr id="14" name="Picture 13">
            <a:extLst>
              <a:ext uri="{FF2B5EF4-FFF2-40B4-BE49-F238E27FC236}">
                <a16:creationId xmlns:a16="http://schemas.microsoft.com/office/drawing/2014/main" id="{EABDEDB2-FDEB-4326-9BCD-BBC4A03233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9200" y="1377544"/>
            <a:ext cx="5020376" cy="1467055"/>
          </a:xfrm>
          <a:prstGeom prst="rect">
            <a:avLst/>
          </a:prstGeom>
        </p:spPr>
      </p:pic>
      <p:pic>
        <p:nvPicPr>
          <p:cNvPr id="16" name="Picture 15">
            <a:extLst>
              <a:ext uri="{FF2B5EF4-FFF2-40B4-BE49-F238E27FC236}">
                <a16:creationId xmlns:a16="http://schemas.microsoft.com/office/drawing/2014/main" id="{59BD2662-0668-4070-94E5-D3A541F231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80553" y="3245350"/>
            <a:ext cx="1590897" cy="333422"/>
          </a:xfrm>
          <a:prstGeom prst="rect">
            <a:avLst/>
          </a:prstGeom>
        </p:spPr>
      </p:pic>
      <p:pic>
        <p:nvPicPr>
          <p:cNvPr id="18" name="Picture 17">
            <a:extLst>
              <a:ext uri="{FF2B5EF4-FFF2-40B4-BE49-F238E27FC236}">
                <a16:creationId xmlns:a16="http://schemas.microsoft.com/office/drawing/2014/main" id="{3F72FC7F-A3B4-4862-837A-B4C06C8DB75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52518" y="4006426"/>
            <a:ext cx="3943900" cy="485843"/>
          </a:xfrm>
          <a:prstGeom prst="rect">
            <a:avLst/>
          </a:prstGeom>
        </p:spPr>
      </p:pic>
      <p:pic>
        <p:nvPicPr>
          <p:cNvPr id="20" name="Picture 19">
            <a:extLst>
              <a:ext uri="{FF2B5EF4-FFF2-40B4-BE49-F238E27FC236}">
                <a16:creationId xmlns:a16="http://schemas.microsoft.com/office/drawing/2014/main" id="{93B4DC70-9D7D-493C-BB37-EAEFCA78010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19200" y="4483779"/>
            <a:ext cx="5630061" cy="1486107"/>
          </a:xfrm>
          <a:prstGeom prst="rect">
            <a:avLst/>
          </a:prstGeom>
        </p:spPr>
      </p:pic>
    </p:spTree>
    <p:extLst>
      <p:ext uri="{BB962C8B-B14F-4D97-AF65-F5344CB8AC3E}">
        <p14:creationId xmlns:p14="http://schemas.microsoft.com/office/powerpoint/2010/main" val="10817865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18</a:t>
            </a:fld>
            <a:endParaRPr lang="fr-FR" sz="1400" b="1" dirty="0"/>
          </a:p>
        </p:txBody>
      </p:sp>
      <p:sp>
        <p:nvSpPr>
          <p:cNvPr id="24" name="TextBox 23">
            <a:extLst>
              <a:ext uri="{FF2B5EF4-FFF2-40B4-BE49-F238E27FC236}">
                <a16:creationId xmlns:a16="http://schemas.microsoft.com/office/drawing/2014/main" id="{86050588-90C1-401F-8205-55A4B77DA758}"/>
              </a:ext>
            </a:extLst>
          </p:cNvPr>
          <p:cNvSpPr txBox="1"/>
          <p:nvPr/>
        </p:nvSpPr>
        <p:spPr>
          <a:xfrm>
            <a:off x="529875" y="1019454"/>
            <a:ext cx="11033767" cy="6463308"/>
          </a:xfrm>
          <a:prstGeom prst="rect">
            <a:avLst/>
          </a:prstGeom>
          <a:noFill/>
        </p:spPr>
        <p:txBody>
          <a:bodyPr wrap="square">
            <a:spAutoFit/>
          </a:bodyPr>
          <a:lstStyle/>
          <a:p>
            <a:pPr algn="l"/>
            <a:r>
              <a:rPr lang="fr-FR" dirty="0">
                <a:latin typeface="CIDFont+F1"/>
              </a:rPr>
              <a:t>Plan 4 : formule sur salaire moyen écrêté des 5 dernières années :</a:t>
            </a: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 d’entre eux étant limités à un montant maximum de 40.000 Euros. L’objectif du plan est d’obtenir pour une carrière complète une rente de retraite correspondant à 60% de la moyenne des 5 derniers salaires de la carrière, chacun d’entre eux étant limités à un plafond de 40.000 Euros.</a:t>
            </a:r>
          </a:p>
          <a:p>
            <a:pPr algn="l"/>
            <a:endParaRPr lang="fr-FR" dirty="0">
              <a:latin typeface="CIDFont+F1"/>
            </a:endParaRPr>
          </a:p>
          <a:p>
            <a:pPr algn="l"/>
            <a:r>
              <a:rPr lang="fr-FR" dirty="0">
                <a:latin typeface="CIDFont+F1"/>
              </a:rPr>
              <a:t>Plan 5 : formule sur moyenne de carrière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A nouveau cette formule explicite l’ambition du plan pour une carrière complète de 40 ans : obtenir ¾ du salaire moyen d’activité. On peut alternativement noter en remarquant que : </a:t>
            </a:r>
          </a:p>
          <a:p>
            <a:pPr algn="l"/>
            <a:endParaRPr lang="fr-FR" dirty="0">
              <a:latin typeface="CIDFont+F1"/>
            </a:endParaRPr>
          </a:p>
          <a:p>
            <a:pPr algn="l"/>
            <a:r>
              <a:rPr lang="fr-FR" dirty="0">
                <a:latin typeface="CIDFont+F1"/>
              </a:rPr>
              <a:t>suggérant cette fois que chaque année de service engendre une part de rente correspondant à 1.875% salaire de l’année.</a:t>
            </a:r>
          </a:p>
          <a:p>
            <a:pPr algn="l"/>
            <a:endParaRPr lang="fr-FR" dirty="0">
              <a:latin typeface="CIDFont+F1"/>
            </a:endParaRPr>
          </a:p>
          <a:p>
            <a:pPr algn="l"/>
            <a:endParaRPr lang="fr-FR" dirty="0">
              <a:latin typeface="CIDFont+F1"/>
            </a:endParaRPr>
          </a:p>
          <a:p>
            <a:pPr algn="l"/>
            <a:endParaRPr lang="fr-FR" dirty="0">
              <a:latin typeface="CIDFont+F1"/>
            </a:endParaRPr>
          </a:p>
        </p:txBody>
      </p:sp>
      <p:pic>
        <p:nvPicPr>
          <p:cNvPr id="5" name="Picture 4">
            <a:extLst>
              <a:ext uri="{FF2B5EF4-FFF2-40B4-BE49-F238E27FC236}">
                <a16:creationId xmlns:a16="http://schemas.microsoft.com/office/drawing/2014/main" id="{5DDC91C2-257B-4A56-A47F-8A4B4FD90C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53231" y="1001983"/>
            <a:ext cx="1324160" cy="476316"/>
          </a:xfrm>
          <a:prstGeom prst="rect">
            <a:avLst/>
          </a:prstGeom>
        </p:spPr>
      </p:pic>
      <p:pic>
        <p:nvPicPr>
          <p:cNvPr id="7" name="Picture 6">
            <a:extLst>
              <a:ext uri="{FF2B5EF4-FFF2-40B4-BE49-F238E27FC236}">
                <a16:creationId xmlns:a16="http://schemas.microsoft.com/office/drawing/2014/main" id="{67DC455A-528D-4FB6-92D4-195C2C2348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6739" y="1346927"/>
            <a:ext cx="5420481" cy="876422"/>
          </a:xfrm>
          <a:prstGeom prst="rect">
            <a:avLst/>
          </a:prstGeom>
        </p:spPr>
      </p:pic>
      <p:pic>
        <p:nvPicPr>
          <p:cNvPr id="9" name="Picture 8">
            <a:extLst>
              <a:ext uri="{FF2B5EF4-FFF2-40B4-BE49-F238E27FC236}">
                <a16:creationId xmlns:a16="http://schemas.microsoft.com/office/drawing/2014/main" id="{1162E740-9540-45B4-A9BF-6A39BCFE177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6739" y="3517777"/>
            <a:ext cx="4820323" cy="1733792"/>
          </a:xfrm>
          <a:prstGeom prst="rect">
            <a:avLst/>
          </a:prstGeom>
        </p:spPr>
      </p:pic>
      <p:pic>
        <p:nvPicPr>
          <p:cNvPr id="11" name="Picture 10">
            <a:extLst>
              <a:ext uri="{FF2B5EF4-FFF2-40B4-BE49-F238E27FC236}">
                <a16:creationId xmlns:a16="http://schemas.microsoft.com/office/drawing/2014/main" id="{0443BB64-13EE-4C3B-A88B-0CB22962420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88055" y="5525508"/>
            <a:ext cx="905001" cy="247685"/>
          </a:xfrm>
          <a:prstGeom prst="rect">
            <a:avLst/>
          </a:prstGeom>
        </p:spPr>
      </p:pic>
      <p:pic>
        <p:nvPicPr>
          <p:cNvPr id="13" name="Picture 12">
            <a:extLst>
              <a:ext uri="{FF2B5EF4-FFF2-40B4-BE49-F238E27FC236}">
                <a16:creationId xmlns:a16="http://schemas.microsoft.com/office/drawing/2014/main" id="{68010391-E29E-42CB-B66E-E6190EDC896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3203" y="5411111"/>
            <a:ext cx="1514686" cy="514422"/>
          </a:xfrm>
          <a:prstGeom prst="rect">
            <a:avLst/>
          </a:prstGeom>
        </p:spPr>
      </p:pic>
    </p:spTree>
    <p:extLst>
      <p:ext uri="{BB962C8B-B14F-4D97-AF65-F5344CB8AC3E}">
        <p14:creationId xmlns:p14="http://schemas.microsoft.com/office/powerpoint/2010/main" val="371850459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19</a:t>
            </a:fld>
            <a:endParaRPr lang="fr-FR" sz="1400" b="1" dirty="0"/>
          </a:p>
        </p:txBody>
      </p:sp>
      <p:sp>
        <p:nvSpPr>
          <p:cNvPr id="24" name="TextBox 23">
            <a:extLst>
              <a:ext uri="{FF2B5EF4-FFF2-40B4-BE49-F238E27FC236}">
                <a16:creationId xmlns:a16="http://schemas.microsoft.com/office/drawing/2014/main" id="{86050588-90C1-401F-8205-55A4B77DA758}"/>
              </a:ext>
            </a:extLst>
          </p:cNvPr>
          <p:cNvSpPr txBox="1"/>
          <p:nvPr/>
        </p:nvSpPr>
        <p:spPr>
          <a:xfrm>
            <a:off x="529876" y="1019454"/>
            <a:ext cx="3887380" cy="369332"/>
          </a:xfrm>
          <a:prstGeom prst="rect">
            <a:avLst/>
          </a:prstGeom>
          <a:noFill/>
        </p:spPr>
        <p:txBody>
          <a:bodyPr wrap="square">
            <a:spAutoFit/>
          </a:bodyPr>
          <a:lstStyle/>
          <a:p>
            <a:pPr algn="l"/>
            <a:r>
              <a:rPr lang="fr-FR" dirty="0">
                <a:latin typeface="CIDFont+F1"/>
              </a:rPr>
              <a:t>Plan 6 : formule offset sur salaire final :</a:t>
            </a:r>
          </a:p>
        </p:txBody>
      </p:sp>
      <p:pic>
        <p:nvPicPr>
          <p:cNvPr id="6" name="Picture 5">
            <a:extLst>
              <a:ext uri="{FF2B5EF4-FFF2-40B4-BE49-F238E27FC236}">
                <a16:creationId xmlns:a16="http://schemas.microsoft.com/office/drawing/2014/main" id="{6DF4484B-47A7-4737-90EF-07DD81733A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9503" y="1679585"/>
            <a:ext cx="5658640" cy="2785207"/>
          </a:xfrm>
          <a:prstGeom prst="rect">
            <a:avLst/>
          </a:prstGeom>
        </p:spPr>
      </p:pic>
      <p:sp>
        <p:nvSpPr>
          <p:cNvPr id="26" name="TextBox 25">
            <a:extLst>
              <a:ext uri="{FF2B5EF4-FFF2-40B4-BE49-F238E27FC236}">
                <a16:creationId xmlns:a16="http://schemas.microsoft.com/office/drawing/2014/main" id="{0C1B676C-9EBD-445E-A39A-E54719C21957}"/>
              </a:ext>
            </a:extLst>
          </p:cNvPr>
          <p:cNvSpPr txBox="1"/>
          <p:nvPr/>
        </p:nvSpPr>
        <p:spPr>
          <a:xfrm>
            <a:off x="6984605" y="1017109"/>
            <a:ext cx="3887380" cy="369332"/>
          </a:xfrm>
          <a:prstGeom prst="rect">
            <a:avLst/>
          </a:prstGeom>
          <a:noFill/>
        </p:spPr>
        <p:txBody>
          <a:bodyPr wrap="square">
            <a:spAutoFit/>
          </a:bodyPr>
          <a:lstStyle/>
          <a:p>
            <a:pPr algn="l"/>
            <a:r>
              <a:rPr lang="fr-FR" dirty="0">
                <a:latin typeface="CIDFont+F1"/>
              </a:rPr>
              <a:t>Plan 7 : formule en capital par tranche :</a:t>
            </a:r>
          </a:p>
        </p:txBody>
      </p:sp>
      <p:pic>
        <p:nvPicPr>
          <p:cNvPr id="10" name="Picture 9">
            <a:extLst>
              <a:ext uri="{FF2B5EF4-FFF2-40B4-BE49-F238E27FC236}">
                <a16:creationId xmlns:a16="http://schemas.microsoft.com/office/drawing/2014/main" id="{793FA335-CD59-41F5-B685-DB4674BA55C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99068" y="1679585"/>
            <a:ext cx="5763429" cy="4248743"/>
          </a:xfrm>
          <a:prstGeom prst="rect">
            <a:avLst/>
          </a:prstGeom>
        </p:spPr>
      </p:pic>
    </p:spTree>
    <p:extLst>
      <p:ext uri="{BB962C8B-B14F-4D97-AF65-F5344CB8AC3E}">
        <p14:creationId xmlns:p14="http://schemas.microsoft.com/office/powerpoint/2010/main" val="93854901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837966" y="2055813"/>
            <a:ext cx="2929059" cy="2530253"/>
          </a:xfrm>
          <a:prstGeom prst="roundRect">
            <a:avLst/>
          </a:prstGeom>
          <a:ln/>
        </p:spPr>
        <p:style>
          <a:lnRef idx="1">
            <a:schemeClr val="dk1"/>
          </a:lnRef>
          <a:fillRef idx="2">
            <a:schemeClr val="dk1"/>
          </a:fillRef>
          <a:effectRef idx="1">
            <a:schemeClr val="dk1"/>
          </a:effectRef>
          <a:fontRef idx="minor">
            <a:schemeClr val="dk1"/>
          </a:fontRef>
        </p:style>
      </p:sp>
      <p:sp>
        <p:nvSpPr>
          <p:cNvPr id="2" name="Titre 1"/>
          <p:cNvSpPr>
            <a:spLocks noGrp="1"/>
          </p:cNvSpPr>
          <p:nvPr>
            <p:ph type="title"/>
          </p:nvPr>
        </p:nvSpPr>
        <p:spPr/>
        <p:txBody>
          <a:bodyPr/>
          <a:lstStyle/>
          <a:p>
            <a:r>
              <a:rPr lang="fr-FR" dirty="0"/>
              <a:t>Plan</a:t>
            </a:r>
          </a:p>
        </p:txBody>
      </p:sp>
      <p:sp>
        <p:nvSpPr>
          <p:cNvPr id="13" name="Forme libre 12"/>
          <p:cNvSpPr/>
          <p:nvPr/>
        </p:nvSpPr>
        <p:spPr>
          <a:xfrm>
            <a:off x="-1855587" y="3404049"/>
            <a:ext cx="2215518" cy="2202013"/>
          </a:xfrm>
          <a:custGeom>
            <a:avLst/>
            <a:gdLst>
              <a:gd name="connsiteX0" fmla="*/ 0 w 2215518"/>
              <a:gd name="connsiteY0" fmla="*/ 0 h 2202013"/>
              <a:gd name="connsiteX1" fmla="*/ 2215518 w 2215518"/>
              <a:gd name="connsiteY1" fmla="*/ 0 h 2202013"/>
              <a:gd name="connsiteX2" fmla="*/ 2215518 w 2215518"/>
              <a:gd name="connsiteY2" fmla="*/ 2202013 h 2202013"/>
              <a:gd name="connsiteX3" fmla="*/ 0 w 2215518"/>
              <a:gd name="connsiteY3" fmla="*/ 2202013 h 2202013"/>
              <a:gd name="connsiteX4" fmla="*/ 0 w 2215518"/>
              <a:gd name="connsiteY4" fmla="*/ 0 h 220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518" h="2202013">
                <a:moveTo>
                  <a:pt x="0" y="0"/>
                </a:moveTo>
                <a:lnTo>
                  <a:pt x="2215518" y="0"/>
                </a:lnTo>
                <a:lnTo>
                  <a:pt x="2215518" y="2202013"/>
                </a:lnTo>
                <a:lnTo>
                  <a:pt x="0" y="2202013"/>
                </a:lnTo>
                <a:lnTo>
                  <a:pt x="0" y="0"/>
                </a:lnTo>
                <a:close/>
              </a:path>
            </a:pathLst>
          </a:custGeom>
          <a:noFill/>
          <a:ln>
            <a:noFill/>
          </a:ln>
          <a:sp3d/>
        </p:spPr>
        <p:style>
          <a:lnRef idx="2">
            <a:scrgbClr r="0" g="0" b="0"/>
          </a:lnRef>
          <a:fillRef idx="1">
            <a:scrgbClr r="0" g="0" b="0"/>
          </a:fillRef>
          <a:effectRef idx="0">
            <a:schemeClr val="accent1">
              <a:alpha val="90000"/>
              <a:hueOff val="0"/>
              <a:satOff val="0"/>
              <a:lumOff val="0"/>
              <a:alphaOff val="0"/>
            </a:schemeClr>
          </a:effectRef>
          <a:fontRef idx="minor">
            <a:schemeClr val="lt1"/>
          </a:fontRef>
        </p:style>
        <p:txBody>
          <a:bodyPr spcFirstLastPara="0" vert="horz" wrap="square" lIns="111760" tIns="111760" rIns="111760" bIns="111760" numCol="1" spcCol="1270" anchor="b" anchorCtr="0">
            <a:noAutofit/>
          </a:bodyPr>
          <a:lstStyle/>
          <a:p>
            <a:pPr lvl="0" algn="l" defTabSz="1955800">
              <a:lnSpc>
                <a:spcPct val="90000"/>
              </a:lnSpc>
              <a:spcBef>
                <a:spcPct val="0"/>
              </a:spcBef>
              <a:spcAft>
                <a:spcPct val="35000"/>
              </a:spcAft>
            </a:pPr>
            <a:endParaRPr lang="fr-FR" sz="4400" kern="1200" dirty="0">
              <a:latin typeface="+mj-lt"/>
            </a:endParaRPr>
          </a:p>
        </p:txBody>
      </p:sp>
      <p:grpSp>
        <p:nvGrpSpPr>
          <p:cNvPr id="44" name="Groupe 43"/>
          <p:cNvGrpSpPr/>
          <p:nvPr/>
        </p:nvGrpSpPr>
        <p:grpSpPr>
          <a:xfrm>
            <a:off x="1132044" y="2289132"/>
            <a:ext cx="5226552" cy="612716"/>
            <a:chOff x="182481" y="1946232"/>
            <a:chExt cx="5226552" cy="612716"/>
          </a:xfrm>
        </p:grpSpPr>
        <p:sp>
          <p:nvSpPr>
            <p:cNvPr id="16" name="Forme libre 15"/>
            <p:cNvSpPr/>
            <p:nvPr/>
          </p:nvSpPr>
          <p:spPr>
            <a:xfrm>
              <a:off x="1198858" y="1946232"/>
              <a:ext cx="4210175" cy="584479"/>
            </a:xfrm>
            <a:custGeom>
              <a:avLst/>
              <a:gdLst>
                <a:gd name="connsiteX0" fmla="*/ 0 w 3428138"/>
                <a:gd name="connsiteY0" fmla="*/ 0 h 584479"/>
                <a:gd name="connsiteX1" fmla="*/ 3428138 w 3428138"/>
                <a:gd name="connsiteY1" fmla="*/ 0 h 584479"/>
                <a:gd name="connsiteX2" fmla="*/ 3428138 w 3428138"/>
                <a:gd name="connsiteY2" fmla="*/ 584479 h 584479"/>
                <a:gd name="connsiteX3" fmla="*/ 0 w 3428138"/>
                <a:gd name="connsiteY3" fmla="*/ 584479 h 584479"/>
                <a:gd name="connsiteX4" fmla="*/ 0 w 3428138"/>
                <a:gd name="connsiteY4" fmla="*/ 0 h 584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138" h="584479">
                  <a:moveTo>
                    <a:pt x="0" y="0"/>
                  </a:moveTo>
                  <a:lnTo>
                    <a:pt x="3428138" y="0"/>
                  </a:lnTo>
                  <a:lnTo>
                    <a:pt x="3428138" y="584479"/>
                  </a:lnTo>
                  <a:lnTo>
                    <a:pt x="0" y="58447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0800" tIns="25400" rIns="50800" bIns="25400" numCol="1" spcCol="1270" anchor="ctr" anchorCtr="0">
              <a:noAutofit/>
            </a:bodyPr>
            <a:lstStyle/>
            <a:p>
              <a:pPr lvl="0" algn="l" defTabSz="889000">
                <a:lnSpc>
                  <a:spcPct val="90000"/>
                </a:lnSpc>
                <a:spcBef>
                  <a:spcPct val="0"/>
                </a:spcBef>
                <a:spcAft>
                  <a:spcPct val="35000"/>
                </a:spcAft>
              </a:pPr>
              <a:r>
                <a:rPr lang="fr-FR" sz="2000" kern="1200" dirty="0">
                  <a:latin typeface="+mj-lt"/>
                </a:rPr>
                <a:t>Généralités sur les régimes de retraite</a:t>
              </a:r>
            </a:p>
          </p:txBody>
        </p:sp>
        <p:grpSp>
          <p:nvGrpSpPr>
            <p:cNvPr id="31" name="Groupe 30"/>
            <p:cNvGrpSpPr/>
            <p:nvPr/>
          </p:nvGrpSpPr>
          <p:grpSpPr>
            <a:xfrm>
              <a:off x="182481" y="1974469"/>
              <a:ext cx="584479" cy="584479"/>
              <a:chOff x="205927" y="1986192"/>
              <a:chExt cx="584479" cy="584479"/>
            </a:xfrm>
          </p:grpSpPr>
          <p:sp>
            <p:nvSpPr>
              <p:cNvPr id="14" name="Ellipse 13"/>
              <p:cNvSpPr/>
              <p:nvPr/>
            </p:nvSpPr>
            <p:spPr>
              <a:xfrm>
                <a:off x="205927" y="1986192"/>
                <a:ext cx="584479" cy="584479"/>
              </a:xfrm>
              <a:prstGeom prst="ellipse">
                <a:avLst/>
              </a:prstGeom>
              <a:ln w="28575">
                <a:solidFill>
                  <a:schemeClr val="bg1"/>
                </a:solidFill>
              </a:ln>
            </p:spPr>
            <p:style>
              <a:lnRef idx="1">
                <a:schemeClr val="dk1"/>
              </a:lnRef>
              <a:fillRef idx="2">
                <a:schemeClr val="dk1"/>
              </a:fillRef>
              <a:effectRef idx="1">
                <a:schemeClr val="dk1"/>
              </a:effectRef>
              <a:fontRef idx="minor">
                <a:schemeClr val="dk1"/>
              </a:fontRef>
            </p:style>
          </p:sp>
          <p:sp>
            <p:nvSpPr>
              <p:cNvPr id="28" name="ZoneTexte 27"/>
              <p:cNvSpPr txBox="1"/>
              <p:nvPr/>
            </p:nvSpPr>
            <p:spPr>
              <a:xfrm>
                <a:off x="295758" y="2093765"/>
                <a:ext cx="393896" cy="369332"/>
              </a:xfrm>
              <a:prstGeom prst="rect">
                <a:avLst/>
              </a:prstGeom>
              <a:noFill/>
            </p:spPr>
            <p:txBody>
              <a:bodyPr wrap="square" rtlCol="0">
                <a:spAutoFit/>
              </a:bodyPr>
              <a:lstStyle/>
              <a:p>
                <a:pPr algn="ctr"/>
                <a:r>
                  <a:rPr lang="fr-FR" b="1" dirty="0">
                    <a:solidFill>
                      <a:schemeClr val="bg1"/>
                    </a:solidFill>
                  </a:rPr>
                  <a:t>1</a:t>
                </a:r>
              </a:p>
            </p:txBody>
          </p:sp>
        </p:grpSp>
      </p:grpSp>
      <p:grpSp>
        <p:nvGrpSpPr>
          <p:cNvPr id="46" name="Groupe 45"/>
          <p:cNvGrpSpPr/>
          <p:nvPr/>
        </p:nvGrpSpPr>
        <p:grpSpPr>
          <a:xfrm>
            <a:off x="1137002" y="3017082"/>
            <a:ext cx="4439558" cy="602855"/>
            <a:chOff x="187439" y="3283782"/>
            <a:chExt cx="4439558" cy="602855"/>
          </a:xfrm>
        </p:grpSpPr>
        <p:sp>
          <p:nvSpPr>
            <p:cNvPr id="20" name="Forme libre 19"/>
            <p:cNvSpPr/>
            <p:nvPr/>
          </p:nvSpPr>
          <p:spPr>
            <a:xfrm>
              <a:off x="1198859" y="3302158"/>
              <a:ext cx="3428138" cy="584479"/>
            </a:xfrm>
            <a:custGeom>
              <a:avLst/>
              <a:gdLst>
                <a:gd name="connsiteX0" fmla="*/ 0 w 3428138"/>
                <a:gd name="connsiteY0" fmla="*/ 0 h 584479"/>
                <a:gd name="connsiteX1" fmla="*/ 3428138 w 3428138"/>
                <a:gd name="connsiteY1" fmla="*/ 0 h 584479"/>
                <a:gd name="connsiteX2" fmla="*/ 3428138 w 3428138"/>
                <a:gd name="connsiteY2" fmla="*/ 584479 h 584479"/>
                <a:gd name="connsiteX3" fmla="*/ 0 w 3428138"/>
                <a:gd name="connsiteY3" fmla="*/ 584479 h 584479"/>
                <a:gd name="connsiteX4" fmla="*/ 0 w 3428138"/>
                <a:gd name="connsiteY4" fmla="*/ 0 h 584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138" h="584479">
                  <a:moveTo>
                    <a:pt x="0" y="0"/>
                  </a:moveTo>
                  <a:lnTo>
                    <a:pt x="3428138" y="0"/>
                  </a:lnTo>
                  <a:lnTo>
                    <a:pt x="3428138" y="584479"/>
                  </a:lnTo>
                  <a:lnTo>
                    <a:pt x="0" y="58447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0800" tIns="25400" rIns="50800" bIns="25400" numCol="1" spcCol="1270" anchor="ctr" anchorCtr="0">
              <a:noAutofit/>
            </a:bodyPr>
            <a:lstStyle/>
            <a:p>
              <a:pPr lvl="0" algn="l" defTabSz="889000">
                <a:lnSpc>
                  <a:spcPct val="90000"/>
                </a:lnSpc>
                <a:spcBef>
                  <a:spcPct val="0"/>
                </a:spcBef>
                <a:spcAft>
                  <a:spcPct val="35000"/>
                </a:spcAft>
              </a:pPr>
              <a:r>
                <a:rPr lang="fr-FR" sz="2000" kern="1200" dirty="0">
                  <a:latin typeface="+mj-lt"/>
                </a:rPr>
                <a:t>Les régimes en capitalisation</a:t>
              </a:r>
            </a:p>
          </p:txBody>
        </p:sp>
        <p:grpSp>
          <p:nvGrpSpPr>
            <p:cNvPr id="32" name="Groupe 31"/>
            <p:cNvGrpSpPr/>
            <p:nvPr/>
          </p:nvGrpSpPr>
          <p:grpSpPr>
            <a:xfrm>
              <a:off x="187439" y="3283782"/>
              <a:ext cx="584479" cy="584479"/>
              <a:chOff x="205926" y="2589026"/>
              <a:chExt cx="584479" cy="584479"/>
            </a:xfrm>
          </p:grpSpPr>
          <p:sp>
            <p:nvSpPr>
              <p:cNvPr id="33" name="Ellipse 32"/>
              <p:cNvSpPr/>
              <p:nvPr/>
            </p:nvSpPr>
            <p:spPr>
              <a:xfrm>
                <a:off x="205926" y="2589026"/>
                <a:ext cx="584479" cy="584479"/>
              </a:xfrm>
              <a:prstGeom prst="ellipse">
                <a:avLst/>
              </a:prstGeom>
              <a:ln w="28575">
                <a:solidFill>
                  <a:schemeClr val="bg1"/>
                </a:solidFill>
              </a:ln>
            </p:spPr>
            <p:style>
              <a:lnRef idx="1">
                <a:schemeClr val="dk1"/>
              </a:lnRef>
              <a:fillRef idx="2">
                <a:schemeClr val="dk1"/>
              </a:fillRef>
              <a:effectRef idx="1">
                <a:schemeClr val="dk1"/>
              </a:effectRef>
              <a:fontRef idx="minor">
                <a:schemeClr val="dk1"/>
              </a:fontRef>
            </p:style>
          </p:sp>
          <p:sp>
            <p:nvSpPr>
              <p:cNvPr id="34" name="ZoneTexte 33"/>
              <p:cNvSpPr txBox="1"/>
              <p:nvPr/>
            </p:nvSpPr>
            <p:spPr>
              <a:xfrm>
                <a:off x="309488" y="2691712"/>
                <a:ext cx="393896" cy="369332"/>
              </a:xfrm>
              <a:prstGeom prst="rect">
                <a:avLst/>
              </a:prstGeom>
              <a:noFill/>
            </p:spPr>
            <p:txBody>
              <a:bodyPr wrap="square" rtlCol="0">
                <a:spAutoFit/>
              </a:bodyPr>
              <a:lstStyle/>
              <a:p>
                <a:pPr algn="ctr"/>
                <a:r>
                  <a:rPr lang="fr-FR" b="1" dirty="0">
                    <a:solidFill>
                      <a:schemeClr val="bg1"/>
                    </a:solidFill>
                  </a:rPr>
                  <a:t>2</a:t>
                </a:r>
              </a:p>
            </p:txBody>
          </p:sp>
        </p:grpSp>
      </p:grpSp>
      <p:grpSp>
        <p:nvGrpSpPr>
          <p:cNvPr id="47" name="Groupe 46"/>
          <p:cNvGrpSpPr/>
          <p:nvPr/>
        </p:nvGrpSpPr>
        <p:grpSpPr>
          <a:xfrm>
            <a:off x="1154380" y="3688501"/>
            <a:ext cx="4736466" cy="597676"/>
            <a:chOff x="204817" y="3955201"/>
            <a:chExt cx="4736466" cy="597676"/>
          </a:xfrm>
        </p:grpSpPr>
        <p:sp>
          <p:nvSpPr>
            <p:cNvPr id="22" name="Forme libre 21"/>
            <p:cNvSpPr/>
            <p:nvPr/>
          </p:nvSpPr>
          <p:spPr>
            <a:xfrm>
              <a:off x="1198859" y="3968398"/>
              <a:ext cx="3742424" cy="584479"/>
            </a:xfrm>
            <a:custGeom>
              <a:avLst/>
              <a:gdLst>
                <a:gd name="connsiteX0" fmla="*/ 0 w 3428138"/>
                <a:gd name="connsiteY0" fmla="*/ 0 h 584479"/>
                <a:gd name="connsiteX1" fmla="*/ 3428138 w 3428138"/>
                <a:gd name="connsiteY1" fmla="*/ 0 h 584479"/>
                <a:gd name="connsiteX2" fmla="*/ 3428138 w 3428138"/>
                <a:gd name="connsiteY2" fmla="*/ 584479 h 584479"/>
                <a:gd name="connsiteX3" fmla="*/ 0 w 3428138"/>
                <a:gd name="connsiteY3" fmla="*/ 584479 h 584479"/>
                <a:gd name="connsiteX4" fmla="*/ 0 w 3428138"/>
                <a:gd name="connsiteY4" fmla="*/ 0 h 584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138" h="584479">
                  <a:moveTo>
                    <a:pt x="0" y="0"/>
                  </a:moveTo>
                  <a:lnTo>
                    <a:pt x="3428138" y="0"/>
                  </a:lnTo>
                  <a:lnTo>
                    <a:pt x="3428138" y="584479"/>
                  </a:lnTo>
                  <a:lnTo>
                    <a:pt x="0" y="58447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0800" tIns="25400" rIns="50800" bIns="25400" numCol="1" spcCol="1270" anchor="ctr" anchorCtr="0">
              <a:noAutofit/>
            </a:bodyPr>
            <a:lstStyle/>
            <a:p>
              <a:pPr lvl="0" algn="l" defTabSz="889000">
                <a:lnSpc>
                  <a:spcPct val="90000"/>
                </a:lnSpc>
                <a:spcBef>
                  <a:spcPct val="0"/>
                </a:spcBef>
                <a:spcAft>
                  <a:spcPct val="35000"/>
                </a:spcAft>
              </a:pPr>
              <a:r>
                <a:rPr lang="fr-FR" sz="2000" dirty="0">
                  <a:latin typeface="+mj-lt"/>
                </a:rPr>
                <a:t>Les régimes en répartition	</a:t>
              </a:r>
              <a:endParaRPr lang="fr-FR" sz="2000" kern="1200" dirty="0">
                <a:latin typeface="+mj-lt"/>
              </a:endParaRPr>
            </a:p>
          </p:txBody>
        </p:sp>
        <p:grpSp>
          <p:nvGrpSpPr>
            <p:cNvPr id="35" name="Groupe 34"/>
            <p:cNvGrpSpPr/>
            <p:nvPr/>
          </p:nvGrpSpPr>
          <p:grpSpPr>
            <a:xfrm>
              <a:off x="204817" y="3955201"/>
              <a:ext cx="584479" cy="584479"/>
              <a:chOff x="205926" y="2589026"/>
              <a:chExt cx="584479" cy="584479"/>
            </a:xfrm>
          </p:grpSpPr>
          <p:sp>
            <p:nvSpPr>
              <p:cNvPr id="36" name="Ellipse 35"/>
              <p:cNvSpPr/>
              <p:nvPr/>
            </p:nvSpPr>
            <p:spPr>
              <a:xfrm>
                <a:off x="205926" y="2589026"/>
                <a:ext cx="584479" cy="584479"/>
              </a:xfrm>
              <a:prstGeom prst="ellipse">
                <a:avLst/>
              </a:prstGeom>
              <a:ln w="28575">
                <a:solidFill>
                  <a:schemeClr val="bg1"/>
                </a:solidFill>
              </a:ln>
            </p:spPr>
            <p:style>
              <a:lnRef idx="1">
                <a:schemeClr val="dk1"/>
              </a:lnRef>
              <a:fillRef idx="2">
                <a:schemeClr val="dk1"/>
              </a:fillRef>
              <a:effectRef idx="1">
                <a:schemeClr val="dk1"/>
              </a:effectRef>
              <a:fontRef idx="minor">
                <a:schemeClr val="dk1"/>
              </a:fontRef>
            </p:style>
          </p:sp>
          <p:sp>
            <p:nvSpPr>
              <p:cNvPr id="37" name="ZoneTexte 36"/>
              <p:cNvSpPr txBox="1"/>
              <p:nvPr/>
            </p:nvSpPr>
            <p:spPr>
              <a:xfrm>
                <a:off x="309488" y="2691712"/>
                <a:ext cx="393896" cy="369332"/>
              </a:xfrm>
              <a:prstGeom prst="rect">
                <a:avLst/>
              </a:prstGeom>
              <a:noFill/>
            </p:spPr>
            <p:txBody>
              <a:bodyPr wrap="square" rtlCol="0">
                <a:spAutoFit/>
              </a:bodyPr>
              <a:lstStyle/>
              <a:p>
                <a:pPr algn="ctr"/>
                <a:r>
                  <a:rPr lang="fr-FR" b="1" dirty="0">
                    <a:solidFill>
                      <a:schemeClr val="bg1"/>
                    </a:solidFill>
                  </a:rPr>
                  <a:t>3</a:t>
                </a:r>
              </a:p>
            </p:txBody>
          </p:sp>
        </p:grpSp>
      </p:grpSp>
      <p:cxnSp>
        <p:nvCxnSpPr>
          <p:cNvPr id="45" name="Connecteur droit 44"/>
          <p:cNvCxnSpPr/>
          <p:nvPr/>
        </p:nvCxnSpPr>
        <p:spPr>
          <a:xfrm>
            <a:off x="0" y="17253"/>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51" name="Rectangle 50"/>
          <p:cNvSpPr/>
          <p:nvPr/>
        </p:nvSpPr>
        <p:spPr>
          <a:xfrm>
            <a:off x="0" y="6698947"/>
            <a:ext cx="12192000" cy="1628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2</a:t>
            </a:fld>
            <a:endParaRPr lang="fr-FR" sz="1400" b="1" dirty="0"/>
          </a:p>
        </p:txBody>
      </p:sp>
    </p:spTree>
    <p:extLst>
      <p:ext uri="{BB962C8B-B14F-4D97-AF65-F5344CB8AC3E}">
        <p14:creationId xmlns:p14="http://schemas.microsoft.com/office/powerpoint/2010/main" val="308187902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20</a:t>
            </a:fld>
            <a:endParaRPr lang="fr-FR" sz="1400" b="1" dirty="0"/>
          </a:p>
        </p:txBody>
      </p:sp>
      <p:sp>
        <p:nvSpPr>
          <p:cNvPr id="24" name="TextBox 23">
            <a:extLst>
              <a:ext uri="{FF2B5EF4-FFF2-40B4-BE49-F238E27FC236}">
                <a16:creationId xmlns:a16="http://schemas.microsoft.com/office/drawing/2014/main" id="{86050588-90C1-401F-8205-55A4B77DA758}"/>
              </a:ext>
            </a:extLst>
          </p:cNvPr>
          <p:cNvSpPr txBox="1"/>
          <p:nvPr/>
        </p:nvSpPr>
        <p:spPr>
          <a:xfrm>
            <a:off x="529875" y="1525892"/>
            <a:ext cx="10949361" cy="1477328"/>
          </a:xfrm>
          <a:prstGeom prst="rect">
            <a:avLst/>
          </a:prstGeom>
          <a:noFill/>
        </p:spPr>
        <p:txBody>
          <a:bodyPr wrap="square">
            <a:spAutoFit/>
          </a:bodyPr>
          <a:lstStyle/>
          <a:p>
            <a:pPr algn="l"/>
            <a:r>
              <a:rPr lang="fr-FR" dirty="0">
                <a:latin typeface="CIDFont+F1"/>
              </a:rPr>
              <a:t>Le régime doit définir le niveau de contribution à verser par les affiliés et/ou par l’employeur. Dans un régime à contributions définies, la responsabilité de l’employeur se termine au moment où il a versé la contribution. Celle-ci est généralement investie dans des actifs financiers et l’affilié aura le produit de ce que donneront les rendements de ces actifs. On rencontre entre autres dans la pratique les formules suivantes :</a:t>
            </a:r>
          </a:p>
          <a:p>
            <a:pPr algn="l"/>
            <a:endParaRPr lang="fr-FR" dirty="0">
              <a:latin typeface="CIDFont+F1"/>
            </a:endParaRPr>
          </a:p>
        </p:txBody>
      </p:sp>
      <p:sp>
        <p:nvSpPr>
          <p:cNvPr id="22" name="Text Box 29">
            <a:extLst>
              <a:ext uri="{FF2B5EF4-FFF2-40B4-BE49-F238E27FC236}">
                <a16:creationId xmlns:a16="http://schemas.microsoft.com/office/drawing/2014/main" id="{7C7DFA70-544B-4F98-B229-D05E391289C4}"/>
              </a:ext>
            </a:extLst>
          </p:cNvPr>
          <p:cNvSpPr txBox="1">
            <a:spLocks noChangeArrowheads="1"/>
          </p:cNvSpPr>
          <p:nvPr/>
        </p:nvSpPr>
        <p:spPr bwMode="auto">
          <a:xfrm>
            <a:off x="3144292" y="1018385"/>
            <a:ext cx="57552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1.3.2) Régimes à contributions définies (DC)</a:t>
            </a:r>
          </a:p>
        </p:txBody>
      </p:sp>
      <p:pic>
        <p:nvPicPr>
          <p:cNvPr id="5" name="Picture 4">
            <a:extLst>
              <a:ext uri="{FF2B5EF4-FFF2-40B4-BE49-F238E27FC236}">
                <a16:creationId xmlns:a16="http://schemas.microsoft.com/office/drawing/2014/main" id="{EFFA4D28-7F9A-4EC2-BC69-E49E62CAE7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2764" y="2805913"/>
            <a:ext cx="4839375" cy="1514686"/>
          </a:xfrm>
          <a:prstGeom prst="rect">
            <a:avLst/>
          </a:prstGeom>
        </p:spPr>
      </p:pic>
      <p:pic>
        <p:nvPicPr>
          <p:cNvPr id="8" name="Picture 7">
            <a:extLst>
              <a:ext uri="{FF2B5EF4-FFF2-40B4-BE49-F238E27FC236}">
                <a16:creationId xmlns:a16="http://schemas.microsoft.com/office/drawing/2014/main" id="{AEB60EA2-B072-4BB5-8C80-4618A2668B8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04555" y="2686125"/>
            <a:ext cx="5763429" cy="3715268"/>
          </a:xfrm>
          <a:prstGeom prst="rect">
            <a:avLst/>
          </a:prstGeom>
        </p:spPr>
      </p:pic>
      <p:pic>
        <p:nvPicPr>
          <p:cNvPr id="11" name="Picture 10">
            <a:extLst>
              <a:ext uri="{FF2B5EF4-FFF2-40B4-BE49-F238E27FC236}">
                <a16:creationId xmlns:a16="http://schemas.microsoft.com/office/drawing/2014/main" id="{E4C8C006-68F0-44DF-B483-1B300513809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2764" y="4627621"/>
            <a:ext cx="3810532" cy="638264"/>
          </a:xfrm>
          <a:prstGeom prst="rect">
            <a:avLst/>
          </a:prstGeom>
        </p:spPr>
      </p:pic>
      <p:sp>
        <p:nvSpPr>
          <p:cNvPr id="12" name="TextBox 11">
            <a:extLst>
              <a:ext uri="{FF2B5EF4-FFF2-40B4-BE49-F238E27FC236}">
                <a16:creationId xmlns:a16="http://schemas.microsoft.com/office/drawing/2014/main" id="{6EA70860-D5A2-468E-A652-B39D21576C1B}"/>
              </a:ext>
            </a:extLst>
          </p:cNvPr>
          <p:cNvSpPr txBox="1"/>
          <p:nvPr/>
        </p:nvSpPr>
        <p:spPr>
          <a:xfrm>
            <a:off x="529875" y="5265885"/>
            <a:ext cx="5763429" cy="1477328"/>
          </a:xfrm>
          <a:prstGeom prst="rect">
            <a:avLst/>
          </a:prstGeom>
          <a:noFill/>
        </p:spPr>
        <p:txBody>
          <a:bodyPr wrap="square" rtlCol="0">
            <a:spAutoFit/>
          </a:bodyPr>
          <a:lstStyle/>
          <a:p>
            <a:r>
              <a:rPr lang="fr-FR" dirty="0"/>
              <a:t>A l’instar des plans à prestations définies, les plans en cotisations définies peuvent selon les cas prévoir une liquidation de l’épargne en capital et/ou en rente.</a:t>
            </a:r>
          </a:p>
          <a:p>
            <a:r>
              <a:rPr lang="fr-FR" dirty="0"/>
              <a:t>Certain plans en contributions définies prévoient aussi un taux de rendement minimum garanti (assureur/employeur).</a:t>
            </a:r>
          </a:p>
        </p:txBody>
      </p:sp>
    </p:spTree>
    <p:extLst>
      <p:ext uri="{BB962C8B-B14F-4D97-AF65-F5344CB8AC3E}">
        <p14:creationId xmlns:p14="http://schemas.microsoft.com/office/powerpoint/2010/main" val="402011585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21</a:t>
            </a:fld>
            <a:endParaRPr lang="fr-FR" sz="1400" b="1" dirty="0"/>
          </a:p>
        </p:txBody>
      </p:sp>
      <p:sp>
        <p:nvSpPr>
          <p:cNvPr id="24" name="TextBox 23">
            <a:extLst>
              <a:ext uri="{FF2B5EF4-FFF2-40B4-BE49-F238E27FC236}">
                <a16:creationId xmlns:a16="http://schemas.microsoft.com/office/drawing/2014/main" id="{86050588-90C1-401F-8205-55A4B77DA758}"/>
              </a:ext>
            </a:extLst>
          </p:cNvPr>
          <p:cNvSpPr txBox="1"/>
          <p:nvPr/>
        </p:nvSpPr>
        <p:spPr>
          <a:xfrm>
            <a:off x="529875" y="1525892"/>
            <a:ext cx="10949361" cy="3416320"/>
          </a:xfrm>
          <a:prstGeom prst="rect">
            <a:avLst/>
          </a:prstGeom>
          <a:noFill/>
        </p:spPr>
        <p:txBody>
          <a:bodyPr wrap="square">
            <a:spAutoFit/>
          </a:bodyPr>
          <a:lstStyle/>
          <a:p>
            <a:pPr algn="l"/>
            <a:r>
              <a:rPr lang="fr-FR" dirty="0">
                <a:latin typeface="CIDFont+F1"/>
              </a:rPr>
              <a:t>Le véhicule de financement d’un régime de retraite est le support financier qui sous-tend la construction.</a:t>
            </a:r>
          </a:p>
          <a:p>
            <a:pPr algn="l"/>
            <a:r>
              <a:rPr lang="fr-FR" dirty="0">
                <a:latin typeface="CIDFont+F1"/>
              </a:rPr>
              <a:t>Si les premiers piliers, de nature étatique et le plus généralement en répartition, sont gérés dans le cadre des budgets de SS, les régimes de second pilier présentent des formes variées, justifiées par la gestion financière des provisions constituées (la répartition y étant rare).</a:t>
            </a:r>
          </a:p>
          <a:p>
            <a:pPr algn="l"/>
            <a:endParaRPr lang="fr-FR" dirty="0">
              <a:latin typeface="CIDFont+F1"/>
            </a:endParaRPr>
          </a:p>
          <a:p>
            <a:pPr algn="l"/>
            <a:r>
              <a:rPr lang="fr-FR" dirty="0">
                <a:latin typeface="CIDFont+F1"/>
              </a:rPr>
              <a:t>Citons ici 4 constructions possibles :</a:t>
            </a:r>
          </a:p>
          <a:p>
            <a:pPr algn="l"/>
            <a:endParaRPr lang="fr-FR" dirty="0">
              <a:latin typeface="CIDFont+F1"/>
            </a:endParaRPr>
          </a:p>
          <a:p>
            <a:pPr marL="342900" indent="-342900" algn="l">
              <a:buAutoNum type="arabicParenR"/>
            </a:pPr>
            <a:r>
              <a:rPr lang="fr-FR" dirty="0">
                <a:latin typeface="CIDFont+F1"/>
              </a:rPr>
              <a:t>Réserves internes (BOOK RESERVE) :</a:t>
            </a:r>
          </a:p>
          <a:p>
            <a:pPr algn="l"/>
            <a:endParaRPr lang="fr-FR" dirty="0">
              <a:latin typeface="CIDFont+F1"/>
            </a:endParaRPr>
          </a:p>
          <a:p>
            <a:pPr algn="l"/>
            <a:r>
              <a:rPr lang="fr-FR" dirty="0">
                <a:latin typeface="CIDFont+F1"/>
              </a:rPr>
              <a:t>Les engagements de pensions contractés par l’entreprise dans le cadre d’un plan de pension de second pilier sont inscrits directement au passif du bilan de l’entreprise. Les actifs représentatifs de ces engagements  sont mélangés avec les autres actifs.</a:t>
            </a:r>
          </a:p>
        </p:txBody>
      </p:sp>
      <p:sp>
        <p:nvSpPr>
          <p:cNvPr id="22" name="Text Box 29">
            <a:extLst>
              <a:ext uri="{FF2B5EF4-FFF2-40B4-BE49-F238E27FC236}">
                <a16:creationId xmlns:a16="http://schemas.microsoft.com/office/drawing/2014/main" id="{7C7DFA70-544B-4F98-B229-D05E391289C4}"/>
              </a:ext>
            </a:extLst>
          </p:cNvPr>
          <p:cNvSpPr txBox="1">
            <a:spLocks noChangeArrowheads="1"/>
          </p:cNvSpPr>
          <p:nvPr/>
        </p:nvSpPr>
        <p:spPr bwMode="auto">
          <a:xfrm>
            <a:off x="3210956" y="1018385"/>
            <a:ext cx="5621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1.4) Véhicules de financement d’un régime</a:t>
            </a:r>
          </a:p>
        </p:txBody>
      </p:sp>
    </p:spTree>
    <p:extLst>
      <p:ext uri="{BB962C8B-B14F-4D97-AF65-F5344CB8AC3E}">
        <p14:creationId xmlns:p14="http://schemas.microsoft.com/office/powerpoint/2010/main" val="270236730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22</a:t>
            </a:fld>
            <a:endParaRPr lang="fr-FR" sz="1400" b="1" dirty="0"/>
          </a:p>
        </p:txBody>
      </p:sp>
      <p:sp>
        <p:nvSpPr>
          <p:cNvPr id="24" name="TextBox 23">
            <a:extLst>
              <a:ext uri="{FF2B5EF4-FFF2-40B4-BE49-F238E27FC236}">
                <a16:creationId xmlns:a16="http://schemas.microsoft.com/office/drawing/2014/main" id="{86050588-90C1-401F-8205-55A4B77DA758}"/>
              </a:ext>
            </a:extLst>
          </p:cNvPr>
          <p:cNvSpPr txBox="1"/>
          <p:nvPr/>
        </p:nvSpPr>
        <p:spPr>
          <a:xfrm>
            <a:off x="529875" y="1033520"/>
            <a:ext cx="5566125" cy="3416320"/>
          </a:xfrm>
          <a:prstGeom prst="rect">
            <a:avLst/>
          </a:prstGeom>
          <a:noFill/>
        </p:spPr>
        <p:txBody>
          <a:bodyPr wrap="square">
            <a:spAutoFit/>
          </a:bodyPr>
          <a:lstStyle/>
          <a:p>
            <a:pPr algn="l"/>
            <a:r>
              <a:rPr lang="fr-FR" dirty="0">
                <a:latin typeface="CIDFont+F1"/>
              </a:rPr>
              <a:t>La capitalisation individuelle :</a:t>
            </a:r>
          </a:p>
          <a:p>
            <a:pPr algn="l"/>
            <a:endParaRPr lang="fr-FR" dirty="0">
              <a:latin typeface="CIDFont+F1"/>
            </a:endParaRPr>
          </a:p>
          <a:p>
            <a:pPr algn="l"/>
            <a:r>
              <a:rPr lang="fr-FR" dirty="0">
                <a:latin typeface="CIDFont+F1"/>
              </a:rPr>
              <a:t>L’équilibre cotisation/prestation est réalisé au niveau de chaque ligne de vie d’un individu. On peut donc dire que chacun finance sa propre retraite ; s’il y a solidarité, c’est au niveau de la cohorte de tous les individus nés la même année au travers de l’utilisation d’une table de mortalité. Il n’y a par contre aucune solidarité entre générations.</a:t>
            </a:r>
          </a:p>
          <a:p>
            <a:pPr algn="l"/>
            <a:r>
              <a:rPr lang="fr-FR" dirty="0">
                <a:latin typeface="CIDFont+F1"/>
              </a:rPr>
              <a:t>Une communauté de risque est dans ce cas une diagonale dans le diagramme de LEXIS.</a:t>
            </a:r>
          </a:p>
          <a:p>
            <a:pPr algn="l"/>
            <a:endParaRPr lang="fr-FR" dirty="0">
              <a:latin typeface="CIDFont+F1"/>
            </a:endParaRPr>
          </a:p>
          <a:p>
            <a:pPr algn="l"/>
            <a:endParaRPr lang="fr-FR" dirty="0">
              <a:latin typeface="CIDFont+F1"/>
            </a:endParaRPr>
          </a:p>
        </p:txBody>
      </p:sp>
      <p:pic>
        <p:nvPicPr>
          <p:cNvPr id="5" name="Picture 4">
            <a:extLst>
              <a:ext uri="{FF2B5EF4-FFF2-40B4-BE49-F238E27FC236}">
                <a16:creationId xmlns:a16="http://schemas.microsoft.com/office/drawing/2014/main" id="{828D55A1-FF4D-430A-BA25-6BDD27108B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9739" y="4024357"/>
            <a:ext cx="2478958" cy="2172447"/>
          </a:xfrm>
          <a:prstGeom prst="rect">
            <a:avLst/>
          </a:prstGeom>
        </p:spPr>
      </p:pic>
      <p:sp>
        <p:nvSpPr>
          <p:cNvPr id="23" name="TextBox 22">
            <a:extLst>
              <a:ext uri="{FF2B5EF4-FFF2-40B4-BE49-F238E27FC236}">
                <a16:creationId xmlns:a16="http://schemas.microsoft.com/office/drawing/2014/main" id="{BEF8789C-4595-49E1-B019-295A34F34809}"/>
              </a:ext>
            </a:extLst>
          </p:cNvPr>
          <p:cNvSpPr txBox="1"/>
          <p:nvPr/>
        </p:nvSpPr>
        <p:spPr>
          <a:xfrm>
            <a:off x="6168679" y="1031172"/>
            <a:ext cx="5566125" cy="2862322"/>
          </a:xfrm>
          <a:prstGeom prst="rect">
            <a:avLst/>
          </a:prstGeom>
          <a:noFill/>
        </p:spPr>
        <p:txBody>
          <a:bodyPr wrap="square">
            <a:spAutoFit/>
          </a:bodyPr>
          <a:lstStyle/>
          <a:p>
            <a:pPr algn="l"/>
            <a:r>
              <a:rPr lang="fr-FR" dirty="0">
                <a:latin typeface="CIDFont+F1"/>
              </a:rPr>
              <a:t>La répartition pure :</a:t>
            </a:r>
          </a:p>
          <a:p>
            <a:pPr algn="l"/>
            <a:endParaRPr lang="fr-FR" dirty="0">
              <a:latin typeface="CIDFont+F1"/>
            </a:endParaRPr>
          </a:p>
          <a:p>
            <a:pPr algn="l"/>
            <a:r>
              <a:rPr lang="fr-FR" dirty="0">
                <a:latin typeface="CIDFont+F1"/>
              </a:rPr>
              <a:t>L’équilibre cotisation/prestation est réalisé à chaque instant, en mettant en parallèle les cotisations versées par les actifs et les prestations à verser aux retraités.</a:t>
            </a:r>
          </a:p>
          <a:p>
            <a:pPr algn="l"/>
            <a:endParaRPr lang="fr-FR" dirty="0">
              <a:latin typeface="CIDFont+F1"/>
            </a:endParaRPr>
          </a:p>
          <a:p>
            <a:pPr algn="l"/>
            <a:r>
              <a:rPr lang="fr-FR" dirty="0">
                <a:latin typeface="CIDFont+F1"/>
              </a:rPr>
              <a:t>La communauté de risque est donc constituée de l’ensemble des cotisants et bénéficiaires à un même instant ; elle est représenté par une verticale (LEWIS)</a:t>
            </a:r>
          </a:p>
          <a:p>
            <a:pPr algn="l"/>
            <a:endParaRPr lang="fr-FR" dirty="0">
              <a:latin typeface="CIDFont+F1"/>
            </a:endParaRPr>
          </a:p>
        </p:txBody>
      </p:sp>
      <p:pic>
        <p:nvPicPr>
          <p:cNvPr id="8" name="Picture 7">
            <a:extLst>
              <a:ext uri="{FF2B5EF4-FFF2-40B4-BE49-F238E27FC236}">
                <a16:creationId xmlns:a16="http://schemas.microsoft.com/office/drawing/2014/main" id="{210B2352-C0BB-4BBD-B43F-F27D27FAEE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46133" y="4023516"/>
            <a:ext cx="2478958" cy="2172447"/>
          </a:xfrm>
          <a:prstGeom prst="rect">
            <a:avLst/>
          </a:prstGeom>
        </p:spPr>
      </p:pic>
      <p:pic>
        <p:nvPicPr>
          <p:cNvPr id="10" name="Picture 9">
            <a:extLst>
              <a:ext uri="{FF2B5EF4-FFF2-40B4-BE49-F238E27FC236}">
                <a16:creationId xmlns:a16="http://schemas.microsoft.com/office/drawing/2014/main" id="{F6AB9738-F265-4D08-A17A-1FEACE8D776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71583" y="3979652"/>
            <a:ext cx="3141663" cy="2171606"/>
          </a:xfrm>
          <a:prstGeom prst="rect">
            <a:avLst/>
          </a:prstGeom>
        </p:spPr>
      </p:pic>
      <p:pic>
        <p:nvPicPr>
          <p:cNvPr id="12" name="Picture 11">
            <a:extLst>
              <a:ext uri="{FF2B5EF4-FFF2-40B4-BE49-F238E27FC236}">
                <a16:creationId xmlns:a16="http://schemas.microsoft.com/office/drawing/2014/main" id="{8767E3AC-1497-455B-BF12-57FDCB5047B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51741" y="3975534"/>
            <a:ext cx="3141664" cy="2171606"/>
          </a:xfrm>
          <a:prstGeom prst="rect">
            <a:avLst/>
          </a:prstGeom>
        </p:spPr>
      </p:pic>
    </p:spTree>
    <p:extLst>
      <p:ext uri="{BB962C8B-B14F-4D97-AF65-F5344CB8AC3E}">
        <p14:creationId xmlns:p14="http://schemas.microsoft.com/office/powerpoint/2010/main" val="420847827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23</a:t>
            </a:fld>
            <a:endParaRPr lang="fr-FR" sz="1400" b="1" dirty="0"/>
          </a:p>
        </p:txBody>
      </p:sp>
      <p:sp>
        <p:nvSpPr>
          <p:cNvPr id="24" name="TextBox 23">
            <a:extLst>
              <a:ext uri="{FF2B5EF4-FFF2-40B4-BE49-F238E27FC236}">
                <a16:creationId xmlns:a16="http://schemas.microsoft.com/office/drawing/2014/main" id="{86050588-90C1-401F-8205-55A4B77DA758}"/>
              </a:ext>
            </a:extLst>
          </p:cNvPr>
          <p:cNvSpPr txBox="1"/>
          <p:nvPr/>
        </p:nvSpPr>
        <p:spPr>
          <a:xfrm>
            <a:off x="529875" y="1033520"/>
            <a:ext cx="10935294" cy="3970318"/>
          </a:xfrm>
          <a:prstGeom prst="rect">
            <a:avLst/>
          </a:prstGeom>
          <a:noFill/>
        </p:spPr>
        <p:txBody>
          <a:bodyPr wrap="square">
            <a:spAutoFit/>
          </a:bodyPr>
          <a:lstStyle/>
          <a:p>
            <a:pPr algn="l"/>
            <a:r>
              <a:rPr lang="fr-FR" dirty="0">
                <a:latin typeface="CIDFont+F1"/>
              </a:rPr>
              <a:t>Il est d’usage dans le débat sur les retraites d’opposer avec passion ces 2 systèmes qui effectivement, de par leur nature, présentent des traits à la fois extrêmes et violemment contrastés. C’est oublier qu’il existe entre ces deux extrêmes, toute une palette de méthodes intermédiaires qu’on peut regrouper en 3 familles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Dans toutes ces méthodes, il y a constitution de provisions, leur importance variant selon la méthode retenue.</a:t>
            </a:r>
          </a:p>
        </p:txBody>
      </p:sp>
      <p:pic>
        <p:nvPicPr>
          <p:cNvPr id="6" name="Picture 5">
            <a:extLst>
              <a:ext uri="{FF2B5EF4-FFF2-40B4-BE49-F238E27FC236}">
                <a16:creationId xmlns:a16="http://schemas.microsoft.com/office/drawing/2014/main" id="{479F66D4-07E4-4E6C-BAE1-C2439744A71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9875" y="2184480"/>
            <a:ext cx="3310605" cy="2148369"/>
          </a:xfrm>
          <a:prstGeom prst="rect">
            <a:avLst/>
          </a:prstGeom>
        </p:spPr>
      </p:pic>
      <p:pic>
        <p:nvPicPr>
          <p:cNvPr id="9" name="Picture 8">
            <a:extLst>
              <a:ext uri="{FF2B5EF4-FFF2-40B4-BE49-F238E27FC236}">
                <a16:creationId xmlns:a16="http://schemas.microsoft.com/office/drawing/2014/main" id="{3DEDE726-2783-45C0-AAEE-56BC9240C7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64037" y="2184480"/>
            <a:ext cx="3310605" cy="2148369"/>
          </a:xfrm>
          <a:prstGeom prst="rect">
            <a:avLst/>
          </a:prstGeom>
        </p:spPr>
      </p:pic>
      <p:pic>
        <p:nvPicPr>
          <p:cNvPr id="13" name="Picture 12">
            <a:extLst>
              <a:ext uri="{FF2B5EF4-FFF2-40B4-BE49-F238E27FC236}">
                <a16:creationId xmlns:a16="http://schemas.microsoft.com/office/drawing/2014/main" id="{154999E0-8389-41F8-9993-EC5AB431AC5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98199" y="2184480"/>
            <a:ext cx="3310604" cy="2147125"/>
          </a:xfrm>
          <a:prstGeom prst="rect">
            <a:avLst/>
          </a:prstGeom>
        </p:spPr>
      </p:pic>
    </p:spTree>
    <p:extLst>
      <p:ext uri="{BB962C8B-B14F-4D97-AF65-F5344CB8AC3E}">
        <p14:creationId xmlns:p14="http://schemas.microsoft.com/office/powerpoint/2010/main" val="287321561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24</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525892"/>
            <a:ext cx="10949361" cy="3416320"/>
          </a:xfrm>
          <a:prstGeom prst="rect">
            <a:avLst/>
          </a:prstGeom>
          <a:noFill/>
        </p:spPr>
        <p:txBody>
          <a:bodyPr wrap="square">
            <a:spAutoFit/>
          </a:bodyPr>
          <a:lstStyle/>
          <a:p>
            <a:pPr algn="l"/>
            <a:r>
              <a:rPr lang="fr-FR" dirty="0">
                <a:latin typeface="CIDFont+F1"/>
              </a:rPr>
              <a:t>Le véhicule de financement d’un régime de retraite est le support financier qui sous-tend la construction.</a:t>
            </a:r>
          </a:p>
          <a:p>
            <a:pPr algn="l"/>
            <a:r>
              <a:rPr lang="fr-FR" dirty="0">
                <a:latin typeface="CIDFont+F1"/>
              </a:rPr>
              <a:t>Si les premiers piliers, de nature étatique et le plus généralement en répartition, sont gérés dans le cadre des budgets de SS, les régimes de second pilier présentent des formes variées, justifiées par la gestion financière des provisions constituées (la répartition y étant rare).</a:t>
            </a:r>
          </a:p>
          <a:p>
            <a:pPr algn="l"/>
            <a:endParaRPr lang="fr-FR" dirty="0">
              <a:latin typeface="CIDFont+F1"/>
            </a:endParaRPr>
          </a:p>
          <a:p>
            <a:pPr algn="l"/>
            <a:r>
              <a:rPr lang="fr-FR" dirty="0">
                <a:latin typeface="CIDFont+F1"/>
              </a:rPr>
              <a:t>Citons ici 4 constructions possibles :</a:t>
            </a:r>
          </a:p>
          <a:p>
            <a:pPr algn="l"/>
            <a:endParaRPr lang="fr-FR" dirty="0">
              <a:latin typeface="CIDFont+F1"/>
            </a:endParaRPr>
          </a:p>
          <a:p>
            <a:pPr marL="342900" indent="-342900" algn="l">
              <a:buAutoNum type="arabicParenR"/>
            </a:pPr>
            <a:r>
              <a:rPr lang="fr-FR" dirty="0">
                <a:latin typeface="CIDFont+F1"/>
              </a:rPr>
              <a:t>Réserves internes (BOOK RESERVE) :</a:t>
            </a:r>
          </a:p>
          <a:p>
            <a:pPr algn="l"/>
            <a:endParaRPr lang="fr-FR" dirty="0">
              <a:latin typeface="CIDFont+F1"/>
            </a:endParaRPr>
          </a:p>
          <a:p>
            <a:pPr algn="l"/>
            <a:r>
              <a:rPr lang="fr-FR" dirty="0">
                <a:latin typeface="CIDFont+F1"/>
              </a:rPr>
              <a:t>Les engagements de pensions contractés par l’entreprise dans le cadre d’un plan de pension de second pilier sont inscrits directement au passif du bilan de l’entreprise. Les actifs représentatifs de ces engagements  sont mélangés avec les autres actifs.</a:t>
            </a:r>
          </a:p>
        </p:txBody>
      </p:sp>
      <p:sp>
        <p:nvSpPr>
          <p:cNvPr id="23" name="Text Box 29">
            <a:extLst>
              <a:ext uri="{FF2B5EF4-FFF2-40B4-BE49-F238E27FC236}">
                <a16:creationId xmlns:a16="http://schemas.microsoft.com/office/drawing/2014/main" id="{3CFCEDC0-E92E-4632-82CF-A76733A490F0}"/>
              </a:ext>
            </a:extLst>
          </p:cNvPr>
          <p:cNvSpPr txBox="1">
            <a:spLocks noChangeArrowheads="1"/>
          </p:cNvSpPr>
          <p:nvPr/>
        </p:nvSpPr>
        <p:spPr bwMode="auto">
          <a:xfrm>
            <a:off x="3210956" y="1018385"/>
            <a:ext cx="5621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1.5) Véhicules de financement d’un régime</a:t>
            </a:r>
          </a:p>
        </p:txBody>
      </p:sp>
      <p:pic>
        <p:nvPicPr>
          <p:cNvPr id="5" name="Picture 4">
            <a:extLst>
              <a:ext uri="{FF2B5EF4-FFF2-40B4-BE49-F238E27FC236}">
                <a16:creationId xmlns:a16="http://schemas.microsoft.com/office/drawing/2014/main" id="{1909BAF3-0D8A-451D-8625-210D836711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12371" y="4942212"/>
            <a:ext cx="2743200" cy="1596700"/>
          </a:xfrm>
          <a:prstGeom prst="rect">
            <a:avLst/>
          </a:prstGeom>
        </p:spPr>
      </p:pic>
      <p:pic>
        <p:nvPicPr>
          <p:cNvPr id="8" name="Picture 7">
            <a:extLst>
              <a:ext uri="{FF2B5EF4-FFF2-40B4-BE49-F238E27FC236}">
                <a16:creationId xmlns:a16="http://schemas.microsoft.com/office/drawing/2014/main" id="{C637735F-ACEA-4032-B5FC-FCDF7B2B233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19806" y="4942212"/>
            <a:ext cx="3096061" cy="1596700"/>
          </a:xfrm>
          <a:prstGeom prst="rect">
            <a:avLst/>
          </a:prstGeom>
        </p:spPr>
      </p:pic>
    </p:spTree>
    <p:extLst>
      <p:ext uri="{BB962C8B-B14F-4D97-AF65-F5344CB8AC3E}">
        <p14:creationId xmlns:p14="http://schemas.microsoft.com/office/powerpoint/2010/main" val="326180181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25</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019453"/>
            <a:ext cx="10949361" cy="5355312"/>
          </a:xfrm>
          <a:prstGeom prst="rect">
            <a:avLst/>
          </a:prstGeom>
          <a:noFill/>
        </p:spPr>
        <p:txBody>
          <a:bodyPr wrap="square">
            <a:spAutoFit/>
          </a:bodyPr>
          <a:lstStyle/>
          <a:p>
            <a:pPr algn="l"/>
            <a:r>
              <a:rPr lang="fr-FR" dirty="0">
                <a:latin typeface="CIDFont+F1"/>
              </a:rPr>
              <a:t>Les avantages de ce système sont :</a:t>
            </a:r>
          </a:p>
          <a:p>
            <a:pPr algn="l"/>
            <a:r>
              <a:rPr lang="fr-FR" dirty="0">
                <a:latin typeface="CIDFont+F1"/>
              </a:rPr>
              <a:t>+ une structure souple, peu coûteuse, ne nécessitant pas une construction parallèle.</a:t>
            </a:r>
          </a:p>
          <a:p>
            <a:pPr algn="l"/>
            <a:r>
              <a:rPr lang="fr-FR" dirty="0">
                <a:latin typeface="CIDFont+F1"/>
              </a:rPr>
              <a:t>+ la possibilité d’injecter une partie du cash généré dans des investissements structurels.</a:t>
            </a:r>
          </a:p>
          <a:p>
            <a:pPr algn="l"/>
            <a:endParaRPr lang="fr-FR" dirty="0">
              <a:latin typeface="CIDFont+F1"/>
            </a:endParaRPr>
          </a:p>
          <a:p>
            <a:pPr algn="l"/>
            <a:r>
              <a:rPr lang="fr-FR" dirty="0">
                <a:latin typeface="CIDFont+F1"/>
              </a:rPr>
              <a:t>Les dangers sont :</a:t>
            </a:r>
          </a:p>
          <a:p>
            <a:pPr algn="l"/>
            <a:r>
              <a:rPr lang="fr-FR" dirty="0">
                <a:latin typeface="CIDFont+F1"/>
              </a:rPr>
              <a:t>- La faillite : les affiliés sont mis sur le même pied que les autres créanciers et risquent de perdre tout ou partie de promesses contractées.</a:t>
            </a:r>
          </a:p>
          <a:p>
            <a:pPr algn="l"/>
            <a:r>
              <a:rPr lang="fr-FR" dirty="0">
                <a:latin typeface="CIDFont+F1"/>
              </a:rPr>
              <a:t>- La liquidité : la politique d’investissement dans des biens structurels peut poser des problèmes graves de liquidité lorsque des prestations importantes doivent être payées aux retraités.</a:t>
            </a:r>
          </a:p>
          <a:p>
            <a:pPr algn="l"/>
            <a:endParaRPr lang="fr-FR" dirty="0">
              <a:latin typeface="CIDFont+F1"/>
            </a:endParaRPr>
          </a:p>
          <a:p>
            <a:pPr algn="l"/>
            <a:r>
              <a:rPr lang="fr-FR" dirty="0">
                <a:latin typeface="CIDFont+F1"/>
              </a:rPr>
              <a:t>Le risque de faillite fait que ce système est interdit dans de nombreux pays ; il est utilisé en Allemagne, mais assorti d’une assurance insolvabilité obligatoire souscrite par l’entreprise.</a:t>
            </a:r>
          </a:p>
          <a:p>
            <a:pPr algn="l"/>
            <a:endParaRPr lang="fr-FR" dirty="0">
              <a:latin typeface="CIDFont+F1"/>
            </a:endParaRPr>
          </a:p>
          <a:p>
            <a:pPr algn="l"/>
            <a:r>
              <a:rPr lang="fr-FR" dirty="0">
                <a:latin typeface="CIDFont+F1"/>
              </a:rPr>
              <a:t>2) Réserves externes (PENSION FUND)</a:t>
            </a:r>
          </a:p>
          <a:p>
            <a:pPr algn="l"/>
            <a:endParaRPr lang="fr-FR" dirty="0">
              <a:latin typeface="CIDFont+F1"/>
            </a:endParaRPr>
          </a:p>
          <a:p>
            <a:pPr algn="l"/>
            <a:r>
              <a:rPr lang="fr-FR" dirty="0">
                <a:latin typeface="CIDFont+F1"/>
              </a:rPr>
              <a:t>En vue de la gestion de son régime de retraite, l’entreprise crée une entité juridique autonome ayant sa propre structure du bilan et dont l’objectif unique est la réalisation du plan de pension ; c’est la notion de fonds de pension. Les flux financiers sont donc :</a:t>
            </a:r>
          </a:p>
          <a:p>
            <a:pPr algn="l"/>
            <a:endParaRPr lang="fr-FR" dirty="0">
              <a:latin typeface="CIDFont+F1"/>
            </a:endParaRPr>
          </a:p>
        </p:txBody>
      </p:sp>
    </p:spTree>
    <p:extLst>
      <p:ext uri="{BB962C8B-B14F-4D97-AF65-F5344CB8AC3E}">
        <p14:creationId xmlns:p14="http://schemas.microsoft.com/office/powerpoint/2010/main" val="23597987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26</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624362"/>
            <a:ext cx="10949361" cy="5355312"/>
          </a:xfrm>
          <a:prstGeom prst="rect">
            <a:avLst/>
          </a:prstGeom>
          <a:noFill/>
        </p:spPr>
        <p:txBody>
          <a:bodyPr wrap="square">
            <a:spAutoFit/>
          </a:bodyPr>
          <a:lstStyle/>
          <a:p>
            <a:pPr algn="l"/>
            <a:r>
              <a:rPr lang="fr-FR" dirty="0">
                <a:latin typeface="CIDFont+F1"/>
              </a:rPr>
              <a:t>Le fond de pension a sa propre structure bilan, son unique passif étant par définition les engagements de pension contractés par l’entreprise.</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Ce mécanisme permet donc de répondre aux deux objections du système de réserve interne :</a:t>
            </a:r>
          </a:p>
          <a:p>
            <a:pPr algn="l"/>
            <a:r>
              <a:rPr lang="fr-FR" dirty="0">
                <a:latin typeface="CIDFont+F1"/>
              </a:rPr>
              <a:t>- La faillite : en cas de faillite de l’entreprise, les provisions de pension sont totalement protégées des créanciers extérieurs et restent acquises aux affiliés.</a:t>
            </a:r>
          </a:p>
          <a:p>
            <a:pPr algn="l"/>
            <a:r>
              <a:rPr lang="fr-FR" dirty="0">
                <a:latin typeface="CIDFont+F1"/>
              </a:rPr>
              <a:t>- la liquidité : le fonds de pension ayant ses propres actifs, a sa propre politique financière tenant compte des échéanciers de pension (ce qu’on dénomme « gestion actif passif » ou ALM – « asset ans </a:t>
            </a:r>
            <a:r>
              <a:rPr lang="fr-FR" dirty="0" err="1">
                <a:latin typeface="CIDFont+F1"/>
              </a:rPr>
              <a:t>liability</a:t>
            </a:r>
            <a:r>
              <a:rPr lang="fr-FR" dirty="0">
                <a:latin typeface="CIDFont+F1"/>
              </a:rPr>
              <a:t> management »).</a:t>
            </a:r>
          </a:p>
          <a:p>
            <a:pPr algn="l"/>
            <a:endParaRPr lang="fr-FR" dirty="0">
              <a:latin typeface="CIDFont+F1"/>
            </a:endParaRPr>
          </a:p>
          <a:p>
            <a:pPr algn="l"/>
            <a:r>
              <a:rPr lang="fr-FR" dirty="0">
                <a:latin typeface="CIDFont+F1"/>
              </a:rPr>
              <a:t>L’inconvénient majeur est le coût administratif généré puisqu’il faut créer et gérer un organisme complémentaire à l’entreprise. Ce système est largement répandu dans les pays anglo-saxons (RU, USA, </a:t>
            </a:r>
            <a:r>
              <a:rPr lang="fr-FR" dirty="0" err="1">
                <a:latin typeface="CIDFont+F1"/>
              </a:rPr>
              <a:t>Pays-bas</a:t>
            </a:r>
            <a:r>
              <a:rPr lang="fr-FR" dirty="0">
                <a:latin typeface="CIDFont+F1"/>
              </a:rPr>
              <a:t>) et concerne plutôt les grandes entreprises.</a:t>
            </a:r>
          </a:p>
          <a:p>
            <a:pPr algn="l"/>
            <a:endParaRPr lang="fr-FR" dirty="0">
              <a:latin typeface="CIDFont+F1"/>
            </a:endParaRPr>
          </a:p>
        </p:txBody>
      </p:sp>
      <p:pic>
        <p:nvPicPr>
          <p:cNvPr id="5" name="Picture 4" descr="A picture containing text&#10;&#10;Description automatically generated">
            <a:extLst>
              <a:ext uri="{FF2B5EF4-FFF2-40B4-BE49-F238E27FC236}">
                <a16:creationId xmlns:a16="http://schemas.microsoft.com/office/drawing/2014/main" id="{E0216C60-56A7-48C2-AB43-B228259C31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85706" y="1037598"/>
            <a:ext cx="5820587" cy="590632"/>
          </a:xfrm>
          <a:prstGeom prst="rect">
            <a:avLst/>
          </a:prstGeom>
        </p:spPr>
      </p:pic>
      <p:pic>
        <p:nvPicPr>
          <p:cNvPr id="7" name="Picture 6" descr="Table&#10;&#10;Description automatically generated">
            <a:extLst>
              <a:ext uri="{FF2B5EF4-FFF2-40B4-BE49-F238E27FC236}">
                <a16:creationId xmlns:a16="http://schemas.microsoft.com/office/drawing/2014/main" id="{F7DC2F1F-7510-4624-BBBB-879EE95970C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21834" y="2423242"/>
            <a:ext cx="3286043" cy="1659295"/>
          </a:xfrm>
          <a:prstGeom prst="rect">
            <a:avLst/>
          </a:prstGeom>
        </p:spPr>
      </p:pic>
    </p:spTree>
    <p:extLst>
      <p:ext uri="{BB962C8B-B14F-4D97-AF65-F5344CB8AC3E}">
        <p14:creationId xmlns:p14="http://schemas.microsoft.com/office/powerpoint/2010/main" val="346217299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27</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019449"/>
            <a:ext cx="10949361" cy="5632311"/>
          </a:xfrm>
          <a:prstGeom prst="rect">
            <a:avLst/>
          </a:prstGeom>
          <a:noFill/>
        </p:spPr>
        <p:txBody>
          <a:bodyPr wrap="square">
            <a:spAutoFit/>
          </a:bodyPr>
          <a:lstStyle/>
          <a:p>
            <a:pPr algn="l"/>
            <a:r>
              <a:rPr lang="fr-FR" dirty="0">
                <a:latin typeface="CIDFont+F1"/>
              </a:rPr>
              <a:t>3) Fonds sectoriels / Fonds multi-employeurs</a:t>
            </a:r>
          </a:p>
          <a:p>
            <a:pPr algn="l"/>
            <a:endParaRPr lang="fr-FR" dirty="0">
              <a:latin typeface="CIDFont+F1"/>
            </a:endParaRPr>
          </a:p>
          <a:p>
            <a:pPr algn="l"/>
            <a:r>
              <a:rPr lang="fr-FR" dirty="0">
                <a:latin typeface="CIDFont+F1"/>
              </a:rPr>
              <a:t>Certains régimes de pension complémentaires sont communs à tout un secteur d’activité ; dans d’autres cas, des entreprises, appartenant ou non à un même groupe financier, peuvent décider de gérer en commun leur plan de pension respectif. Ces cas de figure motivent l’existence de fonds de pension, ne concernant plus une seule entreprise mais plusieurs entreprises. Les flux sont alors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La construction permet le partage des frais inhérents à la création et gestion du fonds entre les différents membres du pool, ce qui en fait une solution mieux adaptée que la précédente pour les petites et moyennes entreprises.</a:t>
            </a:r>
          </a:p>
          <a:p>
            <a:pPr algn="l"/>
            <a:r>
              <a:rPr lang="fr-FR" dirty="0">
                <a:latin typeface="CIDFont+F1"/>
              </a:rPr>
              <a:t>Des règles précises doivent bien sûr être prévues en cas de retrait ou de faillite d’un des membres de ce pool ; le degré de solidarité entre les membres, notamment au niveau du financement, doit également être mentionné.</a:t>
            </a:r>
          </a:p>
          <a:p>
            <a:pPr algn="l"/>
            <a:endParaRPr lang="fr-FR" dirty="0">
              <a:latin typeface="CIDFont+F1"/>
            </a:endParaRPr>
          </a:p>
        </p:txBody>
      </p:sp>
      <p:pic>
        <p:nvPicPr>
          <p:cNvPr id="6" name="Picture 5" descr="Diagram&#10;&#10;Description automatically generated">
            <a:extLst>
              <a:ext uri="{FF2B5EF4-FFF2-40B4-BE49-F238E27FC236}">
                <a16:creationId xmlns:a16="http://schemas.microsoft.com/office/drawing/2014/main" id="{EB98C89D-E904-4FB3-BAEF-E777A3ADFD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0513" y="2841674"/>
            <a:ext cx="4116197" cy="2222695"/>
          </a:xfrm>
          <a:prstGeom prst="rect">
            <a:avLst/>
          </a:prstGeom>
        </p:spPr>
      </p:pic>
    </p:spTree>
    <p:extLst>
      <p:ext uri="{BB962C8B-B14F-4D97-AF65-F5344CB8AC3E}">
        <p14:creationId xmlns:p14="http://schemas.microsoft.com/office/powerpoint/2010/main" val="164001010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28</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019449"/>
            <a:ext cx="10949361" cy="5355312"/>
          </a:xfrm>
          <a:prstGeom prst="rect">
            <a:avLst/>
          </a:prstGeom>
          <a:noFill/>
        </p:spPr>
        <p:txBody>
          <a:bodyPr wrap="square">
            <a:spAutoFit/>
          </a:bodyPr>
          <a:lstStyle/>
          <a:p>
            <a:pPr algn="l"/>
            <a:r>
              <a:rPr lang="fr-FR" dirty="0">
                <a:latin typeface="CIDFont+F1"/>
              </a:rPr>
              <a:t>4) Assurances collectives / Assurance de groupe :</a:t>
            </a:r>
          </a:p>
          <a:p>
            <a:pPr algn="l"/>
            <a:endParaRPr lang="fr-FR" dirty="0">
              <a:latin typeface="CIDFont+F1"/>
            </a:endParaRPr>
          </a:p>
          <a:p>
            <a:pPr algn="l"/>
            <a:r>
              <a:rPr lang="fr-FR" dirty="0">
                <a:latin typeface="CIDFont+F1"/>
              </a:rPr>
              <a:t>Une autre façon pour l’entreprise d’externaliser ses engagements de pension mais cette fois sans devoir créer une structure propre, est de confier la gestion de son plan de retraite à un assureur. Les flux sont donnés par :</a:t>
            </a: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Les engagements de pension sont cette fois inscrits au passif du bilan de l’assureur (poste « réserves mathématique ») ; les législations prévoient généralement que les assurés bénéficient d’une créance privilégiée sur </a:t>
            </a:r>
          </a:p>
          <a:p>
            <a:pPr algn="l"/>
            <a:r>
              <a:rPr lang="fr-FR" dirty="0">
                <a:latin typeface="CIDFont+F1"/>
              </a:rPr>
              <a:t>ce poste. En cas de faillite de l’assureur, les provisions constituées sont donc protégées.</a:t>
            </a:r>
          </a:p>
          <a:p>
            <a:pPr algn="l"/>
            <a:endParaRPr lang="fr-FR" dirty="0">
              <a:latin typeface="CIDFont+F1"/>
            </a:endParaRPr>
          </a:p>
          <a:p>
            <a:pPr algn="l"/>
            <a:r>
              <a:rPr lang="fr-FR" dirty="0">
                <a:latin typeface="CIDFont+F1"/>
              </a:rPr>
              <a:t>Au niveau de la gestion financière, celle-ci est effectuée par l’assureur avec selon les cas une plus ou moins grande intervention de l’entreprise ; dans ce contexte, une garantie de taux d’intérêt peut être offerte par l’assureur.</a:t>
            </a:r>
          </a:p>
          <a:p>
            <a:pPr algn="l"/>
            <a:endParaRPr lang="fr-FR" dirty="0">
              <a:latin typeface="CIDFont+F1"/>
            </a:endParaRPr>
          </a:p>
          <a:p>
            <a:pPr algn="l"/>
            <a:r>
              <a:rPr lang="fr-FR" dirty="0">
                <a:latin typeface="CIDFont+F1"/>
              </a:rPr>
              <a:t>Ce système présente les mêmes avantages prudentiels que les fonds de pension ; il ne nécessite pas de devoir mettre en phase une structure autonome.</a:t>
            </a:r>
          </a:p>
          <a:p>
            <a:pPr algn="l"/>
            <a:endParaRPr lang="fr-FR" dirty="0">
              <a:latin typeface="CIDFont+F1"/>
            </a:endParaRPr>
          </a:p>
          <a:p>
            <a:pPr algn="l"/>
            <a:r>
              <a:rPr lang="fr-FR" dirty="0">
                <a:latin typeface="CIDFont+F1"/>
              </a:rPr>
              <a:t>Il permet facilement d’octroyer des garanties de taux aux affiliés mais les coûts d’intermédiation de l’assureur doivent bien sûr être pris en considération (frais de gestion réclamés et marge bénéficiaire dégagée par l’assureur).</a:t>
            </a:r>
          </a:p>
        </p:txBody>
      </p:sp>
      <p:pic>
        <p:nvPicPr>
          <p:cNvPr id="5" name="Picture 4" descr="A picture containing logo&#10;&#10;Description automatically generated">
            <a:extLst>
              <a:ext uri="{FF2B5EF4-FFF2-40B4-BE49-F238E27FC236}">
                <a16:creationId xmlns:a16="http://schemas.microsoft.com/office/drawing/2014/main" id="{8D738A0F-448B-4728-BF2A-C0410A1737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75208" y="2272368"/>
            <a:ext cx="5858693" cy="609685"/>
          </a:xfrm>
          <a:prstGeom prst="rect">
            <a:avLst/>
          </a:prstGeom>
        </p:spPr>
      </p:pic>
    </p:spTree>
    <p:extLst>
      <p:ext uri="{BB962C8B-B14F-4D97-AF65-F5344CB8AC3E}">
        <p14:creationId xmlns:p14="http://schemas.microsoft.com/office/powerpoint/2010/main" val="57107732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29</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2046388"/>
            <a:ext cx="10949361" cy="2862322"/>
          </a:xfrm>
          <a:prstGeom prst="rect">
            <a:avLst/>
          </a:prstGeom>
          <a:noFill/>
        </p:spPr>
        <p:txBody>
          <a:bodyPr wrap="square">
            <a:spAutoFit/>
          </a:bodyPr>
          <a:lstStyle/>
          <a:p>
            <a:pPr algn="l"/>
            <a:r>
              <a:rPr lang="fr-FR" dirty="0">
                <a:latin typeface="CIDFont+F1"/>
              </a:rPr>
              <a:t>La démographie s’intéresse à l’évolution dans le temps des effectifs d’une population déterminée, généralement analysée par âge. Les 2 v. principales d’analyse sont donc le temps (t) et l’âge (x). Le diagramme LEXIS permet de visualiser dans un plan à 2 dimensions ces 2 v. ainsi que la progression d’une population. Un individu dans ce plan es caractérisé  :</a:t>
            </a:r>
          </a:p>
          <a:p>
            <a:pPr algn="l"/>
            <a:endParaRPr lang="fr-FR" dirty="0">
              <a:latin typeface="CIDFont+F1"/>
            </a:endParaRPr>
          </a:p>
          <a:p>
            <a:pPr algn="l"/>
            <a:r>
              <a:rPr lang="fr-FR" dirty="0">
                <a:latin typeface="CIDFont+F1"/>
              </a:rPr>
              <a:t>+ par un point d’entrée (x0, t0) : selon le problème étudié x0 peut représenter la naissance (x0=0) ; il peut également représenter l’entrée en service dans une entreprise si on s’intéresse à l’évolution de son effectif.</a:t>
            </a:r>
          </a:p>
          <a:p>
            <a:pPr algn="l"/>
            <a:r>
              <a:rPr lang="fr-FR" dirty="0">
                <a:latin typeface="CIDFont+F1"/>
              </a:rPr>
              <a:t>+ par un point de sortie (</a:t>
            </a:r>
            <a:r>
              <a:rPr lang="fr-FR" dirty="0" err="1">
                <a:latin typeface="CIDFont+F1"/>
              </a:rPr>
              <a:t>xN</a:t>
            </a:r>
            <a:r>
              <a:rPr lang="fr-FR" dirty="0">
                <a:latin typeface="CIDFont+F1"/>
              </a:rPr>
              <a:t>, t0 + </a:t>
            </a:r>
            <a:r>
              <a:rPr lang="fr-FR" dirty="0" err="1">
                <a:latin typeface="CIDFont+F1"/>
              </a:rPr>
              <a:t>xN</a:t>
            </a:r>
            <a:r>
              <a:rPr lang="fr-FR" dirty="0">
                <a:latin typeface="CIDFont+F1"/>
              </a:rPr>
              <a:t> – x0) : selon les cas, </a:t>
            </a:r>
            <a:r>
              <a:rPr lang="fr-FR" dirty="0" err="1">
                <a:latin typeface="CIDFont+F1"/>
              </a:rPr>
              <a:t>xN</a:t>
            </a:r>
            <a:r>
              <a:rPr lang="fr-FR" dirty="0">
                <a:latin typeface="CIDFont+F1"/>
              </a:rPr>
              <a:t> peut être l’âge de décès ou l’âge de la retraite </a:t>
            </a:r>
            <a:r>
              <a:rPr lang="fr-FR" dirty="0" err="1">
                <a:latin typeface="CIDFont+F1"/>
              </a:rPr>
              <a:t>xr</a:t>
            </a:r>
            <a:r>
              <a:rPr lang="fr-FR" dirty="0">
                <a:latin typeface="CIDFont+F1"/>
              </a:rPr>
              <a:t>.</a:t>
            </a:r>
          </a:p>
          <a:p>
            <a:pPr algn="l"/>
            <a:r>
              <a:rPr lang="fr-FR" dirty="0">
                <a:latin typeface="CIDFont+F1"/>
              </a:rPr>
              <a:t>+ par une diagonale rejoignant ces 2 points et appelée ligne de vie : une verticale = l’ensemble de la population présente en un instant ; une horizontale = l’évolution dans le temps d’une classe d’âge </a:t>
            </a:r>
            <a:r>
              <a:rPr lang="fr-FR" dirty="0" err="1">
                <a:latin typeface="CIDFont+F1"/>
              </a:rPr>
              <a:t>fixé.c</a:t>
            </a:r>
            <a:endParaRPr lang="fr-FR" dirty="0">
              <a:latin typeface="CIDFont+F1"/>
            </a:endParaRPr>
          </a:p>
        </p:txBody>
      </p:sp>
      <p:sp>
        <p:nvSpPr>
          <p:cNvPr id="19" name="Text Box 29">
            <a:extLst>
              <a:ext uri="{FF2B5EF4-FFF2-40B4-BE49-F238E27FC236}">
                <a16:creationId xmlns:a16="http://schemas.microsoft.com/office/drawing/2014/main" id="{CF3AE0EA-3D90-475C-A39D-00A17C8ABA4C}"/>
              </a:ext>
            </a:extLst>
          </p:cNvPr>
          <p:cNvSpPr txBox="1">
            <a:spLocks noChangeArrowheads="1"/>
          </p:cNvSpPr>
          <p:nvPr/>
        </p:nvSpPr>
        <p:spPr bwMode="auto">
          <a:xfrm>
            <a:off x="3778538" y="1066274"/>
            <a:ext cx="36760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 Eléments de </a:t>
            </a:r>
            <a:r>
              <a:rPr lang="fr-FR" sz="2400" b="1" dirty="0" err="1"/>
              <a:t>démograpie</a:t>
            </a:r>
            <a:endParaRPr lang="fr-FR" sz="2400" b="1" dirty="0"/>
          </a:p>
        </p:txBody>
      </p:sp>
      <p:sp>
        <p:nvSpPr>
          <p:cNvPr id="20" name="Text Box 29">
            <a:extLst>
              <a:ext uri="{FF2B5EF4-FFF2-40B4-BE49-F238E27FC236}">
                <a16:creationId xmlns:a16="http://schemas.microsoft.com/office/drawing/2014/main" id="{F91A91AE-6EDD-42ED-A37B-7E451A6A9539}"/>
              </a:ext>
            </a:extLst>
          </p:cNvPr>
          <p:cNvSpPr txBox="1">
            <a:spLocks noChangeArrowheads="1"/>
          </p:cNvSpPr>
          <p:nvPr/>
        </p:nvSpPr>
        <p:spPr bwMode="auto">
          <a:xfrm>
            <a:off x="4130622" y="1542231"/>
            <a:ext cx="29671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2.1) Diagramme LEXIS</a:t>
            </a:r>
          </a:p>
        </p:txBody>
      </p:sp>
      <p:sp>
        <p:nvSpPr>
          <p:cNvPr id="21" name="Text Box 29">
            <a:extLst>
              <a:ext uri="{FF2B5EF4-FFF2-40B4-BE49-F238E27FC236}">
                <a16:creationId xmlns:a16="http://schemas.microsoft.com/office/drawing/2014/main" id="{6BBC6E5B-2C78-4BB7-BB6C-5AE375138E64}"/>
              </a:ext>
            </a:extLst>
          </p:cNvPr>
          <p:cNvSpPr txBox="1">
            <a:spLocks noChangeArrowheads="1"/>
          </p:cNvSpPr>
          <p:nvPr/>
        </p:nvSpPr>
        <p:spPr bwMode="auto">
          <a:xfrm>
            <a:off x="3098059" y="4859865"/>
            <a:ext cx="50557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2.2) Modèles discrets de la population</a:t>
            </a:r>
          </a:p>
        </p:txBody>
      </p:sp>
      <p:sp>
        <p:nvSpPr>
          <p:cNvPr id="23" name="TextBox 22">
            <a:extLst>
              <a:ext uri="{FF2B5EF4-FFF2-40B4-BE49-F238E27FC236}">
                <a16:creationId xmlns:a16="http://schemas.microsoft.com/office/drawing/2014/main" id="{A62DD7E1-6292-40D9-85A5-4C83B9E7F837}"/>
              </a:ext>
            </a:extLst>
          </p:cNvPr>
          <p:cNvSpPr txBox="1"/>
          <p:nvPr/>
        </p:nvSpPr>
        <p:spPr>
          <a:xfrm>
            <a:off x="527530" y="5349950"/>
            <a:ext cx="10949361" cy="1200329"/>
          </a:xfrm>
          <a:prstGeom prst="rect">
            <a:avLst/>
          </a:prstGeom>
          <a:noFill/>
        </p:spPr>
        <p:txBody>
          <a:bodyPr wrap="square">
            <a:spAutoFit/>
          </a:bodyPr>
          <a:lstStyle/>
          <a:p>
            <a:pPr algn="l"/>
            <a:r>
              <a:rPr lang="fr-FR" dirty="0">
                <a:latin typeface="CIDFont+F1"/>
              </a:rPr>
              <a:t>Un modèle de population consiste à décrire l’effectif d’une population vu comme fonction de 2 v. : t et x.</a:t>
            </a:r>
          </a:p>
          <a:p>
            <a:pPr algn="l"/>
            <a:r>
              <a:rPr lang="fr-FR" dirty="0">
                <a:latin typeface="CIDFont+F1"/>
              </a:rPr>
              <a:t>On suppose l’horizon de temps discret, de la forme : T = {t0, t0+1, …, t1}. On observe donc la population, par exemple tous les ans ou tous les mois à dates fixes. Au niveau des âges, on discrétise également l’échelle (en arrondissant par exemple l’âge exact à 6 mois près) : </a:t>
            </a:r>
          </a:p>
        </p:txBody>
      </p:sp>
      <p:pic>
        <p:nvPicPr>
          <p:cNvPr id="5" name="Picture 4">
            <a:extLst>
              <a:ext uri="{FF2B5EF4-FFF2-40B4-BE49-F238E27FC236}">
                <a16:creationId xmlns:a16="http://schemas.microsoft.com/office/drawing/2014/main" id="{832C794D-12A0-494C-A6B2-713F3BA1ED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25931" y="6253215"/>
            <a:ext cx="2410161" cy="276264"/>
          </a:xfrm>
          <a:prstGeom prst="rect">
            <a:avLst/>
          </a:prstGeom>
        </p:spPr>
      </p:pic>
    </p:spTree>
    <p:extLst>
      <p:ext uri="{BB962C8B-B14F-4D97-AF65-F5344CB8AC3E}">
        <p14:creationId xmlns:p14="http://schemas.microsoft.com/office/powerpoint/2010/main" val="156402109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0"/>
                                  </p:iterate>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0"/>
                                  </p:iterate>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extLst>
              <p:ext uri="{D42A27DB-BD31-4B8C-83A1-F6EECF244321}">
                <p14:modId xmlns:p14="http://schemas.microsoft.com/office/powerpoint/2010/main" val="2778528910"/>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3</a:t>
            </a:fld>
            <a:endParaRPr lang="fr-FR" sz="1400" b="1" dirty="0"/>
          </a:p>
        </p:txBody>
      </p:sp>
      <p:sp>
        <p:nvSpPr>
          <p:cNvPr id="22" name="Sous-titre 2"/>
          <p:cNvSpPr txBox="1">
            <a:spLocks/>
          </p:cNvSpPr>
          <p:nvPr/>
        </p:nvSpPr>
        <p:spPr>
          <a:xfrm>
            <a:off x="316524" y="2074982"/>
            <a:ext cx="11641014" cy="4281367"/>
          </a:xfrm>
          <a:prstGeom prst="rect">
            <a:avLst/>
          </a:prstGeom>
        </p:spPr>
        <p:txBody>
          <a:bodyPr vert="horz" lIns="91440" tIns="45720" rIns="91440" bIns="45720" rtlCol="0" anchor="t">
            <a:normAutofit fontScale="92500" lnSpcReduction="20000"/>
          </a:bodyPr>
          <a:lstStyle/>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Historiquement, la notion de régime de retraite, en tant que </a:t>
            </a:r>
            <a:r>
              <a:rPr lang="fr-FR" dirty="0">
                <a:effectLst>
                  <a:outerShdw blurRad="38100" dist="38100" dir="2700000" algn="tl">
                    <a:srgbClr val="000000">
                      <a:alpha val="43137"/>
                    </a:srgbClr>
                  </a:outerShdw>
                </a:effectLst>
                <a:latin typeface="CIDFont+F1"/>
              </a:rPr>
              <a:t>mécanisme systématique et organisé sur une base légale ou réglementaire d'octroi de prestations aux personnes âgées</a:t>
            </a:r>
            <a:r>
              <a:rPr lang="fr-FR" dirty="0">
                <a:latin typeface="CIDFont+F1"/>
              </a:rPr>
              <a:t>, est relativement récente.</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Qu'il s'agisse de régimes de sécurité sociale mis en place au niveau de l'ensemble d’un pays, de régimes de retraite professionnels s'adressant à tous les membres d’une profession ou encore de plans complémentaires créés au sein des entreprises, on peut affirmer qu'il s'agit essentiellement de créations du XXe siècle.</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La conception moderne en matière de régimes de retraite repose sur la théorie des 3 Piliers. Un régime évolué de retraite doit reposer sur 3 composantes, complémentaires et de nature très différente :</a:t>
            </a: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1er pilier : la </a:t>
            </a:r>
            <a:r>
              <a:rPr lang="fr-FR" u="sng" dirty="0">
                <a:effectLst>
                  <a:outerShdw blurRad="38100" dist="38100" dir="2700000" algn="tl">
                    <a:srgbClr val="000000">
                      <a:alpha val="43137"/>
                    </a:srgbClr>
                  </a:outerShdw>
                </a:effectLst>
                <a:latin typeface="CIDFont+F1"/>
              </a:rPr>
              <a:t>sécurité sociale</a:t>
            </a:r>
            <a:r>
              <a:rPr lang="fr-FR" dirty="0">
                <a:latin typeface="CIDFont+F1"/>
              </a:rPr>
              <a:t> organisée au niveau général d’un pays et permettant d’octroyer un 1er niveau de base en matière de pension.</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2ème pilier : les </a:t>
            </a:r>
            <a:r>
              <a:rPr lang="fr-FR" u="sng" dirty="0">
                <a:effectLst>
                  <a:outerShdw blurRad="38100" dist="38100" dir="2700000" algn="tl">
                    <a:srgbClr val="000000">
                      <a:alpha val="43137"/>
                    </a:srgbClr>
                  </a:outerShdw>
                </a:effectLst>
                <a:latin typeface="CIDFont+F1"/>
              </a:rPr>
              <a:t>régimes professionnels</a:t>
            </a:r>
            <a:r>
              <a:rPr lang="fr-FR" dirty="0">
                <a:latin typeface="CIDFont+F1"/>
              </a:rPr>
              <a:t> organisés au sein d’une entreprise ou d’un secteur d’activité, octroyant à chacun des affiliés de ces régimes un complément à la SS.</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3éme pilier : l’</a:t>
            </a:r>
            <a:r>
              <a:rPr lang="fr-FR" u="sng" dirty="0">
                <a:effectLst>
                  <a:outerShdw blurRad="38100" dist="38100" dir="2700000" algn="tl">
                    <a:srgbClr val="000000">
                      <a:alpha val="43137"/>
                    </a:srgbClr>
                  </a:outerShdw>
                </a:effectLst>
                <a:latin typeface="CIDFont+F1"/>
              </a:rPr>
              <a:t>épargne individuelle</a:t>
            </a:r>
            <a:r>
              <a:rPr lang="fr-FR" dirty="0">
                <a:latin typeface="CIDFont+F1"/>
              </a:rPr>
              <a:t> organisée au libre choix de chacun.</a:t>
            </a: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algn="l"/>
            <a:r>
              <a:rPr lang="fr-FR" dirty="0">
                <a:latin typeface="CIDFont+F1"/>
              </a:rPr>
              <a:t>Chacun de ces piliers a ses propres modes de fonctionnement, le caractère plus ou moins collectif du pilier influant fondamentalement sur son mode d'organisation. Les premier et second piliers seront dénommés ci-après régime de retraite.</a:t>
            </a: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mj-lt"/>
            </a:endParaRPr>
          </a:p>
        </p:txBody>
      </p:sp>
      <p:sp>
        <p:nvSpPr>
          <p:cNvPr id="37" name="Text Box 29">
            <a:extLst>
              <a:ext uri="{FF2B5EF4-FFF2-40B4-BE49-F238E27FC236}">
                <a16:creationId xmlns:a16="http://schemas.microsoft.com/office/drawing/2014/main" id="{2A34FBDC-92A1-4C5D-96B5-E2220B08A295}"/>
              </a:ext>
            </a:extLst>
          </p:cNvPr>
          <p:cNvSpPr txBox="1">
            <a:spLocks noChangeArrowheads="1"/>
          </p:cNvSpPr>
          <p:nvPr/>
        </p:nvSpPr>
        <p:spPr bwMode="auto">
          <a:xfrm>
            <a:off x="4119847" y="1066274"/>
            <a:ext cx="2993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 Régimes de retraite</a:t>
            </a:r>
          </a:p>
        </p:txBody>
      </p:sp>
      <p:sp>
        <p:nvSpPr>
          <p:cNvPr id="38" name="Text Box 29">
            <a:extLst>
              <a:ext uri="{FF2B5EF4-FFF2-40B4-BE49-F238E27FC236}">
                <a16:creationId xmlns:a16="http://schemas.microsoft.com/office/drawing/2014/main" id="{4091079F-936C-4A5C-A064-56464083071D}"/>
              </a:ext>
            </a:extLst>
          </p:cNvPr>
          <p:cNvSpPr txBox="1">
            <a:spLocks noChangeArrowheads="1"/>
          </p:cNvSpPr>
          <p:nvPr/>
        </p:nvSpPr>
        <p:spPr bwMode="auto">
          <a:xfrm>
            <a:off x="3963235" y="1542231"/>
            <a:ext cx="33019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1.1) Théorie des 3 piliers</a:t>
            </a:r>
          </a:p>
        </p:txBody>
      </p:sp>
    </p:spTree>
    <p:extLst>
      <p:ext uri="{BB962C8B-B14F-4D97-AF65-F5344CB8AC3E}">
        <p14:creationId xmlns:p14="http://schemas.microsoft.com/office/powerpoint/2010/main" val="154513153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0"/>
                                  </p:iterate>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30</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131990"/>
            <a:ext cx="5884993" cy="5632311"/>
          </a:xfrm>
          <a:prstGeom prst="rect">
            <a:avLst/>
          </a:prstGeom>
          <a:noFill/>
        </p:spPr>
        <p:txBody>
          <a:bodyPr wrap="square">
            <a:spAutoFit/>
          </a:bodyPr>
          <a:lstStyle/>
          <a:p>
            <a:pPr algn="l"/>
            <a:r>
              <a:rPr lang="fr-FR" dirty="0">
                <a:latin typeface="CIDFont+F1"/>
              </a:rPr>
              <a:t>On note alors :                                   la fonction de population </a:t>
            </a:r>
          </a:p>
          <a:p>
            <a:pPr algn="l"/>
            <a:r>
              <a:rPr lang="fr-FR" dirty="0">
                <a:latin typeface="CIDFont+F1"/>
              </a:rPr>
              <a:t>donnant à la date t, l’effectif de la population d’âge x.</a:t>
            </a:r>
          </a:p>
          <a:p>
            <a:pPr algn="l"/>
            <a:r>
              <a:rPr lang="fr-FR" dirty="0">
                <a:latin typeface="CIDFont+F1"/>
              </a:rPr>
              <a:t>La population totale à la date t :</a:t>
            </a:r>
          </a:p>
          <a:p>
            <a:pPr algn="l"/>
            <a:endParaRPr lang="fr-FR" dirty="0">
              <a:latin typeface="CIDFont+F1"/>
            </a:endParaRPr>
          </a:p>
          <a:p>
            <a:pPr algn="l"/>
            <a:r>
              <a:rPr lang="fr-FR" dirty="0">
                <a:latin typeface="CIDFont+F1"/>
              </a:rPr>
              <a:t>La fonction L de 2 v. permet de faire une triple analyse : </a:t>
            </a: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on représente communément cette suite sous forme</a:t>
            </a:r>
          </a:p>
          <a:p>
            <a:pPr algn="l"/>
            <a:r>
              <a:rPr lang="fr-FR" dirty="0">
                <a:latin typeface="CIDFont+F1"/>
              </a:rPr>
              <a:t>d’un graphe : </a:t>
            </a:r>
            <a:r>
              <a:rPr lang="fr-FR" dirty="0">
                <a:solidFill>
                  <a:srgbClr val="FF0000"/>
                </a:solidFill>
                <a:effectLst>
                  <a:outerShdw blurRad="38100" dist="38100" dir="2700000" algn="tl">
                    <a:srgbClr val="000000">
                      <a:alpha val="43137"/>
                    </a:srgbClr>
                  </a:outerShdw>
                </a:effectLst>
                <a:latin typeface="CIDFont+F1"/>
              </a:rPr>
              <a:t>pyramide des âges</a:t>
            </a:r>
          </a:p>
          <a:p>
            <a:pPr algn="l"/>
            <a:endParaRPr lang="fr-FR" dirty="0">
              <a:solidFill>
                <a:srgbClr val="FF0000"/>
              </a:solidFill>
              <a:effectLst>
                <a:outerShdw blurRad="38100" dist="38100" dir="2700000" algn="tl">
                  <a:srgbClr val="000000">
                    <a:alpha val="43137"/>
                  </a:srgbClr>
                </a:outerShdw>
              </a:effectLst>
              <a:latin typeface="CIDFont+F1"/>
            </a:endParaRPr>
          </a:p>
          <a:p>
            <a:pPr algn="l"/>
            <a:endParaRPr lang="fr-FR" dirty="0">
              <a:solidFill>
                <a:srgbClr val="FF0000"/>
              </a:solidFill>
              <a:effectLst>
                <a:outerShdw blurRad="38100" dist="38100" dir="2700000" algn="tl">
                  <a:srgbClr val="000000">
                    <a:alpha val="43137"/>
                  </a:srgbClr>
                </a:outerShdw>
              </a:effectLst>
              <a:latin typeface="CIDFont+F1"/>
            </a:endParaRPr>
          </a:p>
          <a:p>
            <a:pPr algn="l"/>
            <a:endParaRPr lang="fr-FR" dirty="0">
              <a:solidFill>
                <a:srgbClr val="FF0000"/>
              </a:solidFill>
              <a:effectLst>
                <a:outerShdw blurRad="38100" dist="38100" dir="2700000" algn="tl">
                  <a:srgbClr val="000000">
                    <a:alpha val="43137"/>
                  </a:srgbClr>
                </a:outerShdw>
              </a:effectLst>
              <a:latin typeface="CIDFont+F1"/>
            </a:endParaRPr>
          </a:p>
          <a:p>
            <a:pPr algn="l"/>
            <a:r>
              <a:rPr lang="fr-FR" dirty="0">
                <a:latin typeface="CIDFont+F1"/>
              </a:rPr>
              <a:t>permettant de suivre au cours du temps l’évolution</a:t>
            </a:r>
          </a:p>
          <a:p>
            <a:pPr algn="l"/>
            <a:r>
              <a:rPr lang="fr-FR" dirty="0">
                <a:latin typeface="CIDFont+F1"/>
              </a:rPr>
              <a:t>en effectif d’une classe d’âge fixe.</a:t>
            </a: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permettent de suivre l’évolution d’une cohorte d’âge</a:t>
            </a:r>
          </a:p>
          <a:p>
            <a:pPr algn="l"/>
            <a:r>
              <a:rPr lang="fr-FR" dirty="0">
                <a:latin typeface="CIDFont+F1"/>
              </a:rPr>
              <a:t>Initial x* au temps </a:t>
            </a:r>
          </a:p>
        </p:txBody>
      </p:sp>
      <p:pic>
        <p:nvPicPr>
          <p:cNvPr id="6" name="Picture 5">
            <a:extLst>
              <a:ext uri="{FF2B5EF4-FFF2-40B4-BE49-F238E27FC236}">
                <a16:creationId xmlns:a16="http://schemas.microsoft.com/office/drawing/2014/main" id="{CDF67CCD-10BC-4776-9C68-94D1F77991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55233" y="1234567"/>
            <a:ext cx="1638529" cy="225326"/>
          </a:xfrm>
          <a:prstGeom prst="rect">
            <a:avLst/>
          </a:prstGeom>
        </p:spPr>
      </p:pic>
      <p:pic>
        <p:nvPicPr>
          <p:cNvPr id="8" name="Picture 7" descr="A picture containing text, watch&#10;&#10;Description automatically generated">
            <a:extLst>
              <a:ext uri="{FF2B5EF4-FFF2-40B4-BE49-F238E27FC236}">
                <a16:creationId xmlns:a16="http://schemas.microsoft.com/office/drawing/2014/main" id="{87E29AC2-E784-464F-9275-0FCFA4EBECE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93762" y="1749588"/>
            <a:ext cx="1571844" cy="387279"/>
          </a:xfrm>
          <a:prstGeom prst="rect">
            <a:avLst/>
          </a:prstGeom>
        </p:spPr>
      </p:pic>
      <p:pic>
        <p:nvPicPr>
          <p:cNvPr id="10" name="Picture 9" descr="Diagram&#10;&#10;Description automatically generated with medium confidence">
            <a:extLst>
              <a:ext uri="{FF2B5EF4-FFF2-40B4-BE49-F238E27FC236}">
                <a16:creationId xmlns:a16="http://schemas.microsoft.com/office/drawing/2014/main" id="{085BB671-770E-4C22-933E-B533E2FB990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8348" y="2607859"/>
            <a:ext cx="4258269" cy="577398"/>
          </a:xfrm>
          <a:prstGeom prst="rect">
            <a:avLst/>
          </a:prstGeom>
        </p:spPr>
      </p:pic>
      <p:pic>
        <p:nvPicPr>
          <p:cNvPr id="12" name="Picture 11">
            <a:extLst>
              <a:ext uri="{FF2B5EF4-FFF2-40B4-BE49-F238E27FC236}">
                <a16:creationId xmlns:a16="http://schemas.microsoft.com/office/drawing/2014/main" id="{6A45B026-5FAE-4668-A03F-7DAF2E828A8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3714" y="3996298"/>
            <a:ext cx="4782217" cy="295316"/>
          </a:xfrm>
          <a:prstGeom prst="rect">
            <a:avLst/>
          </a:prstGeom>
        </p:spPr>
      </p:pic>
      <p:pic>
        <p:nvPicPr>
          <p:cNvPr id="14" name="Picture 13">
            <a:extLst>
              <a:ext uri="{FF2B5EF4-FFF2-40B4-BE49-F238E27FC236}">
                <a16:creationId xmlns:a16="http://schemas.microsoft.com/office/drawing/2014/main" id="{C9B0AD5D-09EA-4F62-BBBF-869944CBB3B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14690" y="4277822"/>
            <a:ext cx="3105583" cy="302782"/>
          </a:xfrm>
          <a:prstGeom prst="rect">
            <a:avLst/>
          </a:prstGeom>
        </p:spPr>
      </p:pic>
      <p:pic>
        <p:nvPicPr>
          <p:cNvPr id="16" name="Picture 15">
            <a:extLst>
              <a:ext uri="{FF2B5EF4-FFF2-40B4-BE49-F238E27FC236}">
                <a16:creationId xmlns:a16="http://schemas.microsoft.com/office/drawing/2014/main" id="{AAA3C027-0150-42AE-9CCB-03C86F638AE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47978" y="5344723"/>
            <a:ext cx="3439005" cy="247685"/>
          </a:xfrm>
          <a:prstGeom prst="rect">
            <a:avLst/>
          </a:prstGeom>
        </p:spPr>
      </p:pic>
      <p:pic>
        <p:nvPicPr>
          <p:cNvPr id="18" name="Picture 17">
            <a:extLst>
              <a:ext uri="{FF2B5EF4-FFF2-40B4-BE49-F238E27FC236}">
                <a16:creationId xmlns:a16="http://schemas.microsoft.com/office/drawing/2014/main" id="{032D5192-19FE-4559-BB1B-DB69624CF42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86003" y="5577642"/>
            <a:ext cx="3962953" cy="428685"/>
          </a:xfrm>
          <a:prstGeom prst="rect">
            <a:avLst/>
          </a:prstGeom>
        </p:spPr>
      </p:pic>
      <p:pic>
        <p:nvPicPr>
          <p:cNvPr id="26" name="Picture 25">
            <a:extLst>
              <a:ext uri="{FF2B5EF4-FFF2-40B4-BE49-F238E27FC236}">
                <a16:creationId xmlns:a16="http://schemas.microsoft.com/office/drawing/2014/main" id="{E1E54F8C-84FE-4A1B-80E2-68E456166DD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63189" y="6356349"/>
            <a:ext cx="1543265" cy="330573"/>
          </a:xfrm>
          <a:prstGeom prst="rect">
            <a:avLst/>
          </a:prstGeom>
        </p:spPr>
      </p:pic>
      <p:sp>
        <p:nvSpPr>
          <p:cNvPr id="41" name="TextBox 40">
            <a:extLst>
              <a:ext uri="{FF2B5EF4-FFF2-40B4-BE49-F238E27FC236}">
                <a16:creationId xmlns:a16="http://schemas.microsoft.com/office/drawing/2014/main" id="{986AE7CC-BE04-4AAA-92F3-E12004497810}"/>
              </a:ext>
            </a:extLst>
          </p:cNvPr>
          <p:cNvSpPr txBox="1"/>
          <p:nvPr/>
        </p:nvSpPr>
        <p:spPr>
          <a:xfrm>
            <a:off x="6239018" y="1129645"/>
            <a:ext cx="5884993" cy="5909310"/>
          </a:xfrm>
          <a:prstGeom prst="rect">
            <a:avLst/>
          </a:prstGeom>
          <a:noFill/>
        </p:spPr>
        <p:txBody>
          <a:bodyPr wrap="square">
            <a:spAutoFit/>
          </a:bodyPr>
          <a:lstStyle/>
          <a:p>
            <a:pPr algn="l"/>
            <a:r>
              <a:rPr lang="fr-FR" dirty="0">
                <a:latin typeface="CIDFont+F1"/>
              </a:rPr>
              <a:t>La dynamique des populations tente de comprendre l’évolution des effectifs à partir de 2 phénomènes explicatifs :</a:t>
            </a:r>
          </a:p>
          <a:p>
            <a:pPr algn="l"/>
            <a:endParaRPr lang="fr-FR" dirty="0">
              <a:latin typeface="CIDFont+F1"/>
            </a:endParaRPr>
          </a:p>
          <a:p>
            <a:pPr algn="l"/>
            <a:r>
              <a:rPr lang="fr-FR" dirty="0">
                <a:latin typeface="CIDFont+F1"/>
              </a:rPr>
              <a:t>Les </a:t>
            </a:r>
            <a:r>
              <a:rPr lang="fr-FR" u="sng" dirty="0">
                <a:effectLst>
                  <a:outerShdw blurRad="38100" dist="38100" dir="2700000" algn="tl">
                    <a:srgbClr val="000000">
                      <a:alpha val="43137"/>
                    </a:srgbClr>
                  </a:outerShdw>
                </a:effectLst>
                <a:latin typeface="CIDFont+F1"/>
              </a:rPr>
              <a:t>entrées</a:t>
            </a:r>
            <a:r>
              <a:rPr lang="fr-FR" dirty="0">
                <a:latin typeface="CIDFont+F1"/>
              </a:rPr>
              <a:t> (naissance, immigration, embauche, …). On notera                                    la fonction donnant à la date t l’effectif des nouveaux entrants à l’âge x.</a:t>
            </a:r>
          </a:p>
          <a:p>
            <a:pPr algn="l"/>
            <a:endParaRPr lang="fr-FR" dirty="0">
              <a:latin typeface="CIDFont+F1"/>
            </a:endParaRPr>
          </a:p>
          <a:p>
            <a:pPr algn="l"/>
            <a:r>
              <a:rPr lang="fr-FR" dirty="0">
                <a:latin typeface="CIDFont+F1"/>
              </a:rPr>
              <a:t>Les </a:t>
            </a:r>
            <a:r>
              <a:rPr lang="fr-FR" u="sng" dirty="0">
                <a:effectLst>
                  <a:outerShdw blurRad="38100" dist="38100" dir="2700000" algn="tl">
                    <a:srgbClr val="000000">
                      <a:alpha val="43137"/>
                    </a:srgbClr>
                  </a:outerShdw>
                </a:effectLst>
                <a:latin typeface="CIDFont+F1"/>
              </a:rPr>
              <a:t>sorties</a:t>
            </a:r>
            <a:r>
              <a:rPr lang="fr-FR" dirty="0">
                <a:latin typeface="CIDFont+F1"/>
              </a:rPr>
              <a:t> (décès, émigration, démission, …). On notera</a:t>
            </a:r>
          </a:p>
          <a:p>
            <a:pPr algn="l"/>
            <a:r>
              <a:rPr lang="fr-FR" dirty="0">
                <a:latin typeface="CIDFont+F1"/>
              </a:rPr>
              <a:t>                                         les probabilités de survie dans la population (proba étant à la date t et à l’âge x dans la population, d’encore y être à l’âge x.</a:t>
            </a:r>
          </a:p>
          <a:p>
            <a:pPr algn="l"/>
            <a:endParaRPr lang="fr-FR" dirty="0">
              <a:latin typeface="CIDFont+F1"/>
            </a:endParaRPr>
          </a:p>
          <a:p>
            <a:pPr algn="l"/>
            <a:r>
              <a:rPr lang="fr-FR" dirty="0">
                <a:latin typeface="CIDFont+F1"/>
              </a:rPr>
              <a:t>Ces différentes fonctions de population sont reliées par la </a:t>
            </a:r>
            <a:r>
              <a:rPr lang="fr-FR" dirty="0">
                <a:solidFill>
                  <a:srgbClr val="FF0000"/>
                </a:solidFill>
                <a:effectLst>
                  <a:outerShdw blurRad="38100" dist="38100" dir="2700000" algn="tl">
                    <a:srgbClr val="000000">
                      <a:alpha val="43137"/>
                    </a:srgbClr>
                  </a:outerShdw>
                </a:effectLst>
                <a:latin typeface="CIDFont+F1"/>
              </a:rPr>
              <a:t>relation de renouvellement</a:t>
            </a:r>
            <a:r>
              <a:rPr lang="fr-FR" dirty="0">
                <a:latin typeface="CIDFont+F1"/>
              </a:rPr>
              <a:t>, basée sur le suivi d’une cohorte :</a:t>
            </a:r>
          </a:p>
          <a:p>
            <a:pPr algn="l"/>
            <a:endParaRPr lang="fr-FR" dirty="0">
              <a:latin typeface="CIDFont+F1"/>
            </a:endParaRPr>
          </a:p>
          <a:p>
            <a:pPr algn="l"/>
            <a:endParaRPr lang="fr-FR" dirty="0">
              <a:latin typeface="CIDFont+F1"/>
            </a:endParaRPr>
          </a:p>
          <a:p>
            <a:pPr algn="l"/>
            <a:r>
              <a:rPr lang="fr-FR" dirty="0">
                <a:latin typeface="CIDFont+F1"/>
              </a:rPr>
              <a:t>Exprimant simplement que pour être présent dans h années dans la population, il faut soit y être initialement et y avoir survécu, soit y être entré entre-temps et avoir également survécu.</a:t>
            </a:r>
          </a:p>
          <a:p>
            <a:pPr algn="l"/>
            <a:endParaRPr lang="fr-FR" dirty="0">
              <a:latin typeface="CIDFont+F1"/>
            </a:endParaRPr>
          </a:p>
        </p:txBody>
      </p:sp>
      <p:pic>
        <p:nvPicPr>
          <p:cNvPr id="29" name="Picture 28">
            <a:extLst>
              <a:ext uri="{FF2B5EF4-FFF2-40B4-BE49-F238E27FC236}">
                <a16:creationId xmlns:a16="http://schemas.microsoft.com/office/drawing/2014/main" id="{5D2520FD-B7D6-4B53-929E-CC3C1ABE048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73000" y="2277859"/>
            <a:ext cx="1676634" cy="276264"/>
          </a:xfrm>
          <a:prstGeom prst="rect">
            <a:avLst/>
          </a:prstGeom>
        </p:spPr>
      </p:pic>
      <p:pic>
        <p:nvPicPr>
          <p:cNvPr id="31" name="Picture 30">
            <a:extLst>
              <a:ext uri="{FF2B5EF4-FFF2-40B4-BE49-F238E27FC236}">
                <a16:creationId xmlns:a16="http://schemas.microsoft.com/office/drawing/2014/main" id="{01521FB6-DE68-45B2-8CF7-56A32B21E33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97515" y="3385671"/>
            <a:ext cx="2181529" cy="329297"/>
          </a:xfrm>
          <a:prstGeom prst="rect">
            <a:avLst/>
          </a:prstGeom>
        </p:spPr>
      </p:pic>
      <p:pic>
        <p:nvPicPr>
          <p:cNvPr id="33" name="Picture 32" descr="A picture containing text, clock&#10;&#10;Description automatically generated">
            <a:extLst>
              <a:ext uri="{FF2B5EF4-FFF2-40B4-BE49-F238E27FC236}">
                <a16:creationId xmlns:a16="http://schemas.microsoft.com/office/drawing/2014/main" id="{23A823F6-64FC-4FF6-806B-EFD677654AB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405728" y="5039485"/>
            <a:ext cx="5612370" cy="507274"/>
          </a:xfrm>
          <a:prstGeom prst="rect">
            <a:avLst/>
          </a:prstGeom>
        </p:spPr>
      </p:pic>
    </p:spTree>
    <p:extLst>
      <p:ext uri="{BB962C8B-B14F-4D97-AF65-F5344CB8AC3E}">
        <p14:creationId xmlns:p14="http://schemas.microsoft.com/office/powerpoint/2010/main" val="394600632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31</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131990"/>
            <a:ext cx="5927196" cy="2862322"/>
          </a:xfrm>
          <a:prstGeom prst="rect">
            <a:avLst/>
          </a:prstGeom>
          <a:noFill/>
        </p:spPr>
        <p:txBody>
          <a:bodyPr wrap="square">
            <a:spAutoFit/>
          </a:bodyPr>
          <a:lstStyle/>
          <a:p>
            <a:pPr algn="l"/>
            <a:r>
              <a:rPr lang="fr-FR" dirty="0">
                <a:latin typeface="CIDFont+F1"/>
              </a:rPr>
              <a:t>Un cas particulier important est celui où les entrées se font à un âge unique (par exemple les naissances à l’âge x=0). On a dans ce cas :</a:t>
            </a:r>
          </a:p>
          <a:p>
            <a:pPr algn="l"/>
            <a:endParaRPr lang="fr-FR" dirty="0">
              <a:latin typeface="CIDFont+F1"/>
            </a:endParaRPr>
          </a:p>
          <a:p>
            <a:pPr algn="l"/>
            <a:endParaRPr lang="fr-FR" dirty="0">
              <a:latin typeface="CIDFont+F1"/>
            </a:endParaRPr>
          </a:p>
          <a:p>
            <a:pPr algn="l"/>
            <a:r>
              <a:rPr lang="fr-FR" dirty="0">
                <a:latin typeface="CIDFont+F1"/>
              </a:rPr>
              <a:t>La relation de renouvellement se réduit alors à :</a:t>
            </a:r>
          </a:p>
          <a:p>
            <a:pPr algn="l"/>
            <a:endParaRPr lang="fr-FR" dirty="0">
              <a:latin typeface="CIDFont+F1"/>
            </a:endParaRPr>
          </a:p>
          <a:p>
            <a:pPr algn="l"/>
            <a:r>
              <a:rPr lang="fr-FR" dirty="0">
                <a:latin typeface="CIDFont+F1"/>
              </a:rPr>
              <a:t>Si on suppose de plus les probabilités de survie indépendantes du temps, il vient :</a:t>
            </a:r>
          </a:p>
          <a:p>
            <a:pPr algn="l"/>
            <a:endParaRPr lang="fr-FR" dirty="0">
              <a:latin typeface="CIDFont+F1"/>
            </a:endParaRPr>
          </a:p>
        </p:txBody>
      </p:sp>
      <p:sp>
        <p:nvSpPr>
          <p:cNvPr id="41" name="TextBox 40">
            <a:extLst>
              <a:ext uri="{FF2B5EF4-FFF2-40B4-BE49-F238E27FC236}">
                <a16:creationId xmlns:a16="http://schemas.microsoft.com/office/drawing/2014/main" id="{986AE7CC-BE04-4AAA-92F3-E12004497810}"/>
              </a:ext>
            </a:extLst>
          </p:cNvPr>
          <p:cNvSpPr txBox="1"/>
          <p:nvPr/>
        </p:nvSpPr>
        <p:spPr>
          <a:xfrm>
            <a:off x="6444845" y="1129645"/>
            <a:ext cx="5679166" cy="5355312"/>
          </a:xfrm>
          <a:prstGeom prst="rect">
            <a:avLst/>
          </a:prstGeom>
          <a:noFill/>
        </p:spPr>
        <p:txBody>
          <a:bodyPr wrap="square">
            <a:spAutoFit/>
          </a:bodyPr>
          <a:lstStyle/>
          <a:p>
            <a:pPr marL="342900" indent="-342900" algn="l">
              <a:buAutoNum type="arabicParenR"/>
            </a:pPr>
            <a:r>
              <a:rPr lang="fr-FR" dirty="0">
                <a:latin typeface="CIDFont+F1"/>
              </a:rPr>
              <a:t>Pop à l’état stationnaire relatif :</a:t>
            </a:r>
          </a:p>
          <a:p>
            <a:pPr algn="l"/>
            <a:r>
              <a:rPr lang="fr-FR" dirty="0">
                <a:latin typeface="CIDFont+F1"/>
              </a:rPr>
              <a:t>lorsque sa fonction de population satisfait au critère de séparation :</a:t>
            </a:r>
          </a:p>
          <a:p>
            <a:pPr algn="l"/>
            <a:endParaRPr lang="fr-FR" dirty="0">
              <a:latin typeface="CIDFont+F1"/>
            </a:endParaRPr>
          </a:p>
          <a:p>
            <a:pPr algn="l"/>
            <a:r>
              <a:rPr lang="fr-FR" dirty="0">
                <a:latin typeface="CIDFont+F1"/>
              </a:rPr>
              <a:t> </a:t>
            </a:r>
          </a:p>
          <a:p>
            <a:pPr algn="l"/>
            <a:endParaRPr lang="fr-FR" dirty="0">
              <a:latin typeface="CIDFont+F1"/>
            </a:endParaRPr>
          </a:p>
          <a:p>
            <a:pPr algn="l"/>
            <a:r>
              <a:rPr lang="fr-FR" dirty="0">
                <a:latin typeface="CIDFont+F1"/>
              </a:rPr>
              <a:t>De telles populations ont une pyramide des âges de forme constante dans le temps ; en particulier les ratios suivants sont constants :</a:t>
            </a:r>
          </a:p>
          <a:p>
            <a:pPr algn="l"/>
            <a:endParaRPr lang="fr-FR" dirty="0">
              <a:latin typeface="CIDFont+F1"/>
            </a:endParaRPr>
          </a:p>
          <a:p>
            <a:pPr algn="l"/>
            <a:r>
              <a:rPr lang="fr-FR" dirty="0">
                <a:latin typeface="CIDFont+F1"/>
              </a:rPr>
              <a:t>a) Ration entre les effectifs de 2 classes d’âge :</a:t>
            </a:r>
          </a:p>
          <a:p>
            <a:pPr algn="l"/>
            <a:endParaRPr lang="fr-FR" dirty="0">
              <a:latin typeface="CIDFont+F1"/>
            </a:endParaRPr>
          </a:p>
          <a:p>
            <a:pPr algn="l"/>
            <a:endParaRPr lang="fr-FR" dirty="0">
              <a:latin typeface="CIDFont+F1"/>
            </a:endParaRPr>
          </a:p>
          <a:p>
            <a:pPr algn="l"/>
            <a:r>
              <a:rPr lang="fr-FR" dirty="0">
                <a:latin typeface="CIDFont+F1"/>
              </a:rPr>
              <a:t>b) Ratio entre les effectifs de 2 sous-groupes de la pop :</a:t>
            </a:r>
          </a:p>
          <a:p>
            <a:pPr algn="l"/>
            <a:endParaRPr lang="fr-FR" dirty="0">
              <a:latin typeface="CIDFont+F1"/>
            </a:endParaRPr>
          </a:p>
          <a:p>
            <a:pPr algn="l"/>
            <a:r>
              <a:rPr lang="fr-FR" dirty="0">
                <a:latin typeface="CIDFont+F1"/>
              </a:rPr>
              <a:t>2) Pop à l’état stationnaire absolue :</a:t>
            </a:r>
          </a:p>
          <a:p>
            <a:pPr algn="l"/>
            <a:r>
              <a:rPr lang="fr-FR" dirty="0">
                <a:latin typeface="CIDFont+F1"/>
              </a:rPr>
              <a:t>Lorsque sa fonction de pop est indépendante du temps.</a:t>
            </a:r>
          </a:p>
          <a:p>
            <a:pPr algn="l"/>
            <a:r>
              <a:rPr lang="fr-FR" dirty="0">
                <a:latin typeface="CIDFont+F1"/>
              </a:rPr>
              <a:t> </a:t>
            </a:r>
          </a:p>
          <a:p>
            <a:pPr algn="l"/>
            <a:endParaRPr lang="fr-FR" dirty="0">
              <a:latin typeface="CIDFont+F1"/>
            </a:endParaRPr>
          </a:p>
        </p:txBody>
      </p:sp>
      <p:pic>
        <p:nvPicPr>
          <p:cNvPr id="5" name="Picture 4" descr="Icon&#10;&#10;Description automatically generated">
            <a:extLst>
              <a:ext uri="{FF2B5EF4-FFF2-40B4-BE49-F238E27FC236}">
                <a16:creationId xmlns:a16="http://schemas.microsoft.com/office/drawing/2014/main" id="{9CA87952-F68D-429A-AA29-6012FE2B7F4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29211" y="1782459"/>
            <a:ext cx="2286319" cy="609685"/>
          </a:xfrm>
          <a:prstGeom prst="rect">
            <a:avLst/>
          </a:prstGeom>
        </p:spPr>
      </p:pic>
      <p:pic>
        <p:nvPicPr>
          <p:cNvPr id="9" name="Picture 8">
            <a:extLst>
              <a:ext uri="{FF2B5EF4-FFF2-40B4-BE49-F238E27FC236}">
                <a16:creationId xmlns:a16="http://schemas.microsoft.com/office/drawing/2014/main" id="{520F0B0B-643D-482D-9E1C-9327E9E009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01714" y="2805913"/>
            <a:ext cx="3543795" cy="314369"/>
          </a:xfrm>
          <a:prstGeom prst="rect">
            <a:avLst/>
          </a:prstGeom>
        </p:spPr>
      </p:pic>
      <p:pic>
        <p:nvPicPr>
          <p:cNvPr id="13" name="Picture 12">
            <a:extLst>
              <a:ext uri="{FF2B5EF4-FFF2-40B4-BE49-F238E27FC236}">
                <a16:creationId xmlns:a16="http://schemas.microsoft.com/office/drawing/2014/main" id="{6E9A6179-467A-44DA-B382-9209E259280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44661" y="3740928"/>
            <a:ext cx="2857899" cy="266737"/>
          </a:xfrm>
          <a:prstGeom prst="rect">
            <a:avLst/>
          </a:prstGeom>
        </p:spPr>
      </p:pic>
      <p:sp>
        <p:nvSpPr>
          <p:cNvPr id="37" name="Text Box 29">
            <a:extLst>
              <a:ext uri="{FF2B5EF4-FFF2-40B4-BE49-F238E27FC236}">
                <a16:creationId xmlns:a16="http://schemas.microsoft.com/office/drawing/2014/main" id="{DA4BD1E1-25E6-474A-8A66-2FA2342FC6B0}"/>
              </a:ext>
            </a:extLst>
          </p:cNvPr>
          <p:cNvSpPr txBox="1">
            <a:spLocks noChangeArrowheads="1"/>
          </p:cNvSpPr>
          <p:nvPr/>
        </p:nvSpPr>
        <p:spPr bwMode="auto">
          <a:xfrm>
            <a:off x="345739" y="4153021"/>
            <a:ext cx="50557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2.3) Modèles discrets de la population</a:t>
            </a:r>
          </a:p>
        </p:txBody>
      </p:sp>
      <p:sp>
        <p:nvSpPr>
          <p:cNvPr id="38" name="TextBox 37">
            <a:extLst>
              <a:ext uri="{FF2B5EF4-FFF2-40B4-BE49-F238E27FC236}">
                <a16:creationId xmlns:a16="http://schemas.microsoft.com/office/drawing/2014/main" id="{8002F22C-3264-472D-ACED-D37BB29E9F00}"/>
              </a:ext>
            </a:extLst>
          </p:cNvPr>
          <p:cNvSpPr txBox="1"/>
          <p:nvPr/>
        </p:nvSpPr>
        <p:spPr>
          <a:xfrm>
            <a:off x="527528" y="4590302"/>
            <a:ext cx="5643501" cy="1477328"/>
          </a:xfrm>
          <a:prstGeom prst="rect">
            <a:avLst/>
          </a:prstGeom>
          <a:noFill/>
        </p:spPr>
        <p:txBody>
          <a:bodyPr wrap="square">
            <a:spAutoFit/>
          </a:bodyPr>
          <a:lstStyle/>
          <a:p>
            <a:pPr algn="l"/>
            <a:r>
              <a:rPr lang="fr-FR" dirty="0">
                <a:latin typeface="CIDFont+F1"/>
              </a:rPr>
              <a:t>Parmi l’ensemble des populations, la démographie s’intéresse tout particulièrement à certaines classes de populations ; ces dernières présenteront notamment en matière de retraite, des propriétés de stabilité temporelle en termes de charges.</a:t>
            </a:r>
          </a:p>
        </p:txBody>
      </p:sp>
      <p:pic>
        <p:nvPicPr>
          <p:cNvPr id="17" name="Picture 16">
            <a:extLst>
              <a:ext uri="{FF2B5EF4-FFF2-40B4-BE49-F238E27FC236}">
                <a16:creationId xmlns:a16="http://schemas.microsoft.com/office/drawing/2014/main" id="{5CBC3144-431E-49A5-8C7D-8B96AA453A8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71221" y="1853990"/>
            <a:ext cx="1676634" cy="257211"/>
          </a:xfrm>
          <a:prstGeom prst="rect">
            <a:avLst/>
          </a:prstGeom>
        </p:spPr>
      </p:pic>
      <p:pic>
        <p:nvPicPr>
          <p:cNvPr id="20" name="Picture 19" descr="Text&#10;&#10;Description automatically generated with medium confidence">
            <a:extLst>
              <a:ext uri="{FF2B5EF4-FFF2-40B4-BE49-F238E27FC236}">
                <a16:creationId xmlns:a16="http://schemas.microsoft.com/office/drawing/2014/main" id="{CF0B5205-9492-47FA-9802-89D509AE067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75746" y="2146975"/>
            <a:ext cx="3467584" cy="676369"/>
          </a:xfrm>
          <a:prstGeom prst="rect">
            <a:avLst/>
          </a:prstGeom>
        </p:spPr>
      </p:pic>
      <p:pic>
        <p:nvPicPr>
          <p:cNvPr id="23" name="Picture 22">
            <a:extLst>
              <a:ext uri="{FF2B5EF4-FFF2-40B4-BE49-F238E27FC236}">
                <a16:creationId xmlns:a16="http://schemas.microsoft.com/office/drawing/2014/main" id="{288A7D53-9086-4411-AF0A-4971DD06F6A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18905" y="5888992"/>
            <a:ext cx="1181265" cy="238158"/>
          </a:xfrm>
          <a:prstGeom prst="rect">
            <a:avLst/>
          </a:prstGeom>
        </p:spPr>
      </p:pic>
    </p:spTree>
    <p:extLst>
      <p:ext uri="{BB962C8B-B14F-4D97-AF65-F5344CB8AC3E}">
        <p14:creationId xmlns:p14="http://schemas.microsoft.com/office/powerpoint/2010/main" val="281335500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32</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131990"/>
            <a:ext cx="5927196" cy="5078313"/>
          </a:xfrm>
          <a:prstGeom prst="rect">
            <a:avLst/>
          </a:prstGeom>
          <a:noFill/>
        </p:spPr>
        <p:txBody>
          <a:bodyPr wrap="square">
            <a:spAutoFit/>
          </a:bodyPr>
          <a:lstStyle/>
          <a:p>
            <a:pPr algn="l"/>
            <a:r>
              <a:rPr lang="fr-FR" dirty="0">
                <a:latin typeface="CIDFont+F1"/>
              </a:rPr>
              <a:t>3) Construction de pop stationnaires :</a:t>
            </a:r>
          </a:p>
          <a:p>
            <a:pPr algn="l"/>
            <a:endParaRPr lang="fr-FR" dirty="0">
              <a:latin typeface="CIDFont+F1"/>
            </a:endParaRPr>
          </a:p>
          <a:p>
            <a:pPr algn="l"/>
            <a:r>
              <a:rPr lang="fr-FR" dirty="0">
                <a:latin typeface="CIDFont+F1"/>
              </a:rPr>
              <a:t>Les hypothèses permettant de générer des pop stationnaires.</a:t>
            </a:r>
          </a:p>
          <a:p>
            <a:pPr marL="342900" indent="-342900" algn="l">
              <a:buAutoNum type="alphaLcParenR"/>
            </a:pPr>
            <a:r>
              <a:rPr lang="fr-FR" dirty="0">
                <a:latin typeface="CIDFont+F1"/>
              </a:rPr>
              <a:t>Les entrées dans la population se font à un âge uniforme noté x0.</a:t>
            </a:r>
          </a:p>
          <a:p>
            <a:pPr algn="l"/>
            <a:r>
              <a:rPr lang="fr-FR" dirty="0">
                <a:latin typeface="CIDFont+F1"/>
              </a:rPr>
              <a:t>b) Les probas de survie sont indépendants du temps.</a:t>
            </a:r>
          </a:p>
          <a:p>
            <a:pPr algn="l"/>
            <a:r>
              <a:rPr lang="fr-FR" dirty="0">
                <a:latin typeface="CIDFont+F1"/>
              </a:rPr>
              <a:t>Dans ce cas, la fonction de pop :</a:t>
            </a:r>
          </a:p>
          <a:p>
            <a:pPr algn="l"/>
            <a:endParaRPr lang="fr-FR" dirty="0">
              <a:latin typeface="CIDFont+F1"/>
            </a:endParaRPr>
          </a:p>
          <a:p>
            <a:pPr algn="l"/>
            <a:r>
              <a:rPr lang="fr-FR" dirty="0">
                <a:latin typeface="CIDFont+F1"/>
              </a:rPr>
              <a:t>D’une manière générale, cette expression ne satisfait pas au critère de séparation.</a:t>
            </a:r>
          </a:p>
          <a:p>
            <a:pPr algn="l"/>
            <a:r>
              <a:rPr lang="fr-FR" dirty="0">
                <a:latin typeface="CIDFont+F1"/>
              </a:rPr>
              <a:t>Par exemple, si la fonction des entrées est une fonction linéaire, on a :</a:t>
            </a:r>
          </a:p>
          <a:p>
            <a:pPr algn="l"/>
            <a:endParaRPr lang="fr-FR" dirty="0">
              <a:latin typeface="CIDFont+F1"/>
            </a:endParaRPr>
          </a:p>
          <a:p>
            <a:pPr algn="l"/>
            <a:endParaRPr lang="fr-FR" dirty="0">
              <a:latin typeface="CIDFont+F1"/>
            </a:endParaRPr>
          </a:p>
          <a:p>
            <a:pPr algn="l"/>
            <a:r>
              <a:rPr lang="fr-FR" dirty="0">
                <a:latin typeface="CIDFont+F1"/>
              </a:rPr>
              <a:t>Qui n’est pas séparable.</a:t>
            </a:r>
          </a:p>
          <a:p>
            <a:pPr algn="l"/>
            <a:r>
              <a:rPr lang="fr-FR" dirty="0">
                <a:latin typeface="CIDFont+F1"/>
              </a:rPr>
              <a:t>Par contre, si la fonction des entrées est une exponentielle, il vient : </a:t>
            </a:r>
          </a:p>
          <a:p>
            <a:pPr algn="l"/>
            <a:endParaRPr lang="fr-FR" dirty="0">
              <a:latin typeface="CIDFont+F1"/>
            </a:endParaRPr>
          </a:p>
        </p:txBody>
      </p:sp>
      <p:sp>
        <p:nvSpPr>
          <p:cNvPr id="41" name="TextBox 40">
            <a:extLst>
              <a:ext uri="{FF2B5EF4-FFF2-40B4-BE49-F238E27FC236}">
                <a16:creationId xmlns:a16="http://schemas.microsoft.com/office/drawing/2014/main" id="{986AE7CC-BE04-4AAA-92F3-E12004497810}"/>
              </a:ext>
            </a:extLst>
          </p:cNvPr>
          <p:cNvSpPr txBox="1"/>
          <p:nvPr/>
        </p:nvSpPr>
        <p:spPr>
          <a:xfrm>
            <a:off x="6444845" y="1129645"/>
            <a:ext cx="5679166" cy="2308324"/>
          </a:xfrm>
          <a:prstGeom prst="rect">
            <a:avLst/>
          </a:prstGeom>
          <a:noFill/>
        </p:spPr>
        <p:txBody>
          <a:bodyPr wrap="square">
            <a:spAutoFit/>
          </a:bodyPr>
          <a:lstStyle/>
          <a:p>
            <a:pPr algn="l"/>
            <a:r>
              <a:rPr lang="fr-FR" dirty="0">
                <a:latin typeface="CIDFont+F1"/>
              </a:rPr>
              <a:t>L’effectif total de cette pop est donnée par: </a:t>
            </a:r>
          </a:p>
          <a:p>
            <a:pPr algn="l"/>
            <a:r>
              <a:rPr lang="fr-FR" dirty="0">
                <a:latin typeface="CIDFont+F1"/>
              </a:rPr>
              <a:t>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En particulier : </a:t>
            </a:r>
          </a:p>
        </p:txBody>
      </p:sp>
      <p:pic>
        <p:nvPicPr>
          <p:cNvPr id="6" name="Picture 5">
            <a:extLst>
              <a:ext uri="{FF2B5EF4-FFF2-40B4-BE49-F238E27FC236}">
                <a16:creationId xmlns:a16="http://schemas.microsoft.com/office/drawing/2014/main" id="{624EFC07-F002-4025-BB90-613A97EE05C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27499" y="2864926"/>
            <a:ext cx="2543530" cy="266737"/>
          </a:xfrm>
          <a:prstGeom prst="rect">
            <a:avLst/>
          </a:prstGeom>
        </p:spPr>
      </p:pic>
      <p:pic>
        <p:nvPicPr>
          <p:cNvPr id="8" name="Picture 7" descr="A picture containing text, watch&#10;&#10;Description automatically generated">
            <a:extLst>
              <a:ext uri="{FF2B5EF4-FFF2-40B4-BE49-F238E27FC236}">
                <a16:creationId xmlns:a16="http://schemas.microsoft.com/office/drawing/2014/main" id="{51205D45-87EE-4EED-9719-AE927073BC3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0587" y="4212295"/>
            <a:ext cx="3077004" cy="781159"/>
          </a:xfrm>
          <a:prstGeom prst="rect">
            <a:avLst/>
          </a:prstGeom>
        </p:spPr>
      </p:pic>
      <p:pic>
        <p:nvPicPr>
          <p:cNvPr id="11" name="Picture 10" descr="Text, letter&#10;&#10;Description automatically generated">
            <a:extLst>
              <a:ext uri="{FF2B5EF4-FFF2-40B4-BE49-F238E27FC236}">
                <a16:creationId xmlns:a16="http://schemas.microsoft.com/office/drawing/2014/main" id="{F86FF7ED-4113-4921-B56D-5F7DC69201F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8769" y="5596867"/>
            <a:ext cx="3086531" cy="1000881"/>
          </a:xfrm>
          <a:prstGeom prst="rect">
            <a:avLst/>
          </a:prstGeom>
        </p:spPr>
      </p:pic>
      <p:pic>
        <p:nvPicPr>
          <p:cNvPr id="14" name="Picture 13">
            <a:extLst>
              <a:ext uri="{FF2B5EF4-FFF2-40B4-BE49-F238E27FC236}">
                <a16:creationId xmlns:a16="http://schemas.microsoft.com/office/drawing/2014/main" id="{402CE9AE-D60A-4937-8DFE-CF56508D2D9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33063" y="6354089"/>
            <a:ext cx="1829055" cy="257211"/>
          </a:xfrm>
          <a:prstGeom prst="rect">
            <a:avLst/>
          </a:prstGeom>
        </p:spPr>
      </p:pic>
      <p:pic>
        <p:nvPicPr>
          <p:cNvPr id="16" name="Picture 15" descr="Text, letter&#10;&#10;Description automatically generated">
            <a:extLst>
              <a:ext uri="{FF2B5EF4-FFF2-40B4-BE49-F238E27FC236}">
                <a16:creationId xmlns:a16="http://schemas.microsoft.com/office/drawing/2014/main" id="{589C71DF-8CAC-4E90-8492-787E88BB43A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36284" y="1497096"/>
            <a:ext cx="3915321" cy="1200318"/>
          </a:xfrm>
          <a:prstGeom prst="rect">
            <a:avLst/>
          </a:prstGeom>
        </p:spPr>
      </p:pic>
      <p:pic>
        <p:nvPicPr>
          <p:cNvPr id="19" name="Picture 18">
            <a:extLst>
              <a:ext uri="{FF2B5EF4-FFF2-40B4-BE49-F238E27FC236}">
                <a16:creationId xmlns:a16="http://schemas.microsoft.com/office/drawing/2014/main" id="{3A1D8538-7EDB-4121-927C-7C1E5B653DB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07889" y="2672751"/>
            <a:ext cx="2572109" cy="276264"/>
          </a:xfrm>
          <a:prstGeom prst="rect">
            <a:avLst/>
          </a:prstGeom>
        </p:spPr>
      </p:pic>
      <p:pic>
        <p:nvPicPr>
          <p:cNvPr id="24" name="Picture 23" descr="Graphical user interface, text&#10;&#10;Description automatically generated">
            <a:extLst>
              <a:ext uri="{FF2B5EF4-FFF2-40B4-BE49-F238E27FC236}">
                <a16:creationId xmlns:a16="http://schemas.microsoft.com/office/drawing/2014/main" id="{1E365E0B-4350-403A-B266-2865DEA4F03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19865" y="3447714"/>
            <a:ext cx="4363059" cy="1181265"/>
          </a:xfrm>
          <a:prstGeom prst="rect">
            <a:avLst/>
          </a:prstGeom>
        </p:spPr>
      </p:pic>
    </p:spTree>
    <p:extLst>
      <p:ext uri="{BB962C8B-B14F-4D97-AF65-F5344CB8AC3E}">
        <p14:creationId xmlns:p14="http://schemas.microsoft.com/office/powerpoint/2010/main" val="130435605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33</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131990"/>
            <a:ext cx="5679166" cy="5078313"/>
          </a:xfrm>
          <a:prstGeom prst="rect">
            <a:avLst/>
          </a:prstGeom>
          <a:noFill/>
        </p:spPr>
        <p:txBody>
          <a:bodyPr wrap="square">
            <a:spAutoFit/>
          </a:bodyPr>
          <a:lstStyle/>
          <a:p>
            <a:pPr algn="l"/>
            <a:r>
              <a:rPr lang="fr-FR" dirty="0">
                <a:latin typeface="CIDFont+F1"/>
              </a:rPr>
              <a:t>Il est de tradition en SS de partitionner la pop globale en 3 sous-groupes d’âges :</a:t>
            </a:r>
          </a:p>
          <a:p>
            <a:pPr algn="l"/>
            <a:endParaRPr lang="fr-FR" dirty="0">
              <a:latin typeface="CIDFont+F1"/>
            </a:endParaRPr>
          </a:p>
          <a:p>
            <a:pPr algn="l"/>
            <a:endParaRPr lang="fr-FR" dirty="0">
              <a:latin typeface="CIDFont+F1"/>
            </a:endParaRPr>
          </a:p>
          <a:p>
            <a:pPr algn="l"/>
            <a:r>
              <a:rPr lang="fr-FR" dirty="0">
                <a:latin typeface="CIDFont+F1"/>
              </a:rPr>
              <a:t>On peut alors introduire 3 ratios, en supposant un modèle discret de pop.</a:t>
            </a:r>
          </a:p>
          <a:p>
            <a:pPr algn="l"/>
            <a:endParaRPr lang="fr-FR" dirty="0">
              <a:latin typeface="CIDFont+F1"/>
            </a:endParaRPr>
          </a:p>
          <a:p>
            <a:pPr algn="l"/>
            <a:r>
              <a:rPr lang="fr-FR" dirty="0">
                <a:latin typeface="CIDFont+F1"/>
              </a:rPr>
              <a:t>a) quotient de vieillesse : c’est le rapport entre l’effectif des retraités et l’effectif des actifs :</a:t>
            </a:r>
          </a:p>
          <a:p>
            <a:pPr marL="342900" indent="-342900" algn="l">
              <a:buAutoNum type="arabicParenR"/>
            </a:pPr>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Il mesure la dépendance des retraités par rapport aux actifs ; il joue un rôle important en théorie des retraites.</a:t>
            </a:r>
          </a:p>
          <a:p>
            <a:pPr algn="l"/>
            <a:endParaRPr lang="fr-FR" dirty="0">
              <a:latin typeface="CIDFont+F1"/>
            </a:endParaRPr>
          </a:p>
          <a:p>
            <a:pPr algn="l"/>
            <a:r>
              <a:rPr lang="fr-FR" dirty="0">
                <a:latin typeface="CIDFont+F1"/>
              </a:rPr>
              <a:t>b) Taux de support potentiel : C’est l’inverse du QV ; il mesure le # d’actifs par retraité :</a:t>
            </a:r>
          </a:p>
          <a:p>
            <a:pPr algn="l"/>
            <a:endParaRPr lang="fr-FR" dirty="0">
              <a:latin typeface="CIDFont+F1"/>
            </a:endParaRPr>
          </a:p>
        </p:txBody>
      </p:sp>
      <p:sp>
        <p:nvSpPr>
          <p:cNvPr id="41" name="TextBox 40">
            <a:extLst>
              <a:ext uri="{FF2B5EF4-FFF2-40B4-BE49-F238E27FC236}">
                <a16:creationId xmlns:a16="http://schemas.microsoft.com/office/drawing/2014/main" id="{986AE7CC-BE04-4AAA-92F3-E12004497810}"/>
              </a:ext>
            </a:extLst>
          </p:cNvPr>
          <p:cNvSpPr txBox="1"/>
          <p:nvPr/>
        </p:nvSpPr>
        <p:spPr>
          <a:xfrm>
            <a:off x="6444845" y="1129645"/>
            <a:ext cx="5679166" cy="5078313"/>
          </a:xfrm>
          <a:prstGeom prst="rect">
            <a:avLst/>
          </a:prstGeom>
          <a:noFill/>
        </p:spPr>
        <p:txBody>
          <a:bodyPr wrap="square">
            <a:spAutoFit/>
          </a:bodyPr>
          <a:lstStyle/>
          <a:p>
            <a:pPr algn="l"/>
            <a:r>
              <a:rPr lang="fr-FR" dirty="0">
                <a:latin typeface="CIDFont+F1"/>
              </a:rPr>
              <a:t>c) Coefficient d’intensité de vieillissement : il permet de mesurer au sein de la </a:t>
            </a:r>
            <a:r>
              <a:rPr lang="fr-FR" dirty="0" err="1">
                <a:latin typeface="CIDFont+F1"/>
              </a:rPr>
              <a:t>prop</a:t>
            </a:r>
            <a:r>
              <a:rPr lang="fr-FR" dirty="0">
                <a:latin typeface="CIDFont+F1"/>
              </a:rPr>
              <a:t> des retraités, la proportion d’un certain âge (par exemple 80 ans)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d) Quotient de jeunesse : c’est le rapport entre l’effectif des jeunes et l’effectif des actifs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e) Coefficient de dépendance : il mesure le degré globale de dépendance de la pop inactive (jeunes + vieux) par rapport à la pop active : </a:t>
            </a:r>
          </a:p>
          <a:p>
            <a:pPr algn="l"/>
            <a:endParaRPr lang="fr-FR" dirty="0">
              <a:latin typeface="CIDFont+F1"/>
            </a:endParaRPr>
          </a:p>
          <a:p>
            <a:pPr algn="l"/>
            <a:endParaRPr lang="fr-FR" dirty="0">
              <a:latin typeface="CIDFont+F1"/>
            </a:endParaRPr>
          </a:p>
        </p:txBody>
      </p:sp>
      <p:pic>
        <p:nvPicPr>
          <p:cNvPr id="5" name="Picture 4">
            <a:extLst>
              <a:ext uri="{FF2B5EF4-FFF2-40B4-BE49-F238E27FC236}">
                <a16:creationId xmlns:a16="http://schemas.microsoft.com/office/drawing/2014/main" id="{520664B0-C737-4000-9779-5D7AC0FC81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7905" y="1741687"/>
            <a:ext cx="2419688" cy="333422"/>
          </a:xfrm>
          <a:prstGeom prst="rect">
            <a:avLst/>
          </a:prstGeom>
        </p:spPr>
      </p:pic>
      <p:pic>
        <p:nvPicPr>
          <p:cNvPr id="9" name="Picture 8">
            <a:extLst>
              <a:ext uri="{FF2B5EF4-FFF2-40B4-BE49-F238E27FC236}">
                <a16:creationId xmlns:a16="http://schemas.microsoft.com/office/drawing/2014/main" id="{5D5E8843-D9A6-4818-A873-B81529855F9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30428" y="1784015"/>
            <a:ext cx="2381582" cy="314369"/>
          </a:xfrm>
          <a:prstGeom prst="rect">
            <a:avLst/>
          </a:prstGeom>
        </p:spPr>
      </p:pic>
      <p:pic>
        <p:nvPicPr>
          <p:cNvPr id="12" name="Picture 11">
            <a:extLst>
              <a:ext uri="{FF2B5EF4-FFF2-40B4-BE49-F238E27FC236}">
                <a16:creationId xmlns:a16="http://schemas.microsoft.com/office/drawing/2014/main" id="{753E1D60-5463-467C-B0EC-4CC7480714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11477" y="1483005"/>
            <a:ext cx="2238687" cy="295316"/>
          </a:xfrm>
          <a:prstGeom prst="rect">
            <a:avLst/>
          </a:prstGeom>
        </p:spPr>
      </p:pic>
      <p:pic>
        <p:nvPicPr>
          <p:cNvPr id="15" name="Picture 14" descr="Diagram, schematic&#10;&#10;Description automatically generated">
            <a:extLst>
              <a:ext uri="{FF2B5EF4-FFF2-40B4-BE49-F238E27FC236}">
                <a16:creationId xmlns:a16="http://schemas.microsoft.com/office/drawing/2014/main" id="{5D62EABD-D981-452C-BABA-3A9A4476E04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29270" y="3387323"/>
            <a:ext cx="1790950" cy="1133633"/>
          </a:xfrm>
          <a:prstGeom prst="rect">
            <a:avLst/>
          </a:prstGeom>
        </p:spPr>
      </p:pic>
      <p:pic>
        <p:nvPicPr>
          <p:cNvPr id="18" name="Picture 17" descr="A picture containing text, clock, watch&#10;&#10;Description automatically generated">
            <a:extLst>
              <a:ext uri="{FF2B5EF4-FFF2-40B4-BE49-F238E27FC236}">
                <a16:creationId xmlns:a16="http://schemas.microsoft.com/office/drawing/2014/main" id="{0FDCE785-7FB2-4A5F-9582-9720F2D0C56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63660" y="5808539"/>
            <a:ext cx="1495634" cy="571580"/>
          </a:xfrm>
          <a:prstGeom prst="rect">
            <a:avLst/>
          </a:prstGeom>
        </p:spPr>
      </p:pic>
      <p:pic>
        <p:nvPicPr>
          <p:cNvPr id="21" name="Picture 20">
            <a:extLst>
              <a:ext uri="{FF2B5EF4-FFF2-40B4-BE49-F238E27FC236}">
                <a16:creationId xmlns:a16="http://schemas.microsoft.com/office/drawing/2014/main" id="{4A560ED8-27A6-45A0-B3D7-D0D51A46A87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846296" y="1767318"/>
            <a:ext cx="1952898" cy="257211"/>
          </a:xfrm>
          <a:prstGeom prst="rect">
            <a:avLst/>
          </a:prstGeom>
        </p:spPr>
      </p:pic>
      <p:pic>
        <p:nvPicPr>
          <p:cNvPr id="26" name="Picture 25" descr="Diagram, schematic&#10;&#10;Description automatically generated">
            <a:extLst>
              <a:ext uri="{FF2B5EF4-FFF2-40B4-BE49-F238E27FC236}">
                <a16:creationId xmlns:a16="http://schemas.microsoft.com/office/drawing/2014/main" id="{9E090F33-498B-401E-B616-68CDF49010B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980539" y="1977273"/>
            <a:ext cx="1829055" cy="1171739"/>
          </a:xfrm>
          <a:prstGeom prst="rect">
            <a:avLst/>
          </a:prstGeom>
        </p:spPr>
      </p:pic>
      <p:pic>
        <p:nvPicPr>
          <p:cNvPr id="29" name="Picture 28" descr="Diagram, text, schematic&#10;&#10;Description automatically generated">
            <a:extLst>
              <a:ext uri="{FF2B5EF4-FFF2-40B4-BE49-F238E27FC236}">
                <a16:creationId xmlns:a16="http://schemas.microsoft.com/office/drawing/2014/main" id="{C990DE88-4D57-47A5-9B2E-9D1D7703097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082065" y="3609573"/>
            <a:ext cx="1724266" cy="1219370"/>
          </a:xfrm>
          <a:prstGeom prst="rect">
            <a:avLst/>
          </a:prstGeom>
        </p:spPr>
      </p:pic>
      <p:pic>
        <p:nvPicPr>
          <p:cNvPr id="6" name="Picture 5" descr="Schematic&#10;&#10;Description automatically generated with low confidence">
            <a:extLst>
              <a:ext uri="{FF2B5EF4-FFF2-40B4-BE49-F238E27FC236}">
                <a16:creationId xmlns:a16="http://schemas.microsoft.com/office/drawing/2014/main" id="{79D8425C-C225-4AE0-ACA0-812FD2C8C29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281696" y="5556738"/>
            <a:ext cx="3595592" cy="1002474"/>
          </a:xfrm>
          <a:prstGeom prst="rect">
            <a:avLst/>
          </a:prstGeom>
        </p:spPr>
      </p:pic>
    </p:spTree>
    <p:extLst>
      <p:ext uri="{BB962C8B-B14F-4D97-AF65-F5344CB8AC3E}">
        <p14:creationId xmlns:p14="http://schemas.microsoft.com/office/powerpoint/2010/main" val="94064144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34</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131990"/>
            <a:ext cx="5679166" cy="6186309"/>
          </a:xfrm>
          <a:prstGeom prst="rect">
            <a:avLst/>
          </a:prstGeom>
          <a:noFill/>
        </p:spPr>
        <p:txBody>
          <a:bodyPr wrap="square">
            <a:spAutoFit/>
          </a:bodyPr>
          <a:lstStyle/>
          <a:p>
            <a:pPr algn="l"/>
            <a:r>
              <a:rPr lang="fr-FR" dirty="0">
                <a:latin typeface="CIDFont+F1"/>
              </a:rPr>
              <a:t>A titre d’exemple, le tableau ci-dessous donne une projection de quelques ratios démographiques pour les prochaines décennies concernant la pop belge, en prenant comme borne :</a:t>
            </a:r>
          </a:p>
          <a:p>
            <a:pPr algn="l"/>
            <a:r>
              <a:rPr lang="fr-FR" dirty="0">
                <a:latin typeface="CIDFont+F1"/>
              </a:rPr>
              <a:t>x1 = 20 (entrée dans la vie active)</a:t>
            </a:r>
          </a:p>
          <a:p>
            <a:pPr algn="l"/>
            <a:r>
              <a:rPr lang="fr-FR" dirty="0" err="1">
                <a:latin typeface="CIDFont+F1"/>
              </a:rPr>
              <a:t>xr</a:t>
            </a:r>
            <a:r>
              <a:rPr lang="fr-FR" dirty="0">
                <a:latin typeface="CIDFont+F1"/>
              </a:rPr>
              <a:t> = 60 (âge de retraite)</a:t>
            </a:r>
          </a:p>
          <a:p>
            <a:pPr algn="l"/>
            <a:r>
              <a:rPr lang="fr-FR" dirty="0">
                <a:latin typeface="CIDFont+F1"/>
              </a:rPr>
              <a:t>xv = 80 (âge de sur-vieillissement)</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Ces projections sur les 50 prochaines années prévoient :</a:t>
            </a:r>
          </a:p>
          <a:p>
            <a:pPr marL="285750" indent="-285750" algn="l">
              <a:buFontTx/>
              <a:buChar char="-"/>
            </a:pPr>
            <a:r>
              <a:rPr lang="fr-FR" dirty="0">
                <a:latin typeface="CIDFont+F1"/>
              </a:rPr>
              <a:t>croissance de 70% du QV.</a:t>
            </a:r>
          </a:p>
          <a:p>
            <a:pPr marL="285750" indent="-285750" algn="l">
              <a:buFontTx/>
              <a:buChar char="-"/>
            </a:pPr>
            <a:r>
              <a:rPr lang="fr-FR" dirty="0">
                <a:latin typeface="CIDFont+F1"/>
              </a:rPr>
              <a:t>2.5 actifs/retraité aujourd’hui contre 1.5 à terme.</a:t>
            </a:r>
          </a:p>
          <a:p>
            <a:pPr marL="285750" indent="-285750" algn="l">
              <a:buFontTx/>
              <a:buChar char="-"/>
            </a:pPr>
            <a:r>
              <a:rPr lang="fr-FR" dirty="0">
                <a:latin typeface="CIDFont+F1"/>
              </a:rPr>
              <a:t>Un quasi-doublement de l’intensité de vieillissement.</a:t>
            </a:r>
          </a:p>
          <a:p>
            <a:pPr marL="285750" indent="-285750" algn="l">
              <a:buFontTx/>
              <a:buChar char="-"/>
            </a:pPr>
            <a:r>
              <a:rPr lang="fr-FR" dirty="0">
                <a:latin typeface="CIDFont+F1"/>
              </a:rPr>
              <a:t>Dépendance dépassant l’unité (+ d’inactifs que d’actifs).</a:t>
            </a:r>
          </a:p>
          <a:p>
            <a:pPr algn="l"/>
            <a:endParaRPr lang="fr-FR" dirty="0">
              <a:latin typeface="CIDFont+F1"/>
            </a:endParaRPr>
          </a:p>
          <a:p>
            <a:pPr algn="l"/>
            <a:endParaRPr lang="fr-FR" dirty="0">
              <a:latin typeface="CIDFont+F1"/>
            </a:endParaRPr>
          </a:p>
          <a:p>
            <a:pPr algn="l"/>
            <a:endParaRPr lang="fr-FR" dirty="0">
              <a:latin typeface="CIDFont+F1"/>
            </a:endParaRPr>
          </a:p>
        </p:txBody>
      </p:sp>
      <p:sp>
        <p:nvSpPr>
          <p:cNvPr id="41" name="TextBox 40">
            <a:extLst>
              <a:ext uri="{FF2B5EF4-FFF2-40B4-BE49-F238E27FC236}">
                <a16:creationId xmlns:a16="http://schemas.microsoft.com/office/drawing/2014/main" id="{986AE7CC-BE04-4AAA-92F3-E12004497810}"/>
              </a:ext>
            </a:extLst>
          </p:cNvPr>
          <p:cNvSpPr txBox="1"/>
          <p:nvPr/>
        </p:nvSpPr>
        <p:spPr>
          <a:xfrm>
            <a:off x="6344529" y="1129645"/>
            <a:ext cx="5779482" cy="2031325"/>
          </a:xfrm>
          <a:prstGeom prst="rect">
            <a:avLst/>
          </a:prstGeom>
          <a:noFill/>
        </p:spPr>
        <p:txBody>
          <a:bodyPr wrap="square">
            <a:spAutoFit/>
          </a:bodyPr>
          <a:lstStyle/>
          <a:p>
            <a:pPr algn="l"/>
            <a:r>
              <a:rPr lang="fr-FR" dirty="0">
                <a:latin typeface="CIDFont+F1"/>
              </a:rPr>
              <a:t>Application aux pop stationnaires :</a:t>
            </a:r>
          </a:p>
          <a:p>
            <a:pPr algn="l"/>
            <a:endParaRPr lang="fr-FR" dirty="0">
              <a:latin typeface="CIDFont+F1"/>
            </a:endParaRPr>
          </a:p>
          <a:p>
            <a:pPr algn="l"/>
            <a:r>
              <a:rPr lang="fr-FR" dirty="0">
                <a:latin typeface="CIDFont+F1"/>
              </a:rPr>
              <a:t>Dans une pop stationnaire, ces différents coefficients sont constants dans le temps puisque dans ce type de pop, les ratios entre classes d’âge ne se modifient pas dans le temps.</a:t>
            </a:r>
          </a:p>
          <a:p>
            <a:pPr algn="l"/>
            <a:r>
              <a:rPr lang="fr-FR" dirty="0">
                <a:latin typeface="CIDFont+F1"/>
              </a:rPr>
              <a:t>Cela explique l’intérêt théorique de ce type de pop dans les problèmes de SS.</a:t>
            </a:r>
          </a:p>
        </p:txBody>
      </p:sp>
      <p:pic>
        <p:nvPicPr>
          <p:cNvPr id="7" name="Picture 6" descr="Graphical user interface, application, table&#10;&#10;Description automatically generated">
            <a:extLst>
              <a:ext uri="{FF2B5EF4-FFF2-40B4-BE49-F238E27FC236}">
                <a16:creationId xmlns:a16="http://schemas.microsoft.com/office/drawing/2014/main" id="{81B5DD0F-75D0-4522-86BE-642C4FA4162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9875" y="3191330"/>
            <a:ext cx="5158985" cy="1637613"/>
          </a:xfrm>
          <a:prstGeom prst="rect">
            <a:avLst/>
          </a:prstGeom>
        </p:spPr>
      </p:pic>
    </p:spTree>
    <p:extLst>
      <p:ext uri="{BB962C8B-B14F-4D97-AF65-F5344CB8AC3E}">
        <p14:creationId xmlns:p14="http://schemas.microsoft.com/office/powerpoint/2010/main" val="5369261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35</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961985"/>
            <a:ext cx="5679166" cy="3970318"/>
          </a:xfrm>
          <a:prstGeom prst="rect">
            <a:avLst/>
          </a:prstGeom>
          <a:noFill/>
        </p:spPr>
        <p:txBody>
          <a:bodyPr wrap="square">
            <a:spAutoFit/>
          </a:bodyPr>
          <a:lstStyle/>
          <a:p>
            <a:pPr algn="l"/>
            <a:r>
              <a:rPr lang="fr-FR" dirty="0">
                <a:latin typeface="CIDFont+F1"/>
              </a:rPr>
              <a:t>Cette équation est basée sur le principe d’équivalence actuarielle entre prestations et contributions : les prestations futures doivent être financées soit par les contributions futures, soir par la réserve initiale existante éventuelle.</a:t>
            </a:r>
          </a:p>
          <a:p>
            <a:pPr algn="l"/>
            <a:endParaRPr lang="fr-FR" dirty="0">
              <a:latin typeface="CIDFont+F1"/>
            </a:endParaRPr>
          </a:p>
          <a:p>
            <a:pPr algn="l"/>
            <a:r>
              <a:rPr lang="fr-FR" dirty="0">
                <a:latin typeface="CIDFont+F1"/>
              </a:rPr>
              <a:t>En théorie des retraites, cette équivalence ne s’exprime pas d’une manière générale au niveau de chaque individu ( on ne cherche pas nécessairement l’équité à un niveau individuel) mais bien au niveau de l’ensemble d’un collectif. On a donc la relation  suivante :</a:t>
            </a:r>
          </a:p>
          <a:p>
            <a:pPr algn="l"/>
            <a:endParaRPr lang="fr-FR" dirty="0">
              <a:latin typeface="CIDFont+F1"/>
            </a:endParaRPr>
          </a:p>
          <a:p>
            <a:pPr algn="l"/>
            <a:endParaRPr lang="fr-FR" dirty="0">
              <a:latin typeface="CIDFont+F1"/>
            </a:endParaRPr>
          </a:p>
          <a:p>
            <a:pPr algn="l"/>
            <a:endParaRPr lang="fr-FR" dirty="0">
              <a:latin typeface="CIDFont+F1"/>
            </a:endParaRPr>
          </a:p>
        </p:txBody>
      </p:sp>
      <p:sp>
        <p:nvSpPr>
          <p:cNvPr id="41" name="TextBox 40">
            <a:extLst>
              <a:ext uri="{FF2B5EF4-FFF2-40B4-BE49-F238E27FC236}">
                <a16:creationId xmlns:a16="http://schemas.microsoft.com/office/drawing/2014/main" id="{986AE7CC-BE04-4AAA-92F3-E12004497810}"/>
              </a:ext>
            </a:extLst>
          </p:cNvPr>
          <p:cNvSpPr txBox="1"/>
          <p:nvPr/>
        </p:nvSpPr>
        <p:spPr>
          <a:xfrm>
            <a:off x="6209041" y="1998600"/>
            <a:ext cx="5779482" cy="1754326"/>
          </a:xfrm>
          <a:prstGeom prst="rect">
            <a:avLst/>
          </a:prstGeom>
          <a:noFill/>
        </p:spPr>
        <p:txBody>
          <a:bodyPr wrap="square">
            <a:spAutoFit/>
          </a:bodyPr>
          <a:lstStyle/>
          <a:p>
            <a:pPr algn="l"/>
            <a:r>
              <a:rPr lang="fr-FR" dirty="0">
                <a:latin typeface="CIDFont+F1"/>
              </a:rPr>
              <a:t>En vue d’introduire les relations de base entre réserves, prestations et contributions, on suppose un régime démarrant à l’instant t = 0 et disposant d’une réserve initiale V(0) = V0. On notera :</a:t>
            </a:r>
          </a:p>
          <a:p>
            <a:pPr algn="l"/>
            <a:endParaRPr lang="fr-FR" dirty="0">
              <a:latin typeface="CIDFont+F1"/>
            </a:endParaRPr>
          </a:p>
          <a:p>
            <a:pPr algn="l"/>
            <a:endParaRPr lang="fr-FR" dirty="0">
              <a:latin typeface="CIDFont+F1"/>
            </a:endParaRPr>
          </a:p>
        </p:txBody>
      </p:sp>
      <p:sp>
        <p:nvSpPr>
          <p:cNvPr id="23" name="Text Box 29">
            <a:extLst>
              <a:ext uri="{FF2B5EF4-FFF2-40B4-BE49-F238E27FC236}">
                <a16:creationId xmlns:a16="http://schemas.microsoft.com/office/drawing/2014/main" id="{14F087FA-51FA-4C21-84D5-148F4E4EC7EA}"/>
              </a:ext>
            </a:extLst>
          </p:cNvPr>
          <p:cNvSpPr txBox="1">
            <a:spLocks noChangeArrowheads="1"/>
          </p:cNvSpPr>
          <p:nvPr/>
        </p:nvSpPr>
        <p:spPr bwMode="auto">
          <a:xfrm>
            <a:off x="3106501" y="1066274"/>
            <a:ext cx="50200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 Systèmes généraux de financement</a:t>
            </a:r>
          </a:p>
        </p:txBody>
      </p:sp>
      <p:sp>
        <p:nvSpPr>
          <p:cNvPr id="24" name="Text Box 29">
            <a:extLst>
              <a:ext uri="{FF2B5EF4-FFF2-40B4-BE49-F238E27FC236}">
                <a16:creationId xmlns:a16="http://schemas.microsoft.com/office/drawing/2014/main" id="{598813A5-7A03-4E04-9397-CED0072FF88C}"/>
              </a:ext>
            </a:extLst>
          </p:cNvPr>
          <p:cNvSpPr txBox="1">
            <a:spLocks noChangeArrowheads="1"/>
          </p:cNvSpPr>
          <p:nvPr/>
        </p:nvSpPr>
        <p:spPr bwMode="auto">
          <a:xfrm>
            <a:off x="1271745" y="1542231"/>
            <a:ext cx="86849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3.1) Equation générale d’équilibre actuariel d’un régime de retraite</a:t>
            </a:r>
          </a:p>
        </p:txBody>
      </p:sp>
      <p:pic>
        <p:nvPicPr>
          <p:cNvPr id="8" name="Picture 7" descr="A screenshot of a computer&#10;&#10;Description automatically generated with medium confidence">
            <a:extLst>
              <a:ext uri="{FF2B5EF4-FFF2-40B4-BE49-F238E27FC236}">
                <a16:creationId xmlns:a16="http://schemas.microsoft.com/office/drawing/2014/main" id="{B4125378-1097-4A66-8E5D-1B5856FB9AF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6477" y="5183321"/>
            <a:ext cx="5039428" cy="1247949"/>
          </a:xfrm>
          <a:prstGeom prst="rect">
            <a:avLst/>
          </a:prstGeom>
        </p:spPr>
      </p:pic>
      <p:pic>
        <p:nvPicPr>
          <p:cNvPr id="10" name="Picture 9" descr="Text&#10;&#10;Description automatically generated with low confidence">
            <a:extLst>
              <a:ext uri="{FF2B5EF4-FFF2-40B4-BE49-F238E27FC236}">
                <a16:creationId xmlns:a16="http://schemas.microsoft.com/office/drawing/2014/main" id="{95B44247-90EB-4532-9A9F-36151F6A54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04585" y="3338558"/>
            <a:ext cx="5153744" cy="657317"/>
          </a:xfrm>
          <a:prstGeom prst="rect">
            <a:avLst/>
          </a:prstGeom>
        </p:spPr>
      </p:pic>
      <p:pic>
        <p:nvPicPr>
          <p:cNvPr id="12" name="Picture 11" descr="A picture containing text, indoor&#10;&#10;Description automatically generated">
            <a:extLst>
              <a:ext uri="{FF2B5EF4-FFF2-40B4-BE49-F238E27FC236}">
                <a16:creationId xmlns:a16="http://schemas.microsoft.com/office/drawing/2014/main" id="{CD3201B7-405E-4FF1-9F53-81344F45C5E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61370" y="4051032"/>
            <a:ext cx="5106113" cy="2076740"/>
          </a:xfrm>
          <a:prstGeom prst="rect">
            <a:avLst/>
          </a:prstGeom>
        </p:spPr>
      </p:pic>
    </p:spTree>
    <p:extLst>
      <p:ext uri="{BB962C8B-B14F-4D97-AF65-F5344CB8AC3E}">
        <p14:creationId xmlns:p14="http://schemas.microsoft.com/office/powerpoint/2010/main" val="71612880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0"/>
                                  </p:iterate>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36</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089786"/>
            <a:ext cx="5679166" cy="5355312"/>
          </a:xfrm>
          <a:prstGeom prst="rect">
            <a:avLst/>
          </a:prstGeom>
          <a:noFill/>
        </p:spPr>
        <p:txBody>
          <a:bodyPr wrap="square">
            <a:spAutoFit/>
          </a:bodyPr>
          <a:lstStyle/>
          <a:p>
            <a:pPr algn="l"/>
            <a:r>
              <a:rPr lang="fr-FR" dirty="0">
                <a:latin typeface="CIDFont+F1"/>
              </a:rPr>
              <a:t>On peut alors obtenir une première expression des réserves du régime (il s’agit ici de réserves collectives valables pour toute la pop et non pas individuelles), sous forme rétrospective (on supposera ici que les salaires et prestations sont payables anticipativement) :</a:t>
            </a: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D’où la formule de récurrence des réserves :</a:t>
            </a:r>
          </a:p>
          <a:p>
            <a:pPr algn="l"/>
            <a:endParaRPr lang="fr-FR" dirty="0">
              <a:latin typeface="CIDFont+F1"/>
            </a:endParaRPr>
          </a:p>
          <a:p>
            <a:pPr algn="l"/>
            <a:r>
              <a:rPr lang="fr-FR" dirty="0">
                <a:latin typeface="CIDFont+F1"/>
              </a:rPr>
              <a:t>Ou encore sous forme différentielle :</a:t>
            </a:r>
          </a:p>
          <a:p>
            <a:pPr algn="l"/>
            <a:endParaRPr lang="fr-FR" dirty="0">
              <a:latin typeface="CIDFont+F1"/>
            </a:endParaRPr>
          </a:p>
          <a:p>
            <a:pPr algn="l"/>
            <a:r>
              <a:rPr lang="fr-FR" dirty="0">
                <a:latin typeface="CIDFont+F1"/>
              </a:rPr>
              <a:t>exprimant que l’accroissement des réserves du régime provient principalement :</a:t>
            </a:r>
          </a:p>
          <a:p>
            <a:pPr algn="l"/>
            <a:r>
              <a:rPr lang="fr-FR" dirty="0">
                <a:latin typeface="CIDFont+F1"/>
              </a:rPr>
              <a:t>+ des intérêts sur les réserves existantes.</a:t>
            </a:r>
          </a:p>
          <a:p>
            <a:pPr algn="l"/>
            <a:r>
              <a:rPr lang="fr-FR" dirty="0">
                <a:latin typeface="CIDFont+F1"/>
              </a:rPr>
              <a:t>+ de l’excédent des contributions par rapport aux prestations.</a:t>
            </a:r>
          </a:p>
          <a:p>
            <a:pPr algn="l"/>
            <a:endParaRPr lang="fr-FR" dirty="0">
              <a:latin typeface="CIDFont+F1"/>
            </a:endParaRPr>
          </a:p>
          <a:p>
            <a:pPr algn="l"/>
            <a:endParaRPr lang="fr-FR" dirty="0">
              <a:latin typeface="CIDFont+F1"/>
            </a:endParaRPr>
          </a:p>
        </p:txBody>
      </p:sp>
      <p:sp>
        <p:nvSpPr>
          <p:cNvPr id="41" name="TextBox 40">
            <a:extLst>
              <a:ext uri="{FF2B5EF4-FFF2-40B4-BE49-F238E27FC236}">
                <a16:creationId xmlns:a16="http://schemas.microsoft.com/office/drawing/2014/main" id="{986AE7CC-BE04-4AAA-92F3-E12004497810}"/>
              </a:ext>
            </a:extLst>
          </p:cNvPr>
          <p:cNvSpPr txBox="1"/>
          <p:nvPr/>
        </p:nvSpPr>
        <p:spPr>
          <a:xfrm>
            <a:off x="6209041" y="1098265"/>
            <a:ext cx="5779482" cy="5078313"/>
          </a:xfrm>
          <a:prstGeom prst="rect">
            <a:avLst/>
          </a:prstGeom>
          <a:noFill/>
        </p:spPr>
        <p:txBody>
          <a:bodyPr wrap="square">
            <a:spAutoFit/>
          </a:bodyPr>
          <a:lstStyle/>
          <a:p>
            <a:pPr algn="l"/>
            <a:r>
              <a:rPr lang="fr-FR" dirty="0">
                <a:latin typeface="CIDFont+F1"/>
              </a:rPr>
              <a:t>L’équation d’équilibre actuariel permet enfin d’exprimer les réserves sous une forme </a:t>
            </a:r>
            <a:r>
              <a:rPr lang="fr-FR" dirty="0" err="1">
                <a:latin typeface="CIDFont+F1"/>
              </a:rPr>
              <a:t>prospéctive</a:t>
            </a:r>
            <a:r>
              <a:rPr lang="fr-FR" dirty="0">
                <a:latin typeface="CIDFont+F1"/>
              </a:rPr>
              <a:t>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L’équilibre actuariel entre prestations et contributions s’exprime alors simplement en égalant à tout instant les deux de la réserve du régime : égalité entre réserves rétrospectives « ce qu’on a » et réserves prospectives « ce qu’on devrait avoir »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p:txBody>
      </p:sp>
      <p:pic>
        <p:nvPicPr>
          <p:cNvPr id="5" name="Picture 4" descr="A picture containing text, clock&#10;&#10;Description automatically generated">
            <a:extLst>
              <a:ext uri="{FF2B5EF4-FFF2-40B4-BE49-F238E27FC236}">
                <a16:creationId xmlns:a16="http://schemas.microsoft.com/office/drawing/2014/main" id="{14060DF0-4BCF-437A-874B-EA620BBA0A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8589" y="2568998"/>
            <a:ext cx="4744112" cy="609685"/>
          </a:xfrm>
          <a:prstGeom prst="rect">
            <a:avLst/>
          </a:prstGeom>
        </p:spPr>
      </p:pic>
      <p:pic>
        <p:nvPicPr>
          <p:cNvPr id="7" name="Picture 6">
            <a:extLst>
              <a:ext uri="{FF2B5EF4-FFF2-40B4-BE49-F238E27FC236}">
                <a16:creationId xmlns:a16="http://schemas.microsoft.com/office/drawing/2014/main" id="{9843184B-A6BA-4524-B965-19D157A7C14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04932" y="3555352"/>
            <a:ext cx="3591426" cy="304843"/>
          </a:xfrm>
          <a:prstGeom prst="rect">
            <a:avLst/>
          </a:prstGeom>
        </p:spPr>
      </p:pic>
      <p:pic>
        <p:nvPicPr>
          <p:cNvPr id="11" name="Picture 10">
            <a:extLst>
              <a:ext uri="{FF2B5EF4-FFF2-40B4-BE49-F238E27FC236}">
                <a16:creationId xmlns:a16="http://schemas.microsoft.com/office/drawing/2014/main" id="{74911A1E-15CF-4EF1-8EBD-E8B17965658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2637" y="4169228"/>
            <a:ext cx="5772956" cy="304843"/>
          </a:xfrm>
          <a:prstGeom prst="rect">
            <a:avLst/>
          </a:prstGeom>
        </p:spPr>
      </p:pic>
      <p:pic>
        <p:nvPicPr>
          <p:cNvPr id="14" name="Picture 13" descr="Text&#10;&#10;Description automatically generated">
            <a:extLst>
              <a:ext uri="{FF2B5EF4-FFF2-40B4-BE49-F238E27FC236}">
                <a16:creationId xmlns:a16="http://schemas.microsoft.com/office/drawing/2014/main" id="{5C3D3D7E-78DE-47DC-87A6-0F28914A976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83963" y="1782895"/>
            <a:ext cx="4029637" cy="562053"/>
          </a:xfrm>
          <a:prstGeom prst="rect">
            <a:avLst/>
          </a:prstGeom>
        </p:spPr>
      </p:pic>
      <p:pic>
        <p:nvPicPr>
          <p:cNvPr id="16" name="Picture 15" descr="A close-up of a calculator&#10;&#10;Description automatically generated with low confidence">
            <a:extLst>
              <a:ext uri="{FF2B5EF4-FFF2-40B4-BE49-F238E27FC236}">
                <a16:creationId xmlns:a16="http://schemas.microsoft.com/office/drawing/2014/main" id="{F1D0CD97-2682-45EA-830A-5D91ADB9C63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21962" y="2469075"/>
            <a:ext cx="4753638" cy="533474"/>
          </a:xfrm>
          <a:prstGeom prst="rect">
            <a:avLst/>
          </a:prstGeom>
        </p:spPr>
      </p:pic>
      <p:pic>
        <p:nvPicPr>
          <p:cNvPr id="18" name="Picture 17" descr="Text&#10;&#10;Description automatically generated">
            <a:extLst>
              <a:ext uri="{FF2B5EF4-FFF2-40B4-BE49-F238E27FC236}">
                <a16:creationId xmlns:a16="http://schemas.microsoft.com/office/drawing/2014/main" id="{5E822B28-06F0-434A-B70D-2D05D3E9D3B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56936" y="4480356"/>
            <a:ext cx="4096322" cy="1152686"/>
          </a:xfrm>
          <a:prstGeom prst="rect">
            <a:avLst/>
          </a:prstGeom>
        </p:spPr>
      </p:pic>
    </p:spTree>
    <p:extLst>
      <p:ext uri="{BB962C8B-B14F-4D97-AF65-F5344CB8AC3E}">
        <p14:creationId xmlns:p14="http://schemas.microsoft.com/office/powerpoint/2010/main" val="333924013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37</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089786"/>
            <a:ext cx="5679166" cy="5355312"/>
          </a:xfrm>
          <a:prstGeom prst="rect">
            <a:avLst/>
          </a:prstGeom>
          <a:noFill/>
        </p:spPr>
        <p:txBody>
          <a:bodyPr wrap="square">
            <a:spAutoFit/>
          </a:bodyPr>
          <a:lstStyle/>
          <a:p>
            <a:pPr algn="l"/>
            <a:r>
              <a:rPr lang="fr-FR" dirty="0">
                <a:latin typeface="CIDFont+F1"/>
              </a:rPr>
              <a:t>Dans </a:t>
            </a:r>
            <a:r>
              <a:rPr lang="fr-FR" i="1" dirty="0">
                <a:latin typeface="CIDFont+F1"/>
              </a:rPr>
              <a:t>un régime à prestations définies</a:t>
            </a:r>
            <a:r>
              <a:rPr lang="fr-FR" dirty="0">
                <a:latin typeface="CIDFont+F1"/>
              </a:rPr>
              <a:t> le vecteur {B} est fixé; une méthode de financement est alors un vecteur {pie} qui satisfait à cette relation ; on remarquera qu’il existe une infinité de solutions ; chaque solution correspond à une méthode de financement particulière.</a:t>
            </a:r>
          </a:p>
          <a:p>
            <a:pPr algn="l"/>
            <a:endParaRPr lang="fr-FR" dirty="0">
              <a:latin typeface="CIDFont+F1"/>
            </a:endParaRPr>
          </a:p>
          <a:p>
            <a:pPr algn="l"/>
            <a:r>
              <a:rPr lang="fr-FR" dirty="0">
                <a:latin typeface="CIDFont+F1"/>
              </a:rPr>
              <a:t>À l’inverse, dans </a:t>
            </a:r>
            <a:r>
              <a:rPr lang="fr-FR" i="1" dirty="0">
                <a:latin typeface="CIDFont+F1"/>
              </a:rPr>
              <a:t>un régime à contributions définies</a:t>
            </a:r>
            <a:r>
              <a:rPr lang="fr-FR" dirty="0">
                <a:latin typeface="CIDFont+F1"/>
              </a:rPr>
              <a:t>, le vecteur {pie} est fixé et les prestations octroyées par le régime doivent être telles que la relation d’équilibre soit vérifiée.</a:t>
            </a:r>
          </a:p>
          <a:p>
            <a:pPr algn="l"/>
            <a:endParaRPr lang="fr-FR" dirty="0">
              <a:latin typeface="CIDFont+F1"/>
            </a:endParaRPr>
          </a:p>
          <a:p>
            <a:pPr algn="l"/>
            <a:r>
              <a:rPr lang="fr-FR" dirty="0">
                <a:latin typeface="CIDFont+F1"/>
              </a:rPr>
              <a:t>Différentes méthodes de financement peuvent être mises dès à présent en évidence :</a:t>
            </a:r>
          </a:p>
          <a:p>
            <a:pPr algn="l"/>
            <a:endParaRPr lang="fr-FR" dirty="0">
              <a:latin typeface="CIDFont+F1"/>
            </a:endParaRPr>
          </a:p>
          <a:p>
            <a:pPr algn="l"/>
            <a:r>
              <a:rPr lang="fr-FR" b="1" i="1" u="sng" dirty="0">
                <a:latin typeface="CIDFont+F1"/>
              </a:rPr>
              <a:t>- cas limite n°1 :</a:t>
            </a:r>
            <a:r>
              <a:rPr lang="fr-FR" dirty="0">
                <a:latin typeface="CIDFont+F1"/>
              </a:rPr>
              <a:t> on se fixe comme contrainte d’avoir à tout instant des réserves nulles : V(t)=0  pour tout t.</a:t>
            </a:r>
          </a:p>
          <a:p>
            <a:pPr algn="l"/>
            <a:r>
              <a:rPr lang="fr-FR" dirty="0">
                <a:latin typeface="CIDFont+F1"/>
              </a:rPr>
              <a:t>La relation de récurrence montre que pour qu’il en soit ainsi, il faut que :</a:t>
            </a:r>
          </a:p>
          <a:p>
            <a:pPr algn="l"/>
            <a:r>
              <a:rPr lang="fr-FR" dirty="0">
                <a:latin typeface="CIDFont+F1"/>
              </a:rPr>
              <a:t> </a:t>
            </a:r>
          </a:p>
        </p:txBody>
      </p:sp>
      <p:sp>
        <p:nvSpPr>
          <p:cNvPr id="41" name="TextBox 40">
            <a:extLst>
              <a:ext uri="{FF2B5EF4-FFF2-40B4-BE49-F238E27FC236}">
                <a16:creationId xmlns:a16="http://schemas.microsoft.com/office/drawing/2014/main" id="{986AE7CC-BE04-4AAA-92F3-E12004497810}"/>
              </a:ext>
            </a:extLst>
          </p:cNvPr>
          <p:cNvSpPr txBox="1"/>
          <p:nvPr/>
        </p:nvSpPr>
        <p:spPr>
          <a:xfrm>
            <a:off x="6209041" y="1098265"/>
            <a:ext cx="5779482" cy="5632311"/>
          </a:xfrm>
          <a:prstGeom prst="rect">
            <a:avLst/>
          </a:prstGeom>
          <a:noFill/>
        </p:spPr>
        <p:txBody>
          <a:bodyPr wrap="square">
            <a:spAutoFit/>
          </a:bodyPr>
          <a:lstStyle/>
          <a:p>
            <a:pPr algn="l"/>
            <a:r>
              <a:rPr lang="fr-FR" dirty="0">
                <a:latin typeface="CIDFont+F1"/>
              </a:rPr>
              <a:t>+ ce qui conduit dans un régime à prestations définies au taux de cotisation : </a:t>
            </a:r>
          </a:p>
          <a:p>
            <a:pPr algn="l"/>
            <a:endParaRPr lang="fr-FR" dirty="0">
              <a:latin typeface="CIDFont+F1"/>
            </a:endParaRPr>
          </a:p>
          <a:p>
            <a:pPr algn="l"/>
            <a:r>
              <a:rPr lang="fr-FR" dirty="0">
                <a:latin typeface="CIDFont+F1"/>
              </a:rPr>
              <a:t>+ ce qui conduit dans un régime à contributions définies aux prestations :  </a:t>
            </a:r>
          </a:p>
          <a:p>
            <a:pPr algn="l"/>
            <a:endParaRPr lang="fr-FR" dirty="0">
              <a:latin typeface="CIDFont+F1"/>
            </a:endParaRPr>
          </a:p>
          <a:p>
            <a:pPr algn="l"/>
            <a:endParaRPr lang="fr-FR" dirty="0">
              <a:latin typeface="CIDFont+F1"/>
            </a:endParaRPr>
          </a:p>
          <a:p>
            <a:pPr algn="l"/>
            <a:r>
              <a:rPr lang="fr-FR" dirty="0">
                <a:latin typeface="CIDFont+F1"/>
              </a:rPr>
              <a:t>Cette méthode est appelée </a:t>
            </a:r>
            <a:r>
              <a:rPr lang="fr-FR" dirty="0">
                <a:effectLst>
                  <a:outerShdw blurRad="38100" dist="38100" dir="2700000" algn="tl">
                    <a:srgbClr val="000000">
                      <a:alpha val="43137"/>
                    </a:srgbClr>
                  </a:outerShdw>
                </a:effectLst>
                <a:latin typeface="CIDFont+F1"/>
              </a:rPr>
              <a:t>REPARTITION PURE</a:t>
            </a:r>
            <a:r>
              <a:rPr lang="fr-FR" dirty="0">
                <a:latin typeface="CIDFont+F1"/>
              </a:rPr>
              <a:t>.</a:t>
            </a:r>
          </a:p>
          <a:p>
            <a:pPr algn="l"/>
            <a:endParaRPr lang="fr-FR" dirty="0">
              <a:latin typeface="CIDFont+F1"/>
            </a:endParaRPr>
          </a:p>
          <a:p>
            <a:pPr algn="l"/>
            <a:r>
              <a:rPr lang="fr-FR" b="1" i="1" u="sng" dirty="0">
                <a:latin typeface="CIDFont+F1"/>
              </a:rPr>
              <a:t>- cas limite n°2 :</a:t>
            </a:r>
            <a:r>
              <a:rPr lang="fr-FR" dirty="0">
                <a:latin typeface="CIDFont+F1"/>
              </a:rPr>
              <a:t> on se fixe comme contrainte, en prestations définies, de ne plus devoir rien payer comme contributions : </a:t>
            </a:r>
          </a:p>
          <a:p>
            <a:pPr algn="l"/>
            <a:r>
              <a:rPr lang="fr-FR" dirty="0">
                <a:latin typeface="CIDFont+F1"/>
              </a:rPr>
              <a:t>La réserve initiale soit donc dans ce cas être suffisante pour financer l’ensemble des prestations futures du régime.</a:t>
            </a: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Cette méthode est appelée </a:t>
            </a:r>
            <a:r>
              <a:rPr lang="fr-FR" dirty="0">
                <a:effectLst>
                  <a:outerShdw blurRad="38100" dist="38100" dir="2700000" algn="tl">
                    <a:srgbClr val="000000">
                      <a:alpha val="43137"/>
                    </a:srgbClr>
                  </a:outerShdw>
                </a:effectLst>
                <a:latin typeface="CIDFont+F1"/>
              </a:rPr>
              <a:t>INITIAL FUNDING</a:t>
            </a:r>
            <a:r>
              <a:rPr lang="fr-FR" dirty="0">
                <a:latin typeface="CIDFont+F1"/>
              </a:rPr>
              <a:t>; c’est la méthode qui génère les réserves les plus importantes (équivalent d’une prime en assurance vie).</a:t>
            </a:r>
          </a:p>
        </p:txBody>
      </p:sp>
      <p:pic>
        <p:nvPicPr>
          <p:cNvPr id="6" name="Picture 5">
            <a:extLst>
              <a:ext uri="{FF2B5EF4-FFF2-40B4-BE49-F238E27FC236}">
                <a16:creationId xmlns:a16="http://schemas.microsoft.com/office/drawing/2014/main" id="{7296D7CD-FB35-4293-B97A-B2BF063811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6799" y="5815102"/>
            <a:ext cx="2105319" cy="238158"/>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6DE678A9-E1A3-46CD-AFD8-7232BD1F0B1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88274" y="1419560"/>
            <a:ext cx="990738" cy="552527"/>
          </a:xfrm>
          <a:prstGeom prst="rect">
            <a:avLst/>
          </a:prstGeom>
        </p:spPr>
      </p:pic>
      <p:pic>
        <p:nvPicPr>
          <p:cNvPr id="12" name="Picture 11">
            <a:extLst>
              <a:ext uri="{FF2B5EF4-FFF2-40B4-BE49-F238E27FC236}">
                <a16:creationId xmlns:a16="http://schemas.microsoft.com/office/drawing/2014/main" id="{D6075A4C-EE00-410B-8C8C-773493CFFF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35721" y="2252590"/>
            <a:ext cx="1305107" cy="247685"/>
          </a:xfrm>
          <a:prstGeom prst="rect">
            <a:avLst/>
          </a:prstGeom>
        </p:spPr>
      </p:pic>
      <p:pic>
        <p:nvPicPr>
          <p:cNvPr id="15" name="Picture 14" descr="A picture containing text&#10;&#10;Description automatically generated">
            <a:extLst>
              <a:ext uri="{FF2B5EF4-FFF2-40B4-BE49-F238E27FC236}">
                <a16:creationId xmlns:a16="http://schemas.microsoft.com/office/drawing/2014/main" id="{35781378-D46B-4AB5-BED4-C7EE87265CB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04610" y="2206952"/>
            <a:ext cx="1857634" cy="809738"/>
          </a:xfrm>
          <a:prstGeom prst="rect">
            <a:avLst/>
          </a:prstGeom>
        </p:spPr>
      </p:pic>
      <p:pic>
        <p:nvPicPr>
          <p:cNvPr id="19" name="Picture 18">
            <a:extLst>
              <a:ext uri="{FF2B5EF4-FFF2-40B4-BE49-F238E27FC236}">
                <a16:creationId xmlns:a16="http://schemas.microsoft.com/office/drawing/2014/main" id="{DF85503A-64C0-41E7-914F-13A3DBD7CBB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84149" y="4208419"/>
            <a:ext cx="1314633" cy="219106"/>
          </a:xfrm>
          <a:prstGeom prst="rect">
            <a:avLst/>
          </a:prstGeom>
        </p:spPr>
      </p:pic>
      <p:pic>
        <p:nvPicPr>
          <p:cNvPr id="21" name="Picture 20" descr="A picture containing text, orange&#10;&#10;Description automatically generated">
            <a:extLst>
              <a:ext uri="{FF2B5EF4-FFF2-40B4-BE49-F238E27FC236}">
                <a16:creationId xmlns:a16="http://schemas.microsoft.com/office/drawing/2014/main" id="{CE58E12E-48DE-4E6B-82B9-CAF9AA9F7FD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24545" y="4969548"/>
            <a:ext cx="2572109" cy="845554"/>
          </a:xfrm>
          <a:prstGeom prst="rect">
            <a:avLst/>
          </a:prstGeom>
        </p:spPr>
      </p:pic>
    </p:spTree>
    <p:extLst>
      <p:ext uri="{BB962C8B-B14F-4D97-AF65-F5344CB8AC3E}">
        <p14:creationId xmlns:p14="http://schemas.microsoft.com/office/powerpoint/2010/main" val="269500431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38</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089786"/>
            <a:ext cx="5679166" cy="6186309"/>
          </a:xfrm>
          <a:prstGeom prst="rect">
            <a:avLst/>
          </a:prstGeom>
          <a:noFill/>
        </p:spPr>
        <p:txBody>
          <a:bodyPr wrap="square">
            <a:spAutoFit/>
          </a:bodyPr>
          <a:lstStyle/>
          <a:p>
            <a:pPr algn="l"/>
            <a:r>
              <a:rPr lang="fr-FR" dirty="0">
                <a:latin typeface="CIDFont+F1"/>
              </a:rPr>
              <a:t>Une autre méthode peut être mise en évidence en se fixant cette fois comme contrainte, partant d’une réserve nulle, d’avoir un taux de cotisation constant dans le temps :                      (équivalent de primes annuelles constantes en assurance vie) :</a:t>
            </a: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Cette méthode est appelée </a:t>
            </a:r>
            <a:r>
              <a:rPr lang="fr-FR" dirty="0">
                <a:effectLst>
                  <a:outerShdw blurRad="38100" dist="38100" dir="2700000" algn="tl">
                    <a:srgbClr val="000000">
                      <a:alpha val="43137"/>
                    </a:srgbClr>
                  </a:outerShdw>
                </a:effectLst>
                <a:latin typeface="CIDFont+F1"/>
              </a:rPr>
              <a:t>PRIME MOYENNE GENERALE</a:t>
            </a:r>
            <a:r>
              <a:rPr lang="fr-FR" dirty="0">
                <a:latin typeface="CIDFont+F1"/>
              </a:rPr>
              <a:t>.</a:t>
            </a:r>
          </a:p>
          <a:p>
            <a:pPr algn="l"/>
            <a:endParaRPr lang="fr-FR" dirty="0">
              <a:latin typeface="CIDFont+F1"/>
            </a:endParaRPr>
          </a:p>
          <a:p>
            <a:pPr algn="l"/>
            <a:r>
              <a:rPr lang="fr-FR" dirty="0">
                <a:latin typeface="CIDFont+F1"/>
              </a:rPr>
              <a:t>D’une manière générale, dans un régime en prestations définies, nous appellerons méthode de financement admissible tout vecteur {pie} satisfaisant à la relation d’équilibre tel que les réserves engendrées soient comprises à tout instant entre les 2 premiers cas limite :</a:t>
            </a:r>
          </a:p>
          <a:p>
            <a:pPr algn="l"/>
            <a:endParaRPr lang="fr-FR" dirty="0">
              <a:latin typeface="CIDFont+F1"/>
            </a:endParaRPr>
          </a:p>
          <a:p>
            <a:pPr algn="l"/>
            <a:endParaRPr lang="fr-FR" dirty="0">
              <a:latin typeface="CIDFont+F1"/>
            </a:endParaRPr>
          </a:p>
          <a:p>
            <a:pPr algn="l"/>
            <a:r>
              <a:rPr lang="fr-FR" dirty="0">
                <a:latin typeface="CIDFont+F1"/>
              </a:rPr>
              <a:t>Nous rejetons donc les méthodes, qui, quoique équilibrée actuariellement, peuvent conduire à certains moments à des réserves négatives.</a:t>
            </a:r>
          </a:p>
          <a:p>
            <a:pPr algn="l"/>
            <a:endParaRPr lang="fr-FR" dirty="0">
              <a:latin typeface="CIDFont+F1"/>
            </a:endParaRPr>
          </a:p>
          <a:p>
            <a:pPr algn="l"/>
            <a:endParaRPr lang="fr-FR" dirty="0">
              <a:latin typeface="CIDFont+F1"/>
            </a:endParaRPr>
          </a:p>
        </p:txBody>
      </p:sp>
      <p:sp>
        <p:nvSpPr>
          <p:cNvPr id="41" name="TextBox 40">
            <a:extLst>
              <a:ext uri="{FF2B5EF4-FFF2-40B4-BE49-F238E27FC236}">
                <a16:creationId xmlns:a16="http://schemas.microsoft.com/office/drawing/2014/main" id="{986AE7CC-BE04-4AAA-92F3-E12004497810}"/>
              </a:ext>
            </a:extLst>
          </p:cNvPr>
          <p:cNvSpPr txBox="1"/>
          <p:nvPr/>
        </p:nvSpPr>
        <p:spPr>
          <a:xfrm>
            <a:off x="6209041" y="1098265"/>
            <a:ext cx="5779482" cy="5909310"/>
          </a:xfrm>
          <a:prstGeom prst="rect">
            <a:avLst/>
          </a:prstGeom>
          <a:noFill/>
        </p:spPr>
        <p:txBody>
          <a:bodyPr wrap="square">
            <a:spAutoFit/>
          </a:bodyPr>
          <a:lstStyle/>
          <a:p>
            <a:pPr algn="l"/>
            <a:r>
              <a:rPr lang="fr-FR" dirty="0">
                <a:latin typeface="CIDFont+F1"/>
              </a:rPr>
              <a:t>À titre de contre-exemple, on peut envisager le cas suivant, où rien n’est payé pendant la période T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Cette dernière relation, reflétant un paiement intégral comme dans le cas de l’initial </a:t>
            </a:r>
            <a:r>
              <a:rPr lang="fr-FR" dirty="0" err="1">
                <a:latin typeface="CIDFont+F1"/>
              </a:rPr>
              <a:t>funding</a:t>
            </a:r>
            <a:r>
              <a:rPr lang="fr-FR" dirty="0">
                <a:latin typeface="CIDFont+F1"/>
              </a:rPr>
              <a:t> mais effectué cette fois trop tard, illustre le caractère d’équilibre actuariel de la méthode ; néanmoins si des prestations sont à verser avant l’époque T                          , les réserves seront négatives.</a:t>
            </a:r>
          </a:p>
          <a:p>
            <a:pPr algn="l"/>
            <a:r>
              <a:rPr lang="fr-FR" dirty="0">
                <a:latin typeface="CIDFont+F1"/>
              </a:rPr>
              <a:t>Les réserves globales V(t) d’un régime de retraite s’écrivent :</a:t>
            </a:r>
          </a:p>
          <a:p>
            <a:pPr algn="l"/>
            <a:endParaRPr lang="fr-FR" dirty="0">
              <a:latin typeface="CIDFont+F1"/>
            </a:endParaRPr>
          </a:p>
          <a:p>
            <a:pPr algn="l"/>
            <a:r>
              <a:rPr lang="fr-FR" dirty="0">
                <a:latin typeface="CIDFont+F1"/>
              </a:rPr>
              <a:t>Où : </a:t>
            </a:r>
          </a:p>
          <a:p>
            <a:pPr algn="l"/>
            <a:r>
              <a:rPr lang="fr-FR" dirty="0">
                <a:latin typeface="CIDFont+F1"/>
              </a:rPr>
              <a:t>a) </a:t>
            </a:r>
            <a:r>
              <a:rPr lang="fr-FR" dirty="0" err="1">
                <a:latin typeface="CIDFont+F1"/>
              </a:rPr>
              <a:t>Vr</a:t>
            </a:r>
            <a:r>
              <a:rPr lang="fr-FR" dirty="0">
                <a:latin typeface="CIDFont+F1"/>
              </a:rPr>
              <a:t>(t) = réserves nécessaires pour financer en totalité les retraites des individus déjà pensionnés en t =</a:t>
            </a:r>
          </a:p>
          <a:p>
            <a:pPr algn="l"/>
            <a:endParaRPr lang="fr-FR" dirty="0">
              <a:latin typeface="CIDFont+F1"/>
            </a:endParaRPr>
          </a:p>
          <a:p>
            <a:pPr algn="l"/>
            <a:endParaRPr lang="fr-FR" dirty="0">
              <a:latin typeface="CIDFont+F1"/>
            </a:endParaRPr>
          </a:p>
          <a:p>
            <a:pPr algn="l"/>
            <a:r>
              <a:rPr lang="fr-FR" dirty="0">
                <a:latin typeface="CIDFont+F1"/>
              </a:rPr>
              <a:t>Ce niveau de réserve est indépendant du choix de la méthode de financement utilisée.</a:t>
            </a:r>
          </a:p>
          <a:p>
            <a:pPr algn="l"/>
            <a:endParaRPr lang="fr-FR" dirty="0">
              <a:latin typeface="CIDFont+F1"/>
            </a:endParaRPr>
          </a:p>
        </p:txBody>
      </p:sp>
      <p:pic>
        <p:nvPicPr>
          <p:cNvPr id="5" name="Picture 4">
            <a:extLst>
              <a:ext uri="{FF2B5EF4-FFF2-40B4-BE49-F238E27FC236}">
                <a16:creationId xmlns:a16="http://schemas.microsoft.com/office/drawing/2014/main" id="{B9E96088-8675-42AB-ACBB-1E036D2530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8060" y="1999166"/>
            <a:ext cx="933580" cy="209579"/>
          </a:xfrm>
          <a:prstGeom prst="rect">
            <a:avLst/>
          </a:prstGeom>
        </p:spPr>
      </p:pic>
      <p:pic>
        <p:nvPicPr>
          <p:cNvPr id="8" name="Picture 7" descr="Schematic&#10;&#10;Description automatically generated">
            <a:extLst>
              <a:ext uri="{FF2B5EF4-FFF2-40B4-BE49-F238E27FC236}">
                <a16:creationId xmlns:a16="http://schemas.microsoft.com/office/drawing/2014/main" id="{EE2CAA09-B9A7-4963-B312-3C18290E4D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9756" y="2500275"/>
            <a:ext cx="1581371" cy="825189"/>
          </a:xfrm>
          <a:prstGeom prst="rect">
            <a:avLst/>
          </a:prstGeom>
        </p:spPr>
      </p:pic>
      <p:pic>
        <p:nvPicPr>
          <p:cNvPr id="11" name="Picture 10" descr="Text&#10;&#10;Description automatically generated">
            <a:extLst>
              <a:ext uri="{FF2B5EF4-FFF2-40B4-BE49-F238E27FC236}">
                <a16:creationId xmlns:a16="http://schemas.microsoft.com/office/drawing/2014/main" id="{A14A4AD3-749F-428F-859C-E6D92FFA8D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31569" y="2464245"/>
            <a:ext cx="2191056" cy="870612"/>
          </a:xfrm>
          <a:prstGeom prst="rect">
            <a:avLst/>
          </a:prstGeom>
        </p:spPr>
      </p:pic>
      <p:pic>
        <p:nvPicPr>
          <p:cNvPr id="14" name="Picture 13" descr="A picture containing text, watch&#10;&#10;Description automatically generated">
            <a:extLst>
              <a:ext uri="{FF2B5EF4-FFF2-40B4-BE49-F238E27FC236}">
                <a16:creationId xmlns:a16="http://schemas.microsoft.com/office/drawing/2014/main" id="{4CCFB0BC-EBFD-43C7-A21B-EFA05D5713C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4985" y="5248180"/>
            <a:ext cx="3258005" cy="543001"/>
          </a:xfrm>
          <a:prstGeom prst="rect">
            <a:avLst/>
          </a:prstGeom>
        </p:spPr>
      </p:pic>
      <p:pic>
        <p:nvPicPr>
          <p:cNvPr id="17" name="Picture 16" descr="A picture containing text, orange&#10;&#10;Description automatically generated">
            <a:extLst>
              <a:ext uri="{FF2B5EF4-FFF2-40B4-BE49-F238E27FC236}">
                <a16:creationId xmlns:a16="http://schemas.microsoft.com/office/drawing/2014/main" id="{A9747D19-66F4-485A-AF3D-EC465CD18AF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93648" y="1743526"/>
            <a:ext cx="2810267" cy="923330"/>
          </a:xfrm>
          <a:prstGeom prst="rect">
            <a:avLst/>
          </a:prstGeom>
        </p:spPr>
      </p:pic>
      <p:pic>
        <p:nvPicPr>
          <p:cNvPr id="20" name="Picture 19">
            <a:extLst>
              <a:ext uri="{FF2B5EF4-FFF2-40B4-BE49-F238E27FC236}">
                <a16:creationId xmlns:a16="http://schemas.microsoft.com/office/drawing/2014/main" id="{2A732C0B-F3FF-4152-A9C4-38804CB509C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58443" y="3928029"/>
            <a:ext cx="1276528" cy="190527"/>
          </a:xfrm>
          <a:prstGeom prst="rect">
            <a:avLst/>
          </a:prstGeom>
        </p:spPr>
      </p:pic>
      <p:pic>
        <p:nvPicPr>
          <p:cNvPr id="24" name="Picture 23">
            <a:extLst>
              <a:ext uri="{FF2B5EF4-FFF2-40B4-BE49-F238E27FC236}">
                <a16:creationId xmlns:a16="http://schemas.microsoft.com/office/drawing/2014/main" id="{94C2D6C9-68EE-419D-A9A2-DD9DD161847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996707" y="4469810"/>
            <a:ext cx="1724266" cy="295316"/>
          </a:xfrm>
          <a:prstGeom prst="rect">
            <a:avLst/>
          </a:prstGeom>
        </p:spPr>
      </p:pic>
      <p:pic>
        <p:nvPicPr>
          <p:cNvPr id="28" name="Picture 27" descr="Chart&#10;&#10;Description automatically generated">
            <a:extLst>
              <a:ext uri="{FF2B5EF4-FFF2-40B4-BE49-F238E27FC236}">
                <a16:creationId xmlns:a16="http://schemas.microsoft.com/office/drawing/2014/main" id="{DAF440CD-5014-4F69-A19E-6CFAC906AEF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120285" y="5553272"/>
            <a:ext cx="3477110" cy="475817"/>
          </a:xfrm>
          <a:prstGeom prst="rect">
            <a:avLst/>
          </a:prstGeom>
        </p:spPr>
      </p:pic>
    </p:spTree>
    <p:extLst>
      <p:ext uri="{BB962C8B-B14F-4D97-AF65-F5344CB8AC3E}">
        <p14:creationId xmlns:p14="http://schemas.microsoft.com/office/powerpoint/2010/main" val="278425415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39</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089786"/>
            <a:ext cx="5679166" cy="5632311"/>
          </a:xfrm>
          <a:prstGeom prst="rect">
            <a:avLst/>
          </a:prstGeom>
          <a:noFill/>
        </p:spPr>
        <p:txBody>
          <a:bodyPr wrap="square">
            <a:spAutoFit/>
          </a:bodyPr>
          <a:lstStyle/>
          <a:p>
            <a:pPr algn="l"/>
            <a:r>
              <a:rPr lang="fr-FR" dirty="0">
                <a:latin typeface="CIDFont+F1"/>
              </a:rPr>
              <a:t>b) Va(t) = réserve des actifs = V(t) – </a:t>
            </a:r>
            <a:r>
              <a:rPr lang="fr-FR" dirty="0" err="1">
                <a:latin typeface="CIDFont+F1"/>
              </a:rPr>
              <a:t>Vr</a:t>
            </a:r>
            <a:r>
              <a:rPr lang="fr-FR" dirty="0">
                <a:latin typeface="CIDFont+F1"/>
              </a:rPr>
              <a:t>(t)</a:t>
            </a:r>
          </a:p>
          <a:p>
            <a:pPr algn="l"/>
            <a:endParaRPr lang="fr-FR" dirty="0">
              <a:latin typeface="CIDFont+F1"/>
            </a:endParaRPr>
          </a:p>
          <a:p>
            <a:pPr algn="l"/>
            <a:r>
              <a:rPr lang="fr-FR" dirty="0">
                <a:latin typeface="CIDFont+F1"/>
              </a:rPr>
              <a:t>Par définition la réserve des actifs est l’excédent des réserves par rapport à la réserve des retraités. On peut alors classer les  différentes méthodes de financement, selon le signe de ces différentes réserves :</a:t>
            </a:r>
          </a:p>
          <a:p>
            <a:pPr algn="l"/>
            <a:endParaRPr lang="fr-FR" dirty="0">
              <a:latin typeface="CIDFont+F1"/>
            </a:endParaRPr>
          </a:p>
          <a:p>
            <a:pPr algn="l"/>
            <a:r>
              <a:rPr lang="fr-FR" dirty="0">
                <a:latin typeface="CIDFont+F1"/>
              </a:rPr>
              <a:t>1°) méthode de répartition pure :</a:t>
            </a:r>
          </a:p>
          <a:p>
            <a:pPr algn="l"/>
            <a:endParaRPr lang="fr-FR" dirty="0">
              <a:latin typeface="CIDFont+F1"/>
            </a:endParaRPr>
          </a:p>
          <a:p>
            <a:pPr algn="l"/>
            <a:endParaRPr lang="fr-FR" dirty="0">
              <a:latin typeface="CIDFont+F1"/>
            </a:endParaRPr>
          </a:p>
          <a:p>
            <a:pPr algn="l"/>
            <a:r>
              <a:rPr lang="fr-FR" dirty="0">
                <a:latin typeface="CIDFont+F1"/>
              </a:rPr>
              <a:t>Le régime ne dispose d’aucune réserve ; la réserve des retraités constitue donc une dette à charge des actifs.</a:t>
            </a:r>
          </a:p>
          <a:p>
            <a:pPr algn="l"/>
            <a:endParaRPr lang="fr-FR" dirty="0">
              <a:latin typeface="CIDFont+F1"/>
            </a:endParaRPr>
          </a:p>
          <a:p>
            <a:pPr algn="l"/>
            <a:r>
              <a:rPr lang="fr-FR" dirty="0">
                <a:latin typeface="CIDFont+F1"/>
              </a:rPr>
              <a:t>2°) méthode de répartition des capitaux de couverture :</a:t>
            </a:r>
          </a:p>
          <a:p>
            <a:pPr algn="l"/>
            <a:endParaRPr lang="fr-FR" dirty="0">
              <a:latin typeface="CIDFont+F1"/>
            </a:endParaRPr>
          </a:p>
          <a:p>
            <a:pPr algn="l"/>
            <a:endParaRPr lang="fr-FR" dirty="0">
              <a:latin typeface="CIDFont+F1"/>
            </a:endParaRPr>
          </a:p>
          <a:p>
            <a:pPr algn="l"/>
            <a:r>
              <a:rPr lang="fr-FR" dirty="0">
                <a:latin typeface="CIDFont+F1"/>
              </a:rPr>
              <a:t>Le régime dispose en </a:t>
            </a:r>
            <a:r>
              <a:rPr lang="fr-FR" dirty="0" err="1">
                <a:latin typeface="CIDFont+F1"/>
              </a:rPr>
              <a:t>parmanence</a:t>
            </a:r>
            <a:r>
              <a:rPr lang="fr-FR" dirty="0">
                <a:latin typeface="CIDFont+F1"/>
              </a:rPr>
              <a:t> exactement du montant nécessaire à la réserve des retraités ; les actifs ne disposent d’aucune réserve mais ne sont titulaires d’aucune dette.</a:t>
            </a:r>
          </a:p>
        </p:txBody>
      </p:sp>
      <p:sp>
        <p:nvSpPr>
          <p:cNvPr id="41" name="TextBox 40">
            <a:extLst>
              <a:ext uri="{FF2B5EF4-FFF2-40B4-BE49-F238E27FC236}">
                <a16:creationId xmlns:a16="http://schemas.microsoft.com/office/drawing/2014/main" id="{986AE7CC-BE04-4AAA-92F3-E12004497810}"/>
              </a:ext>
            </a:extLst>
          </p:cNvPr>
          <p:cNvSpPr txBox="1"/>
          <p:nvPr/>
        </p:nvSpPr>
        <p:spPr>
          <a:xfrm>
            <a:off x="6209041" y="1098265"/>
            <a:ext cx="5779482" cy="3693319"/>
          </a:xfrm>
          <a:prstGeom prst="rect">
            <a:avLst/>
          </a:prstGeom>
          <a:noFill/>
        </p:spPr>
        <p:txBody>
          <a:bodyPr wrap="square">
            <a:spAutoFit/>
          </a:bodyPr>
          <a:lstStyle/>
          <a:p>
            <a:pPr algn="l"/>
            <a:r>
              <a:rPr lang="fr-FR" dirty="0">
                <a:latin typeface="CIDFont+F1"/>
              </a:rPr>
              <a:t>3°) méthodes de capitalisation :</a:t>
            </a:r>
          </a:p>
          <a:p>
            <a:pPr algn="l"/>
            <a:endParaRPr lang="fr-FR" dirty="0">
              <a:latin typeface="CIDFont+F1"/>
            </a:endParaRPr>
          </a:p>
          <a:p>
            <a:pPr algn="l"/>
            <a:endParaRPr lang="fr-FR" dirty="0">
              <a:latin typeface="CIDFont+F1"/>
            </a:endParaRPr>
          </a:p>
          <a:p>
            <a:pPr algn="l"/>
            <a:r>
              <a:rPr lang="fr-FR" dirty="0">
                <a:latin typeface="CIDFont+F1"/>
              </a:rPr>
              <a:t>La réserve des retraités est financée et les actifs disposent d’une réserve strictement </a:t>
            </a:r>
            <a:r>
              <a:rPr lang="fr-FR" dirty="0" err="1">
                <a:latin typeface="CIDFont+F1"/>
              </a:rPr>
              <a:t>postifive</a:t>
            </a:r>
            <a:r>
              <a:rPr lang="fr-FR" dirty="0">
                <a:latin typeface="CIDFont+F1"/>
              </a:rPr>
              <a:t>.</a:t>
            </a:r>
          </a:p>
          <a:p>
            <a:pPr algn="l"/>
            <a:endParaRPr lang="fr-FR" dirty="0">
              <a:latin typeface="CIDFont+F1"/>
            </a:endParaRPr>
          </a:p>
          <a:p>
            <a:pPr algn="l"/>
            <a:r>
              <a:rPr lang="fr-FR" dirty="0">
                <a:latin typeface="CIDFont+F1"/>
              </a:rPr>
              <a:t>D’une manière générale, le monde de la répartition correspond aux méthodes à réserves d’actifs négatives ; le monde de la capitalisation aux méthode à réserves d’actifs positives.</a:t>
            </a:r>
          </a:p>
          <a:p>
            <a:pPr algn="l"/>
            <a:endParaRPr lang="fr-FR" dirty="0">
              <a:latin typeface="CIDFont+F1"/>
            </a:endParaRPr>
          </a:p>
          <a:p>
            <a:pPr algn="l"/>
            <a:endParaRPr lang="fr-FR" dirty="0">
              <a:latin typeface="CIDFont+F1"/>
            </a:endParaRPr>
          </a:p>
          <a:p>
            <a:pPr algn="l"/>
            <a:endParaRPr lang="fr-FR" dirty="0">
              <a:latin typeface="CIDFont+F1"/>
            </a:endParaRPr>
          </a:p>
        </p:txBody>
      </p:sp>
      <p:pic>
        <p:nvPicPr>
          <p:cNvPr id="6" name="Picture 5" descr="A picture containing text, clock, gauge&#10;&#10;Description automatically generated">
            <a:extLst>
              <a:ext uri="{FF2B5EF4-FFF2-40B4-BE49-F238E27FC236}">
                <a16:creationId xmlns:a16="http://schemas.microsoft.com/office/drawing/2014/main" id="{449A9637-8D64-422C-B3D9-F01DBF9CEF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40667" y="3367352"/>
            <a:ext cx="1657581" cy="543001"/>
          </a:xfrm>
          <a:prstGeom prst="rect">
            <a:avLst/>
          </a:prstGeom>
        </p:spPr>
      </p:pic>
      <p:pic>
        <p:nvPicPr>
          <p:cNvPr id="9" name="Picture 8" descr="A picture containing text, object, clock&#10;&#10;Description automatically generated">
            <a:extLst>
              <a:ext uri="{FF2B5EF4-FFF2-40B4-BE49-F238E27FC236}">
                <a16:creationId xmlns:a16="http://schemas.microsoft.com/office/drawing/2014/main" id="{611D26A3-939F-4B0C-A2CA-746BB2544F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6720" y="5003856"/>
            <a:ext cx="1066949" cy="552527"/>
          </a:xfrm>
          <a:prstGeom prst="rect">
            <a:avLst/>
          </a:prstGeom>
        </p:spPr>
      </p:pic>
      <p:pic>
        <p:nvPicPr>
          <p:cNvPr id="12" name="Picture 11" descr="A picture containing text, clock&#10;&#10;Description automatically generated">
            <a:extLst>
              <a:ext uri="{FF2B5EF4-FFF2-40B4-BE49-F238E27FC236}">
                <a16:creationId xmlns:a16="http://schemas.microsoft.com/office/drawing/2014/main" id="{3AAF3EAB-EBEC-4653-A400-4B5B29BC56D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77125" y="1446046"/>
            <a:ext cx="1066949" cy="552527"/>
          </a:xfrm>
          <a:prstGeom prst="rect">
            <a:avLst/>
          </a:prstGeom>
        </p:spPr>
      </p:pic>
    </p:spTree>
    <p:extLst>
      <p:ext uri="{BB962C8B-B14F-4D97-AF65-F5344CB8AC3E}">
        <p14:creationId xmlns:p14="http://schemas.microsoft.com/office/powerpoint/2010/main" val="114369136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4</a:t>
            </a:fld>
            <a:endParaRPr lang="fr-FR" sz="1400" b="1" dirty="0"/>
          </a:p>
        </p:txBody>
      </p:sp>
      <p:graphicFrame>
        <p:nvGraphicFramePr>
          <p:cNvPr id="4" name="Table 4">
            <a:extLst>
              <a:ext uri="{FF2B5EF4-FFF2-40B4-BE49-F238E27FC236}">
                <a16:creationId xmlns:a16="http://schemas.microsoft.com/office/drawing/2014/main" id="{E4EFD827-3F82-4C13-AEB6-399212662AD6}"/>
              </a:ext>
            </a:extLst>
          </p:cNvPr>
          <p:cNvGraphicFramePr>
            <a:graphicFrameLocks noGrp="1"/>
          </p:cNvGraphicFramePr>
          <p:nvPr>
            <p:extLst>
              <p:ext uri="{D42A27DB-BD31-4B8C-83A1-F6EECF244321}">
                <p14:modId xmlns:p14="http://schemas.microsoft.com/office/powerpoint/2010/main" val="2808808525"/>
              </p:ext>
            </p:extLst>
          </p:nvPr>
        </p:nvGraphicFramePr>
        <p:xfrm>
          <a:off x="464233" y="1397843"/>
          <a:ext cx="6119448" cy="4749739"/>
        </p:xfrm>
        <a:graphic>
          <a:graphicData uri="http://schemas.openxmlformats.org/drawingml/2006/table">
            <a:tbl>
              <a:tblPr firstRow="1" bandRow="1">
                <a:tableStyleId>{073A0DAA-6AF3-43AB-8588-CEC1D06C72B9}</a:tableStyleId>
              </a:tblPr>
              <a:tblGrid>
                <a:gridCol w="3059724">
                  <a:extLst>
                    <a:ext uri="{9D8B030D-6E8A-4147-A177-3AD203B41FA5}">
                      <a16:colId xmlns:a16="http://schemas.microsoft.com/office/drawing/2014/main" val="1063233922"/>
                    </a:ext>
                  </a:extLst>
                </a:gridCol>
                <a:gridCol w="3059724">
                  <a:extLst>
                    <a:ext uri="{9D8B030D-6E8A-4147-A177-3AD203B41FA5}">
                      <a16:colId xmlns:a16="http://schemas.microsoft.com/office/drawing/2014/main" val="2007546276"/>
                    </a:ext>
                  </a:extLst>
                </a:gridCol>
              </a:tblGrid>
              <a:tr h="954754">
                <a:tc>
                  <a:txBody>
                    <a:bodyPr/>
                    <a:lstStyle/>
                    <a:p>
                      <a:pPr algn="ctr"/>
                      <a:r>
                        <a:rPr lang="fr-FR" dirty="0"/>
                        <a:t>1</a:t>
                      </a:r>
                      <a:r>
                        <a:rPr lang="fr-FR" baseline="30000" dirty="0"/>
                        <a:t>er</a:t>
                      </a:r>
                      <a:r>
                        <a:rPr lang="fr-FR" dirty="0"/>
                        <a:t> pilier</a:t>
                      </a:r>
                    </a:p>
                    <a:p>
                      <a:pPr algn="ctr"/>
                      <a:r>
                        <a:rPr lang="fr-FR" dirty="0"/>
                        <a:t>(SS) (Régime de base / </a:t>
                      </a:r>
                    </a:p>
                    <a:p>
                      <a:pPr algn="ctr"/>
                      <a:r>
                        <a:rPr lang="fr-FR" dirty="0"/>
                        <a:t>Régime général)</a:t>
                      </a:r>
                    </a:p>
                  </a:txBody>
                  <a:tcPr/>
                </a:tc>
                <a:tc>
                  <a:txBody>
                    <a:bodyPr/>
                    <a:lstStyle/>
                    <a:p>
                      <a:pPr algn="ctr"/>
                      <a:r>
                        <a:rPr lang="fr-FR" dirty="0"/>
                        <a:t>2</a:t>
                      </a:r>
                      <a:r>
                        <a:rPr lang="fr-FR" baseline="30000" dirty="0"/>
                        <a:t>ème</a:t>
                      </a:r>
                      <a:r>
                        <a:rPr lang="fr-FR" dirty="0"/>
                        <a:t> pilier</a:t>
                      </a:r>
                    </a:p>
                    <a:p>
                      <a:pPr algn="ctr"/>
                      <a:r>
                        <a:rPr lang="fr-FR" dirty="0"/>
                        <a:t>(Régimes professionnels) (Régimes complémentaires)</a:t>
                      </a:r>
                    </a:p>
                  </a:txBody>
                  <a:tcPr/>
                </a:tc>
                <a:extLst>
                  <a:ext uri="{0D108BD9-81ED-4DB2-BD59-A6C34878D82A}">
                    <a16:rowId xmlns:a16="http://schemas.microsoft.com/office/drawing/2014/main" val="366992509"/>
                  </a:ext>
                </a:extLst>
              </a:tr>
              <a:tr h="954754">
                <a:tc>
                  <a:txBody>
                    <a:bodyPr/>
                    <a:lstStyle/>
                    <a:p>
                      <a:r>
                        <a:rPr lang="fr-FR" dirty="0"/>
                        <a:t>Système organisé au sein d’un pays et concernant par définition une population importante.</a:t>
                      </a:r>
                    </a:p>
                  </a:txBody>
                  <a:tcPr/>
                </a:tc>
                <a:tc>
                  <a:txBody>
                    <a:bodyPr/>
                    <a:lstStyle/>
                    <a:p>
                      <a:r>
                        <a:rPr lang="fr-FR" dirty="0"/>
                        <a:t>Système organisé au sein d’une entreprise ou d’un secteur d’activité ou d’une profession et pouvant concerner aussi bien des effectifs importants que des populations réduites.</a:t>
                      </a:r>
                    </a:p>
                  </a:txBody>
                  <a:tcPr/>
                </a:tc>
                <a:extLst>
                  <a:ext uri="{0D108BD9-81ED-4DB2-BD59-A6C34878D82A}">
                    <a16:rowId xmlns:a16="http://schemas.microsoft.com/office/drawing/2014/main" val="596718078"/>
                  </a:ext>
                </a:extLst>
              </a:tr>
              <a:tr h="435737">
                <a:tc>
                  <a:txBody>
                    <a:bodyPr/>
                    <a:lstStyle/>
                    <a:p>
                      <a:r>
                        <a:rPr lang="fr-FR" dirty="0"/>
                        <a:t>Système supposé pérenne.</a:t>
                      </a:r>
                    </a:p>
                  </a:txBody>
                  <a:tcPr/>
                </a:tc>
                <a:tc>
                  <a:txBody>
                    <a:bodyPr/>
                    <a:lstStyle/>
                    <a:p>
                      <a:r>
                        <a:rPr lang="fr-FR" dirty="0"/>
                        <a:t>Système pouvant s’arrêter.</a:t>
                      </a:r>
                    </a:p>
                  </a:txBody>
                  <a:tcPr/>
                </a:tc>
                <a:extLst>
                  <a:ext uri="{0D108BD9-81ED-4DB2-BD59-A6C34878D82A}">
                    <a16:rowId xmlns:a16="http://schemas.microsoft.com/office/drawing/2014/main" val="3493797893"/>
                  </a:ext>
                </a:extLst>
              </a:tr>
              <a:tr h="661182">
                <a:tc>
                  <a:txBody>
                    <a:bodyPr/>
                    <a:lstStyle/>
                    <a:p>
                      <a:r>
                        <a:rPr lang="fr-FR" dirty="0"/>
                        <a:t>Communauté de risque ouverte.</a:t>
                      </a:r>
                    </a:p>
                  </a:txBody>
                  <a:tcPr/>
                </a:tc>
                <a:tc>
                  <a:txBody>
                    <a:bodyPr/>
                    <a:lstStyle/>
                    <a:p>
                      <a:r>
                        <a:rPr lang="fr-FR" dirty="0"/>
                        <a:t>Communauté de risque fermée</a:t>
                      </a:r>
                    </a:p>
                  </a:txBody>
                  <a:tcPr/>
                </a:tc>
                <a:extLst>
                  <a:ext uri="{0D108BD9-81ED-4DB2-BD59-A6C34878D82A}">
                    <a16:rowId xmlns:a16="http://schemas.microsoft.com/office/drawing/2014/main" val="2798921029"/>
                  </a:ext>
                </a:extLst>
              </a:tr>
              <a:tr h="686386">
                <a:tc>
                  <a:txBody>
                    <a:bodyPr/>
                    <a:lstStyle/>
                    <a:p>
                      <a:r>
                        <a:rPr lang="fr-FR" dirty="0"/>
                        <a:t>Possibilité de transfert de charges entre génération.</a:t>
                      </a:r>
                    </a:p>
                  </a:txBody>
                  <a:tcPr/>
                </a:tc>
                <a:tc>
                  <a:txBody>
                    <a:bodyPr/>
                    <a:lstStyle/>
                    <a:p>
                      <a:r>
                        <a:rPr lang="fr-FR" dirty="0"/>
                        <a:t>Principe d’autofinancement.</a:t>
                      </a:r>
                    </a:p>
                  </a:txBody>
                  <a:tcPr/>
                </a:tc>
                <a:extLst>
                  <a:ext uri="{0D108BD9-81ED-4DB2-BD59-A6C34878D82A}">
                    <a16:rowId xmlns:a16="http://schemas.microsoft.com/office/drawing/2014/main" val="55362849"/>
                  </a:ext>
                </a:extLst>
              </a:tr>
            </a:tbl>
          </a:graphicData>
        </a:graphic>
      </p:graphicFrame>
      <p:sp>
        <p:nvSpPr>
          <p:cNvPr id="23" name="TextBox 22">
            <a:extLst>
              <a:ext uri="{FF2B5EF4-FFF2-40B4-BE49-F238E27FC236}">
                <a16:creationId xmlns:a16="http://schemas.microsoft.com/office/drawing/2014/main" id="{47F104D3-1E45-460E-809A-9EEB7E80571D}"/>
              </a:ext>
            </a:extLst>
          </p:cNvPr>
          <p:cNvSpPr txBox="1"/>
          <p:nvPr/>
        </p:nvSpPr>
        <p:spPr>
          <a:xfrm>
            <a:off x="6935371" y="1403982"/>
            <a:ext cx="4792395" cy="5632311"/>
          </a:xfrm>
          <a:prstGeom prst="rect">
            <a:avLst/>
          </a:prstGeom>
          <a:noFill/>
        </p:spPr>
        <p:txBody>
          <a:bodyPr wrap="square">
            <a:spAutoFit/>
          </a:bodyPr>
          <a:lstStyle/>
          <a:p>
            <a:pPr algn="l"/>
            <a:r>
              <a:rPr lang="fr-FR" sz="1800" b="0" i="0" u="none" strike="noStrike" baseline="0" dirty="0">
                <a:latin typeface="CIDFont+F1"/>
              </a:rPr>
              <a:t>L'importance prise respectivement par le </a:t>
            </a:r>
            <a:r>
              <a:rPr lang="fr-FR" dirty="0">
                <a:latin typeface="CIDFont+F1"/>
              </a:rPr>
              <a:t>1</a:t>
            </a:r>
            <a:r>
              <a:rPr lang="fr-FR" baseline="30000" dirty="0">
                <a:latin typeface="CIDFont+F1"/>
              </a:rPr>
              <a:t>er</a:t>
            </a:r>
            <a:r>
              <a:rPr lang="fr-FR" sz="1800" b="0" i="0" u="none" strike="noStrike" baseline="0" dirty="0">
                <a:latin typeface="CIDFont+F1"/>
              </a:rPr>
              <a:t> et le </a:t>
            </a:r>
            <a:r>
              <a:rPr lang="fr-FR" dirty="0">
                <a:latin typeface="CIDFont+F1"/>
              </a:rPr>
              <a:t>2</a:t>
            </a:r>
            <a:r>
              <a:rPr lang="fr-FR" baseline="30000" dirty="0">
                <a:latin typeface="CIDFont+F1"/>
              </a:rPr>
              <a:t>ème</a:t>
            </a:r>
            <a:r>
              <a:rPr lang="fr-FR" sz="1800" b="0" i="0" u="none" strike="noStrike" baseline="0" dirty="0">
                <a:latin typeface="CIDFont+F1"/>
              </a:rPr>
              <a:t> pilier peut varier fortement d'un pays à l'autre, en fonction des évolutions historiques.</a:t>
            </a:r>
          </a:p>
          <a:p>
            <a:pPr algn="l"/>
            <a:endParaRPr lang="fr-FR" sz="1800" b="0" i="0" u="none" strike="noStrike" baseline="0" dirty="0">
              <a:latin typeface="CIDFont+F1"/>
            </a:endParaRPr>
          </a:p>
          <a:p>
            <a:pPr algn="l"/>
            <a:r>
              <a:rPr lang="fr-FR" sz="1800" b="0" i="0" u="none" strike="noStrike" baseline="0" dirty="0">
                <a:latin typeface="CIDFont+F1"/>
              </a:rPr>
              <a:t>On peut distinguer historiquement 2 modèles de base qui ont influencé le développement</a:t>
            </a:r>
          </a:p>
          <a:p>
            <a:pPr algn="l"/>
            <a:r>
              <a:rPr lang="fr-FR" sz="1800" b="0" i="0" u="none" strike="noStrike" baseline="0" dirty="0">
                <a:latin typeface="CIDFont+F1"/>
              </a:rPr>
              <a:t>des régimes, chacun répondant à une certaine philosophie du rôle de la </a:t>
            </a:r>
            <a:r>
              <a:rPr lang="fr-FR" dirty="0">
                <a:latin typeface="CIDFont+F1"/>
              </a:rPr>
              <a:t>SS</a:t>
            </a:r>
            <a:r>
              <a:rPr lang="fr-FR" sz="1800" b="0" i="0" u="none" strike="noStrike" baseline="0" dirty="0">
                <a:latin typeface="CIDFont+F1"/>
              </a:rPr>
              <a:t> :</a:t>
            </a:r>
          </a:p>
          <a:p>
            <a:pPr algn="l"/>
            <a:endParaRPr lang="fr-FR" dirty="0">
              <a:latin typeface="CIDFont+F1"/>
            </a:endParaRPr>
          </a:p>
          <a:p>
            <a:pPr algn="l"/>
            <a:r>
              <a:rPr lang="fr-FR" sz="1800" b="1" i="0" u="none" strike="noStrike" baseline="0" dirty="0">
                <a:effectLst>
                  <a:outerShdw blurRad="38100" dist="38100" dir="2700000" algn="tl">
                    <a:srgbClr val="000000">
                      <a:alpha val="43137"/>
                    </a:srgbClr>
                  </a:outerShdw>
                </a:effectLst>
                <a:latin typeface="CIDFont+F1"/>
              </a:rPr>
              <a:t>Le modèle de BISMARCK :</a:t>
            </a:r>
          </a:p>
          <a:p>
            <a:pPr algn="l"/>
            <a:endParaRPr lang="fr-FR" sz="1800" b="0" i="0" u="none" strike="noStrike" baseline="0" dirty="0">
              <a:latin typeface="CIDFont+F1"/>
            </a:endParaRPr>
          </a:p>
          <a:p>
            <a:pPr algn="l"/>
            <a:r>
              <a:rPr lang="fr-FR" dirty="0">
                <a:latin typeface="CIDFont+F1"/>
              </a:rPr>
              <a:t>Les prestations de retraite octroyées par la SS sont la contrepartie octroyée par la collectivité, de la création de richesse dont celle-ci est redevable au travailleur. Il s’agit d’un principe d’assurance, et il y a logiquement une proportionnalité importante entre les revenus d’activité et les prestations de retraite octroyées.</a:t>
            </a:r>
            <a:endParaRPr lang="fr-FR" sz="1800" b="0" i="0" u="none" strike="noStrike" baseline="0" dirty="0">
              <a:latin typeface="CIDFont+F1"/>
            </a:endParaRPr>
          </a:p>
          <a:p>
            <a:pPr algn="l"/>
            <a:endParaRPr lang="fr-FR" dirty="0">
              <a:latin typeface="CIDFont+F1"/>
            </a:endParaRPr>
          </a:p>
          <a:p>
            <a:pPr algn="l"/>
            <a:endParaRPr lang="fr-FR" dirty="0"/>
          </a:p>
        </p:txBody>
      </p:sp>
    </p:spTree>
    <p:extLst>
      <p:ext uri="{BB962C8B-B14F-4D97-AF65-F5344CB8AC3E}">
        <p14:creationId xmlns:p14="http://schemas.microsoft.com/office/powerpoint/2010/main" val="31445363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40</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554021"/>
            <a:ext cx="5679166" cy="5078313"/>
          </a:xfrm>
          <a:prstGeom prst="rect">
            <a:avLst/>
          </a:prstGeom>
          <a:noFill/>
        </p:spPr>
        <p:txBody>
          <a:bodyPr wrap="square">
            <a:spAutoFit/>
          </a:bodyPr>
          <a:lstStyle/>
          <a:p>
            <a:pPr algn="l"/>
            <a:r>
              <a:rPr lang="fr-FR" dirty="0">
                <a:latin typeface="CIDFont+F1"/>
              </a:rPr>
              <a:t>On se placera ici dans le cadre d’un régime à prestations définies, selon le plus ou moins grand degré de capitalisation du régime, nous introduisons les principales familles de méthodes de financement. Nous passerons en vue successivement : </a:t>
            </a:r>
          </a:p>
          <a:p>
            <a:pPr algn="l"/>
            <a:r>
              <a:rPr lang="fr-FR" dirty="0">
                <a:latin typeface="CIDFont+F1"/>
              </a:rPr>
              <a:t>+ la répartition pure</a:t>
            </a:r>
          </a:p>
          <a:p>
            <a:pPr algn="l"/>
            <a:r>
              <a:rPr lang="fr-FR" dirty="0">
                <a:latin typeface="CIDFont+F1"/>
              </a:rPr>
              <a:t>+ la répartition étalée</a:t>
            </a:r>
          </a:p>
          <a:p>
            <a:pPr algn="l"/>
            <a:r>
              <a:rPr lang="fr-FR" dirty="0">
                <a:latin typeface="CIDFont+F1"/>
              </a:rPr>
              <a:t>+ la répartition des capitaux de couverture</a:t>
            </a:r>
          </a:p>
          <a:p>
            <a:pPr algn="l"/>
            <a:r>
              <a:rPr lang="fr-FR" dirty="0">
                <a:latin typeface="CIDFont+F1"/>
              </a:rPr>
              <a:t>+ la capitalisation individuelle</a:t>
            </a:r>
          </a:p>
          <a:p>
            <a:pPr algn="l"/>
            <a:endParaRPr lang="fr-FR" dirty="0">
              <a:latin typeface="CIDFont+F1"/>
            </a:endParaRPr>
          </a:p>
          <a:p>
            <a:pPr algn="l"/>
            <a:endParaRPr lang="fr-FR" dirty="0">
              <a:latin typeface="CIDFont+F1"/>
            </a:endParaRPr>
          </a:p>
          <a:p>
            <a:pPr algn="l"/>
            <a:r>
              <a:rPr lang="fr-FR" dirty="0">
                <a:latin typeface="CIDFont+F1"/>
              </a:rPr>
              <a:t>Elle est basée sur le principe d’équivalence à tout instant entre d’une part, les cotisations versées par les actifs et, d’autre part, les prestations de pensions versées à tous les retraités.</a:t>
            </a:r>
          </a:p>
          <a:p>
            <a:pPr algn="l"/>
            <a:r>
              <a:rPr lang="fr-FR" dirty="0">
                <a:latin typeface="CIDFont+F1"/>
              </a:rPr>
              <a:t>En notant :</a:t>
            </a:r>
          </a:p>
          <a:p>
            <a:pPr algn="l"/>
            <a:endParaRPr lang="fr-FR" dirty="0">
              <a:latin typeface="CIDFont+F1"/>
            </a:endParaRPr>
          </a:p>
          <a:p>
            <a:pPr algn="l"/>
            <a:endParaRPr lang="fr-FR" dirty="0">
              <a:latin typeface="CIDFont+F1"/>
            </a:endParaRPr>
          </a:p>
        </p:txBody>
      </p:sp>
      <p:sp>
        <p:nvSpPr>
          <p:cNvPr id="41" name="TextBox 40">
            <a:extLst>
              <a:ext uri="{FF2B5EF4-FFF2-40B4-BE49-F238E27FC236}">
                <a16:creationId xmlns:a16="http://schemas.microsoft.com/office/drawing/2014/main" id="{986AE7CC-BE04-4AAA-92F3-E12004497810}"/>
              </a:ext>
            </a:extLst>
          </p:cNvPr>
          <p:cNvSpPr txBox="1"/>
          <p:nvPr/>
        </p:nvSpPr>
        <p:spPr>
          <a:xfrm>
            <a:off x="6209041" y="1554021"/>
            <a:ext cx="5779482" cy="3693319"/>
          </a:xfrm>
          <a:prstGeom prst="rect">
            <a:avLst/>
          </a:prstGeom>
          <a:noFill/>
        </p:spPr>
        <p:txBody>
          <a:bodyPr wrap="square">
            <a:spAutoFit/>
          </a:bodyPr>
          <a:lstStyle/>
          <a:p>
            <a:pPr algn="l"/>
            <a:r>
              <a:rPr lang="fr-FR" dirty="0">
                <a:latin typeface="CIDFont+F1"/>
              </a:rPr>
              <a:t>Il vient : </a:t>
            </a:r>
          </a:p>
          <a:p>
            <a:pPr algn="l"/>
            <a:r>
              <a:rPr lang="fr-FR" dirty="0">
                <a:latin typeface="CIDFont+F1"/>
              </a:rPr>
              <a:t>+ cotisations récoltées en t :</a:t>
            </a:r>
          </a:p>
          <a:p>
            <a:pPr algn="l"/>
            <a:endParaRPr lang="fr-FR" dirty="0">
              <a:latin typeface="CIDFont+F1"/>
            </a:endParaRPr>
          </a:p>
          <a:p>
            <a:pPr algn="l"/>
            <a:r>
              <a:rPr lang="fr-FR" dirty="0">
                <a:latin typeface="CIDFont+F1"/>
              </a:rPr>
              <a:t>+ Dépenses en pension en t :</a:t>
            </a:r>
          </a:p>
          <a:p>
            <a:pPr algn="l"/>
            <a:endParaRPr lang="fr-FR" dirty="0">
              <a:latin typeface="CIDFont+F1"/>
            </a:endParaRPr>
          </a:p>
          <a:p>
            <a:pPr algn="l"/>
            <a:r>
              <a:rPr lang="fr-FR" dirty="0">
                <a:latin typeface="CIDFont+F1"/>
              </a:rPr>
              <a:t>+ Application du principe d’équivalence :</a:t>
            </a:r>
          </a:p>
          <a:p>
            <a:pPr algn="l"/>
            <a:endParaRPr lang="fr-FR" dirty="0">
              <a:latin typeface="CIDFont+F1"/>
            </a:endParaRPr>
          </a:p>
          <a:p>
            <a:pPr algn="l"/>
            <a:endParaRPr lang="fr-FR" dirty="0">
              <a:latin typeface="CIDFont+F1"/>
            </a:endParaRPr>
          </a:p>
          <a:p>
            <a:pPr algn="l"/>
            <a:r>
              <a:rPr lang="fr-FR" dirty="0">
                <a:latin typeface="CIDFont+F1"/>
              </a:rPr>
              <a:t>C’est-à-dire : </a:t>
            </a:r>
          </a:p>
          <a:p>
            <a:pPr algn="l"/>
            <a:endParaRPr lang="fr-FR" dirty="0">
              <a:latin typeface="CIDFont+F1"/>
            </a:endParaRPr>
          </a:p>
          <a:p>
            <a:pPr algn="l"/>
            <a:endParaRPr lang="fr-FR" dirty="0">
              <a:latin typeface="CIDFont+F1"/>
            </a:endParaRPr>
          </a:p>
          <a:p>
            <a:pPr algn="l"/>
            <a:r>
              <a:rPr lang="fr-FR" dirty="0">
                <a:latin typeface="CIDFont+F1"/>
              </a:rPr>
              <a:t>Où</a:t>
            </a:r>
          </a:p>
          <a:p>
            <a:pPr algn="l"/>
            <a:endParaRPr lang="fr-FR" dirty="0">
              <a:latin typeface="CIDFont+F1"/>
            </a:endParaRPr>
          </a:p>
        </p:txBody>
      </p:sp>
      <p:sp>
        <p:nvSpPr>
          <p:cNvPr id="23" name="Text Box 29">
            <a:extLst>
              <a:ext uri="{FF2B5EF4-FFF2-40B4-BE49-F238E27FC236}">
                <a16:creationId xmlns:a16="http://schemas.microsoft.com/office/drawing/2014/main" id="{942A3E8A-F30C-434E-983E-A19694E9DCBD}"/>
              </a:ext>
            </a:extLst>
          </p:cNvPr>
          <p:cNvSpPr txBox="1">
            <a:spLocks noChangeArrowheads="1"/>
          </p:cNvSpPr>
          <p:nvPr/>
        </p:nvSpPr>
        <p:spPr bwMode="auto">
          <a:xfrm>
            <a:off x="1705974" y="1077996"/>
            <a:ext cx="7816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3.2) Classification des principales méthodes de financement</a:t>
            </a:r>
          </a:p>
        </p:txBody>
      </p:sp>
      <p:sp>
        <p:nvSpPr>
          <p:cNvPr id="24" name="Text Box 29">
            <a:extLst>
              <a:ext uri="{FF2B5EF4-FFF2-40B4-BE49-F238E27FC236}">
                <a16:creationId xmlns:a16="http://schemas.microsoft.com/office/drawing/2014/main" id="{3781B4D8-1813-4A11-9C59-0A690464C566}"/>
              </a:ext>
            </a:extLst>
          </p:cNvPr>
          <p:cNvSpPr txBox="1">
            <a:spLocks noChangeArrowheads="1"/>
          </p:cNvSpPr>
          <p:nvPr/>
        </p:nvSpPr>
        <p:spPr bwMode="auto">
          <a:xfrm>
            <a:off x="815039" y="4118556"/>
            <a:ext cx="35280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3.2.1) La répartition pure :</a:t>
            </a:r>
          </a:p>
        </p:txBody>
      </p:sp>
      <p:pic>
        <p:nvPicPr>
          <p:cNvPr id="5" name="Picture 4" descr="Text&#10;&#10;Description automatically generated">
            <a:extLst>
              <a:ext uri="{FF2B5EF4-FFF2-40B4-BE49-F238E27FC236}">
                <a16:creationId xmlns:a16="http://schemas.microsoft.com/office/drawing/2014/main" id="{B54E456E-A74A-4781-A36C-7E94494DF8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974" y="5528603"/>
            <a:ext cx="4026689" cy="1103731"/>
          </a:xfrm>
          <a:prstGeom prst="rect">
            <a:avLst/>
          </a:prstGeom>
        </p:spPr>
      </p:pic>
      <p:pic>
        <p:nvPicPr>
          <p:cNvPr id="8" name="Picture 7" descr="A picture containing text, clock, watch, gauge&#10;&#10;Description automatically generated">
            <a:extLst>
              <a:ext uri="{FF2B5EF4-FFF2-40B4-BE49-F238E27FC236}">
                <a16:creationId xmlns:a16="http://schemas.microsoft.com/office/drawing/2014/main" id="{E707BD4E-BA8D-4A24-8FD2-15C85400211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34030" y="1760885"/>
            <a:ext cx="2010056" cy="562053"/>
          </a:xfrm>
          <a:prstGeom prst="rect">
            <a:avLst/>
          </a:prstGeom>
        </p:spPr>
      </p:pic>
      <p:pic>
        <p:nvPicPr>
          <p:cNvPr id="11" name="Picture 10" descr="A picture containing text, clock, watch&#10;&#10;Description automatically generated">
            <a:extLst>
              <a:ext uri="{FF2B5EF4-FFF2-40B4-BE49-F238E27FC236}">
                <a16:creationId xmlns:a16="http://schemas.microsoft.com/office/drawing/2014/main" id="{BB45E264-B105-43F3-A4AF-8B62125273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67452" y="2329704"/>
            <a:ext cx="1343212" cy="514422"/>
          </a:xfrm>
          <a:prstGeom prst="rect">
            <a:avLst/>
          </a:prstGeom>
        </p:spPr>
      </p:pic>
      <p:pic>
        <p:nvPicPr>
          <p:cNvPr id="14" name="Picture 13" descr="A picture containing text, watch&#10;&#10;Description automatically generated">
            <a:extLst>
              <a:ext uri="{FF2B5EF4-FFF2-40B4-BE49-F238E27FC236}">
                <a16:creationId xmlns:a16="http://schemas.microsoft.com/office/drawing/2014/main" id="{56CC5421-ABE2-48B4-A049-85C1A3FA154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69806" y="3216811"/>
            <a:ext cx="3057952" cy="562053"/>
          </a:xfrm>
          <a:prstGeom prst="rect">
            <a:avLst/>
          </a:prstGeom>
        </p:spPr>
      </p:pic>
      <p:pic>
        <p:nvPicPr>
          <p:cNvPr id="16" name="Picture 15" descr="Schematic&#10;&#10;Description automatically generated with medium confidence">
            <a:extLst>
              <a:ext uri="{FF2B5EF4-FFF2-40B4-BE49-F238E27FC236}">
                <a16:creationId xmlns:a16="http://schemas.microsoft.com/office/drawing/2014/main" id="{3E3528A9-8F51-4295-A1DA-0074E951C49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42458" y="3769893"/>
            <a:ext cx="2286319" cy="1086002"/>
          </a:xfrm>
          <a:prstGeom prst="rect">
            <a:avLst/>
          </a:prstGeom>
        </p:spPr>
      </p:pic>
      <p:pic>
        <p:nvPicPr>
          <p:cNvPr id="18" name="Picture 17">
            <a:extLst>
              <a:ext uri="{FF2B5EF4-FFF2-40B4-BE49-F238E27FC236}">
                <a16:creationId xmlns:a16="http://schemas.microsoft.com/office/drawing/2014/main" id="{D9F9F7A1-59D9-4D60-82E5-2ED5161D0D7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192983" y="4156642"/>
            <a:ext cx="1238423" cy="257211"/>
          </a:xfrm>
          <a:prstGeom prst="rect">
            <a:avLst/>
          </a:prstGeom>
        </p:spPr>
      </p:pic>
      <p:pic>
        <p:nvPicPr>
          <p:cNvPr id="20" name="Picture 19" descr="Text&#10;&#10;Description automatically generated">
            <a:extLst>
              <a:ext uri="{FF2B5EF4-FFF2-40B4-BE49-F238E27FC236}">
                <a16:creationId xmlns:a16="http://schemas.microsoft.com/office/drawing/2014/main" id="{D4448514-DE1D-4ADF-86BB-2FB861C3A6F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85140" y="4850114"/>
            <a:ext cx="4100205" cy="1076475"/>
          </a:xfrm>
          <a:prstGeom prst="rect">
            <a:avLst/>
          </a:prstGeom>
        </p:spPr>
      </p:pic>
      <p:pic>
        <p:nvPicPr>
          <p:cNvPr id="26" name="Picture 25" descr="Text, letter&#10;&#10;Description automatically generated">
            <a:extLst>
              <a:ext uri="{FF2B5EF4-FFF2-40B4-BE49-F238E27FC236}">
                <a16:creationId xmlns:a16="http://schemas.microsoft.com/office/drawing/2014/main" id="{5F9CB703-D56C-485E-8142-09C7C92C70B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385140" y="6001859"/>
            <a:ext cx="2962688" cy="581599"/>
          </a:xfrm>
          <a:prstGeom prst="rect">
            <a:avLst/>
          </a:prstGeom>
        </p:spPr>
      </p:pic>
    </p:spTree>
    <p:extLst>
      <p:ext uri="{BB962C8B-B14F-4D97-AF65-F5344CB8AC3E}">
        <p14:creationId xmlns:p14="http://schemas.microsoft.com/office/powerpoint/2010/main" val="327902285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0"/>
                                  </p:iterate>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41</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061648"/>
            <a:ext cx="5679166" cy="7017306"/>
          </a:xfrm>
          <a:prstGeom prst="rect">
            <a:avLst/>
          </a:prstGeom>
          <a:noFill/>
        </p:spPr>
        <p:txBody>
          <a:bodyPr wrap="square">
            <a:spAutoFit/>
          </a:bodyPr>
          <a:lstStyle/>
          <a:p>
            <a:pPr algn="l"/>
            <a:r>
              <a:rPr lang="fr-FR" dirty="0">
                <a:latin typeface="CIDFont+F1"/>
              </a:rPr>
              <a:t>Le taux de cotisation en répartition est le produit du quotient de vieillesse par le taux de remplacement.</a:t>
            </a:r>
          </a:p>
          <a:p>
            <a:pPr algn="l"/>
            <a:endParaRPr lang="fr-FR" dirty="0">
              <a:latin typeface="CIDFont+F1"/>
            </a:endParaRPr>
          </a:p>
          <a:p>
            <a:pPr algn="l"/>
            <a:r>
              <a:rPr lang="fr-FR" dirty="0">
                <a:latin typeface="CIDFont+F1"/>
              </a:rPr>
              <a:t>Lorsque le taux de remplacement est constant, on parle d’un régime à maturité. D’autres part, on sait que dans une population stationnaire, le QV est constant.</a:t>
            </a:r>
          </a:p>
          <a:p>
            <a:pPr algn="l"/>
            <a:endParaRPr lang="fr-FR" dirty="0">
              <a:latin typeface="CIDFont+F1"/>
            </a:endParaRPr>
          </a:p>
          <a:p>
            <a:pPr algn="l"/>
            <a:r>
              <a:rPr lang="fr-FR" dirty="0">
                <a:latin typeface="CIDFont+F1"/>
              </a:rPr>
              <a:t>À retenir : dans une pop stationnaire et pour un régime de pension à maturité, le taux de cotisation en répartition est donc constant.</a:t>
            </a: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Elle se base que les mêmes principes que la répartition, mais plutôt que d’égaler recettes et dépenses sur une période, on en égalise les valeurs actuelles sur plusieurs périodes :</a:t>
            </a:r>
          </a:p>
          <a:p>
            <a:pPr algn="l"/>
            <a:endParaRPr lang="fr-FR" dirty="0">
              <a:latin typeface="CIDFont+F1"/>
            </a:endParaRPr>
          </a:p>
          <a:p>
            <a:pPr algn="l"/>
            <a:r>
              <a:rPr lang="fr-FR" dirty="0">
                <a:latin typeface="CIDFont+F1"/>
              </a:rPr>
              <a:t>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p:txBody>
      </p:sp>
      <p:sp>
        <p:nvSpPr>
          <p:cNvPr id="41" name="TextBox 40">
            <a:extLst>
              <a:ext uri="{FF2B5EF4-FFF2-40B4-BE49-F238E27FC236}">
                <a16:creationId xmlns:a16="http://schemas.microsoft.com/office/drawing/2014/main" id="{986AE7CC-BE04-4AAA-92F3-E12004497810}"/>
              </a:ext>
            </a:extLst>
          </p:cNvPr>
          <p:cNvSpPr txBox="1"/>
          <p:nvPr/>
        </p:nvSpPr>
        <p:spPr>
          <a:xfrm>
            <a:off x="6209040" y="1056989"/>
            <a:ext cx="5982959" cy="5632311"/>
          </a:xfrm>
          <a:prstGeom prst="rect">
            <a:avLst/>
          </a:prstGeom>
          <a:noFill/>
        </p:spPr>
        <p:txBody>
          <a:bodyPr wrap="square">
            <a:spAutoFit/>
          </a:bodyPr>
          <a:lstStyle/>
          <a:p>
            <a:pPr algn="l"/>
            <a:r>
              <a:rPr lang="fr-FR" dirty="0">
                <a:latin typeface="CIDFont+F1"/>
              </a:rPr>
              <a:t>Analytiquement, il vient : </a:t>
            </a:r>
          </a:p>
          <a:p>
            <a:pPr algn="l"/>
            <a:r>
              <a:rPr lang="fr-FR" dirty="0">
                <a:latin typeface="CIDFont+F1"/>
              </a:rPr>
              <a:t>+ valeur actuelle des cotisations sur [t, </a:t>
            </a:r>
            <a:r>
              <a:rPr lang="fr-FR" dirty="0" err="1">
                <a:latin typeface="CIDFont+F1"/>
              </a:rPr>
              <a:t>t+T</a:t>
            </a:r>
            <a:r>
              <a:rPr lang="fr-FR" dirty="0">
                <a:latin typeface="CIDFont+F1"/>
              </a:rPr>
              <a:t>]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 valeur actuelle des dépenses sur [t, </a:t>
            </a:r>
            <a:r>
              <a:rPr lang="fr-FR" dirty="0" err="1">
                <a:latin typeface="CIDFont+F1"/>
              </a:rPr>
              <a:t>t+T</a:t>
            </a:r>
            <a:r>
              <a:rPr lang="fr-FR" dirty="0">
                <a:latin typeface="CIDFont+F1"/>
              </a:rPr>
              <a:t>] :</a:t>
            </a:r>
          </a:p>
          <a:p>
            <a:pPr algn="l"/>
            <a:endParaRPr lang="fr-FR" dirty="0">
              <a:latin typeface="CIDFont+F1"/>
            </a:endParaRPr>
          </a:p>
          <a:p>
            <a:pPr algn="l"/>
            <a:endParaRPr lang="fr-FR" dirty="0">
              <a:latin typeface="CIDFont+F1"/>
            </a:endParaRPr>
          </a:p>
          <a:p>
            <a:pPr algn="l"/>
            <a:r>
              <a:rPr lang="fr-FR" dirty="0">
                <a:latin typeface="CIDFont+F1"/>
              </a:rPr>
              <a:t>+ Application du principe d’équivalence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En particulier, si la pop est à l’état stationnaire relatif, il vient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      = le taux de remplacement moyen pondéré entre t et </a:t>
            </a:r>
            <a:r>
              <a:rPr lang="fr-FR" dirty="0" err="1">
                <a:latin typeface="CIDFont+F1"/>
              </a:rPr>
              <a:t>t+T</a:t>
            </a:r>
            <a:endParaRPr lang="fr-FR" dirty="0">
              <a:latin typeface="CIDFont+F1"/>
            </a:endParaRPr>
          </a:p>
        </p:txBody>
      </p:sp>
      <p:sp>
        <p:nvSpPr>
          <p:cNvPr id="30" name="Text Box 29">
            <a:extLst>
              <a:ext uri="{FF2B5EF4-FFF2-40B4-BE49-F238E27FC236}">
                <a16:creationId xmlns:a16="http://schemas.microsoft.com/office/drawing/2014/main" id="{E3BC5851-AA84-4034-9749-E6C42638BA98}"/>
              </a:ext>
            </a:extLst>
          </p:cNvPr>
          <p:cNvSpPr txBox="1">
            <a:spLocks noChangeArrowheads="1"/>
          </p:cNvSpPr>
          <p:nvPr/>
        </p:nvSpPr>
        <p:spPr bwMode="auto">
          <a:xfrm>
            <a:off x="1120444" y="4034153"/>
            <a:ext cx="3733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3.2.2) La répartition étalée :</a:t>
            </a:r>
          </a:p>
        </p:txBody>
      </p:sp>
      <p:pic>
        <p:nvPicPr>
          <p:cNvPr id="6" name="Picture 5">
            <a:extLst>
              <a:ext uri="{FF2B5EF4-FFF2-40B4-BE49-F238E27FC236}">
                <a16:creationId xmlns:a16="http://schemas.microsoft.com/office/drawing/2014/main" id="{D164271B-1E11-42A7-B60B-E414B22D72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2480" y="5815912"/>
            <a:ext cx="5068007" cy="276264"/>
          </a:xfrm>
          <a:prstGeom prst="rect">
            <a:avLst/>
          </a:prstGeom>
        </p:spPr>
      </p:pic>
      <p:pic>
        <p:nvPicPr>
          <p:cNvPr id="9" name="Picture 8">
            <a:extLst>
              <a:ext uri="{FF2B5EF4-FFF2-40B4-BE49-F238E27FC236}">
                <a16:creationId xmlns:a16="http://schemas.microsoft.com/office/drawing/2014/main" id="{CECF0813-C6E3-4DCF-9032-29EB0210BD0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2480" y="6243791"/>
            <a:ext cx="5077534" cy="228632"/>
          </a:xfrm>
          <a:prstGeom prst="rect">
            <a:avLst/>
          </a:prstGeom>
        </p:spPr>
      </p:pic>
      <p:pic>
        <p:nvPicPr>
          <p:cNvPr id="12" name="Picture 11" descr="A close-up of a calculator&#10;&#10;Description automatically generated with low confidence">
            <a:extLst>
              <a:ext uri="{FF2B5EF4-FFF2-40B4-BE49-F238E27FC236}">
                <a16:creationId xmlns:a16="http://schemas.microsoft.com/office/drawing/2014/main" id="{530972D2-C20D-4252-8289-9B35F55E5C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91124" y="1666563"/>
            <a:ext cx="3238952" cy="571580"/>
          </a:xfrm>
          <a:prstGeom prst="rect">
            <a:avLst/>
          </a:prstGeom>
        </p:spPr>
      </p:pic>
      <p:pic>
        <p:nvPicPr>
          <p:cNvPr id="15" name="Picture 14" descr="A picture containing logo&#10;&#10;Description automatically generated">
            <a:extLst>
              <a:ext uri="{FF2B5EF4-FFF2-40B4-BE49-F238E27FC236}">
                <a16:creationId xmlns:a16="http://schemas.microsoft.com/office/drawing/2014/main" id="{81E5D606-AF86-4872-8FC7-A9551C880B6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86048" y="2185706"/>
            <a:ext cx="3162741" cy="495369"/>
          </a:xfrm>
          <a:prstGeom prst="rect">
            <a:avLst/>
          </a:prstGeom>
        </p:spPr>
      </p:pic>
      <p:pic>
        <p:nvPicPr>
          <p:cNvPr id="19" name="Picture 18" descr="A picture containing text, clock, gauge&#10;&#10;Description automatically generated">
            <a:extLst>
              <a:ext uri="{FF2B5EF4-FFF2-40B4-BE49-F238E27FC236}">
                <a16:creationId xmlns:a16="http://schemas.microsoft.com/office/drawing/2014/main" id="{8226F10A-DC2A-40F1-8DCD-0294A5F5F8E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57547" y="3014263"/>
            <a:ext cx="2619741" cy="571580"/>
          </a:xfrm>
          <a:prstGeom prst="rect">
            <a:avLst/>
          </a:prstGeom>
        </p:spPr>
      </p:pic>
      <p:pic>
        <p:nvPicPr>
          <p:cNvPr id="28" name="Picture 27" descr="A picture containing text, orange&#10;&#10;Description automatically generated">
            <a:extLst>
              <a:ext uri="{FF2B5EF4-FFF2-40B4-BE49-F238E27FC236}">
                <a16:creationId xmlns:a16="http://schemas.microsoft.com/office/drawing/2014/main" id="{AB7357CF-1D71-48E7-81AB-DA717A76B2A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68444" y="3839346"/>
            <a:ext cx="3258005" cy="1114581"/>
          </a:xfrm>
          <a:prstGeom prst="rect">
            <a:avLst/>
          </a:prstGeom>
        </p:spPr>
      </p:pic>
      <p:pic>
        <p:nvPicPr>
          <p:cNvPr id="31" name="Picture 30" descr="A picture containing text, clock&#10;&#10;Description automatically generated">
            <a:extLst>
              <a:ext uri="{FF2B5EF4-FFF2-40B4-BE49-F238E27FC236}">
                <a16:creationId xmlns:a16="http://schemas.microsoft.com/office/drawing/2014/main" id="{DED7B98C-1AC4-4244-B694-16E0156CD57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70631" y="5200134"/>
            <a:ext cx="3400900" cy="1095528"/>
          </a:xfrm>
          <a:prstGeom prst="rect">
            <a:avLst/>
          </a:prstGeom>
        </p:spPr>
      </p:pic>
      <p:pic>
        <p:nvPicPr>
          <p:cNvPr id="35" name="Picture 34">
            <a:extLst>
              <a:ext uri="{FF2B5EF4-FFF2-40B4-BE49-F238E27FC236}">
                <a16:creationId xmlns:a16="http://schemas.microsoft.com/office/drawing/2014/main" id="{858CE06A-24FE-4CF5-944C-73B981FDC9B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000553" y="5547223"/>
            <a:ext cx="981212" cy="314369"/>
          </a:xfrm>
          <a:prstGeom prst="rect">
            <a:avLst/>
          </a:prstGeom>
        </p:spPr>
      </p:pic>
      <p:pic>
        <p:nvPicPr>
          <p:cNvPr id="37" name="Picture 36">
            <a:extLst>
              <a:ext uri="{FF2B5EF4-FFF2-40B4-BE49-F238E27FC236}">
                <a16:creationId xmlns:a16="http://schemas.microsoft.com/office/drawing/2014/main" id="{1B05513D-141A-467D-BD8F-2FF2CCF423E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209039" y="6298317"/>
            <a:ext cx="390580" cy="257211"/>
          </a:xfrm>
          <a:prstGeom prst="rect">
            <a:avLst/>
          </a:prstGeom>
        </p:spPr>
      </p:pic>
    </p:spTree>
    <p:extLst>
      <p:ext uri="{BB962C8B-B14F-4D97-AF65-F5344CB8AC3E}">
        <p14:creationId xmlns:p14="http://schemas.microsoft.com/office/powerpoint/2010/main" val="250587922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42</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061648"/>
            <a:ext cx="5679166" cy="5078313"/>
          </a:xfrm>
          <a:prstGeom prst="rect">
            <a:avLst/>
          </a:prstGeom>
          <a:noFill/>
        </p:spPr>
        <p:txBody>
          <a:bodyPr wrap="square">
            <a:spAutoFit/>
          </a:bodyPr>
          <a:lstStyle/>
          <a:p>
            <a:pPr algn="l"/>
            <a:r>
              <a:rPr lang="fr-FR" dirty="0">
                <a:latin typeface="CIDFont+F1"/>
              </a:rPr>
              <a:t>Si on suppose de plus que les salaires et pensions évoluent de la même manière (tr(t) est constant) :</a:t>
            </a:r>
          </a:p>
          <a:p>
            <a:pPr algn="l"/>
            <a:endParaRPr lang="fr-FR" dirty="0">
              <a:latin typeface="CIDFont+F1"/>
            </a:endParaRPr>
          </a:p>
          <a:p>
            <a:pPr algn="l"/>
            <a:r>
              <a:rPr lang="fr-FR" dirty="0">
                <a:latin typeface="CIDFont+F1"/>
              </a:rPr>
              <a:t>Et on retrouve la méthode de répartition pure.$</a:t>
            </a:r>
          </a:p>
          <a:p>
            <a:pPr algn="l"/>
            <a:endParaRPr lang="fr-FR" dirty="0">
              <a:latin typeface="CIDFont+F1"/>
            </a:endParaRPr>
          </a:p>
          <a:p>
            <a:pPr algn="l"/>
            <a:r>
              <a:rPr lang="fr-FR" dirty="0">
                <a:latin typeface="CIDFont+F1"/>
              </a:rPr>
              <a:t>L’utilisation de la répartition étalée, qui consiste à niveler les taux issus de la répartition pure n’a de sens que quand la pop n’est pas stationnaire ou quand le taux de remplacement n’est pas constant.</a:t>
            </a:r>
          </a:p>
          <a:p>
            <a:pPr algn="l"/>
            <a:endParaRPr lang="fr-FR" dirty="0">
              <a:latin typeface="CIDFont+F1"/>
            </a:endParaRPr>
          </a:p>
          <a:p>
            <a:pPr algn="l"/>
            <a:r>
              <a:rPr lang="fr-FR" dirty="0">
                <a:latin typeface="CIDFont+F1"/>
              </a:rPr>
              <a:t>Il y a lieu de noter que la méthode de répartition étalée peut ne pas toujours être utilisée car pouvant déboucher sur des réserves négatives.</a:t>
            </a:r>
          </a:p>
          <a:p>
            <a:pPr algn="l"/>
            <a:endParaRPr lang="fr-FR" dirty="0">
              <a:latin typeface="CIDFont+F1"/>
            </a:endParaRPr>
          </a:p>
          <a:p>
            <a:pPr algn="l"/>
            <a:r>
              <a:rPr lang="fr-FR" dirty="0">
                <a:latin typeface="CIDFont+F1"/>
              </a:rPr>
              <a:t>Ainsi, si au démarrage du plan, et en absence de réserves préexistantes, on a :</a:t>
            </a:r>
          </a:p>
          <a:p>
            <a:pPr algn="l"/>
            <a:endParaRPr lang="fr-FR" dirty="0">
              <a:latin typeface="CIDFont+F1"/>
            </a:endParaRPr>
          </a:p>
          <a:p>
            <a:pPr algn="l"/>
            <a:r>
              <a:rPr lang="fr-FR" dirty="0">
                <a:latin typeface="CIDFont+F1"/>
              </a:rPr>
              <a:t>La formule rétrospective des réserves donne :</a:t>
            </a:r>
          </a:p>
        </p:txBody>
      </p:sp>
      <p:sp>
        <p:nvSpPr>
          <p:cNvPr id="41" name="TextBox 40">
            <a:extLst>
              <a:ext uri="{FF2B5EF4-FFF2-40B4-BE49-F238E27FC236}">
                <a16:creationId xmlns:a16="http://schemas.microsoft.com/office/drawing/2014/main" id="{986AE7CC-BE04-4AAA-92F3-E12004497810}"/>
              </a:ext>
            </a:extLst>
          </p:cNvPr>
          <p:cNvSpPr txBox="1"/>
          <p:nvPr/>
        </p:nvSpPr>
        <p:spPr>
          <a:xfrm>
            <a:off x="6209040" y="1056989"/>
            <a:ext cx="5982959" cy="5355312"/>
          </a:xfrm>
          <a:prstGeom prst="rect">
            <a:avLst/>
          </a:prstGeom>
          <a:noFill/>
        </p:spPr>
        <p:txBody>
          <a:bodyPr wrap="square">
            <a:spAutoFit/>
          </a:bodyPr>
          <a:lstStyle/>
          <a:p>
            <a:pPr algn="l"/>
            <a:r>
              <a:rPr lang="fr-FR" dirty="0">
                <a:latin typeface="CIDFont+F1"/>
              </a:rPr>
              <a:t>En réalité, la méthode de répartition étalée est utile lorsqu’on est en phase de croissance importante des charges dans le modèle de répartition ; la répartition étalée permet alors de préfinancer la hausse des taux et de la niveler sur une période de temps fixée.</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Elle se base sur le principe d’équivalence entre d’une part, les cotisations versées par les actifs sur une période et, d’autre part, les capitaux constitutifs permettant de financer jusqu’au décès les pensions de la génération partant à la retraite lors de cette période.</a:t>
            </a:r>
          </a:p>
          <a:p>
            <a:pPr algn="l"/>
            <a:endParaRPr lang="fr-FR" dirty="0">
              <a:latin typeface="CIDFont+F1"/>
            </a:endParaRPr>
          </a:p>
          <a:p>
            <a:pPr algn="l"/>
            <a:r>
              <a:rPr lang="fr-FR" dirty="0">
                <a:latin typeface="CIDFont+F1"/>
              </a:rPr>
              <a:t>Analytiquement, il vient :</a:t>
            </a:r>
          </a:p>
          <a:p>
            <a:pPr algn="l"/>
            <a:r>
              <a:rPr lang="fr-FR" dirty="0">
                <a:latin typeface="CIDFont+F1"/>
              </a:rPr>
              <a:t>+ cotisations récoltées en t (RP) :</a:t>
            </a:r>
          </a:p>
          <a:p>
            <a:pPr algn="l"/>
            <a:r>
              <a:rPr lang="fr-FR" dirty="0">
                <a:latin typeface="CIDFont+F1"/>
              </a:rPr>
              <a:t>+ Dépenses – capitaux constitutifs en t :</a:t>
            </a:r>
          </a:p>
          <a:p>
            <a:pPr algn="l"/>
            <a:endParaRPr lang="fr-FR" dirty="0">
              <a:latin typeface="CIDFont+F1"/>
            </a:endParaRPr>
          </a:p>
        </p:txBody>
      </p:sp>
      <p:sp>
        <p:nvSpPr>
          <p:cNvPr id="30" name="Text Box 29">
            <a:extLst>
              <a:ext uri="{FF2B5EF4-FFF2-40B4-BE49-F238E27FC236}">
                <a16:creationId xmlns:a16="http://schemas.microsoft.com/office/drawing/2014/main" id="{E3BC5851-AA84-4034-9749-E6C42638BA98}"/>
              </a:ext>
            </a:extLst>
          </p:cNvPr>
          <p:cNvSpPr txBox="1">
            <a:spLocks noChangeArrowheads="1"/>
          </p:cNvSpPr>
          <p:nvPr/>
        </p:nvSpPr>
        <p:spPr bwMode="auto">
          <a:xfrm>
            <a:off x="6608038" y="2568998"/>
            <a:ext cx="437786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3.2.3) La répartition des capitaux</a:t>
            </a:r>
          </a:p>
          <a:p>
            <a:pPr algn="ctr" eaLnBrk="1" hangingPunct="1"/>
            <a:r>
              <a:rPr lang="fr-FR" sz="2400" b="1" dirty="0"/>
              <a:t>de couverture:</a:t>
            </a:r>
          </a:p>
        </p:txBody>
      </p:sp>
      <p:pic>
        <p:nvPicPr>
          <p:cNvPr id="5" name="Picture 4">
            <a:extLst>
              <a:ext uri="{FF2B5EF4-FFF2-40B4-BE49-F238E27FC236}">
                <a16:creationId xmlns:a16="http://schemas.microsoft.com/office/drawing/2014/main" id="{58679ABB-1667-48E5-821A-6294069A3B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45618" y="1361720"/>
            <a:ext cx="1619476" cy="304843"/>
          </a:xfrm>
          <a:prstGeom prst="rect">
            <a:avLst/>
          </a:prstGeom>
        </p:spPr>
      </p:pic>
      <p:pic>
        <p:nvPicPr>
          <p:cNvPr id="8" name="Picture 7">
            <a:extLst>
              <a:ext uri="{FF2B5EF4-FFF2-40B4-BE49-F238E27FC236}">
                <a16:creationId xmlns:a16="http://schemas.microsoft.com/office/drawing/2014/main" id="{F469B65D-A077-4E5F-8548-1871F3C477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1270" y="1666563"/>
            <a:ext cx="1362265" cy="314369"/>
          </a:xfrm>
          <a:prstGeom prst="rect">
            <a:avLst/>
          </a:prstGeom>
        </p:spPr>
      </p:pic>
      <p:pic>
        <p:nvPicPr>
          <p:cNvPr id="11" name="Picture 10" descr="Logo, company name&#10;&#10;Description automatically generated">
            <a:extLst>
              <a:ext uri="{FF2B5EF4-FFF2-40B4-BE49-F238E27FC236}">
                <a16:creationId xmlns:a16="http://schemas.microsoft.com/office/drawing/2014/main" id="{FE964B73-6E08-47B5-9B0D-1840FBB5F28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72796" y="5213375"/>
            <a:ext cx="1981477" cy="485843"/>
          </a:xfrm>
          <a:prstGeom prst="rect">
            <a:avLst/>
          </a:prstGeom>
        </p:spPr>
      </p:pic>
      <p:pic>
        <p:nvPicPr>
          <p:cNvPr id="14" name="Picture 13" descr="Text&#10;&#10;Description automatically generated with low confidence">
            <a:extLst>
              <a:ext uri="{FF2B5EF4-FFF2-40B4-BE49-F238E27FC236}">
                <a16:creationId xmlns:a16="http://schemas.microsoft.com/office/drawing/2014/main" id="{4EC690E8-A5D0-4DF5-803A-4BAA6EF0D94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39216" y="6042228"/>
            <a:ext cx="2915057" cy="630687"/>
          </a:xfrm>
          <a:prstGeom prst="rect">
            <a:avLst/>
          </a:prstGeom>
        </p:spPr>
      </p:pic>
      <p:pic>
        <p:nvPicPr>
          <p:cNvPr id="17" name="Picture 16" descr="A picture containing text, clock, watch, gauge&#10;&#10;Description automatically generated">
            <a:extLst>
              <a:ext uri="{FF2B5EF4-FFF2-40B4-BE49-F238E27FC236}">
                <a16:creationId xmlns:a16="http://schemas.microsoft.com/office/drawing/2014/main" id="{9AFCD191-C929-4550-93C6-5388CDC5F65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501560" y="5280355"/>
            <a:ext cx="1991003" cy="543001"/>
          </a:xfrm>
          <a:prstGeom prst="rect">
            <a:avLst/>
          </a:prstGeom>
        </p:spPr>
      </p:pic>
      <p:pic>
        <p:nvPicPr>
          <p:cNvPr id="20" name="Picture 19" descr="Logo&#10;&#10;Description automatically generated with low confidence">
            <a:extLst>
              <a:ext uri="{FF2B5EF4-FFF2-40B4-BE49-F238E27FC236}">
                <a16:creationId xmlns:a16="http://schemas.microsoft.com/office/drawing/2014/main" id="{C0172DDD-4492-4B81-8BC1-4088562C18F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537729" y="6053527"/>
            <a:ext cx="2943636" cy="523948"/>
          </a:xfrm>
          <a:prstGeom prst="rect">
            <a:avLst/>
          </a:prstGeom>
        </p:spPr>
      </p:pic>
    </p:spTree>
    <p:extLst>
      <p:ext uri="{BB962C8B-B14F-4D97-AF65-F5344CB8AC3E}">
        <p14:creationId xmlns:p14="http://schemas.microsoft.com/office/powerpoint/2010/main" val="225060268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43</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061648"/>
            <a:ext cx="5679166" cy="3416320"/>
          </a:xfrm>
          <a:prstGeom prst="rect">
            <a:avLst/>
          </a:prstGeom>
          <a:noFill/>
        </p:spPr>
        <p:txBody>
          <a:bodyPr wrap="square">
            <a:spAutoFit/>
          </a:bodyPr>
          <a:lstStyle/>
          <a:p>
            <a:pPr algn="l"/>
            <a:r>
              <a:rPr lang="fr-FR" dirty="0">
                <a:latin typeface="CIDFont+F1"/>
              </a:rPr>
              <a:t>+ Application du principe d’équivalence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En particulier, si on suppose :</a:t>
            </a:r>
          </a:p>
          <a:p>
            <a:pPr algn="l"/>
            <a:r>
              <a:rPr lang="fr-FR" dirty="0">
                <a:latin typeface="CIDFont+F1"/>
              </a:rPr>
              <a:t>+ une pop à l’état stationnaire absolu :</a:t>
            </a:r>
          </a:p>
          <a:p>
            <a:pPr algn="l"/>
            <a:r>
              <a:rPr lang="fr-FR" dirty="0">
                <a:latin typeface="CIDFont+F1"/>
              </a:rPr>
              <a:t>+ des retraites indexées en progression géométrique de taux j :</a:t>
            </a:r>
          </a:p>
          <a:p>
            <a:pPr algn="l"/>
            <a:r>
              <a:rPr lang="fr-FR" dirty="0">
                <a:latin typeface="CIDFont+F1"/>
              </a:rPr>
              <a:t>On a :</a:t>
            </a:r>
          </a:p>
          <a:p>
            <a:pPr algn="l"/>
            <a:endParaRPr lang="fr-FR" dirty="0">
              <a:latin typeface="CIDFont+F1"/>
            </a:endParaRPr>
          </a:p>
          <a:p>
            <a:pPr algn="l"/>
            <a:endParaRPr lang="fr-FR" dirty="0">
              <a:latin typeface="CIDFont+F1"/>
            </a:endParaRPr>
          </a:p>
        </p:txBody>
      </p:sp>
      <p:sp>
        <p:nvSpPr>
          <p:cNvPr id="41" name="TextBox 40">
            <a:extLst>
              <a:ext uri="{FF2B5EF4-FFF2-40B4-BE49-F238E27FC236}">
                <a16:creationId xmlns:a16="http://schemas.microsoft.com/office/drawing/2014/main" id="{986AE7CC-BE04-4AAA-92F3-E12004497810}"/>
              </a:ext>
            </a:extLst>
          </p:cNvPr>
          <p:cNvSpPr txBox="1"/>
          <p:nvPr/>
        </p:nvSpPr>
        <p:spPr>
          <a:xfrm>
            <a:off x="6209040" y="1056989"/>
            <a:ext cx="5982959" cy="5078313"/>
          </a:xfrm>
          <a:prstGeom prst="rect">
            <a:avLst/>
          </a:prstGeom>
          <a:noFill/>
        </p:spPr>
        <p:txBody>
          <a:bodyPr wrap="square">
            <a:spAutoFit/>
          </a:bodyPr>
          <a:lstStyle/>
          <a:p>
            <a:pPr algn="l"/>
            <a:endParaRPr lang="fr-FR" dirty="0">
              <a:latin typeface="CIDFont+F1"/>
            </a:endParaRPr>
          </a:p>
          <a:p>
            <a:pPr algn="l"/>
            <a:endParaRPr lang="fr-FR" dirty="0">
              <a:latin typeface="CIDFont+F1"/>
            </a:endParaRPr>
          </a:p>
          <a:p>
            <a:pPr algn="l"/>
            <a:r>
              <a:rPr lang="fr-FR" dirty="0">
                <a:latin typeface="CIDFont+F1"/>
              </a:rPr>
              <a:t>Dans ce cas, le taux de cotisation peut ainsi s’écrire comme le produit de 3 termes :</a:t>
            </a:r>
          </a:p>
          <a:p>
            <a:pPr algn="l"/>
            <a:endParaRPr lang="fr-FR" dirty="0">
              <a:latin typeface="CIDFont+F1"/>
            </a:endParaRPr>
          </a:p>
          <a:p>
            <a:pPr algn="l"/>
            <a:r>
              <a:rPr lang="fr-FR" dirty="0">
                <a:latin typeface="CIDFont+F1"/>
              </a:rPr>
              <a:t>+ un terme démographique, donnant le rapport entre l’effectif de la classe partant à la retraite et l’effectif total des actifs;</a:t>
            </a:r>
          </a:p>
          <a:p>
            <a:pPr algn="l"/>
            <a:r>
              <a:rPr lang="fr-FR" dirty="0">
                <a:latin typeface="CIDFont+F1"/>
              </a:rPr>
              <a:t>+ un terme socio-économique donné par le taux de remplacement;</a:t>
            </a:r>
          </a:p>
          <a:p>
            <a:pPr algn="l"/>
            <a:r>
              <a:rPr lang="fr-FR" dirty="0">
                <a:latin typeface="CIDFont+F1"/>
              </a:rPr>
              <a:t>+ un terme viager, représentant un prix de rente indexé.</a:t>
            </a:r>
          </a:p>
          <a:p>
            <a:pPr algn="l"/>
            <a:endParaRPr lang="fr-FR" dirty="0">
              <a:latin typeface="CIDFont+F1"/>
            </a:endParaRPr>
          </a:p>
          <a:p>
            <a:pPr algn="l"/>
            <a:r>
              <a:rPr lang="fr-FR" dirty="0">
                <a:latin typeface="CIDFont+F1"/>
              </a:rPr>
              <a:t>Remarque : come en répartition, la méthode des capitaux de couverture peut être étalée sur plusieurs années donnant naissance à la répartition étalée des capitaux de couverture.</a:t>
            </a:r>
          </a:p>
          <a:p>
            <a:pPr algn="l"/>
            <a:endParaRPr lang="fr-FR" dirty="0">
              <a:latin typeface="CIDFont+F1"/>
            </a:endParaRPr>
          </a:p>
          <a:p>
            <a:pPr algn="l"/>
            <a:endParaRPr lang="fr-FR" dirty="0">
              <a:latin typeface="CIDFont+F1"/>
            </a:endParaRPr>
          </a:p>
          <a:p>
            <a:pPr algn="l"/>
            <a:r>
              <a:rPr lang="fr-FR" dirty="0">
                <a:latin typeface="CIDFont+F1"/>
              </a:rPr>
              <a:t>		             =====</a:t>
            </a:r>
          </a:p>
          <a:p>
            <a:pPr algn="l"/>
            <a:endParaRPr lang="fr-FR" dirty="0">
              <a:latin typeface="CIDFont+F1"/>
            </a:endParaRPr>
          </a:p>
        </p:txBody>
      </p:sp>
      <p:pic>
        <p:nvPicPr>
          <p:cNvPr id="6" name="Picture 5" descr="A picture containing text&#10;&#10;Description automatically generated">
            <a:extLst>
              <a:ext uri="{FF2B5EF4-FFF2-40B4-BE49-F238E27FC236}">
                <a16:creationId xmlns:a16="http://schemas.microsoft.com/office/drawing/2014/main" id="{D8AEEEA9-ABDF-4CC5-80A7-807076BFE9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1417" y="1384813"/>
            <a:ext cx="3820058" cy="1038370"/>
          </a:xfrm>
          <a:prstGeom prst="rect">
            <a:avLst/>
          </a:prstGeom>
        </p:spPr>
      </p:pic>
      <p:pic>
        <p:nvPicPr>
          <p:cNvPr id="9" name="Picture 8">
            <a:extLst>
              <a:ext uri="{FF2B5EF4-FFF2-40B4-BE49-F238E27FC236}">
                <a16:creationId xmlns:a16="http://schemas.microsoft.com/office/drawing/2014/main" id="{7EA34533-9815-4450-BE41-285674C6635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27128" y="2781244"/>
            <a:ext cx="1143160" cy="228632"/>
          </a:xfrm>
          <a:prstGeom prst="rect">
            <a:avLst/>
          </a:prstGeom>
        </p:spPr>
      </p:pic>
      <p:pic>
        <p:nvPicPr>
          <p:cNvPr id="12" name="Picture 11">
            <a:extLst>
              <a:ext uri="{FF2B5EF4-FFF2-40B4-BE49-F238E27FC236}">
                <a16:creationId xmlns:a16="http://schemas.microsoft.com/office/drawing/2014/main" id="{BC12FEFB-E913-41F9-9E49-DE3A9523A9A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49984" y="3286105"/>
            <a:ext cx="2286319" cy="285790"/>
          </a:xfrm>
          <a:prstGeom prst="rect">
            <a:avLst/>
          </a:prstGeom>
        </p:spPr>
      </p:pic>
      <p:pic>
        <p:nvPicPr>
          <p:cNvPr id="15" name="Picture 14" descr="Text, letter&#10;&#10;Description automatically generated">
            <a:extLst>
              <a:ext uri="{FF2B5EF4-FFF2-40B4-BE49-F238E27FC236}">
                <a16:creationId xmlns:a16="http://schemas.microsoft.com/office/drawing/2014/main" id="{09B61835-B5D2-4776-BF9D-73AB8C96826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8201" y="3702151"/>
            <a:ext cx="3820059" cy="2866830"/>
          </a:xfrm>
          <a:prstGeom prst="rect">
            <a:avLst/>
          </a:prstGeom>
        </p:spPr>
      </p:pic>
      <p:pic>
        <p:nvPicPr>
          <p:cNvPr id="18" name="Picture 17" descr="Chart&#10;&#10;Description automatically generated">
            <a:extLst>
              <a:ext uri="{FF2B5EF4-FFF2-40B4-BE49-F238E27FC236}">
                <a16:creationId xmlns:a16="http://schemas.microsoft.com/office/drawing/2014/main" id="{2996AD67-8C8E-4D80-98B2-60A33F3771E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232117" y="1070101"/>
            <a:ext cx="5430008" cy="485843"/>
          </a:xfrm>
          <a:prstGeom prst="rect">
            <a:avLst/>
          </a:prstGeom>
        </p:spPr>
      </p:pic>
      <p:pic>
        <p:nvPicPr>
          <p:cNvPr id="21" name="Picture 20">
            <a:extLst>
              <a:ext uri="{FF2B5EF4-FFF2-40B4-BE49-F238E27FC236}">
                <a16:creationId xmlns:a16="http://schemas.microsoft.com/office/drawing/2014/main" id="{76FDB0AC-45C2-4427-A554-547FF45F455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32223" y="5179592"/>
            <a:ext cx="5029902" cy="229043"/>
          </a:xfrm>
          <a:prstGeom prst="rect">
            <a:avLst/>
          </a:prstGeom>
        </p:spPr>
      </p:pic>
      <p:pic>
        <p:nvPicPr>
          <p:cNvPr id="24" name="Picture 23" descr="A picture containing text&#10;&#10;Description automatically generated">
            <a:extLst>
              <a:ext uri="{FF2B5EF4-FFF2-40B4-BE49-F238E27FC236}">
                <a16:creationId xmlns:a16="http://schemas.microsoft.com/office/drawing/2014/main" id="{0A3B3C0F-5331-4603-84B7-9F15F06AE9E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632221" y="5716979"/>
            <a:ext cx="5029903" cy="593430"/>
          </a:xfrm>
          <a:prstGeom prst="rect">
            <a:avLst/>
          </a:prstGeom>
        </p:spPr>
      </p:pic>
    </p:spTree>
    <p:extLst>
      <p:ext uri="{BB962C8B-B14F-4D97-AF65-F5344CB8AC3E}">
        <p14:creationId xmlns:p14="http://schemas.microsoft.com/office/powerpoint/2010/main" val="390712811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44</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061648"/>
            <a:ext cx="5679166" cy="5909310"/>
          </a:xfrm>
          <a:prstGeom prst="rect">
            <a:avLst/>
          </a:prstGeom>
          <a:noFill/>
        </p:spPr>
        <p:txBody>
          <a:bodyPr wrap="square">
            <a:spAutoFit/>
          </a:bodyPr>
          <a:lstStyle/>
          <a:p>
            <a:pPr algn="l"/>
            <a:r>
              <a:rPr lang="fr-FR" dirty="0">
                <a:latin typeface="CIDFont+F1"/>
              </a:rPr>
              <a:t>Analytiquement, il vient :</a:t>
            </a:r>
          </a:p>
          <a:p>
            <a:pPr algn="l"/>
            <a:endParaRPr lang="fr-FR" dirty="0">
              <a:latin typeface="CIDFont+F1"/>
            </a:endParaRPr>
          </a:p>
          <a:p>
            <a:pPr algn="l"/>
            <a:r>
              <a:rPr lang="fr-FR" dirty="0">
                <a:latin typeface="CIDFont+F1"/>
              </a:rPr>
              <a:t>+ valeur actuelle des cotisations sur [t, </a:t>
            </a:r>
            <a:r>
              <a:rPr lang="fr-FR" dirty="0" err="1">
                <a:latin typeface="CIDFont+F1"/>
              </a:rPr>
              <a:t>t+T</a:t>
            </a:r>
            <a:r>
              <a:rPr lang="fr-FR" dirty="0">
                <a:latin typeface="CIDFont+F1"/>
              </a:rPr>
              <a:t>] :</a:t>
            </a:r>
          </a:p>
          <a:p>
            <a:pPr algn="l"/>
            <a:endParaRPr lang="fr-FR" dirty="0">
              <a:latin typeface="CIDFont+F1"/>
            </a:endParaRPr>
          </a:p>
          <a:p>
            <a:pPr algn="l"/>
            <a:endParaRPr lang="fr-FR" dirty="0">
              <a:latin typeface="CIDFont+F1"/>
            </a:endParaRPr>
          </a:p>
          <a:p>
            <a:pPr algn="l"/>
            <a:r>
              <a:rPr lang="fr-FR" dirty="0">
                <a:latin typeface="CIDFont+F1"/>
              </a:rPr>
              <a:t>+ valeur actuelle des capitaux constitutifs sur [t, </a:t>
            </a:r>
            <a:r>
              <a:rPr lang="fr-FR" dirty="0" err="1">
                <a:latin typeface="CIDFont+F1"/>
              </a:rPr>
              <a:t>t+T</a:t>
            </a:r>
            <a:r>
              <a:rPr lang="fr-FR" dirty="0">
                <a:latin typeface="CIDFont+F1"/>
              </a:rPr>
              <a:t>] :</a:t>
            </a:r>
          </a:p>
          <a:p>
            <a:pPr algn="l"/>
            <a:endParaRPr lang="fr-FR" dirty="0">
              <a:latin typeface="CIDFont+F1"/>
            </a:endParaRPr>
          </a:p>
          <a:p>
            <a:pPr algn="l"/>
            <a:endParaRPr lang="fr-FR" dirty="0">
              <a:latin typeface="CIDFont+F1"/>
            </a:endParaRPr>
          </a:p>
          <a:p>
            <a:pPr algn="l"/>
            <a:r>
              <a:rPr lang="fr-FR" dirty="0">
                <a:latin typeface="CIDFont+F1"/>
              </a:rPr>
              <a:t>+ application du principe d’équivalence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Chaque actif finance durant sa vie active, sa propre retraite. Il y a dans ce cas équivalence individu par individu entre la valeur actuelle des cotisations versées durant l’activité et la valeur actuelle des pensions payées après retraite.</a:t>
            </a:r>
          </a:p>
          <a:p>
            <a:pPr algn="l"/>
            <a:endParaRPr lang="fr-FR" dirty="0">
              <a:latin typeface="CIDFont+F1"/>
            </a:endParaRPr>
          </a:p>
        </p:txBody>
      </p:sp>
      <p:sp>
        <p:nvSpPr>
          <p:cNvPr id="41" name="TextBox 40">
            <a:extLst>
              <a:ext uri="{FF2B5EF4-FFF2-40B4-BE49-F238E27FC236}">
                <a16:creationId xmlns:a16="http://schemas.microsoft.com/office/drawing/2014/main" id="{986AE7CC-BE04-4AAA-92F3-E12004497810}"/>
              </a:ext>
            </a:extLst>
          </p:cNvPr>
          <p:cNvSpPr txBox="1"/>
          <p:nvPr/>
        </p:nvSpPr>
        <p:spPr>
          <a:xfrm>
            <a:off x="6209040" y="1056989"/>
            <a:ext cx="5982959" cy="6740307"/>
          </a:xfrm>
          <a:prstGeom prst="rect">
            <a:avLst/>
          </a:prstGeom>
          <a:noFill/>
        </p:spPr>
        <p:txBody>
          <a:bodyPr wrap="square">
            <a:spAutoFit/>
          </a:bodyPr>
          <a:lstStyle/>
          <a:p>
            <a:pPr algn="l"/>
            <a:r>
              <a:rPr lang="fr-FR" dirty="0">
                <a:latin typeface="CIDFont+F1"/>
              </a:rPr>
              <a:t>Analytiquement, pour le groupe entrant à l’instant t en activité (instant de calcul), on a :</a:t>
            </a:r>
          </a:p>
          <a:p>
            <a:pPr algn="l"/>
            <a:endParaRPr lang="fr-FR" dirty="0">
              <a:latin typeface="CIDFont+F1"/>
            </a:endParaRPr>
          </a:p>
          <a:p>
            <a:pPr algn="l"/>
            <a:r>
              <a:rPr lang="fr-FR" dirty="0">
                <a:latin typeface="CIDFont+F1"/>
              </a:rPr>
              <a:t>+ valeur actuelle des cotisations :</a:t>
            </a:r>
          </a:p>
          <a:p>
            <a:pPr algn="l"/>
            <a:r>
              <a:rPr lang="fr-FR" dirty="0">
                <a:latin typeface="CIDFont+F1"/>
              </a:rPr>
              <a:t>En posant                le taux de cotisation à appliquer à l’âge x au temps t+x-x1 :</a:t>
            </a:r>
          </a:p>
          <a:p>
            <a:pPr algn="l"/>
            <a:endParaRPr lang="fr-FR" dirty="0">
              <a:latin typeface="CIDFont+F1"/>
            </a:endParaRPr>
          </a:p>
          <a:p>
            <a:pPr algn="l"/>
            <a:endParaRPr lang="fr-FR" dirty="0">
              <a:latin typeface="CIDFont+F1"/>
            </a:endParaRPr>
          </a:p>
          <a:p>
            <a:pPr algn="l"/>
            <a:r>
              <a:rPr lang="fr-FR" dirty="0">
                <a:latin typeface="CIDFont+F1"/>
              </a:rPr>
              <a:t>+ valeur actuelle des dépenses :</a:t>
            </a:r>
          </a:p>
          <a:p>
            <a:pPr algn="l"/>
            <a:endParaRPr lang="fr-FR" dirty="0">
              <a:latin typeface="CIDFont+F1"/>
            </a:endParaRPr>
          </a:p>
          <a:p>
            <a:pPr algn="l"/>
            <a:endParaRPr lang="fr-FR" dirty="0">
              <a:latin typeface="CIDFont+F1"/>
            </a:endParaRPr>
          </a:p>
          <a:p>
            <a:pPr algn="l"/>
            <a:r>
              <a:rPr lang="fr-FR" dirty="0">
                <a:latin typeface="CIDFont+F1"/>
              </a:rPr>
              <a:t>+ application du principe d’équivalence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Il existe donc une infinité de méthode de capitalisation individuelle.</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p:txBody>
      </p:sp>
      <p:pic>
        <p:nvPicPr>
          <p:cNvPr id="5" name="Picture 4" descr="A picture containing diagram&#10;&#10;Description automatically generated">
            <a:extLst>
              <a:ext uri="{FF2B5EF4-FFF2-40B4-BE49-F238E27FC236}">
                <a16:creationId xmlns:a16="http://schemas.microsoft.com/office/drawing/2014/main" id="{A7DA203A-CE78-4574-9C7D-49CAE209C8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49982" y="1929291"/>
            <a:ext cx="3238952" cy="609685"/>
          </a:xfrm>
          <a:prstGeom prst="rect">
            <a:avLst/>
          </a:prstGeom>
        </p:spPr>
      </p:pic>
      <p:pic>
        <p:nvPicPr>
          <p:cNvPr id="8" name="Picture 7">
            <a:extLst>
              <a:ext uri="{FF2B5EF4-FFF2-40B4-BE49-F238E27FC236}">
                <a16:creationId xmlns:a16="http://schemas.microsoft.com/office/drawing/2014/main" id="{E40EFB66-3B96-474A-B002-6DF62C717A9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2744" y="2814304"/>
            <a:ext cx="3953427" cy="552527"/>
          </a:xfrm>
          <a:prstGeom prst="rect">
            <a:avLst/>
          </a:prstGeom>
        </p:spPr>
      </p:pic>
      <p:pic>
        <p:nvPicPr>
          <p:cNvPr id="11" name="Picture 10" descr="A close-up of a calculator&#10;&#10;Description automatically generated with low confidence">
            <a:extLst>
              <a:ext uri="{FF2B5EF4-FFF2-40B4-BE49-F238E27FC236}">
                <a16:creationId xmlns:a16="http://schemas.microsoft.com/office/drawing/2014/main" id="{E5379750-7EBD-4796-88B7-11C4DEA3005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35506" y="3607901"/>
            <a:ext cx="4667901" cy="1095528"/>
          </a:xfrm>
          <a:prstGeom prst="rect">
            <a:avLst/>
          </a:prstGeom>
        </p:spPr>
      </p:pic>
      <p:sp>
        <p:nvSpPr>
          <p:cNvPr id="33" name="Text Box 29">
            <a:extLst>
              <a:ext uri="{FF2B5EF4-FFF2-40B4-BE49-F238E27FC236}">
                <a16:creationId xmlns:a16="http://schemas.microsoft.com/office/drawing/2014/main" id="{77DE7F96-FE52-40D1-9480-61F0DEF8612E}"/>
              </a:ext>
            </a:extLst>
          </p:cNvPr>
          <p:cNvSpPr txBox="1">
            <a:spLocks noChangeArrowheads="1"/>
          </p:cNvSpPr>
          <p:nvPr/>
        </p:nvSpPr>
        <p:spPr bwMode="auto">
          <a:xfrm>
            <a:off x="683981" y="4737540"/>
            <a:ext cx="46060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3.2.4) La capitalisation individuelle</a:t>
            </a:r>
          </a:p>
        </p:txBody>
      </p:sp>
      <p:pic>
        <p:nvPicPr>
          <p:cNvPr id="14" name="Picture 13">
            <a:extLst>
              <a:ext uri="{FF2B5EF4-FFF2-40B4-BE49-F238E27FC236}">
                <a16:creationId xmlns:a16="http://schemas.microsoft.com/office/drawing/2014/main" id="{C8B1AF82-EB28-427B-8EA1-299D2E7DBD2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00720" y="2234133"/>
            <a:ext cx="657317" cy="181000"/>
          </a:xfrm>
          <a:prstGeom prst="rect">
            <a:avLst/>
          </a:prstGeom>
        </p:spPr>
      </p:pic>
      <p:pic>
        <p:nvPicPr>
          <p:cNvPr id="17" name="Picture 16" descr="Diagram&#10;&#10;Description automatically generated with medium confidence">
            <a:extLst>
              <a:ext uri="{FF2B5EF4-FFF2-40B4-BE49-F238E27FC236}">
                <a16:creationId xmlns:a16="http://schemas.microsoft.com/office/drawing/2014/main" id="{F3610FB0-8F0D-4982-9A25-2EEC3004A19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15618" y="2726285"/>
            <a:ext cx="3791479" cy="552527"/>
          </a:xfrm>
          <a:prstGeom prst="rect">
            <a:avLst/>
          </a:prstGeom>
        </p:spPr>
      </p:pic>
      <p:pic>
        <p:nvPicPr>
          <p:cNvPr id="20" name="Picture 19" descr="A screenshot of a computer&#10;&#10;Description automatically generated with low confidence">
            <a:extLst>
              <a:ext uri="{FF2B5EF4-FFF2-40B4-BE49-F238E27FC236}">
                <a16:creationId xmlns:a16="http://schemas.microsoft.com/office/drawing/2014/main" id="{BFD88EF6-08DA-4A85-9B13-BF2D4A673F1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534776" y="3601043"/>
            <a:ext cx="2953162" cy="504895"/>
          </a:xfrm>
          <a:prstGeom prst="rect">
            <a:avLst/>
          </a:prstGeom>
        </p:spPr>
      </p:pic>
      <p:pic>
        <p:nvPicPr>
          <p:cNvPr id="26" name="Picture 25" descr="Text, letter&#10;&#10;Description automatically generated">
            <a:extLst>
              <a:ext uri="{FF2B5EF4-FFF2-40B4-BE49-F238E27FC236}">
                <a16:creationId xmlns:a16="http://schemas.microsoft.com/office/drawing/2014/main" id="{F36E0794-21D0-4CE8-AE84-6BD6C1ED797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278910" y="4368786"/>
            <a:ext cx="3839111" cy="1162664"/>
          </a:xfrm>
          <a:prstGeom prst="rect">
            <a:avLst/>
          </a:prstGeom>
        </p:spPr>
      </p:pic>
      <p:pic>
        <p:nvPicPr>
          <p:cNvPr id="29" name="Picture 28">
            <a:extLst>
              <a:ext uri="{FF2B5EF4-FFF2-40B4-BE49-F238E27FC236}">
                <a16:creationId xmlns:a16="http://schemas.microsoft.com/office/drawing/2014/main" id="{D672AA4C-1F2F-4A51-941A-AD5FFEDC356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53484" y="5650804"/>
            <a:ext cx="5515745" cy="304843"/>
          </a:xfrm>
          <a:prstGeom prst="rect">
            <a:avLst/>
          </a:prstGeom>
        </p:spPr>
      </p:pic>
    </p:spTree>
    <p:extLst>
      <p:ext uri="{BB962C8B-B14F-4D97-AF65-F5344CB8AC3E}">
        <p14:creationId xmlns:p14="http://schemas.microsoft.com/office/powerpoint/2010/main" val="88007473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45</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061648"/>
            <a:ext cx="5679166" cy="3139321"/>
          </a:xfrm>
          <a:prstGeom prst="rect">
            <a:avLst/>
          </a:prstGeom>
          <a:noFill/>
        </p:spPr>
        <p:txBody>
          <a:bodyPr wrap="square">
            <a:spAutoFit/>
          </a:bodyPr>
          <a:lstStyle/>
          <a:p>
            <a:pPr algn="l"/>
            <a:r>
              <a:rPr lang="fr-FR" dirty="0">
                <a:latin typeface="CIDFont+F1"/>
              </a:rPr>
              <a:t>On a alors :</a:t>
            </a: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Si l’on suppose :</a:t>
            </a:r>
          </a:p>
          <a:p>
            <a:pPr algn="l"/>
            <a:r>
              <a:rPr lang="fr-FR" dirty="0">
                <a:latin typeface="CIDFont+F1"/>
              </a:rPr>
              <a:t>+ une pop à l’état stationnaire absolu.</a:t>
            </a:r>
          </a:p>
          <a:p>
            <a:pPr algn="l"/>
            <a:r>
              <a:rPr lang="fr-FR" dirty="0">
                <a:latin typeface="CIDFont+F1"/>
              </a:rPr>
              <a:t>+ des retraites indexées en prog géo de taux j.</a:t>
            </a:r>
          </a:p>
          <a:p>
            <a:pPr algn="l"/>
            <a:r>
              <a:rPr lang="fr-FR" dirty="0">
                <a:latin typeface="CIDFont+F1"/>
              </a:rPr>
              <a:t>+ des salaires indexés en prog géo de taux k (retraites et salaires pouvant être indexés à des taux différents) :</a:t>
            </a:r>
          </a:p>
          <a:p>
            <a:pPr algn="l"/>
            <a:endParaRPr lang="fr-FR" dirty="0">
              <a:latin typeface="CIDFont+F1"/>
            </a:endParaRPr>
          </a:p>
          <a:p>
            <a:pPr algn="l"/>
            <a:endParaRPr lang="fr-FR" dirty="0">
              <a:latin typeface="CIDFont+F1"/>
            </a:endParaRPr>
          </a:p>
        </p:txBody>
      </p:sp>
      <p:sp>
        <p:nvSpPr>
          <p:cNvPr id="41" name="TextBox 40">
            <a:extLst>
              <a:ext uri="{FF2B5EF4-FFF2-40B4-BE49-F238E27FC236}">
                <a16:creationId xmlns:a16="http://schemas.microsoft.com/office/drawing/2014/main" id="{986AE7CC-BE04-4AAA-92F3-E12004497810}"/>
              </a:ext>
            </a:extLst>
          </p:cNvPr>
          <p:cNvSpPr txBox="1"/>
          <p:nvPr/>
        </p:nvSpPr>
        <p:spPr>
          <a:xfrm>
            <a:off x="6209040" y="1056989"/>
            <a:ext cx="5982959" cy="4247317"/>
          </a:xfrm>
          <a:prstGeom prst="rect">
            <a:avLst/>
          </a:prstGeom>
          <a:noFill/>
        </p:spPr>
        <p:txBody>
          <a:bodyPr wrap="square">
            <a:spAutoFit/>
          </a:bodyPr>
          <a:lstStyle/>
          <a:p>
            <a:pPr algn="l"/>
            <a:r>
              <a:rPr lang="fr-FR" dirty="0">
                <a:latin typeface="CIDFont+F1"/>
              </a:rPr>
              <a:t>Dans ce cas, le taux de cotisation est le produit des 3 éléments suivants :</a:t>
            </a:r>
          </a:p>
          <a:p>
            <a:pPr algn="l"/>
            <a:r>
              <a:rPr lang="fr-FR" dirty="0">
                <a:latin typeface="CIDFont+F1"/>
              </a:rPr>
              <a:t>+ un taux de remplacement                           représentant le rapport entre le 1</a:t>
            </a:r>
            <a:r>
              <a:rPr lang="fr-FR" baseline="30000" dirty="0">
                <a:latin typeface="CIDFont+F1"/>
              </a:rPr>
              <a:t>er</a:t>
            </a:r>
            <a:r>
              <a:rPr lang="fr-FR" dirty="0">
                <a:latin typeface="CIDFont+F1"/>
              </a:rPr>
              <a:t> arrérage de pension et le 1</a:t>
            </a:r>
            <a:r>
              <a:rPr lang="fr-FR" baseline="30000" dirty="0">
                <a:latin typeface="CIDFont+F1"/>
              </a:rPr>
              <a:t>er</a:t>
            </a:r>
            <a:r>
              <a:rPr lang="fr-FR" dirty="0">
                <a:latin typeface="CIDFont+F1"/>
              </a:rPr>
              <a:t> salaire.</a:t>
            </a:r>
          </a:p>
          <a:p>
            <a:pPr algn="l"/>
            <a:r>
              <a:rPr lang="fr-FR" dirty="0">
                <a:latin typeface="CIDFont+F1"/>
              </a:rPr>
              <a:t>+ un différé entre l’âge d’entrée en service et l’âge de la retraite.</a:t>
            </a:r>
          </a:p>
          <a:p>
            <a:pPr algn="l"/>
            <a:r>
              <a:rPr lang="fr-FR" dirty="0">
                <a:latin typeface="CIDFont+F1"/>
              </a:rPr>
              <a:t>+ le rapport entre 2 annuités.</a:t>
            </a:r>
          </a:p>
          <a:p>
            <a:pPr algn="l"/>
            <a:endParaRPr lang="fr-FR" dirty="0">
              <a:latin typeface="CIDFont+F1"/>
            </a:endParaRPr>
          </a:p>
          <a:p>
            <a:pPr algn="l"/>
            <a:endParaRPr lang="fr-FR" dirty="0">
              <a:latin typeface="CIDFont+F1"/>
            </a:endParaRPr>
          </a:p>
          <a:p>
            <a:pPr algn="l"/>
            <a:r>
              <a:rPr lang="fr-FR" dirty="0">
                <a:latin typeface="CIDFont+F1"/>
              </a:rPr>
              <a:t>On se pose de comparer les différentes méthodes de financement, dans le cas simple suivant :</a:t>
            </a:r>
          </a:p>
          <a:p>
            <a:pPr algn="l"/>
            <a:endParaRPr lang="fr-FR" dirty="0">
              <a:latin typeface="CIDFont+F1"/>
            </a:endParaRPr>
          </a:p>
          <a:p>
            <a:pPr algn="l"/>
            <a:r>
              <a:rPr lang="fr-FR" dirty="0">
                <a:latin typeface="CIDFont+F1"/>
              </a:rPr>
              <a:t>a) On considère une pop initiale de 600 personnes distribuées par la fonction de pop :</a:t>
            </a:r>
          </a:p>
          <a:p>
            <a:pPr algn="l"/>
            <a:endParaRPr lang="fr-FR" dirty="0">
              <a:latin typeface="CIDFont+F1"/>
            </a:endParaRPr>
          </a:p>
        </p:txBody>
      </p:sp>
      <p:sp>
        <p:nvSpPr>
          <p:cNvPr id="33" name="Text Box 29">
            <a:extLst>
              <a:ext uri="{FF2B5EF4-FFF2-40B4-BE49-F238E27FC236}">
                <a16:creationId xmlns:a16="http://schemas.microsoft.com/office/drawing/2014/main" id="{77DE7F96-FE52-40D1-9480-61F0DEF8612E}"/>
              </a:ext>
            </a:extLst>
          </p:cNvPr>
          <p:cNvSpPr txBox="1">
            <a:spLocks noChangeArrowheads="1"/>
          </p:cNvSpPr>
          <p:nvPr/>
        </p:nvSpPr>
        <p:spPr bwMode="auto">
          <a:xfrm>
            <a:off x="7085961" y="3161956"/>
            <a:ext cx="38440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3.2.5) Illustration numérique</a:t>
            </a:r>
          </a:p>
        </p:txBody>
      </p:sp>
      <p:pic>
        <p:nvPicPr>
          <p:cNvPr id="6" name="Picture 5" descr="Text&#10;&#10;Description automatically generated with medium confidence">
            <a:extLst>
              <a:ext uri="{FF2B5EF4-FFF2-40B4-BE49-F238E27FC236}">
                <a16:creationId xmlns:a16="http://schemas.microsoft.com/office/drawing/2014/main" id="{D8595608-E21A-40D5-87E2-8599D6FF10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95572" y="1059153"/>
            <a:ext cx="3677163" cy="1019317"/>
          </a:xfrm>
          <a:prstGeom prst="rect">
            <a:avLst/>
          </a:prstGeom>
        </p:spPr>
      </p:pic>
      <p:pic>
        <p:nvPicPr>
          <p:cNvPr id="9" name="Picture 8" descr="Text, letter&#10;&#10;Description automatically generated">
            <a:extLst>
              <a:ext uri="{FF2B5EF4-FFF2-40B4-BE49-F238E27FC236}">
                <a16:creationId xmlns:a16="http://schemas.microsoft.com/office/drawing/2014/main" id="{ADC86E27-E160-489B-B763-F5884CF43B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4792" y="3702151"/>
            <a:ext cx="5387864" cy="2706452"/>
          </a:xfrm>
          <a:prstGeom prst="rect">
            <a:avLst/>
          </a:prstGeom>
        </p:spPr>
      </p:pic>
      <p:pic>
        <p:nvPicPr>
          <p:cNvPr id="12" name="Picture 11" descr="Diagram&#10;&#10;Description automatically generated with medium confidence">
            <a:extLst>
              <a:ext uri="{FF2B5EF4-FFF2-40B4-BE49-F238E27FC236}">
                <a16:creationId xmlns:a16="http://schemas.microsoft.com/office/drawing/2014/main" id="{DD521857-FC1F-4E36-AAE9-58CCB42901F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07988" y="1434369"/>
            <a:ext cx="1133633" cy="581106"/>
          </a:xfrm>
          <a:prstGeom prst="rect">
            <a:avLst/>
          </a:prstGeom>
        </p:spPr>
      </p:pic>
      <p:pic>
        <p:nvPicPr>
          <p:cNvPr id="15" name="Picture 14" descr="A picture containing diagram&#10;&#10;Description automatically generated">
            <a:extLst>
              <a:ext uri="{FF2B5EF4-FFF2-40B4-BE49-F238E27FC236}">
                <a16:creationId xmlns:a16="http://schemas.microsoft.com/office/drawing/2014/main" id="{F55DF8F9-F2CF-44D5-9128-C9D524B6D79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56936" y="4999075"/>
            <a:ext cx="2343477" cy="1581371"/>
          </a:xfrm>
          <a:prstGeom prst="rect">
            <a:avLst/>
          </a:prstGeom>
        </p:spPr>
      </p:pic>
    </p:spTree>
    <p:extLst>
      <p:ext uri="{BB962C8B-B14F-4D97-AF65-F5344CB8AC3E}">
        <p14:creationId xmlns:p14="http://schemas.microsoft.com/office/powerpoint/2010/main" val="247476482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46</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061648"/>
            <a:ext cx="5679166" cy="5632311"/>
          </a:xfrm>
          <a:prstGeom prst="rect">
            <a:avLst/>
          </a:prstGeom>
          <a:noFill/>
        </p:spPr>
        <p:txBody>
          <a:bodyPr wrap="square">
            <a:spAutoFit/>
          </a:bodyPr>
          <a:lstStyle/>
          <a:p>
            <a:pPr algn="l"/>
            <a:r>
              <a:rPr lang="fr-FR" dirty="0">
                <a:latin typeface="CIDFont+F1"/>
              </a:rPr>
              <a:t>b) L’unique cause de sortie de la pop est le décès supposé se faire de manière uniforme à 75 ans.</a:t>
            </a:r>
          </a:p>
          <a:p>
            <a:pPr algn="l"/>
            <a:endParaRPr lang="fr-FR" dirty="0">
              <a:latin typeface="CIDFont+F1"/>
            </a:endParaRPr>
          </a:p>
          <a:p>
            <a:pPr algn="l"/>
            <a:r>
              <a:rPr lang="fr-FR" dirty="0">
                <a:latin typeface="CIDFont+F1"/>
              </a:rPr>
              <a:t>c) Au niveau des entrées, </a:t>
            </a:r>
            <a:r>
              <a:rPr lang="fr-FR" dirty="0" err="1">
                <a:latin typeface="CIDFont+F1"/>
              </a:rPr>
              <a:t>onsuppose</a:t>
            </a:r>
            <a:r>
              <a:rPr lang="fr-FR" dirty="0">
                <a:latin typeface="CIDFont+F1"/>
              </a:rPr>
              <a:t> :</a:t>
            </a:r>
          </a:p>
          <a:p>
            <a:pPr algn="l"/>
            <a:r>
              <a:rPr lang="fr-FR" dirty="0">
                <a:latin typeface="CIDFont+F1"/>
              </a:rPr>
              <a:t>+ alternative 1 : une pop fermée sans remplaçants</a:t>
            </a:r>
          </a:p>
          <a:p>
            <a:pPr algn="l"/>
            <a:r>
              <a:rPr lang="fr-FR" dirty="0">
                <a:latin typeface="CIDFont+F1"/>
              </a:rPr>
              <a:t>+ alternative 2 : une pop ouverte : chaque individu partant à la retraite fixée à 65 ans est supposé remplacé par un actif de 20 ans :</a:t>
            </a:r>
          </a:p>
          <a:p>
            <a:pPr algn="l"/>
            <a:endParaRPr lang="fr-FR" dirty="0">
              <a:latin typeface="CIDFont+F1"/>
            </a:endParaRPr>
          </a:p>
          <a:p>
            <a:pPr algn="l"/>
            <a:r>
              <a:rPr lang="fr-FR" dirty="0">
                <a:latin typeface="CIDFont+F1"/>
              </a:rPr>
              <a:t>d) On travaille avec un taux d’intérêt nul.</a:t>
            </a:r>
          </a:p>
          <a:p>
            <a:pPr algn="l"/>
            <a:endParaRPr lang="fr-FR" dirty="0">
              <a:latin typeface="CIDFont+F1"/>
            </a:endParaRPr>
          </a:p>
          <a:p>
            <a:pPr algn="l"/>
            <a:r>
              <a:rPr lang="fr-FR" dirty="0">
                <a:latin typeface="CIDFont+F1"/>
              </a:rPr>
              <a:t>e) On instaure en t = 0, un plan de pension octroyant à 65 ans une pension égale à la moitié du salaire final. Les salaires sont supposés uniformes ; ni les salaires ni les pensions ne sont indexés.</a:t>
            </a:r>
          </a:p>
          <a:p>
            <a:pPr algn="l"/>
            <a:endParaRPr lang="fr-FR" dirty="0">
              <a:latin typeface="CIDFont+F1"/>
            </a:endParaRPr>
          </a:p>
          <a:p>
            <a:pPr algn="l"/>
            <a:r>
              <a:rPr lang="fr-FR" dirty="0">
                <a:latin typeface="CIDFont+F1"/>
              </a:rPr>
              <a:t>On compare, pour les 2 alternatives, 3 méthodes de financement : répartition pure, répartition des capitaux de couverture, capitalisation individuelle.</a:t>
            </a:r>
          </a:p>
          <a:p>
            <a:pPr algn="l"/>
            <a:endParaRPr lang="fr-FR" dirty="0">
              <a:latin typeface="CIDFont+F1"/>
            </a:endParaRPr>
          </a:p>
        </p:txBody>
      </p:sp>
      <p:sp>
        <p:nvSpPr>
          <p:cNvPr id="41" name="TextBox 40">
            <a:extLst>
              <a:ext uri="{FF2B5EF4-FFF2-40B4-BE49-F238E27FC236}">
                <a16:creationId xmlns:a16="http://schemas.microsoft.com/office/drawing/2014/main" id="{986AE7CC-BE04-4AAA-92F3-E12004497810}"/>
              </a:ext>
            </a:extLst>
          </p:cNvPr>
          <p:cNvSpPr txBox="1"/>
          <p:nvPr/>
        </p:nvSpPr>
        <p:spPr>
          <a:xfrm>
            <a:off x="6209040" y="1056989"/>
            <a:ext cx="5982959" cy="2862322"/>
          </a:xfrm>
          <a:prstGeom prst="rect">
            <a:avLst/>
          </a:prstGeom>
          <a:noFill/>
        </p:spPr>
        <p:txBody>
          <a:bodyPr wrap="square">
            <a:spAutoFit/>
          </a:bodyPr>
          <a:lstStyle/>
          <a:p>
            <a:pPr algn="l"/>
            <a:r>
              <a:rPr lang="fr-FR" dirty="0">
                <a:latin typeface="CIDFont+F1"/>
              </a:rPr>
              <a:t>Alternative 1 : population fermée</a:t>
            </a:r>
          </a:p>
          <a:p>
            <a:pPr algn="l"/>
            <a:r>
              <a:rPr lang="fr-FR" dirty="0">
                <a:latin typeface="CIDFont+F1"/>
              </a:rPr>
              <a:t>+ méthode de répartition pure :</a:t>
            </a:r>
          </a:p>
          <a:p>
            <a:pPr algn="l"/>
            <a:endParaRPr lang="fr-FR" dirty="0">
              <a:latin typeface="CIDFont+F1"/>
            </a:endParaRPr>
          </a:p>
          <a:p>
            <a:pPr algn="l"/>
            <a:r>
              <a:rPr lang="fr-FR" dirty="0">
                <a:latin typeface="CIDFont+F1"/>
              </a:rPr>
              <a:t>Compte tenu des hypothèses, le taux de cotisation à chaque instant est donné par :</a:t>
            </a:r>
          </a:p>
          <a:p>
            <a:pPr algn="l"/>
            <a:endParaRPr lang="fr-FR" dirty="0">
              <a:latin typeface="CIDFont+F1"/>
            </a:endParaRPr>
          </a:p>
          <a:p>
            <a:pPr algn="l"/>
            <a:r>
              <a:rPr lang="fr-FR" dirty="0">
                <a:latin typeface="CIDFont+F1"/>
              </a:rPr>
              <a:t>Il vient successivement :</a:t>
            </a:r>
          </a:p>
          <a:p>
            <a:pPr algn="l"/>
            <a:endParaRPr lang="fr-FR" dirty="0">
              <a:latin typeface="CIDFont+F1"/>
            </a:endParaRPr>
          </a:p>
          <a:p>
            <a:pPr algn="l"/>
            <a:r>
              <a:rPr lang="fr-FR" dirty="0">
                <a:latin typeface="CIDFont+F1"/>
              </a:rPr>
              <a:t>1</a:t>
            </a:r>
            <a:r>
              <a:rPr lang="fr-FR" baseline="30000" dirty="0">
                <a:latin typeface="CIDFont+F1"/>
              </a:rPr>
              <a:t>ère</a:t>
            </a:r>
            <a:r>
              <a:rPr lang="fr-FR" dirty="0">
                <a:latin typeface="CIDFont+F1"/>
              </a:rPr>
              <a:t> gé </a:t>
            </a:r>
            <a:r>
              <a:rPr lang="fr-FR" dirty="0" err="1">
                <a:latin typeface="CIDFont+F1"/>
              </a:rPr>
              <a:t>retr</a:t>
            </a:r>
            <a:endParaRPr lang="fr-FR" dirty="0">
              <a:latin typeface="CIDFont+F1"/>
            </a:endParaRPr>
          </a:p>
          <a:p>
            <a:pPr algn="l"/>
            <a:endParaRPr lang="fr-FR" dirty="0">
              <a:latin typeface="CIDFont+F1"/>
            </a:endParaRPr>
          </a:p>
        </p:txBody>
      </p:sp>
      <p:pic>
        <p:nvPicPr>
          <p:cNvPr id="5" name="Picture 4">
            <a:extLst>
              <a:ext uri="{FF2B5EF4-FFF2-40B4-BE49-F238E27FC236}">
                <a16:creationId xmlns:a16="http://schemas.microsoft.com/office/drawing/2014/main" id="{81CAEB20-1CC3-4F3F-AA78-43759818D1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01562" y="3087269"/>
            <a:ext cx="1514686" cy="190527"/>
          </a:xfrm>
          <a:prstGeom prst="rect">
            <a:avLst/>
          </a:prstGeom>
        </p:spPr>
      </p:pic>
      <p:pic>
        <p:nvPicPr>
          <p:cNvPr id="8" name="Picture 7" descr="A screenshot of a computer&#10;&#10;Description automatically generated with low confidence">
            <a:extLst>
              <a:ext uri="{FF2B5EF4-FFF2-40B4-BE49-F238E27FC236}">
                <a16:creationId xmlns:a16="http://schemas.microsoft.com/office/drawing/2014/main" id="{02E3A0C4-2104-4D34-B4AD-285A29DB17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48322" y="2211151"/>
            <a:ext cx="2705478" cy="514422"/>
          </a:xfrm>
          <a:prstGeom prst="rect">
            <a:avLst/>
          </a:prstGeom>
        </p:spPr>
      </p:pic>
      <p:pic>
        <p:nvPicPr>
          <p:cNvPr id="11" name="Picture 10">
            <a:extLst>
              <a:ext uri="{FF2B5EF4-FFF2-40B4-BE49-F238E27FC236}">
                <a16:creationId xmlns:a16="http://schemas.microsoft.com/office/drawing/2014/main" id="{B2C00745-1F9C-4963-A6EE-2E9B7C7311E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83995" y="2992006"/>
            <a:ext cx="3639058" cy="285790"/>
          </a:xfrm>
          <a:prstGeom prst="rect">
            <a:avLst/>
          </a:prstGeom>
        </p:spPr>
      </p:pic>
      <p:pic>
        <p:nvPicPr>
          <p:cNvPr id="14" name="Picture 13" descr="Logo&#10;&#10;Description automatically generated">
            <a:extLst>
              <a:ext uri="{FF2B5EF4-FFF2-40B4-BE49-F238E27FC236}">
                <a16:creationId xmlns:a16="http://schemas.microsoft.com/office/drawing/2014/main" id="{719A3CE4-2F97-4168-97F4-3C647B6D75F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96581" y="3277796"/>
            <a:ext cx="3639058" cy="504895"/>
          </a:xfrm>
          <a:prstGeom prst="rect">
            <a:avLst/>
          </a:prstGeom>
        </p:spPr>
      </p:pic>
      <p:pic>
        <p:nvPicPr>
          <p:cNvPr id="17" name="Picture 16" descr="Logo, company name&#10;&#10;Description automatically generated">
            <a:extLst>
              <a:ext uri="{FF2B5EF4-FFF2-40B4-BE49-F238E27FC236}">
                <a16:creationId xmlns:a16="http://schemas.microsoft.com/office/drawing/2014/main" id="{6E437A2B-0F17-4D1A-9CFD-33B488ED418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91498" y="3782292"/>
            <a:ext cx="3534268" cy="504895"/>
          </a:xfrm>
          <a:prstGeom prst="rect">
            <a:avLst/>
          </a:prstGeom>
        </p:spPr>
      </p:pic>
      <p:pic>
        <p:nvPicPr>
          <p:cNvPr id="19" name="Picture 18" descr="A picture containing company name&#10;&#10;Description automatically generated">
            <a:extLst>
              <a:ext uri="{FF2B5EF4-FFF2-40B4-BE49-F238E27FC236}">
                <a16:creationId xmlns:a16="http://schemas.microsoft.com/office/drawing/2014/main" id="{D59E1BF4-11A0-4DFC-BF07-B26A578AA3E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91498" y="4286358"/>
            <a:ext cx="3343742" cy="504895"/>
          </a:xfrm>
          <a:prstGeom prst="rect">
            <a:avLst/>
          </a:prstGeom>
        </p:spPr>
      </p:pic>
      <p:pic>
        <p:nvPicPr>
          <p:cNvPr id="21" name="Picture 20" descr="Logo&#10;&#10;Description automatically generated">
            <a:extLst>
              <a:ext uri="{FF2B5EF4-FFF2-40B4-BE49-F238E27FC236}">
                <a16:creationId xmlns:a16="http://schemas.microsoft.com/office/drawing/2014/main" id="{C82ABE18-6EA3-4817-A513-B1C295DA261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283995" y="4864407"/>
            <a:ext cx="4248743" cy="523948"/>
          </a:xfrm>
          <a:prstGeom prst="rect">
            <a:avLst/>
          </a:prstGeom>
        </p:spPr>
      </p:pic>
      <p:pic>
        <p:nvPicPr>
          <p:cNvPr id="24" name="Picture 23">
            <a:extLst>
              <a:ext uri="{FF2B5EF4-FFF2-40B4-BE49-F238E27FC236}">
                <a16:creationId xmlns:a16="http://schemas.microsoft.com/office/drawing/2014/main" id="{48F00862-B43A-40A9-B0BF-C8148731E92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83995" y="5403620"/>
            <a:ext cx="3515216" cy="466790"/>
          </a:xfrm>
          <a:prstGeom prst="rect">
            <a:avLst/>
          </a:prstGeom>
        </p:spPr>
      </p:pic>
      <p:pic>
        <p:nvPicPr>
          <p:cNvPr id="28" name="Picture 27">
            <a:extLst>
              <a:ext uri="{FF2B5EF4-FFF2-40B4-BE49-F238E27FC236}">
                <a16:creationId xmlns:a16="http://schemas.microsoft.com/office/drawing/2014/main" id="{DF4E3F98-9CC8-447B-A508-C86D12DF5D4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291498" y="5868798"/>
            <a:ext cx="3238952" cy="457264"/>
          </a:xfrm>
          <a:prstGeom prst="rect">
            <a:avLst/>
          </a:prstGeom>
        </p:spPr>
      </p:pic>
    </p:spTree>
    <p:extLst>
      <p:ext uri="{BB962C8B-B14F-4D97-AF65-F5344CB8AC3E}">
        <p14:creationId xmlns:p14="http://schemas.microsoft.com/office/powerpoint/2010/main" val="415468194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47</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061648"/>
            <a:ext cx="5679166" cy="3970318"/>
          </a:xfrm>
          <a:prstGeom prst="rect">
            <a:avLst/>
          </a:prstGeom>
          <a:noFill/>
        </p:spPr>
        <p:txBody>
          <a:bodyPr wrap="square">
            <a:spAutoFit/>
          </a:bodyPr>
          <a:lstStyle/>
          <a:p>
            <a:pPr algn="l"/>
            <a:r>
              <a:rPr lang="fr-FR" dirty="0">
                <a:latin typeface="CIDFont+F1"/>
              </a:rPr>
              <a:t>t &gt; 35 : il n’y a plus d’actif et le régime doit s’arrêter ; plus aucune prestation ne peut être versée, ni aux actifs du moment, ni aux générations déjà retraitées.</a:t>
            </a:r>
          </a:p>
          <a:p>
            <a:pPr algn="l"/>
            <a:endParaRPr lang="fr-FR" dirty="0">
              <a:latin typeface="CIDFont+F1"/>
            </a:endParaRPr>
          </a:p>
          <a:p>
            <a:pPr algn="l"/>
            <a:r>
              <a:rPr lang="fr-FR" dirty="0">
                <a:latin typeface="CIDFont+F1"/>
              </a:rPr>
              <a:t>+ méthode de répartition des capitaux de couverture :</a:t>
            </a:r>
          </a:p>
          <a:p>
            <a:pPr algn="l"/>
            <a:endParaRPr lang="fr-FR" dirty="0">
              <a:latin typeface="CIDFont+F1"/>
            </a:endParaRPr>
          </a:p>
          <a:p>
            <a:pPr algn="l"/>
            <a:r>
              <a:rPr lang="fr-FR" dirty="0">
                <a:latin typeface="CIDFont+F1"/>
              </a:rPr>
              <a:t>Dans ce cas le prix de rente à 65 ans est égal à 10 :</a:t>
            </a:r>
          </a:p>
          <a:p>
            <a:pPr algn="l"/>
            <a:endParaRPr lang="fr-FR" dirty="0">
              <a:latin typeface="CIDFont+F1"/>
            </a:endParaRPr>
          </a:p>
          <a:p>
            <a:pPr algn="l"/>
            <a:r>
              <a:rPr lang="fr-FR" dirty="0">
                <a:latin typeface="CIDFont+F1"/>
              </a:rPr>
              <a:t>Et le taux de cotisation est donné par :</a:t>
            </a:r>
          </a:p>
          <a:p>
            <a:pPr algn="l"/>
            <a:endParaRPr lang="fr-FR" dirty="0">
              <a:latin typeface="CIDFont+F1"/>
            </a:endParaRPr>
          </a:p>
          <a:p>
            <a:pPr algn="l"/>
            <a:endParaRPr lang="fr-FR" dirty="0">
              <a:latin typeface="CIDFont+F1"/>
            </a:endParaRPr>
          </a:p>
          <a:p>
            <a:pPr algn="l"/>
            <a:r>
              <a:rPr lang="fr-FR" dirty="0">
                <a:latin typeface="CIDFont+F1"/>
              </a:rPr>
              <a:t>Il vient successivement :</a:t>
            </a:r>
          </a:p>
          <a:p>
            <a:pPr algn="l"/>
            <a:endParaRPr lang="fr-FR" dirty="0">
              <a:latin typeface="CIDFont+F1"/>
            </a:endParaRPr>
          </a:p>
          <a:p>
            <a:pPr algn="l"/>
            <a:endParaRPr lang="fr-FR" dirty="0">
              <a:latin typeface="CIDFont+F1"/>
            </a:endParaRPr>
          </a:p>
        </p:txBody>
      </p:sp>
      <p:sp>
        <p:nvSpPr>
          <p:cNvPr id="41" name="TextBox 40">
            <a:extLst>
              <a:ext uri="{FF2B5EF4-FFF2-40B4-BE49-F238E27FC236}">
                <a16:creationId xmlns:a16="http://schemas.microsoft.com/office/drawing/2014/main" id="{986AE7CC-BE04-4AAA-92F3-E12004497810}"/>
              </a:ext>
            </a:extLst>
          </p:cNvPr>
          <p:cNvSpPr txBox="1"/>
          <p:nvPr/>
        </p:nvSpPr>
        <p:spPr>
          <a:xfrm>
            <a:off x="6209040" y="1056989"/>
            <a:ext cx="5982959" cy="5632311"/>
          </a:xfrm>
          <a:prstGeom prst="rect">
            <a:avLst/>
          </a:prstGeom>
          <a:noFill/>
        </p:spPr>
        <p:txBody>
          <a:bodyPr wrap="square">
            <a:spAutoFit/>
          </a:bodyPr>
          <a:lstStyle/>
          <a:p>
            <a:pPr algn="l"/>
            <a:r>
              <a:rPr lang="fr-FR" dirty="0">
                <a:latin typeface="CIDFont+F1"/>
              </a:rPr>
              <a:t>A</a:t>
            </a: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t &gt; 35 : il n’y a plus d’actif et le financement doit s’arrêter ; les actifs présents à ce moment n’auront jamais de pension ; par contre, les générations déjà pensionnées continueront de toucher intégralement leur pension.</a:t>
            </a:r>
          </a:p>
          <a:p>
            <a:pPr algn="l"/>
            <a:endParaRPr lang="fr-FR" dirty="0">
              <a:latin typeface="CIDFont+F1"/>
            </a:endParaRPr>
          </a:p>
          <a:p>
            <a:pPr algn="l"/>
            <a:r>
              <a:rPr lang="fr-FR" dirty="0">
                <a:latin typeface="CIDFont+F1"/>
              </a:rPr>
              <a:t>+ méthode de capitalisation :</a:t>
            </a:r>
          </a:p>
          <a:p>
            <a:pPr algn="l"/>
            <a:endParaRPr lang="fr-FR" dirty="0">
              <a:latin typeface="CIDFont+F1"/>
            </a:endParaRPr>
          </a:p>
          <a:p>
            <a:pPr algn="l"/>
            <a:r>
              <a:rPr lang="fr-FR" dirty="0">
                <a:latin typeface="CIDFont+F1"/>
              </a:rPr>
              <a:t>Chacune des classes d’âge paiera un taux de cotisation différent, mais supposé constant tout au long de la carrière.</a:t>
            </a:r>
          </a:p>
          <a:p>
            <a:pPr algn="l"/>
            <a:endParaRPr lang="fr-FR" dirty="0">
              <a:latin typeface="CIDFont+F1"/>
            </a:endParaRPr>
          </a:p>
          <a:p>
            <a:pPr algn="l"/>
            <a:r>
              <a:rPr lang="fr-FR" dirty="0">
                <a:latin typeface="CIDFont+F1"/>
              </a:rPr>
              <a:t>En notant        , le taux de cotisation pour la classe d’âge initial x en t = 0 (x compris entre 20 et 60), on a :</a:t>
            </a:r>
          </a:p>
          <a:p>
            <a:pPr algn="l"/>
            <a:endParaRPr lang="fr-FR" dirty="0">
              <a:latin typeface="CIDFont+F1"/>
            </a:endParaRPr>
          </a:p>
          <a:p>
            <a:pPr algn="l"/>
            <a:r>
              <a:rPr lang="fr-FR" dirty="0">
                <a:latin typeface="CIDFont+F1"/>
              </a:rPr>
              <a:t>-- groupe ayant 20 ans en t = 0 :</a:t>
            </a:r>
          </a:p>
          <a:p>
            <a:pPr algn="l"/>
            <a:r>
              <a:rPr lang="fr-FR" dirty="0">
                <a:latin typeface="CIDFont+F1"/>
              </a:rPr>
              <a:t>-- groupe ayant 30 ans en t = 0 :</a:t>
            </a:r>
          </a:p>
          <a:p>
            <a:pPr algn="l"/>
            <a:r>
              <a:rPr lang="fr-FR" dirty="0">
                <a:latin typeface="CIDFont+F1"/>
              </a:rPr>
              <a:t>-- groupe ayant 50 ans en t = 0 : </a:t>
            </a:r>
          </a:p>
        </p:txBody>
      </p:sp>
      <p:pic>
        <p:nvPicPr>
          <p:cNvPr id="6" name="Picture 5">
            <a:extLst>
              <a:ext uri="{FF2B5EF4-FFF2-40B4-BE49-F238E27FC236}">
                <a16:creationId xmlns:a16="http://schemas.microsoft.com/office/drawing/2014/main" id="{7824F076-7611-425E-8219-F44BB74B27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13803" y="3043185"/>
            <a:ext cx="752580" cy="238158"/>
          </a:xfrm>
          <a:prstGeom prst="rect">
            <a:avLst/>
          </a:prstGeom>
        </p:spPr>
      </p:pic>
      <p:pic>
        <p:nvPicPr>
          <p:cNvPr id="9" name="Picture 8">
            <a:extLst>
              <a:ext uri="{FF2B5EF4-FFF2-40B4-BE49-F238E27FC236}">
                <a16:creationId xmlns:a16="http://schemas.microsoft.com/office/drawing/2014/main" id="{94653773-46FC-418B-91A4-C9B0C3D893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4226" y="3654328"/>
            <a:ext cx="3581900" cy="466790"/>
          </a:xfrm>
          <a:prstGeom prst="rect">
            <a:avLst/>
          </a:prstGeom>
        </p:spPr>
      </p:pic>
      <p:pic>
        <p:nvPicPr>
          <p:cNvPr id="12" name="Picture 11">
            <a:extLst>
              <a:ext uri="{FF2B5EF4-FFF2-40B4-BE49-F238E27FC236}">
                <a16:creationId xmlns:a16="http://schemas.microsoft.com/office/drawing/2014/main" id="{894F8783-7583-48C8-B594-A943F1890AC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48681" y="4443173"/>
            <a:ext cx="2257740" cy="266737"/>
          </a:xfrm>
          <a:prstGeom prst="rect">
            <a:avLst/>
          </a:prstGeom>
        </p:spPr>
      </p:pic>
      <p:pic>
        <p:nvPicPr>
          <p:cNvPr id="15" name="Picture 14">
            <a:extLst>
              <a:ext uri="{FF2B5EF4-FFF2-40B4-BE49-F238E27FC236}">
                <a16:creationId xmlns:a16="http://schemas.microsoft.com/office/drawing/2014/main" id="{5783855D-D7A2-4718-B0A1-B547F6F6E79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1761" y="4709910"/>
            <a:ext cx="3934374" cy="466790"/>
          </a:xfrm>
          <a:prstGeom prst="rect">
            <a:avLst/>
          </a:prstGeom>
        </p:spPr>
      </p:pic>
      <p:pic>
        <p:nvPicPr>
          <p:cNvPr id="18" name="Picture 17">
            <a:extLst>
              <a:ext uri="{FF2B5EF4-FFF2-40B4-BE49-F238E27FC236}">
                <a16:creationId xmlns:a16="http://schemas.microsoft.com/office/drawing/2014/main" id="{AD2AD586-224C-40C5-B94A-C3FB5AE04FE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7945" y="5178124"/>
            <a:ext cx="3982006" cy="466790"/>
          </a:xfrm>
          <a:prstGeom prst="rect">
            <a:avLst/>
          </a:prstGeom>
        </p:spPr>
      </p:pic>
      <p:pic>
        <p:nvPicPr>
          <p:cNvPr id="23" name="Picture 22" descr="Logo&#10;&#10;Description automatically generated with medium confidence">
            <a:extLst>
              <a:ext uri="{FF2B5EF4-FFF2-40B4-BE49-F238E27FC236}">
                <a16:creationId xmlns:a16="http://schemas.microsoft.com/office/drawing/2014/main" id="{F1E105B8-52A9-412E-84C0-C7D1D9BCFE0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46748" y="5644914"/>
            <a:ext cx="3686689" cy="476316"/>
          </a:xfrm>
          <a:prstGeom prst="rect">
            <a:avLst/>
          </a:prstGeom>
        </p:spPr>
      </p:pic>
      <p:pic>
        <p:nvPicPr>
          <p:cNvPr id="29" name="Picture 28">
            <a:extLst>
              <a:ext uri="{FF2B5EF4-FFF2-40B4-BE49-F238E27FC236}">
                <a16:creationId xmlns:a16="http://schemas.microsoft.com/office/drawing/2014/main" id="{EAB46881-AC1F-48F0-BEF5-CEAF73693F0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33699" y="6127718"/>
            <a:ext cx="3962953" cy="457264"/>
          </a:xfrm>
          <a:prstGeom prst="rect">
            <a:avLst/>
          </a:prstGeom>
        </p:spPr>
      </p:pic>
      <p:pic>
        <p:nvPicPr>
          <p:cNvPr id="31" name="Picture 30">
            <a:extLst>
              <a:ext uri="{FF2B5EF4-FFF2-40B4-BE49-F238E27FC236}">
                <a16:creationId xmlns:a16="http://schemas.microsoft.com/office/drawing/2014/main" id="{A8357994-0317-4B7A-B580-74A7EF15A00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71765" y="1061390"/>
            <a:ext cx="4163006" cy="457264"/>
          </a:xfrm>
          <a:prstGeom prst="rect">
            <a:avLst/>
          </a:prstGeom>
        </p:spPr>
      </p:pic>
      <p:pic>
        <p:nvPicPr>
          <p:cNvPr id="33" name="Picture 32">
            <a:extLst>
              <a:ext uri="{FF2B5EF4-FFF2-40B4-BE49-F238E27FC236}">
                <a16:creationId xmlns:a16="http://schemas.microsoft.com/office/drawing/2014/main" id="{A3FE18F1-DB6A-45A4-B91F-4386EB75B66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33739" y="1534715"/>
            <a:ext cx="3639058" cy="447737"/>
          </a:xfrm>
          <a:prstGeom prst="rect">
            <a:avLst/>
          </a:prstGeom>
        </p:spPr>
      </p:pic>
      <p:pic>
        <p:nvPicPr>
          <p:cNvPr id="35" name="Picture 34">
            <a:extLst>
              <a:ext uri="{FF2B5EF4-FFF2-40B4-BE49-F238E27FC236}">
                <a16:creationId xmlns:a16="http://schemas.microsoft.com/office/drawing/2014/main" id="{4E567EF6-3B9E-4248-B01A-846539263D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791083" y="5518828"/>
            <a:ext cx="2064852" cy="233152"/>
          </a:xfrm>
          <a:prstGeom prst="rect">
            <a:avLst/>
          </a:prstGeom>
        </p:spPr>
      </p:pic>
      <p:pic>
        <p:nvPicPr>
          <p:cNvPr id="37" name="Picture 36">
            <a:extLst>
              <a:ext uri="{FF2B5EF4-FFF2-40B4-BE49-F238E27FC236}">
                <a16:creationId xmlns:a16="http://schemas.microsoft.com/office/drawing/2014/main" id="{4666336B-0EEB-4AEC-B0DF-62DF329E48B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372453" y="5725605"/>
            <a:ext cx="1300344" cy="375739"/>
          </a:xfrm>
          <a:prstGeom prst="rect">
            <a:avLst/>
          </a:prstGeom>
        </p:spPr>
      </p:pic>
      <p:pic>
        <p:nvPicPr>
          <p:cNvPr id="39" name="Picture 38" descr="A picture containing text&#10;&#10;Description automatically generated">
            <a:extLst>
              <a:ext uri="{FF2B5EF4-FFF2-40B4-BE49-F238E27FC236}">
                <a16:creationId xmlns:a16="http://schemas.microsoft.com/office/drawing/2014/main" id="{C75171F2-885F-422E-A00D-C6FB177745ED}"/>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293582" y="5959223"/>
            <a:ext cx="1591603" cy="365125"/>
          </a:xfrm>
          <a:prstGeom prst="rect">
            <a:avLst/>
          </a:prstGeom>
        </p:spPr>
      </p:pic>
      <p:pic>
        <p:nvPicPr>
          <p:cNvPr id="43" name="Picture 42" descr="A picture containing text&#10;&#10;Description automatically generated">
            <a:extLst>
              <a:ext uri="{FF2B5EF4-FFF2-40B4-BE49-F238E27FC236}">
                <a16:creationId xmlns:a16="http://schemas.microsoft.com/office/drawing/2014/main" id="{F938E322-155D-4443-8365-268B661D544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268327" y="6324348"/>
            <a:ext cx="1821056" cy="282480"/>
          </a:xfrm>
          <a:prstGeom prst="rect">
            <a:avLst/>
          </a:prstGeom>
        </p:spPr>
      </p:pic>
    </p:spTree>
    <p:extLst>
      <p:ext uri="{BB962C8B-B14F-4D97-AF65-F5344CB8AC3E}">
        <p14:creationId xmlns:p14="http://schemas.microsoft.com/office/powerpoint/2010/main" val="62294213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48</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061648"/>
            <a:ext cx="5679166" cy="5078313"/>
          </a:xfrm>
          <a:prstGeom prst="rect">
            <a:avLst/>
          </a:prstGeom>
          <a:noFill/>
        </p:spPr>
        <p:txBody>
          <a:bodyPr wrap="square">
            <a:spAutoFit/>
          </a:bodyPr>
          <a:lstStyle/>
          <a:p>
            <a:pPr algn="l"/>
            <a:r>
              <a:rPr lang="fr-FR" dirty="0">
                <a:latin typeface="CIDFont+F1"/>
              </a:rPr>
              <a:t>-- groupe ayant 60 ans en t = 0 : </a:t>
            </a:r>
          </a:p>
          <a:p>
            <a:pPr algn="l"/>
            <a:endParaRPr lang="fr-FR" dirty="0">
              <a:latin typeface="CIDFont+F1"/>
            </a:endParaRPr>
          </a:p>
          <a:p>
            <a:pPr algn="l"/>
            <a:r>
              <a:rPr lang="fr-FR" dirty="0">
                <a:latin typeface="CIDFont+F1"/>
              </a:rPr>
              <a:t>Commentaire : Cet exemple simpliste permet de mettre en évidence dans une pop fermée les phénomènes de 1</a:t>
            </a:r>
            <a:r>
              <a:rPr lang="fr-FR" baseline="30000" dirty="0">
                <a:latin typeface="CIDFont+F1"/>
              </a:rPr>
              <a:t>ère</a:t>
            </a:r>
            <a:r>
              <a:rPr lang="fr-FR" dirty="0">
                <a:latin typeface="CIDFont+F1"/>
              </a:rPr>
              <a:t> et dernière génération et l’antagonisme fondamentale de traitement entre répartition pure et capitalisation.</a:t>
            </a:r>
          </a:p>
          <a:p>
            <a:pPr algn="l"/>
            <a:endParaRPr lang="fr-FR" dirty="0">
              <a:latin typeface="CIDFont+F1"/>
            </a:endParaRPr>
          </a:p>
          <a:p>
            <a:pPr algn="l"/>
            <a:r>
              <a:rPr lang="fr-FR" dirty="0">
                <a:latin typeface="CIDFont+F1"/>
              </a:rPr>
              <a:t>Considérons d’abord la 1</a:t>
            </a:r>
            <a:r>
              <a:rPr lang="fr-FR" baseline="30000" dirty="0">
                <a:latin typeface="CIDFont+F1"/>
              </a:rPr>
              <a:t>ère</a:t>
            </a:r>
            <a:r>
              <a:rPr lang="fr-FR" dirty="0">
                <a:latin typeface="CIDFont+F1"/>
              </a:rPr>
              <a:t> génération de retraités, c’est-à-dire le groupe âgé initialement de 60 ans.</a:t>
            </a:r>
          </a:p>
          <a:p>
            <a:pPr algn="l"/>
            <a:endParaRPr lang="fr-FR" dirty="0">
              <a:latin typeface="CIDFont+F1"/>
            </a:endParaRPr>
          </a:p>
          <a:p>
            <a:pPr algn="l"/>
            <a:r>
              <a:rPr lang="fr-FR" dirty="0">
                <a:latin typeface="CIDFont+F1"/>
              </a:rPr>
              <a:t>+ en répartition pure : ce groupe ne verse aucune cotisation et reçoit une retraite pleine jusqu’au décès.</a:t>
            </a:r>
          </a:p>
          <a:p>
            <a:pPr algn="l"/>
            <a:r>
              <a:rPr lang="fr-FR" dirty="0">
                <a:latin typeface="CIDFont+F1"/>
              </a:rPr>
              <a:t>+ en capitalisation : ce groupe doit financer en 5 ans la totalité de sa charge de pension et a un taux de cotisation maximal.</a:t>
            </a:r>
          </a:p>
          <a:p>
            <a:pPr algn="l"/>
            <a:endParaRPr lang="fr-FR" dirty="0">
              <a:latin typeface="CIDFont+F1"/>
            </a:endParaRPr>
          </a:p>
          <a:p>
            <a:pPr algn="l"/>
            <a:r>
              <a:rPr lang="fr-FR" dirty="0">
                <a:latin typeface="CIDFont+F1"/>
              </a:rPr>
              <a:t>La répartition octroie donc par rapport à la capitalisation individuelle un cadeau dit cadeau de 1</a:t>
            </a:r>
            <a:r>
              <a:rPr lang="fr-FR" baseline="30000" dirty="0">
                <a:latin typeface="CIDFont+F1"/>
              </a:rPr>
              <a:t>ère</a:t>
            </a:r>
            <a:r>
              <a:rPr lang="fr-FR" dirty="0">
                <a:latin typeface="CIDFont+F1"/>
              </a:rPr>
              <a:t> génération.</a:t>
            </a:r>
          </a:p>
        </p:txBody>
      </p:sp>
      <p:sp>
        <p:nvSpPr>
          <p:cNvPr id="41" name="TextBox 40">
            <a:extLst>
              <a:ext uri="{FF2B5EF4-FFF2-40B4-BE49-F238E27FC236}">
                <a16:creationId xmlns:a16="http://schemas.microsoft.com/office/drawing/2014/main" id="{986AE7CC-BE04-4AAA-92F3-E12004497810}"/>
              </a:ext>
            </a:extLst>
          </p:cNvPr>
          <p:cNvSpPr txBox="1"/>
          <p:nvPr/>
        </p:nvSpPr>
        <p:spPr>
          <a:xfrm>
            <a:off x="6209040" y="1056989"/>
            <a:ext cx="5982959" cy="5355312"/>
          </a:xfrm>
          <a:prstGeom prst="rect">
            <a:avLst/>
          </a:prstGeom>
          <a:noFill/>
        </p:spPr>
        <p:txBody>
          <a:bodyPr wrap="square">
            <a:spAutoFit/>
          </a:bodyPr>
          <a:lstStyle/>
          <a:p>
            <a:pPr algn="l"/>
            <a:r>
              <a:rPr lang="fr-FR" dirty="0">
                <a:latin typeface="CIDFont+F1"/>
              </a:rPr>
              <a:t>De manière contrastée, considérons la dernière génération de la pop c’est-à-dire le groupe âgé initialement de 20 ans :</a:t>
            </a:r>
          </a:p>
          <a:p>
            <a:pPr algn="l"/>
            <a:endParaRPr lang="fr-FR" dirty="0">
              <a:latin typeface="CIDFont+F1"/>
            </a:endParaRPr>
          </a:p>
          <a:p>
            <a:pPr algn="l"/>
            <a:r>
              <a:rPr lang="fr-FR" dirty="0">
                <a:latin typeface="CIDFont+F1"/>
              </a:rPr>
              <a:t>+ en répartition pure : ce groupe a dû payer (pendant 35 ans) des cotisations de plus en plus importantes, pour, arrivé à la retraite, ne recevoir aucune prestation.</a:t>
            </a:r>
          </a:p>
          <a:p>
            <a:pPr algn="l"/>
            <a:r>
              <a:rPr lang="fr-FR" dirty="0">
                <a:latin typeface="CIDFont+F1"/>
              </a:rPr>
              <a:t>+ en capitalisation : ce groupe peut étaler sa charge sur 45 ans et a un taux de cotisation minimal ; ses prestations de retraite sont assurées.</a:t>
            </a:r>
          </a:p>
          <a:p>
            <a:pPr algn="l"/>
            <a:endParaRPr lang="fr-FR" dirty="0">
              <a:latin typeface="CIDFont+F1"/>
            </a:endParaRPr>
          </a:p>
          <a:p>
            <a:pPr algn="l"/>
            <a:r>
              <a:rPr lang="fr-FR" dirty="0">
                <a:latin typeface="CIDFont+F1"/>
              </a:rPr>
              <a:t>Le cadeau de 1</a:t>
            </a:r>
            <a:r>
              <a:rPr lang="fr-FR" baseline="30000" dirty="0">
                <a:latin typeface="CIDFont+F1"/>
              </a:rPr>
              <a:t>ère</a:t>
            </a:r>
            <a:r>
              <a:rPr lang="fr-FR" dirty="0">
                <a:latin typeface="CIDFont+F1"/>
              </a:rPr>
              <a:t> génération en répartition se transforme donc dans une pop fermée en un cauchemar de dernière génération.</a:t>
            </a:r>
          </a:p>
          <a:p>
            <a:pPr algn="l"/>
            <a:endParaRPr lang="fr-FR" dirty="0">
              <a:latin typeface="CIDFont+F1"/>
            </a:endParaRPr>
          </a:p>
          <a:p>
            <a:pPr algn="l"/>
            <a:r>
              <a:rPr lang="fr-FR" dirty="0">
                <a:latin typeface="CIDFont+F1"/>
              </a:rPr>
              <a:t>Alternative 2 : population ouverte</a:t>
            </a:r>
          </a:p>
          <a:p>
            <a:pPr algn="l"/>
            <a:r>
              <a:rPr lang="fr-FR" dirty="0">
                <a:latin typeface="CIDFont+F1"/>
              </a:rPr>
              <a:t>+ méthode de répartition pure :</a:t>
            </a:r>
          </a:p>
          <a:p>
            <a:pPr algn="l"/>
            <a:endParaRPr lang="fr-FR" dirty="0">
              <a:latin typeface="CIDFont+F1"/>
            </a:endParaRPr>
          </a:p>
          <a:p>
            <a:pPr algn="l"/>
            <a:r>
              <a:rPr lang="fr-FR" dirty="0">
                <a:latin typeface="CIDFont+F1"/>
              </a:rPr>
              <a:t>Compte tenu des hypothèses de remplacement, la pop des actifs garde constamment un effectif fixe de 600 unités.</a:t>
            </a:r>
          </a:p>
        </p:txBody>
      </p:sp>
      <p:pic>
        <p:nvPicPr>
          <p:cNvPr id="5" name="Picture 4">
            <a:extLst>
              <a:ext uri="{FF2B5EF4-FFF2-40B4-BE49-F238E27FC236}">
                <a16:creationId xmlns:a16="http://schemas.microsoft.com/office/drawing/2014/main" id="{F41F1A17-1321-4EE5-BCEB-74DC8CDEB4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91823" y="1056989"/>
            <a:ext cx="1829055" cy="466790"/>
          </a:xfrm>
          <a:prstGeom prst="rect">
            <a:avLst/>
          </a:prstGeom>
        </p:spPr>
      </p:pic>
    </p:spTree>
    <p:extLst>
      <p:ext uri="{BB962C8B-B14F-4D97-AF65-F5344CB8AC3E}">
        <p14:creationId xmlns:p14="http://schemas.microsoft.com/office/powerpoint/2010/main" val="161613275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49</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061648"/>
            <a:ext cx="5679166" cy="5632311"/>
          </a:xfrm>
          <a:prstGeom prst="rect">
            <a:avLst/>
          </a:prstGeom>
          <a:noFill/>
        </p:spPr>
        <p:txBody>
          <a:bodyPr wrap="square">
            <a:spAutoFit/>
          </a:bodyPr>
          <a:lstStyle/>
          <a:p>
            <a:pPr algn="l"/>
            <a:r>
              <a:rPr lang="fr-FR" dirty="0">
                <a:latin typeface="CIDFont+F1"/>
              </a:rPr>
              <a:t>Le taux de cotisation devient donc :</a:t>
            </a:r>
          </a:p>
          <a:p>
            <a:pPr algn="l"/>
            <a:endParaRPr lang="fr-FR" dirty="0">
              <a:latin typeface="CIDFont+F1"/>
            </a:endParaRPr>
          </a:p>
          <a:p>
            <a:pPr algn="l"/>
            <a:r>
              <a:rPr lang="fr-FR" dirty="0">
                <a:latin typeface="CIDFont+F1"/>
              </a:rPr>
              <a:t>Il vient successivement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Le système peut se poursuivre indéfiniment.</a:t>
            </a:r>
          </a:p>
          <a:p>
            <a:pPr algn="l"/>
            <a:endParaRPr lang="fr-FR" dirty="0">
              <a:latin typeface="CIDFont+F1"/>
            </a:endParaRPr>
          </a:p>
          <a:p>
            <a:pPr algn="l"/>
            <a:r>
              <a:rPr lang="fr-FR" dirty="0">
                <a:latin typeface="CIDFont+F1"/>
              </a:rPr>
              <a:t>+ méthode de répartition des capitaux de couverture :</a:t>
            </a:r>
          </a:p>
          <a:p>
            <a:pPr algn="l"/>
            <a:r>
              <a:rPr lang="fr-FR" dirty="0">
                <a:latin typeface="CIDFont+F1"/>
              </a:rPr>
              <a:t>La conclusion est la même qu’en répartition pure ; tous les dénominateurs sont remplacés par l’effectif constant …</a:t>
            </a:r>
          </a:p>
        </p:txBody>
      </p:sp>
      <p:sp>
        <p:nvSpPr>
          <p:cNvPr id="41" name="TextBox 40">
            <a:extLst>
              <a:ext uri="{FF2B5EF4-FFF2-40B4-BE49-F238E27FC236}">
                <a16:creationId xmlns:a16="http://schemas.microsoft.com/office/drawing/2014/main" id="{986AE7CC-BE04-4AAA-92F3-E12004497810}"/>
              </a:ext>
            </a:extLst>
          </p:cNvPr>
          <p:cNvSpPr txBox="1"/>
          <p:nvPr/>
        </p:nvSpPr>
        <p:spPr>
          <a:xfrm>
            <a:off x="6209040" y="1056989"/>
            <a:ext cx="5982959" cy="5632311"/>
          </a:xfrm>
          <a:prstGeom prst="rect">
            <a:avLst/>
          </a:prstGeom>
          <a:noFill/>
        </p:spPr>
        <p:txBody>
          <a:bodyPr wrap="square">
            <a:spAutoFit/>
          </a:bodyPr>
          <a:lstStyle/>
          <a:p>
            <a:pPr algn="l"/>
            <a:r>
              <a:rPr lang="fr-FR" dirty="0">
                <a:latin typeface="CIDFont+F1"/>
              </a:rPr>
              <a:t>; de 600 et le système peut se poursuivre.</a:t>
            </a:r>
          </a:p>
          <a:p>
            <a:pPr algn="l"/>
            <a:endParaRPr lang="fr-FR" dirty="0">
              <a:latin typeface="CIDFont+F1"/>
            </a:endParaRPr>
          </a:p>
          <a:p>
            <a:pPr algn="l"/>
            <a:r>
              <a:rPr lang="fr-FR" dirty="0">
                <a:latin typeface="CIDFont+F1"/>
              </a:rPr>
              <a:t>+ méthode de capitalisation : pour les générations présentes en t = 0, le taux de cotisation est le même qu’en pop fermée (pas de solidarité entre les générations).</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On se propose ici de trouver une relation d’équivalence théorique entre un système de répartition pure et un système de capitalisation : peut-on obtenir des conditions permettant d’assurer la suprématie d’une des deux méthodes de financement ?</a:t>
            </a:r>
          </a:p>
          <a:p>
            <a:pPr algn="l"/>
            <a:endParaRPr lang="fr-FR" dirty="0">
              <a:latin typeface="CIDFont+F1"/>
            </a:endParaRPr>
          </a:p>
          <a:p>
            <a:pPr algn="l"/>
            <a:r>
              <a:rPr lang="fr-FR" dirty="0">
                <a:latin typeface="CIDFont+F1"/>
              </a:rPr>
              <a:t>Il convient pour ce de se placer en régime stationnaire où le régime de retraite est supposé exister déjà depuis suffisamment longtemps et n’est pas voué à une disparition prochaine.</a:t>
            </a:r>
          </a:p>
          <a:p>
            <a:pPr algn="l"/>
            <a:endParaRPr lang="fr-FR" dirty="0">
              <a:latin typeface="CIDFont+F1"/>
            </a:endParaRPr>
          </a:p>
        </p:txBody>
      </p:sp>
      <p:pic>
        <p:nvPicPr>
          <p:cNvPr id="6" name="Picture 5">
            <a:extLst>
              <a:ext uri="{FF2B5EF4-FFF2-40B4-BE49-F238E27FC236}">
                <a16:creationId xmlns:a16="http://schemas.microsoft.com/office/drawing/2014/main" id="{62C1DDD0-40BE-4CC8-A188-D1E596D946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6666" y="1955709"/>
            <a:ext cx="1552792" cy="257211"/>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2131B303-4FF8-4EB8-A3B2-DE148B6E9C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10213" y="2210361"/>
            <a:ext cx="3067478" cy="476316"/>
          </a:xfrm>
          <a:prstGeom prst="rect">
            <a:avLst/>
          </a:prstGeom>
        </p:spPr>
      </p:pic>
      <p:pic>
        <p:nvPicPr>
          <p:cNvPr id="10" name="Picture 9">
            <a:extLst>
              <a:ext uri="{FF2B5EF4-FFF2-40B4-BE49-F238E27FC236}">
                <a16:creationId xmlns:a16="http://schemas.microsoft.com/office/drawing/2014/main" id="{F92BF528-D4BE-43AD-90AA-F48F66F9366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10213" y="2735148"/>
            <a:ext cx="2953162" cy="466790"/>
          </a:xfrm>
          <a:prstGeom prst="rect">
            <a:avLst/>
          </a:prstGeom>
        </p:spPr>
      </p:pic>
      <p:pic>
        <p:nvPicPr>
          <p:cNvPr id="12" name="Picture 11" descr="Logo, company name&#10;&#10;Description automatically generated">
            <a:extLst>
              <a:ext uri="{FF2B5EF4-FFF2-40B4-BE49-F238E27FC236}">
                <a16:creationId xmlns:a16="http://schemas.microsoft.com/office/drawing/2014/main" id="{544F4BC5-84CC-4851-BCCE-7E8B8459463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10213" y="3196312"/>
            <a:ext cx="3057952" cy="504895"/>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EF1F8104-E740-436C-85B0-CCF732E688B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10213" y="3699680"/>
            <a:ext cx="3667637" cy="504895"/>
          </a:xfrm>
          <a:prstGeom prst="rect">
            <a:avLst/>
          </a:prstGeom>
        </p:spPr>
      </p:pic>
      <p:pic>
        <p:nvPicPr>
          <p:cNvPr id="16" name="Picture 15">
            <a:extLst>
              <a:ext uri="{FF2B5EF4-FFF2-40B4-BE49-F238E27FC236}">
                <a16:creationId xmlns:a16="http://schemas.microsoft.com/office/drawing/2014/main" id="{CB5F290B-FE87-4F66-9899-78160BA92D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10213" y="4220057"/>
            <a:ext cx="3038899" cy="466790"/>
          </a:xfrm>
          <a:prstGeom prst="rect">
            <a:avLst/>
          </a:prstGeom>
        </p:spPr>
      </p:pic>
      <p:pic>
        <p:nvPicPr>
          <p:cNvPr id="18" name="Picture 17">
            <a:extLst>
              <a:ext uri="{FF2B5EF4-FFF2-40B4-BE49-F238E27FC236}">
                <a16:creationId xmlns:a16="http://schemas.microsoft.com/office/drawing/2014/main" id="{3F89B04D-5145-460E-B307-146EFB66AE7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0213" y="4697367"/>
            <a:ext cx="3048425" cy="447737"/>
          </a:xfrm>
          <a:prstGeom prst="rect">
            <a:avLst/>
          </a:prstGeom>
        </p:spPr>
      </p:pic>
      <p:sp>
        <p:nvSpPr>
          <p:cNvPr id="35" name="Text Box 29">
            <a:extLst>
              <a:ext uri="{FF2B5EF4-FFF2-40B4-BE49-F238E27FC236}">
                <a16:creationId xmlns:a16="http://schemas.microsoft.com/office/drawing/2014/main" id="{18A34D7A-34B3-4D87-BB00-E34B7EE8596B}"/>
              </a:ext>
            </a:extLst>
          </p:cNvPr>
          <p:cNvSpPr txBox="1">
            <a:spLocks noChangeArrowheads="1"/>
          </p:cNvSpPr>
          <p:nvPr/>
        </p:nvSpPr>
        <p:spPr bwMode="auto">
          <a:xfrm>
            <a:off x="6759497" y="2641449"/>
            <a:ext cx="4497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3.3) Capitalisation ou répartition :</a:t>
            </a:r>
          </a:p>
          <a:p>
            <a:pPr algn="ctr" eaLnBrk="1" hangingPunct="1"/>
            <a:r>
              <a:rPr lang="fr-FR" sz="2400" b="1" dirty="0"/>
              <a:t>Le paradoxe de Samuelson</a:t>
            </a:r>
          </a:p>
        </p:txBody>
      </p:sp>
    </p:spTree>
    <p:extLst>
      <p:ext uri="{BB962C8B-B14F-4D97-AF65-F5344CB8AC3E}">
        <p14:creationId xmlns:p14="http://schemas.microsoft.com/office/powerpoint/2010/main" val="407310893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5</a:t>
            </a:fld>
            <a:endParaRPr lang="fr-FR" sz="1400" b="1" dirty="0"/>
          </a:p>
        </p:txBody>
      </p:sp>
      <p:sp>
        <p:nvSpPr>
          <p:cNvPr id="23" name="TextBox 22">
            <a:extLst>
              <a:ext uri="{FF2B5EF4-FFF2-40B4-BE49-F238E27FC236}">
                <a16:creationId xmlns:a16="http://schemas.microsoft.com/office/drawing/2014/main" id="{47F104D3-1E45-460E-809A-9EEB7E80571D}"/>
              </a:ext>
            </a:extLst>
          </p:cNvPr>
          <p:cNvSpPr txBox="1"/>
          <p:nvPr/>
        </p:nvSpPr>
        <p:spPr>
          <a:xfrm>
            <a:off x="520498" y="1094490"/>
            <a:ext cx="11310431" cy="1200329"/>
          </a:xfrm>
          <a:prstGeom prst="rect">
            <a:avLst/>
          </a:prstGeom>
          <a:noFill/>
        </p:spPr>
        <p:txBody>
          <a:bodyPr wrap="square">
            <a:spAutoFit/>
          </a:bodyPr>
          <a:lstStyle/>
          <a:p>
            <a:pPr algn="l"/>
            <a:r>
              <a:rPr lang="fr-FR" sz="1800" b="1" i="0" u="none" strike="noStrike" baseline="0" dirty="0">
                <a:effectLst>
                  <a:outerShdw blurRad="38100" dist="38100" dir="2700000" algn="tl">
                    <a:srgbClr val="000000">
                      <a:alpha val="43137"/>
                    </a:srgbClr>
                  </a:outerShdw>
                </a:effectLst>
                <a:latin typeface="CIDFont+F1"/>
              </a:rPr>
              <a:t>Le modèle de </a:t>
            </a:r>
            <a:r>
              <a:rPr lang="fr-FR" b="1" dirty="0">
                <a:effectLst>
                  <a:outerShdw blurRad="38100" dist="38100" dir="2700000" algn="tl">
                    <a:srgbClr val="000000">
                      <a:alpha val="43137"/>
                    </a:srgbClr>
                  </a:outerShdw>
                </a:effectLst>
                <a:latin typeface="CIDFont+F1"/>
              </a:rPr>
              <a:t>BEVERIDGE</a:t>
            </a:r>
            <a:r>
              <a:rPr lang="fr-FR" sz="1800" b="1" i="0" u="none" strike="noStrike" baseline="0" dirty="0">
                <a:effectLst>
                  <a:outerShdw blurRad="38100" dist="38100" dir="2700000" algn="tl">
                    <a:srgbClr val="000000">
                      <a:alpha val="43137"/>
                    </a:srgbClr>
                  </a:outerShdw>
                </a:effectLst>
                <a:latin typeface="CIDFont+F1"/>
              </a:rPr>
              <a:t> :</a:t>
            </a:r>
          </a:p>
          <a:p>
            <a:pPr algn="l"/>
            <a:r>
              <a:rPr lang="fr-FR" dirty="0">
                <a:latin typeface="CIDFont+F1"/>
              </a:rPr>
              <a:t>Les prestations de retraite octroyées par la SS ont pour objectif de subvenir aux besoins fondamentaux de l’individu. Il s’agit plutôt d’un principe d’assistance, les prestations sont naturellement beaucoup plus uniformes et largement moins généreuses.</a:t>
            </a:r>
          </a:p>
        </p:txBody>
      </p:sp>
      <p:sp>
        <p:nvSpPr>
          <p:cNvPr id="20" name="Text Box 29">
            <a:extLst>
              <a:ext uri="{FF2B5EF4-FFF2-40B4-BE49-F238E27FC236}">
                <a16:creationId xmlns:a16="http://schemas.microsoft.com/office/drawing/2014/main" id="{D73E4084-2418-4D53-BC07-575A2B56E40F}"/>
              </a:ext>
            </a:extLst>
          </p:cNvPr>
          <p:cNvSpPr txBox="1">
            <a:spLocks noChangeArrowheads="1"/>
          </p:cNvSpPr>
          <p:nvPr/>
        </p:nvSpPr>
        <p:spPr bwMode="auto">
          <a:xfrm>
            <a:off x="3020773" y="2287819"/>
            <a:ext cx="51868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1.2) Prestations d’un régime de retraite</a:t>
            </a:r>
          </a:p>
        </p:txBody>
      </p:sp>
      <p:sp>
        <p:nvSpPr>
          <p:cNvPr id="21" name="TextBox 20">
            <a:extLst>
              <a:ext uri="{FF2B5EF4-FFF2-40B4-BE49-F238E27FC236}">
                <a16:creationId xmlns:a16="http://schemas.microsoft.com/office/drawing/2014/main" id="{3A25860E-9022-416C-BF83-2263399AAE49}"/>
              </a:ext>
            </a:extLst>
          </p:cNvPr>
          <p:cNvSpPr txBox="1"/>
          <p:nvPr/>
        </p:nvSpPr>
        <p:spPr>
          <a:xfrm>
            <a:off x="532220" y="2681795"/>
            <a:ext cx="11310431" cy="923330"/>
          </a:xfrm>
          <a:prstGeom prst="rect">
            <a:avLst/>
          </a:prstGeom>
          <a:noFill/>
        </p:spPr>
        <p:txBody>
          <a:bodyPr wrap="square">
            <a:spAutoFit/>
          </a:bodyPr>
          <a:lstStyle/>
          <a:p>
            <a:pPr algn="l"/>
            <a:r>
              <a:rPr lang="fr-FR" dirty="0">
                <a:latin typeface="CIDFont+F1"/>
              </a:rPr>
              <a:t>On distingue 2 grands systèmes qui diffèrent dans la façon dont les avantages à la retraite sont calculés au profit des affiliés : les </a:t>
            </a:r>
            <a:r>
              <a:rPr lang="fr-FR" b="1" dirty="0">
                <a:latin typeface="CIDFont+F1"/>
              </a:rPr>
              <a:t>régimes à prestations définies (</a:t>
            </a:r>
            <a:r>
              <a:rPr lang="fr-FR" b="1" i="1" dirty="0">
                <a:latin typeface="CIDFont+F1"/>
              </a:rPr>
              <a:t>DB = </a:t>
            </a:r>
            <a:r>
              <a:rPr lang="fr-FR" b="1" i="1" dirty="0" err="1">
                <a:latin typeface="CIDFont+F1"/>
              </a:rPr>
              <a:t>Defined</a:t>
            </a:r>
            <a:r>
              <a:rPr lang="fr-FR" b="1" i="1" dirty="0">
                <a:latin typeface="CIDFont+F1"/>
              </a:rPr>
              <a:t> </a:t>
            </a:r>
            <a:r>
              <a:rPr lang="fr-FR" b="1" i="1" dirty="0" err="1">
                <a:latin typeface="CIDFont+F1"/>
              </a:rPr>
              <a:t>Benefit</a:t>
            </a:r>
            <a:r>
              <a:rPr lang="fr-FR" b="1" dirty="0">
                <a:latin typeface="CIDFont+F1"/>
              </a:rPr>
              <a:t>)</a:t>
            </a:r>
            <a:r>
              <a:rPr lang="fr-FR" dirty="0">
                <a:latin typeface="CIDFont+F1"/>
              </a:rPr>
              <a:t>, les </a:t>
            </a:r>
            <a:r>
              <a:rPr lang="fr-FR" b="1" dirty="0">
                <a:latin typeface="CIDFont+F1"/>
              </a:rPr>
              <a:t>régimes à contributions définies (</a:t>
            </a:r>
            <a:r>
              <a:rPr lang="fr-FR" b="1" i="1" dirty="0">
                <a:latin typeface="CIDFont+F1"/>
              </a:rPr>
              <a:t>DC = </a:t>
            </a:r>
            <a:r>
              <a:rPr lang="fr-FR" b="1" i="1" dirty="0" err="1">
                <a:latin typeface="CIDFont+F1"/>
              </a:rPr>
              <a:t>Defined</a:t>
            </a:r>
            <a:r>
              <a:rPr lang="fr-FR" b="1" i="1" dirty="0">
                <a:latin typeface="CIDFont+F1"/>
              </a:rPr>
              <a:t> Contributions</a:t>
            </a:r>
            <a:r>
              <a:rPr lang="fr-FR" b="1" dirty="0">
                <a:latin typeface="CIDFont+F1"/>
              </a:rPr>
              <a:t>)</a:t>
            </a:r>
            <a:r>
              <a:rPr lang="fr-FR" dirty="0">
                <a:latin typeface="CIDFont+F1"/>
              </a:rPr>
              <a:t>. Il se développe aussi des systèmes intermédiaires hybrides : </a:t>
            </a:r>
            <a:r>
              <a:rPr lang="fr-FR" b="1" i="1" dirty="0">
                <a:latin typeface="CIDFont+F1"/>
              </a:rPr>
              <a:t>CB = Cash Balance</a:t>
            </a:r>
            <a:r>
              <a:rPr lang="fr-FR" dirty="0">
                <a:latin typeface="CIDFont+F1"/>
              </a:rPr>
              <a:t>.</a:t>
            </a:r>
          </a:p>
        </p:txBody>
      </p:sp>
      <p:sp>
        <p:nvSpPr>
          <p:cNvPr id="22" name="Text Box 29">
            <a:extLst>
              <a:ext uri="{FF2B5EF4-FFF2-40B4-BE49-F238E27FC236}">
                <a16:creationId xmlns:a16="http://schemas.microsoft.com/office/drawing/2014/main" id="{A00656AA-BB88-4411-8E47-85BA1C6B16D0}"/>
              </a:ext>
            </a:extLst>
          </p:cNvPr>
          <p:cNvSpPr txBox="1">
            <a:spLocks noChangeArrowheads="1"/>
          </p:cNvSpPr>
          <p:nvPr/>
        </p:nvSpPr>
        <p:spPr bwMode="auto">
          <a:xfrm>
            <a:off x="2674301" y="3678176"/>
            <a:ext cx="59032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1.2.1) Les régimes à prestations définies (DB)</a:t>
            </a:r>
          </a:p>
        </p:txBody>
      </p:sp>
      <p:sp>
        <p:nvSpPr>
          <p:cNvPr id="24" name="TextBox 23">
            <a:extLst>
              <a:ext uri="{FF2B5EF4-FFF2-40B4-BE49-F238E27FC236}">
                <a16:creationId xmlns:a16="http://schemas.microsoft.com/office/drawing/2014/main" id="{86050588-90C1-401F-8205-55A4B77DA758}"/>
              </a:ext>
            </a:extLst>
          </p:cNvPr>
          <p:cNvSpPr txBox="1"/>
          <p:nvPr/>
        </p:nvSpPr>
        <p:spPr>
          <a:xfrm>
            <a:off x="529875" y="4156556"/>
            <a:ext cx="11310431" cy="2308324"/>
          </a:xfrm>
          <a:prstGeom prst="rect">
            <a:avLst/>
          </a:prstGeom>
          <a:noFill/>
        </p:spPr>
        <p:txBody>
          <a:bodyPr wrap="square">
            <a:spAutoFit/>
          </a:bodyPr>
          <a:lstStyle/>
          <a:p>
            <a:pPr algn="l"/>
            <a:r>
              <a:rPr lang="fr-FR" dirty="0">
                <a:latin typeface="CIDFont+F1"/>
              </a:rPr>
              <a:t>Ces régimes, basés sur une optique de revenu de remplacement, définissent explicitement les prestations octroyées en fonction de différents paramètres tels que la durée d’affiliation et les salaires d’activité.</a:t>
            </a:r>
          </a:p>
          <a:p>
            <a:pPr algn="l"/>
            <a:r>
              <a:rPr lang="fr-FR" dirty="0">
                <a:latin typeface="CIDFont+F1"/>
              </a:rPr>
              <a:t>Par exemple : </a:t>
            </a:r>
            <a:r>
              <a:rPr lang="fr-FR" dirty="0">
                <a:solidFill>
                  <a:srgbClr val="FF0000"/>
                </a:solidFill>
                <a:effectLst>
                  <a:outerShdw blurRad="38100" dist="38100" dir="2700000" algn="tl">
                    <a:srgbClr val="000000">
                      <a:alpha val="43137"/>
                    </a:srgbClr>
                  </a:outerShdw>
                </a:effectLst>
                <a:latin typeface="CIDFont+F1"/>
              </a:rPr>
              <a:t>Rente de retraite = 30% de la moyenne des salaires des 5 dernières années d’activité</a:t>
            </a:r>
            <a:r>
              <a:rPr lang="fr-FR" dirty="0">
                <a:latin typeface="CIDFont+F1"/>
              </a:rPr>
              <a:t>.</a:t>
            </a:r>
          </a:p>
          <a:p>
            <a:pPr algn="l"/>
            <a:r>
              <a:rPr lang="fr-FR" dirty="0">
                <a:latin typeface="CIDFont+F1"/>
              </a:rPr>
              <a:t>Les prestations étant ainsi définies, il s’agit de les financer : le financement des régimes à prestations définies est l’un des aspects les plus importants de la théorie actuarielle des pensions.</a:t>
            </a:r>
          </a:p>
          <a:p>
            <a:pPr algn="l"/>
            <a:r>
              <a:rPr lang="fr-FR" dirty="0">
                <a:latin typeface="CIDFont+F1"/>
              </a:rPr>
              <a:t>L’avantage de tels régimes est clairement la transparence vis-à-vis des affiliés, parfaitement au fait du niveau des prestations qu’ils recevront.</a:t>
            </a:r>
          </a:p>
          <a:p>
            <a:pPr algn="l"/>
            <a:r>
              <a:rPr lang="fr-FR" dirty="0">
                <a:latin typeface="CIDFont+F1"/>
              </a:rPr>
              <a:t>Inversement, le coût est inconnu à priori et peut réserver des surprises.</a:t>
            </a:r>
          </a:p>
        </p:txBody>
      </p:sp>
    </p:spTree>
    <p:extLst>
      <p:ext uri="{BB962C8B-B14F-4D97-AF65-F5344CB8AC3E}">
        <p14:creationId xmlns:p14="http://schemas.microsoft.com/office/powerpoint/2010/main" val="67820948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0"/>
                                  </p:iterate>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50</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061648"/>
            <a:ext cx="5679166" cy="5355312"/>
          </a:xfrm>
          <a:prstGeom prst="rect">
            <a:avLst/>
          </a:prstGeom>
          <a:noFill/>
        </p:spPr>
        <p:txBody>
          <a:bodyPr wrap="square">
            <a:spAutoFit/>
          </a:bodyPr>
          <a:lstStyle/>
          <a:p>
            <a:pPr algn="l"/>
            <a:r>
              <a:rPr lang="fr-FR" dirty="0">
                <a:latin typeface="CIDFont+F1"/>
              </a:rPr>
              <a:t>En effet, à défaut, on se retrouve dans les phénomènes dits de 1</a:t>
            </a:r>
            <a:r>
              <a:rPr lang="fr-FR" baseline="30000" dirty="0">
                <a:latin typeface="CIDFont+F1"/>
              </a:rPr>
              <a:t>ère</a:t>
            </a:r>
            <a:r>
              <a:rPr lang="fr-FR" dirty="0">
                <a:latin typeface="CIDFont+F1"/>
              </a:rPr>
              <a:t> et de dernière génération où la comparaison est biaisée.</a:t>
            </a:r>
          </a:p>
          <a:p>
            <a:pPr algn="l"/>
            <a:endParaRPr lang="fr-FR" dirty="0">
              <a:latin typeface="CIDFont+F1"/>
            </a:endParaRPr>
          </a:p>
          <a:p>
            <a:pPr algn="l"/>
            <a:r>
              <a:rPr lang="fr-FR" dirty="0">
                <a:latin typeface="CIDFont+F1"/>
              </a:rPr>
              <a:t>Le phénomène de 1</a:t>
            </a:r>
            <a:r>
              <a:rPr lang="fr-FR" baseline="30000" dirty="0">
                <a:latin typeface="CIDFont+F1"/>
              </a:rPr>
              <a:t>ère</a:t>
            </a:r>
            <a:r>
              <a:rPr lang="fr-FR" dirty="0">
                <a:latin typeface="CIDFont+F1"/>
              </a:rPr>
              <a:t> génération est celui se présentant à la création ex-nihilo d’un régime de retraite ; dans ce cas, l’effectif initial de retraités, bien que n’ayant jamais cotisé, pourra recevoir directement en répartition une retraite pleine : c’est le cadeau de 1</a:t>
            </a:r>
            <a:r>
              <a:rPr lang="fr-FR" baseline="30000" dirty="0">
                <a:latin typeface="CIDFont+F1"/>
              </a:rPr>
              <a:t>ère</a:t>
            </a:r>
            <a:r>
              <a:rPr lang="fr-FR" dirty="0">
                <a:latin typeface="CIDFont+F1"/>
              </a:rPr>
              <a:t> génération. Au contraire, en capitalisation, à défaut d’avoir cotisé, ces retraités « initiaux » n’auront droit à aucune prestation.</a:t>
            </a:r>
          </a:p>
          <a:p>
            <a:pPr algn="l"/>
            <a:endParaRPr lang="fr-FR" dirty="0">
              <a:latin typeface="CIDFont+F1"/>
            </a:endParaRPr>
          </a:p>
          <a:p>
            <a:pPr algn="l"/>
            <a:r>
              <a:rPr lang="fr-FR" dirty="0">
                <a:latin typeface="CIDFont+F1"/>
              </a:rPr>
              <a:t>De manière symétrique, le phénomène de dernière génération se présente lorsque le financement du régime s’arrête définitivement ; dans ce cas, les actifs ayant cotisé précédemment, ne recevront plus aucune prestation en répartition alors qu’en capitalisation ils récupéreront une retraite correspondant aux sommes épargnées précédemment.</a:t>
            </a:r>
          </a:p>
        </p:txBody>
      </p:sp>
      <p:sp>
        <p:nvSpPr>
          <p:cNvPr id="41" name="TextBox 40">
            <a:extLst>
              <a:ext uri="{FF2B5EF4-FFF2-40B4-BE49-F238E27FC236}">
                <a16:creationId xmlns:a16="http://schemas.microsoft.com/office/drawing/2014/main" id="{986AE7CC-BE04-4AAA-92F3-E12004497810}"/>
              </a:ext>
            </a:extLst>
          </p:cNvPr>
          <p:cNvSpPr txBox="1"/>
          <p:nvPr/>
        </p:nvSpPr>
        <p:spPr>
          <a:xfrm>
            <a:off x="6209040" y="1056989"/>
            <a:ext cx="5982959" cy="5078313"/>
          </a:xfrm>
          <a:prstGeom prst="rect">
            <a:avLst/>
          </a:prstGeom>
          <a:noFill/>
        </p:spPr>
        <p:txBody>
          <a:bodyPr wrap="square">
            <a:spAutoFit/>
          </a:bodyPr>
          <a:lstStyle/>
          <a:p>
            <a:pPr algn="l"/>
            <a:r>
              <a:rPr lang="fr-FR" dirty="0">
                <a:latin typeface="CIDFont+F1"/>
              </a:rPr>
              <a:t>Dans ces 2 situations limites, la comparaison entre répartition pure et capitalisation tourne donc à l’évidence.</a:t>
            </a:r>
          </a:p>
          <a:p>
            <a:pPr algn="l"/>
            <a:endParaRPr lang="fr-FR" dirty="0">
              <a:latin typeface="CIDFont+F1"/>
            </a:endParaRPr>
          </a:p>
          <a:p>
            <a:pPr algn="l"/>
            <a:r>
              <a:rPr lang="fr-FR" dirty="0">
                <a:latin typeface="CIDFont+F1"/>
              </a:rPr>
              <a:t>Plaçons-nous donc en régime stationnaire en vue d’éviter ces cas extrêmes.</a:t>
            </a:r>
          </a:p>
          <a:p>
            <a:pPr algn="l"/>
            <a:endParaRPr lang="fr-FR" dirty="0">
              <a:latin typeface="CIDFont+F1"/>
            </a:endParaRPr>
          </a:p>
          <a:p>
            <a:pPr algn="l"/>
            <a:r>
              <a:rPr lang="fr-FR" dirty="0">
                <a:latin typeface="CIDFont+F1"/>
              </a:rPr>
              <a:t>Les hypothèses retenues pour la comparaison seront les suivantes :</a:t>
            </a:r>
          </a:p>
          <a:p>
            <a:pPr algn="l"/>
            <a:endParaRPr lang="fr-FR" dirty="0">
              <a:latin typeface="CIDFont+F1"/>
            </a:endParaRPr>
          </a:p>
          <a:p>
            <a:pPr algn="l"/>
            <a:r>
              <a:rPr lang="fr-FR" dirty="0">
                <a:latin typeface="CIDFont+F1"/>
              </a:rPr>
              <a:t>a) Hypothèses démographiques :</a:t>
            </a:r>
          </a:p>
          <a:p>
            <a:pPr algn="l"/>
            <a:endParaRPr lang="fr-FR" dirty="0">
              <a:latin typeface="CIDFont+F1"/>
            </a:endParaRPr>
          </a:p>
          <a:p>
            <a:pPr algn="l"/>
            <a:r>
              <a:rPr lang="fr-FR" dirty="0">
                <a:latin typeface="CIDFont+F1"/>
              </a:rPr>
              <a:t>La pop, modélisée de manière discrète, est stationnaire ; la fonction de pop est de la forme :</a:t>
            </a:r>
          </a:p>
          <a:p>
            <a:pPr algn="l"/>
            <a:r>
              <a:rPr lang="fr-FR" dirty="0">
                <a:latin typeface="CIDFont+F1"/>
              </a:rPr>
              <a:t>Avec : x0 = âge d’entrée dans la pop</a:t>
            </a:r>
          </a:p>
          <a:p>
            <a:pPr algn="l"/>
            <a:r>
              <a:rPr lang="fr-FR" dirty="0">
                <a:latin typeface="CIDFont+F1"/>
              </a:rPr>
              <a:t>            x1 = âge d’entrée dans la vie active</a:t>
            </a:r>
          </a:p>
          <a:p>
            <a:pPr algn="l"/>
            <a:r>
              <a:rPr lang="fr-FR" dirty="0">
                <a:latin typeface="CIDFont+F1"/>
              </a:rPr>
              <a:t>            </a:t>
            </a:r>
            <a:r>
              <a:rPr lang="fr-FR" dirty="0" err="1">
                <a:latin typeface="CIDFont+F1"/>
              </a:rPr>
              <a:t>xr</a:t>
            </a:r>
            <a:r>
              <a:rPr lang="fr-FR" dirty="0">
                <a:latin typeface="CIDFont+F1"/>
              </a:rPr>
              <a:t> = âge de retraite</a:t>
            </a:r>
          </a:p>
          <a:p>
            <a:pPr algn="l"/>
            <a:r>
              <a:rPr lang="fr-FR" dirty="0">
                <a:latin typeface="CIDFont+F1"/>
              </a:rPr>
              <a:t>b) Hypothèses macro-économiques :</a:t>
            </a:r>
          </a:p>
          <a:p>
            <a:pPr algn="l"/>
            <a:endParaRPr lang="fr-FR" dirty="0">
              <a:latin typeface="CIDFont+F1"/>
            </a:endParaRPr>
          </a:p>
        </p:txBody>
      </p:sp>
      <p:pic>
        <p:nvPicPr>
          <p:cNvPr id="5" name="Picture 4">
            <a:extLst>
              <a:ext uri="{FF2B5EF4-FFF2-40B4-BE49-F238E27FC236}">
                <a16:creationId xmlns:a16="http://schemas.microsoft.com/office/drawing/2014/main" id="{49254525-4F74-49AC-8F66-D35654EA22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47546" y="4416283"/>
            <a:ext cx="2514951" cy="276264"/>
          </a:xfrm>
          <a:prstGeom prst="rect">
            <a:avLst/>
          </a:prstGeom>
        </p:spPr>
      </p:pic>
      <p:pic>
        <p:nvPicPr>
          <p:cNvPr id="9" name="Picture 8">
            <a:extLst>
              <a:ext uri="{FF2B5EF4-FFF2-40B4-BE49-F238E27FC236}">
                <a16:creationId xmlns:a16="http://schemas.microsoft.com/office/drawing/2014/main" id="{6239D41E-4D93-49FA-BBD0-E15E9FB2D2D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07237" y="5801011"/>
            <a:ext cx="3618359" cy="860872"/>
          </a:xfrm>
          <a:prstGeom prst="rect">
            <a:avLst/>
          </a:prstGeom>
        </p:spPr>
      </p:pic>
    </p:spTree>
    <p:extLst>
      <p:ext uri="{BB962C8B-B14F-4D97-AF65-F5344CB8AC3E}">
        <p14:creationId xmlns:p14="http://schemas.microsoft.com/office/powerpoint/2010/main" val="3821687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51</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061648"/>
            <a:ext cx="5679166" cy="5078313"/>
          </a:xfrm>
          <a:prstGeom prst="rect">
            <a:avLst/>
          </a:prstGeom>
          <a:noFill/>
        </p:spPr>
        <p:txBody>
          <a:bodyPr wrap="square">
            <a:spAutoFit/>
          </a:bodyPr>
          <a:lstStyle/>
          <a:p>
            <a:pPr algn="l"/>
            <a:r>
              <a:rPr lang="fr-FR" dirty="0">
                <a:latin typeface="CIDFont+F1"/>
              </a:rPr>
              <a:t>c) Hypothèses sur le plan de retraite :</a:t>
            </a:r>
          </a:p>
          <a:p>
            <a:pPr algn="l"/>
            <a:endParaRPr lang="fr-FR" dirty="0">
              <a:latin typeface="CIDFont+F1"/>
            </a:endParaRPr>
          </a:p>
          <a:p>
            <a:pPr algn="l"/>
            <a:r>
              <a:rPr lang="fr-FR" dirty="0">
                <a:latin typeface="CIDFont+F1"/>
              </a:rPr>
              <a:t>On suppose fixé le taux de cotisation sur les salaires, noté pie ; on veut comparer les prestations obtenues d’une part en répartition, d’autre part en capitalisation. On notera :</a:t>
            </a: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En répartition, il suffit d’égaler recettes et dépenses à l’instant t (approche verticale).</a:t>
            </a:r>
          </a:p>
          <a:p>
            <a:pPr algn="l"/>
            <a:endParaRPr lang="fr-FR" dirty="0">
              <a:latin typeface="CIDFont+F1"/>
            </a:endParaRPr>
          </a:p>
          <a:p>
            <a:pPr algn="l"/>
            <a:r>
              <a:rPr lang="fr-FR" dirty="0">
                <a:latin typeface="CIDFont+F1"/>
              </a:rPr>
              <a:t>+ Recettes à l’instant t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 Dépenses à l’instant t :</a:t>
            </a:r>
          </a:p>
          <a:p>
            <a:pPr algn="l"/>
            <a:endParaRPr lang="fr-FR" dirty="0">
              <a:latin typeface="CIDFont+F1"/>
            </a:endParaRPr>
          </a:p>
        </p:txBody>
      </p:sp>
      <p:sp>
        <p:nvSpPr>
          <p:cNvPr id="41" name="TextBox 40">
            <a:extLst>
              <a:ext uri="{FF2B5EF4-FFF2-40B4-BE49-F238E27FC236}">
                <a16:creationId xmlns:a16="http://schemas.microsoft.com/office/drawing/2014/main" id="{986AE7CC-BE04-4AAA-92F3-E12004497810}"/>
              </a:ext>
            </a:extLst>
          </p:cNvPr>
          <p:cNvSpPr txBox="1"/>
          <p:nvPr/>
        </p:nvSpPr>
        <p:spPr>
          <a:xfrm>
            <a:off x="6209040" y="1056989"/>
            <a:ext cx="5982959" cy="5078313"/>
          </a:xfrm>
          <a:prstGeom prst="rect">
            <a:avLst/>
          </a:prstGeom>
          <a:noFill/>
        </p:spPr>
        <p:txBody>
          <a:bodyPr wrap="square">
            <a:spAutoFit/>
          </a:bodyPr>
          <a:lstStyle/>
          <a:p>
            <a:pPr algn="l"/>
            <a:r>
              <a:rPr lang="fr-FR" dirty="0">
                <a:latin typeface="CIDFont+F1"/>
              </a:rPr>
              <a:t>En égalant recettes et dépenses, il vient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En capitalisation, il y a lieu d’égaler sur toute la durée de la carrière supposée débuter à l’instant t, la valeur actuelle des cotisations à la valeur actuelle des prestations (cohorte entrant dans la vie active en t).</a:t>
            </a:r>
          </a:p>
          <a:p>
            <a:pPr algn="l"/>
            <a:endParaRPr lang="fr-FR" dirty="0">
              <a:latin typeface="CIDFont+F1"/>
            </a:endParaRPr>
          </a:p>
          <a:p>
            <a:pPr algn="l"/>
            <a:r>
              <a:rPr lang="fr-FR" dirty="0">
                <a:latin typeface="CIDFont+F1"/>
              </a:rPr>
              <a:t>+ Recettes actualisées à l’instant t :</a:t>
            </a: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 Dépenses actualisées à l’instant t :</a:t>
            </a:r>
          </a:p>
          <a:p>
            <a:pPr algn="l"/>
            <a:endParaRPr lang="fr-FR" dirty="0">
              <a:latin typeface="CIDFont+F1"/>
            </a:endParaRPr>
          </a:p>
        </p:txBody>
      </p:sp>
      <p:pic>
        <p:nvPicPr>
          <p:cNvPr id="6" name="Picture 5">
            <a:extLst>
              <a:ext uri="{FF2B5EF4-FFF2-40B4-BE49-F238E27FC236}">
                <a16:creationId xmlns:a16="http://schemas.microsoft.com/office/drawing/2014/main" id="{240BC303-A8BD-42EB-965B-D1F6CD992AB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2842" y="2565464"/>
            <a:ext cx="3410426" cy="676369"/>
          </a:xfrm>
          <a:prstGeom prst="rect">
            <a:avLst/>
          </a:prstGeom>
        </p:spPr>
      </p:pic>
      <p:pic>
        <p:nvPicPr>
          <p:cNvPr id="8" name="Picture 7">
            <a:extLst>
              <a:ext uri="{FF2B5EF4-FFF2-40B4-BE49-F238E27FC236}">
                <a16:creationId xmlns:a16="http://schemas.microsoft.com/office/drawing/2014/main" id="{C212399C-852D-4944-834D-FE5CABDBA16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2842" y="4416283"/>
            <a:ext cx="3248478" cy="1070117"/>
          </a:xfrm>
          <a:prstGeom prst="rect">
            <a:avLst/>
          </a:prstGeom>
        </p:spPr>
      </p:pic>
      <p:pic>
        <p:nvPicPr>
          <p:cNvPr id="11" name="Picture 10">
            <a:extLst>
              <a:ext uri="{FF2B5EF4-FFF2-40B4-BE49-F238E27FC236}">
                <a16:creationId xmlns:a16="http://schemas.microsoft.com/office/drawing/2014/main" id="{9C1B8498-229A-4032-A346-C8A34287DC1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49929" y="5769514"/>
            <a:ext cx="3639058" cy="860872"/>
          </a:xfrm>
          <a:prstGeom prst="rect">
            <a:avLst/>
          </a:prstGeom>
        </p:spPr>
      </p:pic>
      <p:pic>
        <p:nvPicPr>
          <p:cNvPr id="13" name="Picture 12">
            <a:extLst>
              <a:ext uri="{FF2B5EF4-FFF2-40B4-BE49-F238E27FC236}">
                <a16:creationId xmlns:a16="http://schemas.microsoft.com/office/drawing/2014/main" id="{3935D4FD-878D-4EFF-A5B8-32EFC573DA5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45303" y="1426321"/>
            <a:ext cx="2781688" cy="1505160"/>
          </a:xfrm>
          <a:prstGeom prst="rect">
            <a:avLst/>
          </a:prstGeom>
        </p:spPr>
      </p:pic>
      <p:pic>
        <p:nvPicPr>
          <p:cNvPr id="15" name="Picture 14">
            <a:extLst>
              <a:ext uri="{FF2B5EF4-FFF2-40B4-BE49-F238E27FC236}">
                <a16:creationId xmlns:a16="http://schemas.microsoft.com/office/drawing/2014/main" id="{6EE4A6BF-3B7C-403C-88E9-DC9407B19C3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73696" y="4684720"/>
            <a:ext cx="4124901" cy="745408"/>
          </a:xfrm>
          <a:prstGeom prst="rect">
            <a:avLst/>
          </a:prstGeom>
        </p:spPr>
      </p:pic>
      <p:pic>
        <p:nvPicPr>
          <p:cNvPr id="17" name="Picture 16">
            <a:extLst>
              <a:ext uri="{FF2B5EF4-FFF2-40B4-BE49-F238E27FC236}">
                <a16:creationId xmlns:a16="http://schemas.microsoft.com/office/drawing/2014/main" id="{4A7505FD-0704-4651-B6D0-CF14A41078D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92418" y="5774740"/>
            <a:ext cx="4582164" cy="543001"/>
          </a:xfrm>
          <a:prstGeom prst="rect">
            <a:avLst/>
          </a:prstGeom>
        </p:spPr>
      </p:pic>
    </p:spTree>
    <p:extLst>
      <p:ext uri="{BB962C8B-B14F-4D97-AF65-F5344CB8AC3E}">
        <p14:creationId xmlns:p14="http://schemas.microsoft.com/office/powerpoint/2010/main" val="343102606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52</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061648"/>
            <a:ext cx="5679166" cy="5078313"/>
          </a:xfrm>
          <a:prstGeom prst="rect">
            <a:avLst/>
          </a:prstGeom>
          <a:noFill/>
        </p:spPr>
        <p:txBody>
          <a:bodyPr wrap="square">
            <a:spAutoFit/>
          </a:bodyPr>
          <a:lstStyle/>
          <a:p>
            <a:pPr algn="l"/>
            <a:r>
              <a:rPr lang="fr-FR" dirty="0">
                <a:latin typeface="CIDFont+F1"/>
              </a:rPr>
              <a:t>En égalant recettes et dépenses, il vient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La comparaison des relations obtenues montre que les prestations générées en répartition et en capitalisation sont de même forme et sont liées à la fonction phi dont il y a lieu d’étudier le comportement.</a:t>
            </a:r>
          </a:p>
          <a:p>
            <a:pPr algn="l"/>
            <a:endParaRPr lang="fr-FR" dirty="0">
              <a:latin typeface="CIDFont+F1"/>
            </a:endParaRPr>
          </a:p>
          <a:p>
            <a:pPr algn="l"/>
            <a:r>
              <a:rPr lang="fr-FR" dirty="0">
                <a:latin typeface="CIDFont+F1"/>
              </a:rPr>
              <a:t>Soit : </a:t>
            </a:r>
          </a:p>
          <a:p>
            <a:pPr algn="l"/>
            <a:endParaRPr lang="fr-FR" dirty="0">
              <a:latin typeface="CIDFont+F1"/>
            </a:endParaRPr>
          </a:p>
          <a:p>
            <a:pPr algn="l"/>
            <a:endParaRPr lang="fr-FR" dirty="0">
              <a:latin typeface="CIDFont+F1"/>
            </a:endParaRPr>
          </a:p>
          <a:p>
            <a:pPr algn="l"/>
            <a:r>
              <a:rPr lang="fr-FR" dirty="0">
                <a:latin typeface="CIDFont+F1"/>
              </a:rPr>
              <a:t>Avec : </a:t>
            </a:r>
          </a:p>
          <a:p>
            <a:pPr algn="l"/>
            <a:endParaRPr lang="fr-FR" dirty="0">
              <a:latin typeface="CIDFont+F1"/>
            </a:endParaRPr>
          </a:p>
          <a:p>
            <a:pPr algn="l"/>
            <a:r>
              <a:rPr lang="fr-FR" dirty="0">
                <a:latin typeface="CIDFont+F1"/>
              </a:rPr>
              <a:t>Montrons que phi est non décroissante ?</a:t>
            </a:r>
          </a:p>
        </p:txBody>
      </p:sp>
      <p:sp>
        <p:nvSpPr>
          <p:cNvPr id="41" name="TextBox 40">
            <a:extLst>
              <a:ext uri="{FF2B5EF4-FFF2-40B4-BE49-F238E27FC236}">
                <a16:creationId xmlns:a16="http://schemas.microsoft.com/office/drawing/2014/main" id="{986AE7CC-BE04-4AAA-92F3-E12004497810}"/>
              </a:ext>
            </a:extLst>
          </p:cNvPr>
          <p:cNvSpPr txBox="1"/>
          <p:nvPr/>
        </p:nvSpPr>
        <p:spPr>
          <a:xfrm>
            <a:off x="6209040" y="1056989"/>
            <a:ext cx="5982959" cy="4801314"/>
          </a:xfrm>
          <a:prstGeom prst="rect">
            <a:avLst/>
          </a:prstGeom>
          <a:noFill/>
        </p:spPr>
        <p:txBody>
          <a:bodyPr wrap="square">
            <a:spAutoFit/>
          </a:bodyPr>
          <a:lstStyle/>
          <a:p>
            <a:pPr algn="l"/>
            <a:r>
              <a:rPr lang="fr-FR" dirty="0">
                <a:latin typeface="CIDFont+F1"/>
              </a:rPr>
              <a:t>Posons pour ce :</a:t>
            </a: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Il vient :</a:t>
            </a: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endParaRPr lang="fr-FR" dirty="0">
              <a:latin typeface="CIDFont+F1"/>
            </a:endParaRPr>
          </a:p>
          <a:p>
            <a:pPr algn="l"/>
            <a:r>
              <a:rPr lang="fr-FR" dirty="0">
                <a:latin typeface="CIDFont+F1"/>
              </a:rPr>
              <a:t>On a :</a:t>
            </a:r>
          </a:p>
          <a:p>
            <a:pPr algn="l"/>
            <a:endParaRPr lang="fr-FR" dirty="0">
              <a:latin typeface="CIDFont+F1"/>
            </a:endParaRPr>
          </a:p>
          <a:p>
            <a:pPr algn="l"/>
            <a:endParaRPr lang="fr-FR" dirty="0">
              <a:latin typeface="CIDFont+F1"/>
            </a:endParaRPr>
          </a:p>
          <a:p>
            <a:pPr algn="l"/>
            <a:r>
              <a:rPr lang="fr-FR" dirty="0">
                <a:latin typeface="CIDFont+F1"/>
              </a:rPr>
              <a:t>Et :</a:t>
            </a:r>
          </a:p>
          <a:p>
            <a:pPr algn="l"/>
            <a:endParaRPr lang="fr-FR" dirty="0">
              <a:latin typeface="CIDFont+F1"/>
            </a:endParaRPr>
          </a:p>
          <a:p>
            <a:pPr algn="l"/>
            <a:r>
              <a:rPr lang="fr-FR" dirty="0">
                <a:latin typeface="CIDFont+F1"/>
              </a:rPr>
              <a:t>Et finalement : </a:t>
            </a:r>
          </a:p>
        </p:txBody>
      </p:sp>
      <p:pic>
        <p:nvPicPr>
          <p:cNvPr id="5" name="Picture 4">
            <a:extLst>
              <a:ext uri="{FF2B5EF4-FFF2-40B4-BE49-F238E27FC236}">
                <a16:creationId xmlns:a16="http://schemas.microsoft.com/office/drawing/2014/main" id="{CD76BDA9-A94D-447E-A6C2-12CA0707D5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5320" y="1426321"/>
            <a:ext cx="3077004" cy="1467055"/>
          </a:xfrm>
          <a:prstGeom prst="rect">
            <a:avLst/>
          </a:prstGeom>
        </p:spPr>
      </p:pic>
      <p:pic>
        <p:nvPicPr>
          <p:cNvPr id="9" name="Picture 8">
            <a:extLst>
              <a:ext uri="{FF2B5EF4-FFF2-40B4-BE49-F238E27FC236}">
                <a16:creationId xmlns:a16="http://schemas.microsoft.com/office/drawing/2014/main" id="{D1668BED-A69F-4C3C-9F16-00747FE9AB3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82812" y="4115039"/>
            <a:ext cx="2629267" cy="1247949"/>
          </a:xfrm>
          <a:prstGeom prst="rect">
            <a:avLst/>
          </a:prstGeom>
        </p:spPr>
      </p:pic>
      <p:pic>
        <p:nvPicPr>
          <p:cNvPr id="12" name="Picture 11">
            <a:extLst>
              <a:ext uri="{FF2B5EF4-FFF2-40B4-BE49-F238E27FC236}">
                <a16:creationId xmlns:a16="http://schemas.microsoft.com/office/drawing/2014/main" id="{B9CF48F9-0D06-4305-BEDF-8B3D0C754BE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94273" y="5292178"/>
            <a:ext cx="1057423" cy="228632"/>
          </a:xfrm>
          <a:prstGeom prst="rect">
            <a:avLst/>
          </a:prstGeom>
        </p:spPr>
      </p:pic>
      <p:pic>
        <p:nvPicPr>
          <p:cNvPr id="16" name="Picture 15">
            <a:extLst>
              <a:ext uri="{FF2B5EF4-FFF2-40B4-BE49-F238E27FC236}">
                <a16:creationId xmlns:a16="http://schemas.microsoft.com/office/drawing/2014/main" id="{A376F5B1-61D8-45CA-86E2-7C0198334A3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72202" y="5288848"/>
            <a:ext cx="1219370" cy="247685"/>
          </a:xfrm>
          <a:prstGeom prst="rect">
            <a:avLst/>
          </a:prstGeom>
        </p:spPr>
      </p:pic>
      <p:pic>
        <p:nvPicPr>
          <p:cNvPr id="19" name="Picture 18">
            <a:extLst>
              <a:ext uri="{FF2B5EF4-FFF2-40B4-BE49-F238E27FC236}">
                <a16:creationId xmlns:a16="http://schemas.microsoft.com/office/drawing/2014/main" id="{47433EF0-66C1-4818-8CDA-C6872823CE8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67308" y="1426321"/>
            <a:ext cx="3286584" cy="442948"/>
          </a:xfrm>
          <a:prstGeom prst="rect">
            <a:avLst/>
          </a:prstGeom>
        </p:spPr>
      </p:pic>
      <p:pic>
        <p:nvPicPr>
          <p:cNvPr id="21" name="Picture 20">
            <a:extLst>
              <a:ext uri="{FF2B5EF4-FFF2-40B4-BE49-F238E27FC236}">
                <a16:creationId xmlns:a16="http://schemas.microsoft.com/office/drawing/2014/main" id="{E46CF07F-89F1-41CD-BFF7-DC30ACB920D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53071" y="1885269"/>
            <a:ext cx="2915057" cy="530741"/>
          </a:xfrm>
          <a:prstGeom prst="rect">
            <a:avLst/>
          </a:prstGeom>
        </p:spPr>
      </p:pic>
      <p:pic>
        <p:nvPicPr>
          <p:cNvPr id="24" name="Picture 23">
            <a:extLst>
              <a:ext uri="{FF2B5EF4-FFF2-40B4-BE49-F238E27FC236}">
                <a16:creationId xmlns:a16="http://schemas.microsoft.com/office/drawing/2014/main" id="{FB67D372-3D22-44C6-8274-407A1768698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435183" y="2447883"/>
            <a:ext cx="5649113" cy="801749"/>
          </a:xfrm>
          <a:prstGeom prst="rect">
            <a:avLst/>
          </a:prstGeom>
        </p:spPr>
      </p:pic>
      <p:pic>
        <p:nvPicPr>
          <p:cNvPr id="28" name="Picture 27">
            <a:extLst>
              <a:ext uri="{FF2B5EF4-FFF2-40B4-BE49-F238E27FC236}">
                <a16:creationId xmlns:a16="http://schemas.microsoft.com/office/drawing/2014/main" id="{97EABBE1-5C54-4E2F-9EC1-0AAC60076E8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561978" y="3354657"/>
            <a:ext cx="3000794" cy="704341"/>
          </a:xfrm>
          <a:prstGeom prst="rect">
            <a:avLst/>
          </a:prstGeom>
        </p:spPr>
      </p:pic>
      <p:pic>
        <p:nvPicPr>
          <p:cNvPr id="30" name="Picture 29">
            <a:extLst>
              <a:ext uri="{FF2B5EF4-FFF2-40B4-BE49-F238E27FC236}">
                <a16:creationId xmlns:a16="http://schemas.microsoft.com/office/drawing/2014/main" id="{08E0E4CA-0595-4549-86D0-52975BC1691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214479" y="4064164"/>
            <a:ext cx="4210638" cy="552527"/>
          </a:xfrm>
          <a:prstGeom prst="rect">
            <a:avLst/>
          </a:prstGeom>
        </p:spPr>
      </p:pic>
      <p:pic>
        <p:nvPicPr>
          <p:cNvPr id="32" name="Picture 31">
            <a:extLst>
              <a:ext uri="{FF2B5EF4-FFF2-40B4-BE49-F238E27FC236}">
                <a16:creationId xmlns:a16="http://schemas.microsoft.com/office/drawing/2014/main" id="{F589B009-19B0-446A-B002-35892D50CE9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967308" y="4615593"/>
            <a:ext cx="4820323" cy="666843"/>
          </a:xfrm>
          <a:prstGeom prst="rect">
            <a:avLst/>
          </a:prstGeom>
        </p:spPr>
      </p:pic>
      <p:pic>
        <p:nvPicPr>
          <p:cNvPr id="34" name="Picture 33">
            <a:extLst>
              <a:ext uri="{FF2B5EF4-FFF2-40B4-BE49-F238E27FC236}">
                <a16:creationId xmlns:a16="http://schemas.microsoft.com/office/drawing/2014/main" id="{237518B6-3756-4D53-8ABF-C7DBD3FE2BB0}"/>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319898" y="5761560"/>
            <a:ext cx="5744377" cy="885949"/>
          </a:xfrm>
          <a:prstGeom prst="rect">
            <a:avLst/>
          </a:prstGeom>
        </p:spPr>
      </p:pic>
    </p:spTree>
    <p:extLst>
      <p:ext uri="{BB962C8B-B14F-4D97-AF65-F5344CB8AC3E}">
        <p14:creationId xmlns:p14="http://schemas.microsoft.com/office/powerpoint/2010/main" val="32500790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53</a:t>
            </a:fld>
            <a:endParaRPr lang="fr-FR" sz="1400" b="1" dirty="0"/>
          </a:p>
        </p:txBody>
      </p:sp>
      <p:sp>
        <p:nvSpPr>
          <p:cNvPr id="22" name="TextBox 21">
            <a:extLst>
              <a:ext uri="{FF2B5EF4-FFF2-40B4-BE49-F238E27FC236}">
                <a16:creationId xmlns:a16="http://schemas.microsoft.com/office/drawing/2014/main" id="{5E0D1CF7-2727-406E-B6DC-F75ACA84FACF}"/>
              </a:ext>
            </a:extLst>
          </p:cNvPr>
          <p:cNvSpPr txBox="1"/>
          <p:nvPr/>
        </p:nvSpPr>
        <p:spPr>
          <a:xfrm>
            <a:off x="529875" y="1061648"/>
            <a:ext cx="5679166" cy="5632311"/>
          </a:xfrm>
          <a:prstGeom prst="rect">
            <a:avLst/>
          </a:prstGeom>
          <a:noFill/>
        </p:spPr>
        <p:txBody>
          <a:bodyPr wrap="square">
            <a:spAutoFit/>
          </a:bodyPr>
          <a:lstStyle/>
          <a:p>
            <a:pPr algn="l"/>
            <a:r>
              <a:rPr lang="fr-FR" dirty="0">
                <a:latin typeface="CIDFont+F1"/>
              </a:rPr>
              <a:t>Corollaire : </a:t>
            </a:r>
          </a:p>
          <a:p>
            <a:pPr algn="l"/>
            <a:endParaRPr lang="fr-FR" dirty="0">
              <a:latin typeface="CIDFont+F1"/>
            </a:endParaRPr>
          </a:p>
          <a:p>
            <a:pPr algn="l"/>
            <a:r>
              <a:rPr lang="fr-FR" dirty="0">
                <a:latin typeface="CIDFont+F1"/>
              </a:rPr>
              <a:t>Phi étant une fonction monotone non décroissant, on a :</a:t>
            </a:r>
          </a:p>
          <a:p>
            <a:pPr algn="l"/>
            <a:endParaRPr lang="fr-FR" dirty="0">
              <a:latin typeface="CIDFont+F1"/>
            </a:endParaRPr>
          </a:p>
          <a:p>
            <a:pPr algn="l"/>
            <a:r>
              <a:rPr lang="fr-FR" dirty="0">
                <a:latin typeface="CIDFont+F1"/>
              </a:rPr>
              <a:t>La répartition sert des prestations supérieures à celles de la capitalisation si le taux d’accroissement de la pop est supérieur à la différence entre le taux d’intérêt et le taux de croissance des salaires.</a:t>
            </a:r>
          </a:p>
          <a:p>
            <a:pPr algn="l"/>
            <a:endParaRPr lang="fr-FR" dirty="0">
              <a:latin typeface="CIDFont+F1"/>
            </a:endParaRPr>
          </a:p>
          <a:p>
            <a:pPr algn="l"/>
            <a:r>
              <a:rPr lang="fr-FR" dirty="0">
                <a:latin typeface="CIDFont+F1"/>
              </a:rPr>
              <a:t>Dans ce cas, le cadeau de 1</a:t>
            </a:r>
            <a:r>
              <a:rPr lang="fr-FR" baseline="30000" dirty="0">
                <a:latin typeface="CIDFont+F1"/>
              </a:rPr>
              <a:t>ère</a:t>
            </a:r>
            <a:r>
              <a:rPr lang="fr-FR" dirty="0">
                <a:latin typeface="CIDFont+F1"/>
              </a:rPr>
              <a:t> génération de la répartition se propage de génération en génération : grâce à la dynamique importante de la démographie, chaque génération reçoit plus en prestations que la valeur capitalisée de ses cotisations : c’est le paradoxe de Samuelson ou encore paradoxe de la SS : le cadeau de 1</a:t>
            </a:r>
            <a:r>
              <a:rPr lang="fr-FR" baseline="30000" dirty="0">
                <a:latin typeface="CIDFont+F1"/>
              </a:rPr>
              <a:t>ère</a:t>
            </a:r>
            <a:r>
              <a:rPr lang="fr-FR" dirty="0">
                <a:latin typeface="CIDFont+F1"/>
              </a:rPr>
              <a:t> génération n’est jamais payé et au contraire chaque génération reçoit un cadeau « intergénérationnel ».</a:t>
            </a:r>
          </a:p>
          <a:p>
            <a:pPr algn="l"/>
            <a:endParaRPr lang="fr-FR" dirty="0">
              <a:latin typeface="CIDFont+F1"/>
            </a:endParaRPr>
          </a:p>
          <a:p>
            <a:pPr algn="l"/>
            <a:r>
              <a:rPr lang="fr-FR" dirty="0">
                <a:latin typeface="CIDFont+F1"/>
              </a:rPr>
              <a:t>Au contraire, en période de taux d’intérêt élevé sur le marché                   , la capitalisation doit être préférée.</a:t>
            </a:r>
          </a:p>
        </p:txBody>
      </p:sp>
      <p:sp>
        <p:nvSpPr>
          <p:cNvPr id="41" name="TextBox 40">
            <a:extLst>
              <a:ext uri="{FF2B5EF4-FFF2-40B4-BE49-F238E27FC236}">
                <a16:creationId xmlns:a16="http://schemas.microsoft.com/office/drawing/2014/main" id="{986AE7CC-BE04-4AAA-92F3-E12004497810}"/>
              </a:ext>
            </a:extLst>
          </p:cNvPr>
          <p:cNvSpPr txBox="1"/>
          <p:nvPr/>
        </p:nvSpPr>
        <p:spPr>
          <a:xfrm>
            <a:off x="6209040" y="1056989"/>
            <a:ext cx="5982959" cy="5355312"/>
          </a:xfrm>
          <a:prstGeom prst="rect">
            <a:avLst/>
          </a:prstGeom>
          <a:noFill/>
        </p:spPr>
        <p:txBody>
          <a:bodyPr wrap="square">
            <a:spAutoFit/>
          </a:bodyPr>
          <a:lstStyle/>
          <a:p>
            <a:pPr algn="l"/>
            <a:r>
              <a:rPr lang="fr-FR" dirty="0">
                <a:latin typeface="CIDFont+F1"/>
              </a:rPr>
              <a:t>Il y a également lieu de souligner un phénomène d’irréversibilité entre répartition et capitalisation dans le cas où l’on désirerait modifier la technique de financement et passer de l’un à l’autre en cours de développement d’un régime de retraite.</a:t>
            </a:r>
          </a:p>
          <a:p>
            <a:pPr algn="l"/>
            <a:endParaRPr lang="fr-FR" dirty="0">
              <a:latin typeface="CIDFont+F1"/>
            </a:endParaRPr>
          </a:p>
          <a:p>
            <a:pPr algn="l"/>
            <a:r>
              <a:rPr lang="fr-FR" dirty="0">
                <a:latin typeface="CIDFont+F1"/>
              </a:rPr>
              <a:t>Si le régime est en capitalisation, le passage en répartition est très facile ; il y a même libération de réserves devenues inutiles en répartition et qui peuvent être récupérées à d’autres fins ( par exemple diminution de la dette publique). Par contre, le passage de répartition à capitalisation est beaucoup plus délicat pour les générations plus âgées qui n’ont jamais eu l’occasion d’épargner ; il y a alors risque temporaire d’un double financement : les plus jeunes doivent continuer à payer les pensions en cours en répartition et par ailleurs ils commencent à épargner pour eux-mêmes.</a:t>
            </a:r>
          </a:p>
          <a:p>
            <a:pPr algn="l"/>
            <a:endParaRPr lang="fr-FR" dirty="0">
              <a:latin typeface="CIDFont+F1"/>
            </a:endParaRPr>
          </a:p>
          <a:p>
            <a:pPr algn="l"/>
            <a:r>
              <a:rPr lang="fr-FR" dirty="0">
                <a:latin typeface="CIDFont+F1"/>
              </a:rPr>
              <a:t>Ce problème de transition de la répartition à la capitalisation est donc très délicat !</a:t>
            </a:r>
          </a:p>
        </p:txBody>
      </p:sp>
      <p:pic>
        <p:nvPicPr>
          <p:cNvPr id="6" name="Picture 5">
            <a:extLst>
              <a:ext uri="{FF2B5EF4-FFF2-40B4-BE49-F238E27FC236}">
                <a16:creationId xmlns:a16="http://schemas.microsoft.com/office/drawing/2014/main" id="{DE802B24-CBA9-4401-923F-C3F2FED512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78960" y="1927498"/>
            <a:ext cx="2010056" cy="295316"/>
          </a:xfrm>
          <a:prstGeom prst="rect">
            <a:avLst/>
          </a:prstGeom>
        </p:spPr>
      </p:pic>
      <p:pic>
        <p:nvPicPr>
          <p:cNvPr id="8" name="Picture 7">
            <a:extLst>
              <a:ext uri="{FF2B5EF4-FFF2-40B4-BE49-F238E27FC236}">
                <a16:creationId xmlns:a16="http://schemas.microsoft.com/office/drawing/2014/main" id="{112286DD-C034-469B-B754-86CF4BD744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09652" y="6371902"/>
            <a:ext cx="924054" cy="228632"/>
          </a:xfrm>
          <a:prstGeom prst="rect">
            <a:avLst/>
          </a:prstGeom>
        </p:spPr>
      </p:pic>
    </p:spTree>
    <p:extLst>
      <p:ext uri="{BB962C8B-B14F-4D97-AF65-F5344CB8AC3E}">
        <p14:creationId xmlns:p14="http://schemas.microsoft.com/office/powerpoint/2010/main" val="277147014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1002013970"/>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54</a:t>
            </a:fld>
            <a:endParaRPr lang="fr-FR" sz="1400" b="1" dirty="0"/>
          </a:p>
        </p:txBody>
      </p:sp>
      <p:sp>
        <p:nvSpPr>
          <p:cNvPr id="18" name="Sous-titre 2">
            <a:extLst>
              <a:ext uri="{FF2B5EF4-FFF2-40B4-BE49-F238E27FC236}">
                <a16:creationId xmlns:a16="http://schemas.microsoft.com/office/drawing/2014/main" id="{C03F3FDB-5B39-4EAD-A646-EF5199E0DB36}"/>
              </a:ext>
            </a:extLst>
          </p:cNvPr>
          <p:cNvSpPr txBox="1">
            <a:spLocks/>
          </p:cNvSpPr>
          <p:nvPr/>
        </p:nvSpPr>
        <p:spPr>
          <a:xfrm>
            <a:off x="316524" y="1251562"/>
            <a:ext cx="11472202" cy="5104787"/>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Objectif : appliquer les méthodes d’apprentissage pour modéliser le coût moyen et la fréquence de sinistres.</a:t>
            </a:r>
          </a:p>
          <a:p>
            <a:pPr marL="1076325" indent="-1076325" rtl="1">
              <a:lnSpc>
                <a:spcPct val="90000"/>
              </a:lnSpc>
              <a:spcBef>
                <a:spcPts val="1000"/>
              </a:spcBef>
            </a:pPr>
            <a:r>
              <a:rPr lang="fr-FR" sz="2000" dirty="0"/>
              <a:t>Pour ce faire, nous allons commencer par partitionner notre BD en : 60% pour la base d’apprentissage + 40% pour la base de validation. Cette dernière nous permettre de valider la robustesse du modèle. En effet, la construction d’un modèle exige la recherche d’un compromis entre son adéquation aux données et sa complexité (</a:t>
            </a:r>
            <a:r>
              <a:rPr lang="fr-FR" sz="2000" i="1" dirty="0"/>
              <a:t>arbitrage biais-variance</a:t>
            </a:r>
            <a:r>
              <a:rPr lang="fr-FR" sz="2000" dirty="0"/>
              <a:t>).</a:t>
            </a:r>
          </a:p>
          <a:p>
            <a:pPr marL="1076325" indent="-1076325" rtl="1">
              <a:lnSpc>
                <a:spcPct val="90000"/>
              </a:lnSpc>
              <a:spcBef>
                <a:spcPts val="1000"/>
              </a:spcBef>
            </a:pPr>
            <a:r>
              <a:rPr lang="fr-FR" sz="2000" dirty="0"/>
              <a:t>Etant donné que la v. à expliquer est continue (coût moyen ou fréquence des sinistres), il est convenable d’utiliser l’erreur quadratique moyenne (MSE) comme mesure d’évaluation.</a:t>
            </a:r>
          </a:p>
          <a:p>
            <a:pPr marL="1076325" indent="-1076325" rtl="1">
              <a:lnSpc>
                <a:spcPct val="90000"/>
              </a:lnSpc>
              <a:spcBef>
                <a:spcPts val="1000"/>
              </a:spcBef>
            </a:pPr>
            <a:r>
              <a:rPr lang="fr-FR" sz="2000" dirty="0"/>
              <a:t>Formule de calcul du MSE (</a:t>
            </a:r>
            <a:r>
              <a:rPr lang="fr-FR" sz="2000" i="1" dirty="0" err="1"/>
              <a:t>Mean</a:t>
            </a:r>
            <a:r>
              <a:rPr lang="fr-FR" sz="2000" i="1" dirty="0"/>
              <a:t> </a:t>
            </a:r>
            <a:r>
              <a:rPr lang="fr-FR" sz="2000" i="1" dirty="0" err="1"/>
              <a:t>Squared</a:t>
            </a:r>
            <a:r>
              <a:rPr lang="fr-FR" sz="2000" i="1" dirty="0"/>
              <a:t> </a:t>
            </a:r>
            <a:r>
              <a:rPr lang="fr-FR" sz="2000" i="1" dirty="0" err="1"/>
              <a:t>Error</a:t>
            </a:r>
            <a:r>
              <a:rPr lang="fr-FR" sz="2000" i="1" dirty="0"/>
              <a:t> ou </a:t>
            </a:r>
            <a:r>
              <a:rPr lang="fr-FR" sz="2000" i="1" dirty="0" err="1"/>
              <a:t>Average</a:t>
            </a:r>
            <a:r>
              <a:rPr lang="fr-FR" sz="2000" i="1" dirty="0"/>
              <a:t> </a:t>
            </a:r>
            <a:r>
              <a:rPr lang="fr-FR" sz="2000" i="1" dirty="0" err="1"/>
              <a:t>Squared</a:t>
            </a:r>
            <a:r>
              <a:rPr lang="fr-FR" sz="2000" i="1" dirty="0"/>
              <a:t> </a:t>
            </a:r>
            <a:r>
              <a:rPr lang="fr-FR" sz="2000" i="1" dirty="0" err="1"/>
              <a:t>Error</a:t>
            </a:r>
            <a:r>
              <a:rPr lang="fr-FR" sz="2000" dirty="0"/>
              <a:t>) :</a:t>
            </a:r>
          </a:p>
          <a:p>
            <a:pPr marL="1076325" indent="-1076325" rtl="1">
              <a:lnSpc>
                <a:spcPct val="90000"/>
              </a:lnSpc>
              <a:spcBef>
                <a:spcPts val="1000"/>
              </a:spcBef>
            </a:pPr>
            <a:endParaRPr lang="fr-FR" sz="2000" dirty="0"/>
          </a:p>
          <a:p>
            <a:pPr marL="1076325" indent="-1076325" rtl="1">
              <a:lnSpc>
                <a:spcPct val="90000"/>
              </a:lnSpc>
              <a:spcBef>
                <a:spcPts val="1000"/>
              </a:spcBef>
            </a:pPr>
            <a:endParaRPr lang="fr-FR" sz="2000" dirty="0"/>
          </a:p>
          <a:p>
            <a:pPr marL="1076325" indent="-1076325" rtl="1">
              <a:lnSpc>
                <a:spcPct val="90000"/>
              </a:lnSpc>
              <a:spcBef>
                <a:spcPts val="1000"/>
              </a:spcBef>
            </a:pPr>
            <a:r>
              <a:rPr lang="fr-FR" sz="2000" dirty="0"/>
              <a:t>Où : n = # d’individus dans la base de validation ; </a:t>
            </a:r>
            <a:r>
              <a:rPr lang="fr-FR" sz="2000" dirty="0" err="1"/>
              <a:t>yî</a:t>
            </a:r>
            <a:r>
              <a:rPr lang="fr-FR" sz="2000" dirty="0"/>
              <a:t> est l’estimateur de yi sur la base de validation.</a:t>
            </a:r>
          </a:p>
          <a:p>
            <a:pPr marL="1076325" indent="-1076325" rtl="1">
              <a:lnSpc>
                <a:spcPct val="90000"/>
              </a:lnSpc>
              <a:spcBef>
                <a:spcPts val="1000"/>
              </a:spcBef>
            </a:pPr>
            <a:r>
              <a:rPr lang="fr-FR" sz="2000" dirty="0"/>
              <a:t>Cette erreur mesure la différence entre les valeurs prédites et celles empiriques.</a:t>
            </a:r>
          </a:p>
          <a:p>
            <a:pPr marL="1076325" indent="-1076325" rtl="1">
              <a:lnSpc>
                <a:spcPct val="90000"/>
              </a:lnSpc>
              <a:spcBef>
                <a:spcPts val="1000"/>
              </a:spcBef>
            </a:pPr>
            <a:r>
              <a:rPr lang="fr-FR" sz="2000" dirty="0"/>
              <a:t>Cet indicateur servira à éviter le problème de sur-apprentissage en déterminant un # d’itérations optimal pour l’algorithme en question.</a:t>
            </a:r>
          </a:p>
        </p:txBody>
      </p:sp>
      <p:pic>
        <p:nvPicPr>
          <p:cNvPr id="10" name="Picture 9" descr="A picture containing text, clock, watch&#10;&#10;Description automatically generated">
            <a:extLst>
              <a:ext uri="{FF2B5EF4-FFF2-40B4-BE49-F238E27FC236}">
                <a16:creationId xmlns:a16="http://schemas.microsoft.com/office/drawing/2014/main" id="{F3B9E7BE-A1E2-48AD-A96D-8065D5095A3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95204" y="3953022"/>
            <a:ext cx="1886213" cy="759655"/>
          </a:xfrm>
          <a:prstGeom prst="rect">
            <a:avLst/>
          </a:prstGeom>
        </p:spPr>
      </p:pic>
    </p:spTree>
    <p:extLst>
      <p:ext uri="{BB962C8B-B14F-4D97-AF65-F5344CB8AC3E}">
        <p14:creationId xmlns:p14="http://schemas.microsoft.com/office/powerpoint/2010/main" val="1816475304"/>
      </p:ext>
    </p:extLst>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2881320333"/>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7" name="Espace réservé du numéro de diapositive 3">
            <a:extLst>
              <a:ext uri="{FF2B5EF4-FFF2-40B4-BE49-F238E27FC236}">
                <a16:creationId xmlns:a16="http://schemas.microsoft.com/office/drawing/2014/main" id="{2603AC81-CC0E-41E8-A71C-CF398F8BAF2B}"/>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55</a:t>
            </a:fld>
            <a:endParaRPr lang="fr-FR" sz="1400" b="1" dirty="0"/>
          </a:p>
        </p:txBody>
      </p:sp>
      <p:sp>
        <p:nvSpPr>
          <p:cNvPr id="8" name="Sous-titre 2">
            <a:extLst>
              <a:ext uri="{FF2B5EF4-FFF2-40B4-BE49-F238E27FC236}">
                <a16:creationId xmlns:a16="http://schemas.microsoft.com/office/drawing/2014/main" id="{ABEA9C4D-B1DD-47C6-8324-7884B19B4091}"/>
              </a:ext>
            </a:extLst>
          </p:cNvPr>
          <p:cNvSpPr txBox="1">
            <a:spLocks/>
          </p:cNvSpPr>
          <p:nvPr/>
        </p:nvSpPr>
        <p:spPr>
          <a:xfrm>
            <a:off x="683454" y="1224968"/>
            <a:ext cx="10978663" cy="5131382"/>
          </a:xfrm>
          <a:prstGeom prst="rect">
            <a:avLst/>
          </a:prstGeom>
        </p:spPr>
        <p:txBody>
          <a:bodyPr vert="horz" lIns="91440" tIns="45720" rIns="91440" bIns="45720" rtlCol="0" anchor="t">
            <a:noAutofit/>
          </a:bodyPr>
          <a:lstStyle/>
          <a:p>
            <a:pPr rtl="1">
              <a:lnSpc>
                <a:spcPct val="90000"/>
              </a:lnSpc>
              <a:spcBef>
                <a:spcPts val="1000"/>
              </a:spcBef>
            </a:pPr>
            <a:r>
              <a:rPr lang="fr-FR" sz="2000" dirty="0"/>
              <a:t>Dans le cadre concurrentiel actuel des organismes d’assurance, chaque compagnie d’assurer cherche à élaborer le meilleur tarif qui permettra d’attirer les assurés et de couvrir les engagements.</a:t>
            </a:r>
          </a:p>
          <a:p>
            <a:pPr rtl="1">
              <a:lnSpc>
                <a:spcPct val="90000"/>
              </a:lnSpc>
              <a:spcBef>
                <a:spcPts val="1000"/>
              </a:spcBef>
            </a:pPr>
            <a:r>
              <a:rPr lang="fr-FR" sz="2000" dirty="0"/>
              <a:t>A la lumière de ce rapport, l’objectif était de comparer la performance prédictive de ces modèles modernes avec celle du modèle classique GLM largement utilisé par les actuaires ; et ce, en effectuant une régression sur la base d’apprentissage et en vérifiant la qualité de la prédiction sur une base de test.</a:t>
            </a:r>
          </a:p>
          <a:p>
            <a:pPr rtl="1">
              <a:lnSpc>
                <a:spcPct val="90000"/>
              </a:lnSpc>
              <a:spcBef>
                <a:spcPts val="1000"/>
              </a:spcBef>
            </a:pPr>
            <a:r>
              <a:rPr lang="fr-FR" sz="2000" dirty="0"/>
              <a:t>Pour le cas de la modélisation du coût moyen, Les Machine Learning ont montré une plus grande capacité prédictive par rapport à la méthode GLM qui a obtenu la plus grande valeur de MSE. Le GB s’est distingué par une certaine robustesse et fiabilité mais présente des difficultés d’interprétation des résultats.</a:t>
            </a:r>
          </a:p>
          <a:p>
            <a:pPr rtl="1">
              <a:lnSpc>
                <a:spcPct val="90000"/>
              </a:lnSpc>
              <a:spcBef>
                <a:spcPts val="1000"/>
              </a:spcBef>
            </a:pPr>
            <a:r>
              <a:rPr lang="fr-FR" sz="2000" dirty="0"/>
              <a:t>Concernant le modélisation de la fréquence, les résultats étaient inattendues. Effectivement, le GB a dominé encore une fois en terme de qualité prédictive. Cependant le GLM (ZINB) a réalisé des résultats très satisfaisants en dépassant les autres. Cela affirme le constat que les modèles à inflation de zéros s’adaptent très bien dans le cas où la v. à expliquer comporte une masse importante de valeur nulle. Par ailleurs, il est crucial de mentionner que les conclusions que nous dressons sont indubitablement liées à la BD. De ce fait, nous ne pourrons certainement jamais affirmer que les méthodes d’apprentissage sont toujours meilleures.</a:t>
            </a:r>
          </a:p>
        </p:txBody>
      </p:sp>
    </p:spTree>
    <p:extLst>
      <p:ext uri="{BB962C8B-B14F-4D97-AF65-F5344CB8AC3E}">
        <p14:creationId xmlns:p14="http://schemas.microsoft.com/office/powerpoint/2010/main" val="18164753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39240" y="1676400"/>
            <a:ext cx="9037320" cy="1380725"/>
          </a:xfrm>
        </p:spPr>
        <p:txBody>
          <a:bodyPr>
            <a:noAutofit/>
          </a:bodyPr>
          <a:lstStyle/>
          <a:p>
            <a:pPr marL="1076325" indent="-1076325" algn="r"/>
            <a:r>
              <a:rPr lang="fr-FR" sz="4400" b="1" i="1" dirty="0">
                <a:latin typeface="Cambria" panose="02040503050406030204" pitchFamily="18" charset="0"/>
              </a:rPr>
              <a:t>La retraite</a:t>
            </a:r>
            <a:endParaRPr lang="fr-FR" sz="4400" dirty="0">
              <a:latin typeface="Cambria" panose="02040503050406030204" pitchFamily="18" charset="0"/>
            </a:endParaRPr>
          </a:p>
        </p:txBody>
      </p:sp>
      <p:sp>
        <p:nvSpPr>
          <p:cNvPr id="9" name="ZoneTexte 8"/>
          <p:cNvSpPr txBox="1"/>
          <p:nvPr/>
        </p:nvSpPr>
        <p:spPr>
          <a:xfrm>
            <a:off x="2467914" y="4140830"/>
            <a:ext cx="5731206" cy="923330"/>
          </a:xfrm>
          <a:prstGeom prst="rect">
            <a:avLst/>
          </a:prstGeom>
          <a:noFill/>
        </p:spPr>
        <p:txBody>
          <a:bodyPr wrap="square" rtlCol="0">
            <a:spAutoFit/>
          </a:bodyPr>
          <a:lstStyle/>
          <a:p>
            <a:pPr>
              <a:lnSpc>
                <a:spcPct val="150000"/>
              </a:lnSpc>
            </a:pPr>
            <a:r>
              <a:rPr lang="fr-FR" dirty="0">
                <a:latin typeface="Cambria" panose="02040503050406030204" pitchFamily="18" charset="0"/>
              </a:rPr>
              <a:t>Fait par :</a:t>
            </a:r>
          </a:p>
          <a:p>
            <a:pPr>
              <a:lnSpc>
                <a:spcPct val="150000"/>
              </a:lnSpc>
            </a:pPr>
            <a:r>
              <a:rPr lang="fr-FR" dirty="0">
                <a:latin typeface="Cambria" panose="02040503050406030204" pitchFamily="18" charset="0"/>
              </a:rPr>
              <a:t>M. HAIMOUD Oussama</a:t>
            </a:r>
          </a:p>
        </p:txBody>
      </p:sp>
      <p:cxnSp>
        <p:nvCxnSpPr>
          <p:cNvPr id="11" name="Connecteur droit 10"/>
          <p:cNvCxnSpPr/>
          <p:nvPr/>
        </p:nvCxnSpPr>
        <p:spPr>
          <a:xfrm>
            <a:off x="0" y="0"/>
            <a:ext cx="12192000" cy="0"/>
          </a:xfrm>
          <a:prstGeom prst="line">
            <a:avLst/>
          </a:prstGeom>
          <a:ln/>
        </p:spPr>
        <p:style>
          <a:lnRef idx="2">
            <a:schemeClr val="dk1"/>
          </a:lnRef>
          <a:fillRef idx="0">
            <a:schemeClr val="dk1"/>
          </a:fillRef>
          <a:effectRef idx="1">
            <a:schemeClr val="dk1"/>
          </a:effectRef>
          <a:fontRef idx="minor">
            <a:schemeClr val="tx1"/>
          </a:fontRef>
        </p:style>
      </p:cxnSp>
      <p:sp>
        <p:nvSpPr>
          <p:cNvPr id="12" name="Rectangle 11"/>
          <p:cNvSpPr/>
          <p:nvPr/>
        </p:nvSpPr>
        <p:spPr>
          <a:xfrm>
            <a:off x="0" y="6698947"/>
            <a:ext cx="12192000" cy="1628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6" name="Espace réservé du numéro de diapositive 5"/>
          <p:cNvSpPr>
            <a:spLocks noGrp="1"/>
          </p:cNvSpPr>
          <p:nvPr>
            <p:ph type="sldNum" sz="quarter" idx="12"/>
          </p:nvPr>
        </p:nvSpPr>
        <p:spPr>
          <a:xfrm>
            <a:off x="8610600" y="6356350"/>
            <a:ext cx="2743200" cy="365125"/>
          </a:xfrm>
        </p:spPr>
        <p:txBody>
          <a:bodyPr/>
          <a:lstStyle/>
          <a:p>
            <a:fld id="{C409BF02-140A-4B3E-909B-DA769343B79F}" type="slidenum">
              <a:rPr lang="fr-FR" sz="1400" b="1" smtClean="0"/>
              <a:pPr/>
              <a:t>56</a:t>
            </a:fld>
            <a:endParaRPr lang="fr-FR" sz="1400" b="1" dirty="0"/>
          </a:p>
        </p:txBody>
      </p:sp>
      <p:sp>
        <p:nvSpPr>
          <p:cNvPr id="16" name="Espace réservé du pied de page 4"/>
          <p:cNvSpPr>
            <a:spLocks noGrp="1"/>
          </p:cNvSpPr>
          <p:nvPr>
            <p:ph type="ftr" sz="quarter" idx="11"/>
          </p:nvPr>
        </p:nvSpPr>
        <p:spPr>
          <a:xfrm>
            <a:off x="4554524" y="6184558"/>
            <a:ext cx="2952328" cy="365125"/>
          </a:xfrm>
        </p:spPr>
        <p:txBody>
          <a:bodyPr/>
          <a:lstStyle/>
          <a:p>
            <a:pPr algn="ctr"/>
            <a:r>
              <a:rPr lang="fr-FR" sz="1600" dirty="0">
                <a:solidFill>
                  <a:schemeClr val="bg1">
                    <a:lumMod val="50000"/>
                  </a:schemeClr>
                </a:solidFill>
              </a:rPr>
              <a:t>Juin </a:t>
            </a:r>
            <a:r>
              <a:rPr lang="fr-FR" sz="1600" b="0" dirty="0">
                <a:solidFill>
                  <a:schemeClr val="bg1">
                    <a:lumMod val="50000"/>
                  </a:schemeClr>
                </a:solidFill>
              </a:rPr>
              <a:t>2018</a:t>
            </a:r>
          </a:p>
        </p:txBody>
      </p:sp>
    </p:spTree>
    <p:extLst>
      <p:ext uri="{BB962C8B-B14F-4D97-AF65-F5344CB8AC3E}">
        <p14:creationId xmlns:p14="http://schemas.microsoft.com/office/powerpoint/2010/main" val="712670049"/>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6</a:t>
            </a:fld>
            <a:endParaRPr lang="fr-FR" sz="1400" b="1" dirty="0"/>
          </a:p>
        </p:txBody>
      </p:sp>
      <p:sp>
        <p:nvSpPr>
          <p:cNvPr id="22" name="Text Box 29">
            <a:extLst>
              <a:ext uri="{FF2B5EF4-FFF2-40B4-BE49-F238E27FC236}">
                <a16:creationId xmlns:a16="http://schemas.microsoft.com/office/drawing/2014/main" id="{A00656AA-BB88-4411-8E47-85BA1C6B16D0}"/>
              </a:ext>
            </a:extLst>
          </p:cNvPr>
          <p:cNvSpPr txBox="1">
            <a:spLocks noChangeArrowheads="1"/>
          </p:cNvSpPr>
          <p:nvPr/>
        </p:nvSpPr>
        <p:spPr bwMode="auto">
          <a:xfrm>
            <a:off x="2541030" y="1061582"/>
            <a:ext cx="61698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1.2.2) Les régimes à contributions définies (DC)</a:t>
            </a:r>
          </a:p>
        </p:txBody>
      </p:sp>
      <p:sp>
        <p:nvSpPr>
          <p:cNvPr id="24" name="TextBox 23">
            <a:extLst>
              <a:ext uri="{FF2B5EF4-FFF2-40B4-BE49-F238E27FC236}">
                <a16:creationId xmlns:a16="http://schemas.microsoft.com/office/drawing/2014/main" id="{86050588-90C1-401F-8205-55A4B77DA758}"/>
              </a:ext>
            </a:extLst>
          </p:cNvPr>
          <p:cNvSpPr txBox="1"/>
          <p:nvPr/>
        </p:nvSpPr>
        <p:spPr>
          <a:xfrm>
            <a:off x="529875" y="1539962"/>
            <a:ext cx="11310431" cy="2308324"/>
          </a:xfrm>
          <a:prstGeom prst="rect">
            <a:avLst/>
          </a:prstGeom>
          <a:noFill/>
        </p:spPr>
        <p:txBody>
          <a:bodyPr wrap="square">
            <a:spAutoFit/>
          </a:bodyPr>
          <a:lstStyle/>
          <a:p>
            <a:pPr algn="l"/>
            <a:r>
              <a:rPr lang="fr-FR" dirty="0">
                <a:latin typeface="CIDFont+F1"/>
              </a:rPr>
              <a:t>Ces régimes, basés sur une optique d’épargne, définissent explicitement les cotisations qui seront versées au régime. Les prestations obtenues en découlent selon des règles définies. C’est donc le niveau de financement qui est défini a priori, les prestations devant être adaptées afin d’assurer l’équilibre du régime.</a:t>
            </a:r>
          </a:p>
          <a:p>
            <a:pPr algn="l"/>
            <a:r>
              <a:rPr lang="fr-FR" dirty="0">
                <a:latin typeface="CIDFont+F1"/>
              </a:rPr>
              <a:t>Par exemple : Cotisation retraite = 10% du salaire</a:t>
            </a:r>
          </a:p>
          <a:p>
            <a:pPr algn="l"/>
            <a:r>
              <a:rPr lang="fr-FR" dirty="0">
                <a:latin typeface="CIDFont+F1"/>
              </a:rPr>
              <a:t>L’avantage de tels régimes est bien sûr la maitrise du coût, connu dès l’abord. Le prix à payer est une relative insécurité pour les affiliés sur le niveau effectif des prestations octroyées par le régime.</a:t>
            </a:r>
          </a:p>
          <a:p>
            <a:pPr algn="l"/>
            <a:r>
              <a:rPr lang="fr-FR" dirty="0">
                <a:latin typeface="CIDFont+F1"/>
              </a:rPr>
              <a:t>L’exemple élémentaire suivant permet d’illustrer le niveau variable des prestations que peut générer un système en contributions définies, en fonction du profil de carrière de l’affilié :</a:t>
            </a:r>
          </a:p>
        </p:txBody>
      </p:sp>
      <p:graphicFrame>
        <p:nvGraphicFramePr>
          <p:cNvPr id="4" name="Table 4">
            <a:extLst>
              <a:ext uri="{FF2B5EF4-FFF2-40B4-BE49-F238E27FC236}">
                <a16:creationId xmlns:a16="http://schemas.microsoft.com/office/drawing/2014/main" id="{CCD33C40-04C4-4995-B118-BB3CCFC1D4E7}"/>
              </a:ext>
            </a:extLst>
          </p:cNvPr>
          <p:cNvGraphicFramePr>
            <a:graphicFrameLocks noGrp="1"/>
          </p:cNvGraphicFramePr>
          <p:nvPr>
            <p:extLst>
              <p:ext uri="{D42A27DB-BD31-4B8C-83A1-F6EECF244321}">
                <p14:modId xmlns:p14="http://schemas.microsoft.com/office/powerpoint/2010/main" val="3708402133"/>
              </p:ext>
            </p:extLst>
          </p:nvPr>
        </p:nvGraphicFramePr>
        <p:xfrm>
          <a:off x="6850966" y="4182007"/>
          <a:ext cx="4060764" cy="1917600"/>
        </p:xfrm>
        <a:graphic>
          <a:graphicData uri="http://schemas.openxmlformats.org/drawingml/2006/table">
            <a:tbl>
              <a:tblPr firstRow="1" bandRow="1">
                <a:tableStyleId>{073A0DAA-6AF3-43AB-8588-CEC1D06C72B9}</a:tableStyleId>
              </a:tblPr>
              <a:tblGrid>
                <a:gridCol w="1015191">
                  <a:extLst>
                    <a:ext uri="{9D8B030D-6E8A-4147-A177-3AD203B41FA5}">
                      <a16:colId xmlns:a16="http://schemas.microsoft.com/office/drawing/2014/main" val="3486917939"/>
                    </a:ext>
                  </a:extLst>
                </a:gridCol>
                <a:gridCol w="1015191">
                  <a:extLst>
                    <a:ext uri="{9D8B030D-6E8A-4147-A177-3AD203B41FA5}">
                      <a16:colId xmlns:a16="http://schemas.microsoft.com/office/drawing/2014/main" val="1338852521"/>
                    </a:ext>
                  </a:extLst>
                </a:gridCol>
                <a:gridCol w="1015191">
                  <a:extLst>
                    <a:ext uri="{9D8B030D-6E8A-4147-A177-3AD203B41FA5}">
                      <a16:colId xmlns:a16="http://schemas.microsoft.com/office/drawing/2014/main" val="551369555"/>
                    </a:ext>
                  </a:extLst>
                </a:gridCol>
                <a:gridCol w="1015191">
                  <a:extLst>
                    <a:ext uri="{9D8B030D-6E8A-4147-A177-3AD203B41FA5}">
                      <a16:colId xmlns:a16="http://schemas.microsoft.com/office/drawing/2014/main" val="3775216328"/>
                    </a:ext>
                  </a:extLst>
                </a:gridCol>
              </a:tblGrid>
              <a:tr h="383520">
                <a:tc>
                  <a:txBody>
                    <a:bodyPr/>
                    <a:lstStyle/>
                    <a:p>
                      <a:pPr algn="ctr"/>
                      <a:r>
                        <a:rPr lang="fr-FR" sz="1200" dirty="0"/>
                        <a:t>Âge</a:t>
                      </a:r>
                    </a:p>
                  </a:txBody>
                  <a:tcPr/>
                </a:tc>
                <a:tc>
                  <a:txBody>
                    <a:bodyPr/>
                    <a:lstStyle/>
                    <a:p>
                      <a:pPr algn="ctr"/>
                      <a:r>
                        <a:rPr lang="fr-FR" sz="1200" dirty="0"/>
                        <a:t>A</a:t>
                      </a:r>
                    </a:p>
                  </a:txBody>
                  <a:tcPr/>
                </a:tc>
                <a:tc>
                  <a:txBody>
                    <a:bodyPr/>
                    <a:lstStyle/>
                    <a:p>
                      <a:pPr algn="ctr"/>
                      <a:r>
                        <a:rPr lang="fr-FR" sz="1200" dirty="0"/>
                        <a:t>B</a:t>
                      </a:r>
                    </a:p>
                  </a:txBody>
                  <a:tcPr/>
                </a:tc>
                <a:tc>
                  <a:txBody>
                    <a:bodyPr/>
                    <a:lstStyle/>
                    <a:p>
                      <a:pPr algn="ctr"/>
                      <a:r>
                        <a:rPr lang="fr-FR" sz="1200" dirty="0"/>
                        <a:t>C</a:t>
                      </a:r>
                    </a:p>
                  </a:txBody>
                  <a:tcPr/>
                </a:tc>
                <a:extLst>
                  <a:ext uri="{0D108BD9-81ED-4DB2-BD59-A6C34878D82A}">
                    <a16:rowId xmlns:a16="http://schemas.microsoft.com/office/drawing/2014/main" val="27113986"/>
                  </a:ext>
                </a:extLst>
              </a:tr>
              <a:tr h="383520">
                <a:tc>
                  <a:txBody>
                    <a:bodyPr/>
                    <a:lstStyle/>
                    <a:p>
                      <a:pPr algn="ctr"/>
                      <a:r>
                        <a:rPr lang="fr-FR" sz="1200" dirty="0"/>
                        <a:t>20 – 29</a:t>
                      </a:r>
                    </a:p>
                  </a:txBody>
                  <a:tcPr/>
                </a:tc>
                <a:tc>
                  <a:txBody>
                    <a:bodyPr/>
                    <a:lstStyle/>
                    <a:p>
                      <a:pPr algn="ctr"/>
                      <a:r>
                        <a:rPr lang="fr-FR" sz="1200" dirty="0"/>
                        <a:t>100</a:t>
                      </a:r>
                    </a:p>
                  </a:txBody>
                  <a:tcPr/>
                </a:tc>
                <a:tc>
                  <a:txBody>
                    <a:bodyPr/>
                    <a:lstStyle/>
                    <a:p>
                      <a:pPr algn="ctr"/>
                      <a:r>
                        <a:rPr lang="fr-FR" sz="1200" dirty="0"/>
                        <a:t>75</a:t>
                      </a:r>
                    </a:p>
                  </a:txBody>
                  <a:tcPr/>
                </a:tc>
                <a:tc>
                  <a:txBody>
                    <a:bodyPr/>
                    <a:lstStyle/>
                    <a:p>
                      <a:pPr algn="ctr"/>
                      <a:r>
                        <a:rPr lang="fr-FR" sz="1200" dirty="0"/>
                        <a:t>100</a:t>
                      </a:r>
                    </a:p>
                  </a:txBody>
                  <a:tcPr/>
                </a:tc>
                <a:extLst>
                  <a:ext uri="{0D108BD9-81ED-4DB2-BD59-A6C34878D82A}">
                    <a16:rowId xmlns:a16="http://schemas.microsoft.com/office/drawing/2014/main" val="3202035767"/>
                  </a:ext>
                </a:extLst>
              </a:tr>
              <a:tr h="383520">
                <a:tc>
                  <a:txBody>
                    <a:bodyPr/>
                    <a:lstStyle/>
                    <a:p>
                      <a:pPr algn="ctr"/>
                      <a:r>
                        <a:rPr lang="fr-FR" sz="1200" dirty="0"/>
                        <a:t>30 – 39</a:t>
                      </a:r>
                    </a:p>
                  </a:txBody>
                  <a:tcPr/>
                </a:tc>
                <a:tc>
                  <a:txBody>
                    <a:bodyPr/>
                    <a:lstStyle/>
                    <a:p>
                      <a:pPr algn="ctr"/>
                      <a:r>
                        <a:rPr lang="fr-FR" sz="1200" dirty="0"/>
                        <a:t>125</a:t>
                      </a:r>
                    </a:p>
                  </a:txBody>
                  <a:tcPr/>
                </a:tc>
                <a:tc>
                  <a:txBody>
                    <a:bodyPr/>
                    <a:lstStyle/>
                    <a:p>
                      <a:pPr algn="ctr"/>
                      <a:r>
                        <a:rPr lang="fr-FR" sz="1200" dirty="0"/>
                        <a:t>100</a:t>
                      </a:r>
                    </a:p>
                  </a:txBody>
                  <a:tcPr/>
                </a:tc>
                <a:tc>
                  <a:txBody>
                    <a:bodyPr/>
                    <a:lstStyle/>
                    <a:p>
                      <a:pPr algn="ctr"/>
                      <a:r>
                        <a:rPr lang="fr-FR" sz="1200" dirty="0"/>
                        <a:t>200</a:t>
                      </a:r>
                    </a:p>
                  </a:txBody>
                  <a:tcPr/>
                </a:tc>
                <a:extLst>
                  <a:ext uri="{0D108BD9-81ED-4DB2-BD59-A6C34878D82A}">
                    <a16:rowId xmlns:a16="http://schemas.microsoft.com/office/drawing/2014/main" val="1390440400"/>
                  </a:ext>
                </a:extLst>
              </a:tr>
              <a:tr h="383520">
                <a:tc>
                  <a:txBody>
                    <a:bodyPr/>
                    <a:lstStyle/>
                    <a:p>
                      <a:pPr algn="ctr"/>
                      <a:r>
                        <a:rPr lang="fr-FR" sz="1200" dirty="0"/>
                        <a:t>40 – 49</a:t>
                      </a:r>
                    </a:p>
                  </a:txBody>
                  <a:tcPr/>
                </a:tc>
                <a:tc>
                  <a:txBody>
                    <a:bodyPr/>
                    <a:lstStyle/>
                    <a:p>
                      <a:pPr algn="ctr"/>
                      <a:r>
                        <a:rPr lang="fr-FR" sz="1200" dirty="0"/>
                        <a:t>125</a:t>
                      </a:r>
                    </a:p>
                  </a:txBody>
                  <a:tcPr/>
                </a:tc>
                <a:tc>
                  <a:txBody>
                    <a:bodyPr/>
                    <a:lstStyle/>
                    <a:p>
                      <a:pPr algn="ctr"/>
                      <a:r>
                        <a:rPr lang="fr-FR" sz="1200" dirty="0"/>
                        <a:t>150</a:t>
                      </a:r>
                    </a:p>
                  </a:txBody>
                  <a:tcPr/>
                </a:tc>
                <a:tc>
                  <a:txBody>
                    <a:bodyPr/>
                    <a:lstStyle/>
                    <a:p>
                      <a:pPr algn="ctr"/>
                      <a:r>
                        <a:rPr lang="fr-FR" sz="1200" dirty="0"/>
                        <a:t>400</a:t>
                      </a:r>
                    </a:p>
                  </a:txBody>
                  <a:tcPr/>
                </a:tc>
                <a:extLst>
                  <a:ext uri="{0D108BD9-81ED-4DB2-BD59-A6C34878D82A}">
                    <a16:rowId xmlns:a16="http://schemas.microsoft.com/office/drawing/2014/main" val="1697238075"/>
                  </a:ext>
                </a:extLst>
              </a:tr>
              <a:tr h="383520">
                <a:tc>
                  <a:txBody>
                    <a:bodyPr/>
                    <a:lstStyle/>
                    <a:p>
                      <a:pPr algn="ctr"/>
                      <a:r>
                        <a:rPr lang="fr-FR" sz="1200" dirty="0"/>
                        <a:t>50 - 59</a:t>
                      </a:r>
                    </a:p>
                  </a:txBody>
                  <a:tcPr/>
                </a:tc>
                <a:tc>
                  <a:txBody>
                    <a:bodyPr/>
                    <a:lstStyle/>
                    <a:p>
                      <a:pPr algn="ctr"/>
                      <a:r>
                        <a:rPr lang="fr-FR" sz="1200" dirty="0"/>
                        <a:t>125</a:t>
                      </a:r>
                    </a:p>
                  </a:txBody>
                  <a:tcPr/>
                </a:tc>
                <a:tc>
                  <a:txBody>
                    <a:bodyPr/>
                    <a:lstStyle/>
                    <a:p>
                      <a:pPr algn="ctr"/>
                      <a:r>
                        <a:rPr lang="fr-FR" sz="1200" dirty="0"/>
                        <a:t>150</a:t>
                      </a:r>
                    </a:p>
                  </a:txBody>
                  <a:tcPr/>
                </a:tc>
                <a:tc>
                  <a:txBody>
                    <a:bodyPr/>
                    <a:lstStyle/>
                    <a:p>
                      <a:pPr algn="ctr"/>
                      <a:r>
                        <a:rPr lang="fr-FR" sz="1200" dirty="0"/>
                        <a:t>600</a:t>
                      </a:r>
                    </a:p>
                  </a:txBody>
                  <a:tcPr/>
                </a:tc>
                <a:extLst>
                  <a:ext uri="{0D108BD9-81ED-4DB2-BD59-A6C34878D82A}">
                    <a16:rowId xmlns:a16="http://schemas.microsoft.com/office/drawing/2014/main" val="2362255917"/>
                  </a:ext>
                </a:extLst>
              </a:tr>
            </a:tbl>
          </a:graphicData>
        </a:graphic>
      </p:graphicFrame>
      <p:sp>
        <p:nvSpPr>
          <p:cNvPr id="29" name="TextBox 28">
            <a:extLst>
              <a:ext uri="{FF2B5EF4-FFF2-40B4-BE49-F238E27FC236}">
                <a16:creationId xmlns:a16="http://schemas.microsoft.com/office/drawing/2014/main" id="{2FFFE351-F5CB-44A1-8149-856B2824C811}"/>
              </a:ext>
            </a:extLst>
          </p:cNvPr>
          <p:cNvSpPr txBox="1"/>
          <p:nvPr/>
        </p:nvSpPr>
        <p:spPr>
          <a:xfrm>
            <a:off x="529876" y="3938947"/>
            <a:ext cx="6081940" cy="2308324"/>
          </a:xfrm>
          <a:prstGeom prst="rect">
            <a:avLst/>
          </a:prstGeom>
          <a:noFill/>
        </p:spPr>
        <p:txBody>
          <a:bodyPr wrap="square">
            <a:spAutoFit/>
          </a:bodyPr>
          <a:lstStyle/>
          <a:p>
            <a:pPr algn="l"/>
            <a:r>
              <a:rPr lang="fr-FR" dirty="0">
                <a:latin typeface="CIDFont+F1"/>
              </a:rPr>
              <a:t>Exemple 1 :</a:t>
            </a:r>
          </a:p>
          <a:p>
            <a:pPr marL="285750" indent="-285750" algn="l">
              <a:buFontTx/>
              <a:buChar char="-"/>
            </a:pPr>
            <a:r>
              <a:rPr lang="fr-FR" dirty="0">
                <a:latin typeface="CIDFont+F1"/>
              </a:rPr>
              <a:t>Cotisation : 10% du salaire. Taux de capitalisation : 4%. 3 catégories de salariés.</a:t>
            </a:r>
          </a:p>
          <a:p>
            <a:pPr marL="285750" indent="-285750" algn="l">
              <a:buFontTx/>
              <a:buChar char="-"/>
            </a:pPr>
            <a:r>
              <a:rPr lang="fr-FR" dirty="0">
                <a:latin typeface="CIDFont+F1"/>
              </a:rPr>
              <a:t>Âge d’affiliation : 20 ans. Âge de la retraite : 60 ans.</a:t>
            </a:r>
          </a:p>
          <a:p>
            <a:pPr algn="l"/>
            <a:r>
              <a:rPr lang="fr-FR" dirty="0">
                <a:latin typeface="CIDFont+F1"/>
              </a:rPr>
              <a:t>L’épargne accumulée à la retraite est convertie en rente viagère; on suppose que le pris de rente à 60 ans est de 10.</a:t>
            </a:r>
          </a:p>
          <a:p>
            <a:pPr algn="l"/>
            <a:r>
              <a:rPr lang="fr-FR" dirty="0">
                <a:latin typeface="CIDFont+F1"/>
              </a:rPr>
              <a:t>Les profils de carrière des 3 catégories sont les suivants (évolution des salaires) :</a:t>
            </a:r>
          </a:p>
        </p:txBody>
      </p:sp>
    </p:spTree>
    <p:extLst>
      <p:ext uri="{BB962C8B-B14F-4D97-AF65-F5344CB8AC3E}">
        <p14:creationId xmlns:p14="http://schemas.microsoft.com/office/powerpoint/2010/main" val="15281145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7</a:t>
            </a:fld>
            <a:endParaRPr lang="fr-FR" sz="1400" b="1" dirty="0"/>
          </a:p>
        </p:txBody>
      </p:sp>
      <p:sp>
        <p:nvSpPr>
          <p:cNvPr id="24" name="TextBox 23">
            <a:extLst>
              <a:ext uri="{FF2B5EF4-FFF2-40B4-BE49-F238E27FC236}">
                <a16:creationId xmlns:a16="http://schemas.microsoft.com/office/drawing/2014/main" id="{86050588-90C1-401F-8205-55A4B77DA758}"/>
              </a:ext>
            </a:extLst>
          </p:cNvPr>
          <p:cNvSpPr txBox="1"/>
          <p:nvPr/>
        </p:nvSpPr>
        <p:spPr>
          <a:xfrm>
            <a:off x="529876" y="1047592"/>
            <a:ext cx="5494358" cy="3693319"/>
          </a:xfrm>
          <a:prstGeom prst="rect">
            <a:avLst/>
          </a:prstGeom>
          <a:noFill/>
        </p:spPr>
        <p:txBody>
          <a:bodyPr wrap="square">
            <a:spAutoFit/>
          </a:bodyPr>
          <a:lstStyle/>
          <a:p>
            <a:pPr algn="l"/>
            <a:r>
              <a:rPr lang="fr-FR" dirty="0">
                <a:latin typeface="CIDFont+F1"/>
              </a:rPr>
              <a:t>On ignore l’effet de la mortalité durant la période d’activité.</a:t>
            </a:r>
          </a:p>
          <a:p>
            <a:pPr algn="l"/>
            <a:r>
              <a:rPr lang="fr-FR" dirty="0">
                <a:latin typeface="CIDFont+F1"/>
              </a:rPr>
              <a:t>En notant </a:t>
            </a:r>
            <a:r>
              <a:rPr lang="fr-FR" dirty="0" err="1">
                <a:latin typeface="CIDFont+F1"/>
              </a:rPr>
              <a:t>Sij</a:t>
            </a:r>
            <a:r>
              <a:rPr lang="fr-FR" dirty="0">
                <a:latin typeface="CIDFont+F1"/>
              </a:rPr>
              <a:t> le salaire de l’année j pour la catégorie i, on peut calculer les grandeurs suivants :</a:t>
            </a:r>
          </a:p>
          <a:p>
            <a:pPr algn="l"/>
            <a:endParaRPr lang="fr-FR" dirty="0">
              <a:latin typeface="CIDFont+F1"/>
            </a:endParaRPr>
          </a:p>
          <a:p>
            <a:pPr marL="285750" indent="-285750" algn="l">
              <a:buFontTx/>
              <a:buChar char="-"/>
            </a:pPr>
            <a:r>
              <a:rPr lang="fr-FR" dirty="0">
                <a:latin typeface="CIDFont+F1"/>
              </a:rPr>
              <a:t>Somme des salaires de carrière :</a:t>
            </a:r>
          </a:p>
          <a:p>
            <a:pPr marL="285750" indent="-285750" algn="l">
              <a:buFontTx/>
              <a:buChar char="-"/>
            </a:pPr>
            <a:endParaRPr lang="fr-FR" dirty="0">
              <a:latin typeface="CIDFont+F1"/>
            </a:endParaRPr>
          </a:p>
          <a:p>
            <a:pPr marL="285750" indent="-285750" algn="l">
              <a:buFontTx/>
              <a:buChar char="-"/>
            </a:pPr>
            <a:r>
              <a:rPr lang="fr-FR" dirty="0">
                <a:latin typeface="CIDFont+F1"/>
              </a:rPr>
              <a:t>Salaire moyen de carrière :</a:t>
            </a:r>
          </a:p>
          <a:p>
            <a:pPr marL="285750" indent="-285750" algn="l">
              <a:buFontTx/>
              <a:buChar char="-"/>
            </a:pPr>
            <a:endParaRPr lang="fr-FR" dirty="0">
              <a:latin typeface="CIDFont+F1"/>
            </a:endParaRPr>
          </a:p>
          <a:p>
            <a:pPr marL="285750" indent="-285750" algn="l">
              <a:buFontTx/>
              <a:buChar char="-"/>
            </a:pPr>
            <a:r>
              <a:rPr lang="fr-FR" dirty="0">
                <a:latin typeface="CIDFont+F1"/>
              </a:rPr>
              <a:t>Épargne cumulée à la retraite :</a:t>
            </a:r>
          </a:p>
          <a:p>
            <a:pPr marL="285750" indent="-285750" algn="l">
              <a:buFontTx/>
              <a:buChar char="-"/>
            </a:pPr>
            <a:endParaRPr lang="fr-FR" dirty="0">
              <a:latin typeface="CIDFont+F1"/>
            </a:endParaRPr>
          </a:p>
          <a:p>
            <a:pPr marL="285750" indent="-285750" algn="l">
              <a:buFontTx/>
              <a:buChar char="-"/>
            </a:pPr>
            <a:r>
              <a:rPr lang="fr-FR" dirty="0">
                <a:latin typeface="CIDFont+F1"/>
              </a:rPr>
              <a:t>Rente obtenue à 60 ans :</a:t>
            </a:r>
          </a:p>
          <a:p>
            <a:pPr marL="285750" indent="-285750" algn="l">
              <a:buFontTx/>
              <a:buChar char="-"/>
            </a:pPr>
            <a:endParaRPr lang="fr-FR" dirty="0">
              <a:latin typeface="CIDFont+F1"/>
            </a:endParaRPr>
          </a:p>
        </p:txBody>
      </p:sp>
      <p:sp>
        <p:nvSpPr>
          <p:cNvPr id="29" name="TextBox 28">
            <a:extLst>
              <a:ext uri="{FF2B5EF4-FFF2-40B4-BE49-F238E27FC236}">
                <a16:creationId xmlns:a16="http://schemas.microsoft.com/office/drawing/2014/main" id="{2FFFE351-F5CB-44A1-8149-856B2824C811}"/>
              </a:ext>
            </a:extLst>
          </p:cNvPr>
          <p:cNvSpPr txBox="1"/>
          <p:nvPr/>
        </p:nvSpPr>
        <p:spPr>
          <a:xfrm>
            <a:off x="6167766" y="1052205"/>
            <a:ext cx="5494358" cy="923330"/>
          </a:xfrm>
          <a:prstGeom prst="rect">
            <a:avLst/>
          </a:prstGeom>
          <a:noFill/>
        </p:spPr>
        <p:txBody>
          <a:bodyPr wrap="square">
            <a:spAutoFit/>
          </a:bodyPr>
          <a:lstStyle/>
          <a:p>
            <a:pPr algn="l"/>
            <a:r>
              <a:rPr lang="fr-FR" dirty="0">
                <a:latin typeface="CIDFont+F1"/>
              </a:rPr>
              <a:t>On peut exprimer la rente obtenue en pourcentage du dernier salaire d’activité (« taux de remplacement ») ou du salaire moyen de carrière :</a:t>
            </a:r>
          </a:p>
        </p:txBody>
      </p:sp>
      <p:pic>
        <p:nvPicPr>
          <p:cNvPr id="6" name="Picture 5">
            <a:extLst>
              <a:ext uri="{FF2B5EF4-FFF2-40B4-BE49-F238E27FC236}">
                <a16:creationId xmlns:a16="http://schemas.microsoft.com/office/drawing/2014/main" id="{61DF1947-E330-433A-BEBC-7F7C725E4D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61574" y="2357323"/>
            <a:ext cx="1314633" cy="571580"/>
          </a:xfrm>
          <a:prstGeom prst="rect">
            <a:avLst/>
          </a:prstGeom>
        </p:spPr>
      </p:pic>
      <p:pic>
        <p:nvPicPr>
          <p:cNvPr id="8" name="Picture 7">
            <a:extLst>
              <a:ext uri="{FF2B5EF4-FFF2-40B4-BE49-F238E27FC236}">
                <a16:creationId xmlns:a16="http://schemas.microsoft.com/office/drawing/2014/main" id="{9B0EA67D-BC41-4A04-8174-9896648352F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95814" y="2920690"/>
            <a:ext cx="1638529" cy="552527"/>
          </a:xfrm>
          <a:prstGeom prst="rect">
            <a:avLst/>
          </a:prstGeom>
        </p:spPr>
      </p:pic>
      <p:pic>
        <p:nvPicPr>
          <p:cNvPr id="10" name="Picture 9">
            <a:extLst>
              <a:ext uri="{FF2B5EF4-FFF2-40B4-BE49-F238E27FC236}">
                <a16:creationId xmlns:a16="http://schemas.microsoft.com/office/drawing/2014/main" id="{8EBD1A09-4BFC-42C2-B3F3-A94A3DED6F4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49032" y="3470923"/>
            <a:ext cx="2267266" cy="657317"/>
          </a:xfrm>
          <a:prstGeom prst="rect">
            <a:avLst/>
          </a:prstGeom>
        </p:spPr>
      </p:pic>
      <p:pic>
        <p:nvPicPr>
          <p:cNvPr id="12" name="Picture 11">
            <a:extLst>
              <a:ext uri="{FF2B5EF4-FFF2-40B4-BE49-F238E27FC236}">
                <a16:creationId xmlns:a16="http://schemas.microsoft.com/office/drawing/2014/main" id="{B772B925-417E-47F8-8212-1266CEE92BD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37514" y="4048504"/>
            <a:ext cx="2152950" cy="562053"/>
          </a:xfrm>
          <a:prstGeom prst="rect">
            <a:avLst/>
          </a:prstGeom>
        </p:spPr>
      </p:pic>
      <p:pic>
        <p:nvPicPr>
          <p:cNvPr id="14" name="Picture 13">
            <a:extLst>
              <a:ext uri="{FF2B5EF4-FFF2-40B4-BE49-F238E27FC236}">
                <a16:creationId xmlns:a16="http://schemas.microsoft.com/office/drawing/2014/main" id="{AB90B404-519E-49D6-A828-03F31ECC3C7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8586" y="4597516"/>
            <a:ext cx="4481878" cy="2011132"/>
          </a:xfrm>
          <a:prstGeom prst="rect">
            <a:avLst/>
          </a:prstGeom>
        </p:spPr>
      </p:pic>
      <p:pic>
        <p:nvPicPr>
          <p:cNvPr id="16" name="Picture 15">
            <a:extLst>
              <a:ext uri="{FF2B5EF4-FFF2-40B4-BE49-F238E27FC236}">
                <a16:creationId xmlns:a16="http://schemas.microsoft.com/office/drawing/2014/main" id="{CB883FC9-AD28-4597-B196-8CD098245ED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70116" y="1958666"/>
            <a:ext cx="4313699" cy="1315586"/>
          </a:xfrm>
          <a:prstGeom prst="rect">
            <a:avLst/>
          </a:prstGeom>
        </p:spPr>
      </p:pic>
      <p:sp>
        <p:nvSpPr>
          <p:cNvPr id="34" name="TextBox 33">
            <a:extLst>
              <a:ext uri="{FF2B5EF4-FFF2-40B4-BE49-F238E27FC236}">
                <a16:creationId xmlns:a16="http://schemas.microsoft.com/office/drawing/2014/main" id="{AC007E24-FF8D-4CBA-858B-2C3C27BD0ACA}"/>
              </a:ext>
            </a:extLst>
          </p:cNvPr>
          <p:cNvSpPr txBox="1"/>
          <p:nvPr/>
        </p:nvSpPr>
        <p:spPr>
          <a:xfrm>
            <a:off x="6535752" y="3258487"/>
            <a:ext cx="5124026" cy="923330"/>
          </a:xfrm>
          <a:prstGeom prst="rect">
            <a:avLst/>
          </a:prstGeom>
          <a:noFill/>
        </p:spPr>
        <p:txBody>
          <a:bodyPr wrap="square">
            <a:spAutoFit/>
          </a:bodyPr>
          <a:lstStyle/>
          <a:p>
            <a:pPr algn="l"/>
            <a:r>
              <a:rPr lang="fr-FR" dirty="0">
                <a:latin typeface="CIDFont+F1"/>
              </a:rPr>
              <a:t>On constate que le système est très défavorable aux profils de carrière dynamique et privilégie plutôt les profils plats.</a:t>
            </a:r>
          </a:p>
        </p:txBody>
      </p:sp>
      <p:sp>
        <p:nvSpPr>
          <p:cNvPr id="35" name="Text Box 29">
            <a:extLst>
              <a:ext uri="{FF2B5EF4-FFF2-40B4-BE49-F238E27FC236}">
                <a16:creationId xmlns:a16="http://schemas.microsoft.com/office/drawing/2014/main" id="{7DF97EED-83F2-4EC2-B369-3F616BD2811C}"/>
              </a:ext>
            </a:extLst>
          </p:cNvPr>
          <p:cNvSpPr txBox="1">
            <a:spLocks noChangeArrowheads="1"/>
          </p:cNvSpPr>
          <p:nvPr/>
        </p:nvSpPr>
        <p:spPr bwMode="auto">
          <a:xfrm>
            <a:off x="6294826" y="4145601"/>
            <a:ext cx="4964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1.2.3) Les régimes : Cash Balance (CB)</a:t>
            </a:r>
          </a:p>
        </p:txBody>
      </p:sp>
      <p:sp>
        <p:nvSpPr>
          <p:cNvPr id="36" name="TextBox 35">
            <a:extLst>
              <a:ext uri="{FF2B5EF4-FFF2-40B4-BE49-F238E27FC236}">
                <a16:creationId xmlns:a16="http://schemas.microsoft.com/office/drawing/2014/main" id="{1FF46B76-80A1-4FFC-A764-1ABDD5F9296B}"/>
              </a:ext>
            </a:extLst>
          </p:cNvPr>
          <p:cNvSpPr txBox="1"/>
          <p:nvPr/>
        </p:nvSpPr>
        <p:spPr>
          <a:xfrm>
            <a:off x="6294826" y="4593200"/>
            <a:ext cx="5364952" cy="2031325"/>
          </a:xfrm>
          <a:prstGeom prst="rect">
            <a:avLst/>
          </a:prstGeom>
          <a:noFill/>
        </p:spPr>
        <p:txBody>
          <a:bodyPr wrap="square">
            <a:spAutoFit/>
          </a:bodyPr>
          <a:lstStyle/>
          <a:p>
            <a:pPr algn="l"/>
            <a:r>
              <a:rPr lang="fr-FR" dirty="0">
                <a:latin typeface="CIDFont+F1"/>
              </a:rPr>
              <a:t>Il s’agit de régimes proches des contributions définies : on définit une cotisation de base qui est inscrit sur le compte de l’affilié et qui sera revalorisée, non pas à l’aide de vrais taux de rendement (inconnus au départ) mais à l’aide d’un taux d’intérêt prédéfini une fois pour toutes ( par exemple, contributions de 8% des salaires capitalisées à du 4%).</a:t>
            </a:r>
          </a:p>
        </p:txBody>
      </p:sp>
    </p:spTree>
    <p:extLst>
      <p:ext uri="{BB962C8B-B14F-4D97-AF65-F5344CB8AC3E}">
        <p14:creationId xmlns:p14="http://schemas.microsoft.com/office/powerpoint/2010/main" val="498946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8</a:t>
            </a:fld>
            <a:endParaRPr lang="fr-FR" sz="1400" b="1" dirty="0"/>
          </a:p>
        </p:txBody>
      </p:sp>
      <p:sp>
        <p:nvSpPr>
          <p:cNvPr id="24" name="TextBox 23">
            <a:extLst>
              <a:ext uri="{FF2B5EF4-FFF2-40B4-BE49-F238E27FC236}">
                <a16:creationId xmlns:a16="http://schemas.microsoft.com/office/drawing/2014/main" id="{86050588-90C1-401F-8205-55A4B77DA758}"/>
              </a:ext>
            </a:extLst>
          </p:cNvPr>
          <p:cNvSpPr txBox="1"/>
          <p:nvPr/>
        </p:nvSpPr>
        <p:spPr>
          <a:xfrm>
            <a:off x="529875" y="1427419"/>
            <a:ext cx="11033767" cy="646331"/>
          </a:xfrm>
          <a:prstGeom prst="rect">
            <a:avLst/>
          </a:prstGeom>
          <a:noFill/>
        </p:spPr>
        <p:txBody>
          <a:bodyPr wrap="square">
            <a:spAutoFit/>
          </a:bodyPr>
          <a:lstStyle/>
          <a:p>
            <a:pPr algn="l"/>
            <a:r>
              <a:rPr lang="fr-FR" dirty="0">
                <a:latin typeface="CIDFont+F1"/>
              </a:rPr>
              <a:t>Une fois le choix effectué entre prestations définies et contributions définies, il s’agit de définir les formules de référence.</a:t>
            </a:r>
          </a:p>
        </p:txBody>
      </p:sp>
      <p:sp>
        <p:nvSpPr>
          <p:cNvPr id="35" name="Text Box 29">
            <a:extLst>
              <a:ext uri="{FF2B5EF4-FFF2-40B4-BE49-F238E27FC236}">
                <a16:creationId xmlns:a16="http://schemas.microsoft.com/office/drawing/2014/main" id="{7DF97EED-83F2-4EC2-B369-3F616BD2811C}"/>
              </a:ext>
            </a:extLst>
          </p:cNvPr>
          <p:cNvSpPr txBox="1">
            <a:spLocks noChangeArrowheads="1"/>
          </p:cNvSpPr>
          <p:nvPr/>
        </p:nvSpPr>
        <p:spPr bwMode="auto">
          <a:xfrm>
            <a:off x="4053476" y="1020730"/>
            <a:ext cx="39415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1.3) Formules des prestations</a:t>
            </a:r>
          </a:p>
        </p:txBody>
      </p:sp>
      <p:sp>
        <p:nvSpPr>
          <p:cNvPr id="30" name="Text Box 29">
            <a:extLst>
              <a:ext uri="{FF2B5EF4-FFF2-40B4-BE49-F238E27FC236}">
                <a16:creationId xmlns:a16="http://schemas.microsoft.com/office/drawing/2014/main" id="{157A0AA2-DA75-43A1-B053-8C24436912E1}"/>
              </a:ext>
            </a:extLst>
          </p:cNvPr>
          <p:cNvSpPr txBox="1">
            <a:spLocks noChangeArrowheads="1"/>
          </p:cNvSpPr>
          <p:nvPr/>
        </p:nvSpPr>
        <p:spPr bwMode="auto">
          <a:xfrm>
            <a:off x="3277564" y="2031261"/>
            <a:ext cx="54886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1.3.1) Régimes à prestations définies (DB)</a:t>
            </a:r>
          </a:p>
        </p:txBody>
      </p:sp>
      <p:sp>
        <p:nvSpPr>
          <p:cNvPr id="31" name="TextBox 30">
            <a:extLst>
              <a:ext uri="{FF2B5EF4-FFF2-40B4-BE49-F238E27FC236}">
                <a16:creationId xmlns:a16="http://schemas.microsoft.com/office/drawing/2014/main" id="{642AF5A4-AD4B-43C6-B624-BBFD4E853874}"/>
              </a:ext>
            </a:extLst>
          </p:cNvPr>
          <p:cNvSpPr txBox="1"/>
          <p:nvPr/>
        </p:nvSpPr>
        <p:spPr>
          <a:xfrm>
            <a:off x="527527" y="2508284"/>
            <a:ext cx="11033767" cy="3970318"/>
          </a:xfrm>
          <a:prstGeom prst="rect">
            <a:avLst/>
          </a:prstGeom>
          <a:noFill/>
        </p:spPr>
        <p:txBody>
          <a:bodyPr wrap="square">
            <a:spAutoFit/>
          </a:bodyPr>
          <a:lstStyle/>
          <a:p>
            <a:pPr algn="l"/>
            <a:r>
              <a:rPr lang="fr-FR" dirty="0">
                <a:latin typeface="CIDFont+F1"/>
              </a:rPr>
              <a:t>Classiquement, ces régimes définissent une rente de retraite (revenu périodique payable à partir de l’âge de la retraite). Ils peuvent également prévoir un capital unique à l’âge de la retraite.</a:t>
            </a:r>
          </a:p>
          <a:p>
            <a:pPr algn="l"/>
            <a:r>
              <a:rPr lang="fr-FR" dirty="0">
                <a:latin typeface="CIDFont+F1"/>
              </a:rPr>
              <a:t>La rente de retraite notée RR est une fonction de plusieurs v. généralement :</a:t>
            </a:r>
          </a:p>
          <a:p>
            <a:pPr algn="l"/>
            <a:endParaRPr lang="fr-FR" dirty="0">
              <a:latin typeface="CIDFont+F1"/>
            </a:endParaRPr>
          </a:p>
          <a:p>
            <a:pPr marL="285750" indent="-285750" algn="l">
              <a:buFontTx/>
              <a:buChar char="-"/>
            </a:pPr>
            <a:r>
              <a:rPr lang="fr-FR" dirty="0">
                <a:latin typeface="CIDFont+F1"/>
              </a:rPr>
              <a:t>Le salaire d’une ou plusieurs années de carrière.</a:t>
            </a:r>
          </a:p>
          <a:p>
            <a:pPr marL="285750" indent="-285750" algn="l">
              <a:buFontTx/>
              <a:buChar char="-"/>
            </a:pPr>
            <a:r>
              <a:rPr lang="fr-FR" dirty="0">
                <a:latin typeface="CIDFont+F1"/>
              </a:rPr>
              <a:t>La durée de la carrière.</a:t>
            </a:r>
          </a:p>
          <a:p>
            <a:pPr marL="285750" indent="-285750" algn="l">
              <a:buFontTx/>
              <a:buChar char="-"/>
            </a:pPr>
            <a:r>
              <a:rPr lang="fr-FR" dirty="0">
                <a:latin typeface="CIDFont+F1"/>
              </a:rPr>
              <a:t>Des plafonds permettant d’écrêter ou de découper en tranches les salaires.</a:t>
            </a:r>
          </a:p>
          <a:p>
            <a:pPr marL="285750" indent="-285750" algn="l">
              <a:buFontTx/>
              <a:buChar char="-"/>
            </a:pPr>
            <a:r>
              <a:rPr lang="fr-FR" dirty="0">
                <a:latin typeface="CIDFont+F1"/>
              </a:rPr>
              <a:t>Des prestations obtenues par d’autres régimes.</a:t>
            </a:r>
          </a:p>
          <a:p>
            <a:pPr algn="l"/>
            <a:endParaRPr lang="fr-FR" dirty="0">
              <a:latin typeface="CIDFont+F1"/>
            </a:endParaRPr>
          </a:p>
          <a:p>
            <a:pPr algn="l"/>
            <a:r>
              <a:rPr lang="fr-FR" dirty="0">
                <a:latin typeface="CIDFont+F1"/>
              </a:rPr>
              <a:t>Formule :     </a:t>
            </a:r>
            <a:r>
              <a:rPr lang="fr-FR" dirty="0">
                <a:solidFill>
                  <a:srgbClr val="FF0000"/>
                </a:solidFill>
                <a:latin typeface="CIDFont+F1"/>
              </a:rPr>
              <a:t>RR = g(N)*f(S) – M</a:t>
            </a:r>
          </a:p>
          <a:p>
            <a:pPr algn="l"/>
            <a:endParaRPr lang="fr-FR" dirty="0">
              <a:solidFill>
                <a:srgbClr val="FF0000"/>
              </a:solidFill>
              <a:latin typeface="CIDFont+F1"/>
            </a:endParaRPr>
          </a:p>
          <a:p>
            <a:pPr marL="1257300" lvl="2" indent="-342900">
              <a:buAutoNum type="arabicParenR"/>
            </a:pPr>
            <a:r>
              <a:rPr lang="fr-FR" dirty="0">
                <a:latin typeface="CIDFont+F1"/>
              </a:rPr>
              <a:t>La définition du salaire pris en compte (f(S))</a:t>
            </a:r>
          </a:p>
          <a:p>
            <a:pPr marL="1257300" lvl="2" indent="-342900">
              <a:buAutoNum type="arabicParenR"/>
            </a:pPr>
            <a:r>
              <a:rPr lang="fr-FR" dirty="0">
                <a:latin typeface="CIDFont+F1"/>
              </a:rPr>
              <a:t>La prise en compte de la durée de carrière (g(N))</a:t>
            </a:r>
          </a:p>
          <a:p>
            <a:pPr marL="1257300" lvl="2" indent="-342900">
              <a:buAutoNum type="arabicParenR"/>
            </a:pPr>
            <a:r>
              <a:rPr lang="fr-FR" dirty="0">
                <a:latin typeface="CIDFont+F1"/>
              </a:rPr>
              <a:t>Les éléments soustractifs éventuels (M)</a:t>
            </a:r>
          </a:p>
        </p:txBody>
      </p:sp>
    </p:spTree>
    <p:extLst>
      <p:ext uri="{BB962C8B-B14F-4D97-AF65-F5344CB8AC3E}">
        <p14:creationId xmlns:p14="http://schemas.microsoft.com/office/powerpoint/2010/main" val="422331036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0"/>
                                  </p:iterate>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9</a:t>
            </a:fld>
            <a:endParaRPr lang="fr-FR" sz="1400" b="1" dirty="0"/>
          </a:p>
        </p:txBody>
      </p:sp>
      <p:sp>
        <p:nvSpPr>
          <p:cNvPr id="24" name="TextBox 23">
            <a:extLst>
              <a:ext uri="{FF2B5EF4-FFF2-40B4-BE49-F238E27FC236}">
                <a16:creationId xmlns:a16="http://schemas.microsoft.com/office/drawing/2014/main" id="{86050588-90C1-401F-8205-55A4B77DA758}"/>
              </a:ext>
            </a:extLst>
          </p:cNvPr>
          <p:cNvSpPr txBox="1"/>
          <p:nvPr/>
        </p:nvSpPr>
        <p:spPr>
          <a:xfrm>
            <a:off x="529875" y="1005386"/>
            <a:ext cx="11033767" cy="5632311"/>
          </a:xfrm>
          <a:prstGeom prst="rect">
            <a:avLst/>
          </a:prstGeom>
          <a:noFill/>
        </p:spPr>
        <p:txBody>
          <a:bodyPr wrap="square">
            <a:spAutoFit/>
          </a:bodyPr>
          <a:lstStyle/>
          <a:p>
            <a:pPr marL="342900" indent="-342900" algn="l">
              <a:buAutoNum type="arabicParenR"/>
            </a:pPr>
            <a:r>
              <a:rPr lang="fr-FR" dirty="0">
                <a:latin typeface="CIDFont+F1"/>
              </a:rPr>
              <a:t>Définition du salaire de référence :</a:t>
            </a:r>
          </a:p>
          <a:p>
            <a:pPr algn="l"/>
            <a:endParaRPr lang="fr-FR" dirty="0">
              <a:latin typeface="CIDFont+F1"/>
            </a:endParaRPr>
          </a:p>
          <a:p>
            <a:pPr algn="l"/>
            <a:r>
              <a:rPr lang="fr-FR" dirty="0">
                <a:latin typeface="CIDFont+F1"/>
              </a:rPr>
              <a:t>En notant                                      le vecteur des salaires réels d’activité entre l’âge d’affiliation x0 et l’âge de retraite </a:t>
            </a:r>
            <a:r>
              <a:rPr lang="fr-FR" dirty="0" err="1">
                <a:latin typeface="CIDFont+F1"/>
              </a:rPr>
              <a:t>xr</a:t>
            </a:r>
            <a:r>
              <a:rPr lang="fr-FR" dirty="0">
                <a:latin typeface="CIDFont+F1"/>
              </a:rPr>
              <a:t>, on détermine généralement les salaires à prendre en compte dans la formule de retraite, par les 2 opérations suivantes :</a:t>
            </a:r>
          </a:p>
          <a:p>
            <a:pPr algn="l"/>
            <a:endParaRPr lang="fr-FR" dirty="0">
              <a:latin typeface="CIDFont+F1"/>
            </a:endParaRPr>
          </a:p>
          <a:p>
            <a:pPr marL="342900" indent="-342900" algn="l">
              <a:buAutoNum type="alphaLcParenR"/>
            </a:pPr>
            <a:r>
              <a:rPr lang="fr-FR" dirty="0">
                <a:latin typeface="CIDFont+F1"/>
              </a:rPr>
              <a:t>Écrêtement / découpe en tranches :</a:t>
            </a:r>
          </a:p>
          <a:p>
            <a:pPr algn="l"/>
            <a:r>
              <a:rPr lang="fr-FR" dirty="0">
                <a:latin typeface="CIDFont+F1"/>
              </a:rPr>
              <a:t>	+ Les salaires peuvent être plafonnés :</a:t>
            </a:r>
          </a:p>
          <a:p>
            <a:pPr algn="l"/>
            <a:r>
              <a:rPr lang="fr-FR" dirty="0">
                <a:latin typeface="CIDFont+F1"/>
              </a:rPr>
              <a:t>	+ Ils peuvent être découpés en tranches :</a:t>
            </a:r>
          </a:p>
          <a:p>
            <a:pPr algn="l"/>
            <a:r>
              <a:rPr lang="fr-FR" dirty="0">
                <a:latin typeface="CIDFont+F1"/>
              </a:rPr>
              <a:t>		Où </a:t>
            </a:r>
            <a:r>
              <a:rPr lang="fr-FR" dirty="0" err="1">
                <a:latin typeface="CIDFont+F1"/>
              </a:rPr>
              <a:t>pj</a:t>
            </a:r>
            <a:r>
              <a:rPr lang="fr-FR" dirty="0">
                <a:latin typeface="CIDFont+F1"/>
              </a:rPr>
              <a:t> = plafond de l’année j ; k1 et k2 sont des coefficients définis par le plan.</a:t>
            </a:r>
          </a:p>
          <a:p>
            <a:pPr algn="l"/>
            <a:r>
              <a:rPr lang="fr-FR" dirty="0">
                <a:latin typeface="CIDFont+F1"/>
              </a:rPr>
              <a:t>	Par exemple : Salaire de référence = 100% salaire annuel jusqu’à 25000 Euros + 75% du solde.</a:t>
            </a:r>
          </a:p>
          <a:p>
            <a:pPr algn="l"/>
            <a:endParaRPr lang="fr-FR" dirty="0">
              <a:latin typeface="CIDFont+F1"/>
            </a:endParaRPr>
          </a:p>
          <a:p>
            <a:pPr marL="342900" indent="-342900" algn="l">
              <a:buAutoNum type="alphaLcParenR" startAt="2"/>
            </a:pPr>
            <a:r>
              <a:rPr lang="fr-FR" dirty="0">
                <a:latin typeface="CIDFont+F1"/>
              </a:rPr>
              <a:t>Nombre de salaires pris en compte :</a:t>
            </a:r>
          </a:p>
          <a:p>
            <a:pPr algn="l"/>
            <a:r>
              <a:rPr lang="fr-FR" dirty="0">
                <a:latin typeface="CIDFont+F1"/>
              </a:rPr>
              <a:t>On rencontre classiquement les systèmes suivants :</a:t>
            </a:r>
          </a:p>
          <a:p>
            <a:pPr algn="l"/>
            <a:r>
              <a:rPr lang="fr-FR" dirty="0">
                <a:latin typeface="CIDFont+F1"/>
              </a:rPr>
              <a:t>+ « flat rate » : indépendant du salaire ; forfait par année de carrière.</a:t>
            </a:r>
          </a:p>
          <a:p>
            <a:pPr algn="l"/>
            <a:r>
              <a:rPr lang="fr-FR" dirty="0">
                <a:latin typeface="CIDFont+F1"/>
              </a:rPr>
              <a:t>+ moyenne de carrière : moyenne arithmétique des salaires de carrière éventuellement écrêtés.</a:t>
            </a:r>
          </a:p>
          <a:p>
            <a:pPr algn="l"/>
            <a:r>
              <a:rPr lang="fr-FR" dirty="0">
                <a:latin typeface="CIDFont+F1"/>
              </a:rPr>
              <a:t>+ moyenne de carrière indexée : salaires historiques sont indexés à la date de la retraite :</a:t>
            </a:r>
          </a:p>
          <a:p>
            <a:pPr algn="l"/>
            <a:r>
              <a:rPr lang="fr-FR" dirty="0">
                <a:latin typeface="CIDFont+F1"/>
              </a:rPr>
              <a:t>Où gi = facteur d’indexation entre l’âge j et l’âge de la retraite </a:t>
            </a:r>
            <a:r>
              <a:rPr lang="fr-FR" dirty="0" err="1">
                <a:latin typeface="CIDFont+F1"/>
              </a:rPr>
              <a:t>xr</a:t>
            </a:r>
            <a:r>
              <a:rPr lang="fr-FR" dirty="0">
                <a:latin typeface="CIDFont+F1"/>
              </a:rPr>
              <a:t>. Ce facteur d’indexation est commun à tous ; il corrige donc l’inflation générale mais pas les hausses individuelles en cours de carrière.</a:t>
            </a:r>
          </a:p>
          <a:p>
            <a:pPr algn="l"/>
            <a:endParaRPr lang="fr-FR" dirty="0">
              <a:latin typeface="CIDFont+F1"/>
            </a:endParaRPr>
          </a:p>
        </p:txBody>
      </p:sp>
      <p:pic>
        <p:nvPicPr>
          <p:cNvPr id="5" name="Picture 4">
            <a:extLst>
              <a:ext uri="{FF2B5EF4-FFF2-40B4-BE49-F238E27FC236}">
                <a16:creationId xmlns:a16="http://schemas.microsoft.com/office/drawing/2014/main" id="{D803C44D-61BB-49EC-B01E-881E673794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36608" y="1634423"/>
            <a:ext cx="2000529" cy="276264"/>
          </a:xfrm>
          <a:prstGeom prst="rect">
            <a:avLst/>
          </a:prstGeom>
        </p:spPr>
      </p:pic>
      <p:pic>
        <p:nvPicPr>
          <p:cNvPr id="7" name="Picture 6">
            <a:extLst>
              <a:ext uri="{FF2B5EF4-FFF2-40B4-BE49-F238E27FC236}">
                <a16:creationId xmlns:a16="http://schemas.microsoft.com/office/drawing/2014/main" id="{0A24B632-0941-499F-A49F-03252024915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13736" y="2913944"/>
            <a:ext cx="3410426" cy="352474"/>
          </a:xfrm>
          <a:prstGeom prst="rect">
            <a:avLst/>
          </a:prstGeom>
        </p:spPr>
      </p:pic>
      <p:pic>
        <p:nvPicPr>
          <p:cNvPr id="9" name="Picture 8">
            <a:extLst>
              <a:ext uri="{FF2B5EF4-FFF2-40B4-BE49-F238E27FC236}">
                <a16:creationId xmlns:a16="http://schemas.microsoft.com/office/drawing/2014/main" id="{D6B6EF56-013B-4D37-85C1-EB97277A676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11700" y="3239150"/>
            <a:ext cx="3524742" cy="323895"/>
          </a:xfrm>
          <a:prstGeom prst="rect">
            <a:avLst/>
          </a:prstGeom>
        </p:spPr>
      </p:pic>
      <p:pic>
        <p:nvPicPr>
          <p:cNvPr id="11" name="Picture 10" descr="A picture containing text, clock, watch&#10;&#10;Description automatically generated">
            <a:extLst>
              <a:ext uri="{FF2B5EF4-FFF2-40B4-BE49-F238E27FC236}">
                <a16:creationId xmlns:a16="http://schemas.microsoft.com/office/drawing/2014/main" id="{A325E864-D8A9-4978-A2CC-DD0002035AE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74732" y="5152168"/>
            <a:ext cx="1476581" cy="478047"/>
          </a:xfrm>
          <a:prstGeom prst="rect">
            <a:avLst/>
          </a:prstGeom>
        </p:spPr>
      </p:pic>
      <p:pic>
        <p:nvPicPr>
          <p:cNvPr id="13" name="Picture 12" descr="A picture containing text, clock&#10;&#10;Description automatically generated">
            <a:extLst>
              <a:ext uri="{FF2B5EF4-FFF2-40B4-BE49-F238E27FC236}">
                <a16:creationId xmlns:a16="http://schemas.microsoft.com/office/drawing/2014/main" id="{245CE869-AAF5-478A-834C-F5ACFF805B0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36442" y="5982466"/>
            <a:ext cx="1476581" cy="598959"/>
          </a:xfrm>
          <a:prstGeom prst="rect">
            <a:avLst/>
          </a:prstGeom>
        </p:spPr>
      </p:pic>
    </p:spTree>
    <p:extLst>
      <p:ext uri="{BB962C8B-B14F-4D97-AF65-F5344CB8AC3E}">
        <p14:creationId xmlns:p14="http://schemas.microsoft.com/office/powerpoint/2010/main" val="250122876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19970</TotalTime>
  <Words>10565</Words>
  <Application>Microsoft Office PowerPoint</Application>
  <PresentationFormat>Widescreen</PresentationFormat>
  <Paragraphs>1478</Paragraphs>
  <Slides>56</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Cambria</vt:lpstr>
      <vt:lpstr>CIDFont+F1</vt:lpstr>
      <vt:lpstr>Thème Office</vt:lpstr>
      <vt:lpstr>PowerPoint Presentation</vt:lpstr>
      <vt:lpstr>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chaymaa</dc:creator>
  <cp:lastModifiedBy>oussama haimoud</cp:lastModifiedBy>
  <cp:revision>750</cp:revision>
  <dcterms:created xsi:type="dcterms:W3CDTF">2016-06-22T00:30:27Z</dcterms:created>
  <dcterms:modified xsi:type="dcterms:W3CDTF">2021-10-21T16:21:58Z</dcterms:modified>
</cp:coreProperties>
</file>