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7" r:id="rId3"/>
    <p:sldId id="299" r:id="rId4"/>
    <p:sldId id="441" r:id="rId5"/>
    <p:sldId id="442" r:id="rId6"/>
    <p:sldId id="443" r:id="rId7"/>
    <p:sldId id="444" r:id="rId8"/>
    <p:sldId id="445" r:id="rId9"/>
    <p:sldId id="446" r:id="rId10"/>
    <p:sldId id="326" r:id="rId11"/>
    <p:sldId id="447" r:id="rId12"/>
    <p:sldId id="448" r:id="rId13"/>
    <p:sldId id="449" r:id="rId14"/>
    <p:sldId id="450" r:id="rId15"/>
    <p:sldId id="451" r:id="rId16"/>
    <p:sldId id="335" r:id="rId17"/>
    <p:sldId id="430" r:id="rId18"/>
    <p:sldId id="431" r:id="rId19"/>
    <p:sldId id="432" r:id="rId20"/>
    <p:sldId id="433" r:id="rId21"/>
    <p:sldId id="434" r:id="rId22"/>
    <p:sldId id="435" r:id="rId23"/>
    <p:sldId id="436" r:id="rId24"/>
    <p:sldId id="437" r:id="rId25"/>
    <p:sldId id="438" r:id="rId26"/>
    <p:sldId id="439" r:id="rId27"/>
    <p:sldId id="440" r:id="rId28"/>
    <p:sldId id="429"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ED7D31"/>
    <a:srgbClr val="1482AC"/>
    <a:srgbClr val="1CADE4"/>
    <a:srgbClr val="008080"/>
    <a:srgbClr val="0056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249" autoAdjust="0"/>
  </p:normalViewPr>
  <p:slideViewPr>
    <p:cSldViewPr snapToGrid="0">
      <p:cViewPr varScale="1">
        <p:scale>
          <a:sx n="68" d="100"/>
          <a:sy n="68" d="100"/>
        </p:scale>
        <p:origin x="720"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Normes</a:t>
          </a:r>
          <a:r>
            <a:rPr lang="fr-FR" baseline="0" dirty="0"/>
            <a:t> comptables</a:t>
          </a:r>
        </a:p>
        <a:p>
          <a:r>
            <a:rPr lang="fr-FR" baseline="0" dirty="0"/>
            <a:t>IAS19</a:t>
          </a:r>
          <a:endParaRPr lang="fr-FR" dirty="0"/>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Normes</a:t>
          </a:r>
          <a:r>
            <a:rPr lang="fr-FR" baseline="0" dirty="0"/>
            <a:t> comptables</a:t>
          </a:r>
        </a:p>
        <a:p>
          <a:r>
            <a:rPr lang="fr-FR" baseline="0" dirty="0"/>
            <a:t>IAS19</a:t>
          </a:r>
          <a:endParaRPr lang="fr-FR" dirty="0"/>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Normes</a:t>
          </a:r>
          <a:r>
            <a:rPr lang="fr-FR" baseline="0" dirty="0"/>
            <a:t> comptables</a:t>
          </a:r>
        </a:p>
        <a:p>
          <a:r>
            <a:rPr lang="fr-FR" baseline="0" dirty="0"/>
            <a:t>IAS19</a:t>
          </a:r>
          <a:endParaRPr lang="fr-FR" dirty="0"/>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Normes</a:t>
          </a:r>
          <a:r>
            <a:rPr lang="fr-FR" baseline="0" dirty="0"/>
            <a:t> comptables</a:t>
          </a:r>
        </a:p>
        <a:p>
          <a:r>
            <a:rPr lang="fr-FR" baseline="0" dirty="0"/>
            <a:t>IAS19</a:t>
          </a:r>
          <a:endParaRPr lang="fr-FR" dirty="0"/>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83F01E91-4058-430B-83C1-1A56BB566864}">
      <dgm:prSet>
        <dgm:style>
          <a:lnRef idx="1">
            <a:schemeClr val="dk1"/>
          </a:lnRef>
          <a:fillRef idx="2">
            <a:schemeClr val="dk1"/>
          </a:fillRef>
          <a:effectRef idx="1">
            <a:schemeClr val="dk1"/>
          </a:effectRef>
          <a:fontRef idx="minor">
            <a:schemeClr val="dk1"/>
          </a:fontRef>
        </dgm:style>
      </dgm:prSet>
      <dgm:spPr>
        <a:ln w="82550" cmpd="thinThick">
          <a:solidFill>
            <a:srgbClr val="ED7D31"/>
          </a:solidFill>
        </a:ln>
      </dgm:spPr>
      <dgm:t>
        <a:bodyPr/>
        <a:lstStyle/>
        <a:p>
          <a:r>
            <a:rPr lang="fr-FR" b="1" dirty="0">
              <a:solidFill>
                <a:schemeClr val="bg1"/>
              </a:solidFill>
            </a:rPr>
            <a:t>Normes</a:t>
          </a:r>
          <a:r>
            <a:rPr lang="fr-FR" b="1" baseline="0" dirty="0">
              <a:solidFill>
                <a:schemeClr val="bg1"/>
              </a:solidFill>
            </a:rPr>
            <a:t> comptables</a:t>
          </a:r>
        </a:p>
        <a:p>
          <a:r>
            <a:rPr lang="fr-FR" b="1" baseline="0" dirty="0">
              <a:solidFill>
                <a:schemeClr val="bg1"/>
              </a:solidFill>
            </a:rPr>
            <a:t>IAS19</a:t>
          </a:r>
          <a:endParaRPr lang="fr-FR" b="1" dirty="0">
            <a:solidFill>
              <a:schemeClr val="bg1"/>
            </a:solidFill>
          </a:endParaRPr>
        </a:p>
      </dgm:t>
    </dgm:pt>
    <dgm:pt modelId="{C80F1DF8-0B30-4678-9745-58C787F447A9}" type="parTrans" cxnId="{F99E7CCA-CBCC-44DA-B854-53FB9B21DA9D}">
      <dgm:prSet/>
      <dgm:spPr/>
      <dgm:t>
        <a:bodyPr/>
        <a:lstStyle/>
        <a:p>
          <a:endParaRPr lang="fr-FR"/>
        </a:p>
      </dgm:t>
    </dgm:pt>
    <dgm:pt modelId="{21644080-6102-4B21-8727-E8B8249CB012}" type="sibTrans" cxnId="{F99E7CCA-CBCC-44DA-B854-53FB9B21DA9D}">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6DD21BF8-57AE-4CE1-AF5F-8FD165DED894}" type="pres">
      <dgm:prSet presAssocID="{83F01E91-4058-430B-83C1-1A56BB566864}" presName="parTxOnly" presStyleLbl="node1" presStyleIdx="2" presStyleCnt="3">
        <dgm:presLayoutVars>
          <dgm:chMax val="0"/>
          <dgm:chPref val="0"/>
          <dgm:bulletEnabled val="1"/>
        </dgm:presLayoutVars>
      </dgm:prSet>
      <dgm:spPr/>
    </dgm:pt>
  </dgm:ptLst>
  <dgm:cxnLst>
    <dgm:cxn modelId="{EE67521E-D261-4571-8985-E38D6C92027E}" type="presOf" srcId="{FDFBEEE5-95EC-4A28-B030-359358B38F6E}" destId="{2C87BCDF-B68C-4CAC-9674-B98FC5609B0D}" srcOrd="0" destOrd="0" presId="urn:microsoft.com/office/officeart/2005/8/layout/chevron1"/>
    <dgm:cxn modelId="{55E98630-499B-44B6-B0D0-894C28CE7B26}" type="presOf" srcId="{873D1FAC-316F-4987-BFB7-B2E7C61066D7}" destId="{DC95A251-3CAC-4EC5-9665-9577C21240B0}" srcOrd="0" destOrd="0" presId="urn:microsoft.com/office/officeart/2005/8/layout/chevron1"/>
    <dgm:cxn modelId="{ED7E6771-57B5-4C60-9A2C-C18B0524896E}" type="presOf" srcId="{83F01E91-4058-430B-83C1-1A56BB566864}" destId="{6DD21BF8-57AE-4CE1-AF5F-8FD165DED8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A280BEC9-F6C0-4CF1-9F0C-7B98E5E1FBA1}" type="presOf" srcId="{059B08FB-FEBA-44CB-8D20-A6697F49462F}" destId="{C1FF2E6B-4ED1-4536-9403-5E970E2AC194}" srcOrd="0" destOrd="0" presId="urn:microsoft.com/office/officeart/2005/8/layout/chevron1"/>
    <dgm:cxn modelId="{F99E7CCA-CBCC-44DA-B854-53FB9B21DA9D}" srcId="{FDFBEEE5-95EC-4A28-B030-359358B38F6E}" destId="{83F01E91-4058-430B-83C1-1A56BB566864}" srcOrd="2" destOrd="0" parTransId="{C80F1DF8-0B30-4678-9745-58C787F447A9}" sibTransId="{21644080-6102-4B21-8727-E8B8249CB012}"/>
    <dgm:cxn modelId="{C67FECD7-15DB-40ED-98DA-0A8DE0B77772}" srcId="{FDFBEEE5-95EC-4A28-B030-359358B38F6E}" destId="{873D1FAC-316F-4987-BFB7-B2E7C61066D7}" srcOrd="1" destOrd="0" parTransId="{400A015E-DBEA-49B7-B832-F4C96AFCC0D0}" sibTransId="{FA1EAB4A-20F8-40CC-BA17-136473A820C0}"/>
    <dgm:cxn modelId="{C46E6E7A-3E93-4EBD-84CF-76DC0454A4C9}" type="presParOf" srcId="{2C87BCDF-B68C-4CAC-9674-B98FC5609B0D}" destId="{C1FF2E6B-4ED1-4536-9403-5E970E2AC194}" srcOrd="0" destOrd="0" presId="urn:microsoft.com/office/officeart/2005/8/layout/chevron1"/>
    <dgm:cxn modelId="{3B2FFD55-D02A-40FD-AD8F-38BA932BC166}" type="presParOf" srcId="{2C87BCDF-B68C-4CAC-9674-B98FC5609B0D}" destId="{847CC46B-7444-44EC-AAD5-D8B472CAA4CE}" srcOrd="1" destOrd="0" presId="urn:microsoft.com/office/officeart/2005/8/layout/chevron1"/>
    <dgm:cxn modelId="{544A7C61-7A28-420F-B86C-F55FFBCC9082}" type="presParOf" srcId="{2C87BCDF-B68C-4CAC-9674-B98FC5609B0D}" destId="{DC95A251-3CAC-4EC5-9665-9577C21240B0}" srcOrd="2" destOrd="0" presId="urn:microsoft.com/office/officeart/2005/8/layout/chevron1"/>
    <dgm:cxn modelId="{7B19743F-4FA5-45AC-938D-FC9F0B6E1769}" type="presParOf" srcId="{2C87BCDF-B68C-4CAC-9674-B98FC5609B0D}" destId="{F33FFD6E-D4C3-4543-AFB4-770068910CA4}" srcOrd="3" destOrd="0" presId="urn:microsoft.com/office/officeart/2005/8/layout/chevron1"/>
    <dgm:cxn modelId="{FA6BEA4A-D47C-453A-9E3E-BAEEB182503E}" type="presParOf" srcId="{2C87BCDF-B68C-4CAC-9674-B98FC5609B0D}" destId="{6DD21BF8-57AE-4CE1-AF5F-8FD165DED89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pPr>
          <a:r>
            <a:rPr lang="fr-FR" sz="2000" b="0" kern="1200" dirty="0">
              <a:solidFill>
                <a:schemeClr val="tx1"/>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custT="1">
        <dgm:style>
          <a:lnRef idx="1">
            <a:schemeClr val="dk1"/>
          </a:lnRef>
          <a:fillRef idx="2">
            <a:schemeClr val="dk1"/>
          </a:fillRef>
          <a:effectRef idx="1">
            <a:schemeClr val="dk1"/>
          </a:effectRef>
          <a:fontRef idx="minor">
            <a:schemeClr val="dk1"/>
          </a:fontRef>
        </dgm:style>
      </dgm:prSet>
      <dgm:spPr/>
      <dgm:t>
        <a:bodyPr/>
        <a:lstStyle/>
        <a:p>
          <a:pPr marL="0" lvl="0" indent="0" algn="ctr" defTabSz="711200">
            <a:lnSpc>
              <a:spcPct val="90000"/>
            </a:lnSpc>
            <a:spcBef>
              <a:spcPct val="0"/>
            </a:spcBef>
            <a:spcAft>
              <a:spcPct val="35000"/>
            </a:spcAft>
          </a:pPr>
          <a:r>
            <a:rPr lang="fr-FR" sz="2000" dirty="0"/>
            <a:t>Normes comptables</a:t>
          </a:r>
        </a:p>
        <a:p>
          <a:pPr marL="0" lvl="0" indent="0" algn="ctr" defTabSz="711200">
            <a:lnSpc>
              <a:spcPct val="90000"/>
            </a:lnSpc>
            <a:spcBef>
              <a:spcPct val="0"/>
            </a:spcBef>
            <a:spcAft>
              <a:spcPct val="35000"/>
            </a:spcAft>
          </a:pPr>
          <a:r>
            <a:rPr lang="fr-FR" sz="2000" dirty="0"/>
            <a:t>IAS19 </a:t>
          </a:r>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07FE830D-D419-4513-8987-90CBB2EAF571}" type="presOf" srcId="{873D1FAC-316F-4987-BFB7-B2E7C61066D7}" destId="{DC95A251-3CAC-4EC5-9665-9577C21240B0}" srcOrd="0" destOrd="0" presId="urn:microsoft.com/office/officeart/2005/8/layout/chevron1"/>
    <dgm:cxn modelId="{DB059612-ECF5-44A5-A654-8BCCC22B410A}" type="presOf" srcId="{059B08FB-FEBA-44CB-8D20-A6697F49462F}" destId="{C1FF2E6B-4ED1-4536-9403-5E970E2AC194}" srcOrd="0" destOrd="0" presId="urn:microsoft.com/office/officeart/2005/8/layout/chevron1"/>
    <dgm:cxn modelId="{3A51AB57-0036-4034-8DBE-05719DE4BF7A}" type="presOf" srcId="{FDFBEEE5-95EC-4A28-B030-359358B38F6E}" destId="{2C87BCDF-B68C-4CAC-9674-B98FC5609B0D}"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1EFD87BA-E5B1-4D46-88CB-E68306D5D475}" type="presOf" srcId="{CDF74576-FD47-4AEC-847B-6297F305C659}" destId="{C79099D8-4414-4A08-9727-0C9C7EC840D3}" srcOrd="0" destOrd="0" presId="urn:microsoft.com/office/officeart/2005/8/layout/chevron1"/>
    <dgm:cxn modelId="{C67FECD7-15DB-40ED-98DA-0A8DE0B77772}" srcId="{FDFBEEE5-95EC-4A28-B030-359358B38F6E}" destId="{873D1FAC-316F-4987-BFB7-B2E7C61066D7}" srcOrd="1" destOrd="0" parTransId="{400A015E-DBEA-49B7-B832-F4C96AFCC0D0}" sibTransId="{FA1EAB4A-20F8-40CC-BA17-136473A820C0}"/>
    <dgm:cxn modelId="{079BCB0F-49DF-4CED-B2A4-10DF6C6E943B}" type="presParOf" srcId="{2C87BCDF-B68C-4CAC-9674-B98FC5609B0D}" destId="{C1FF2E6B-4ED1-4536-9403-5E970E2AC194}" srcOrd="0" destOrd="0" presId="urn:microsoft.com/office/officeart/2005/8/layout/chevron1"/>
    <dgm:cxn modelId="{E251F512-4731-4DFD-9B81-A32D678736D6}" type="presParOf" srcId="{2C87BCDF-B68C-4CAC-9674-B98FC5609B0D}" destId="{847CC46B-7444-44EC-AAD5-D8B472CAA4CE}" srcOrd="1" destOrd="0" presId="urn:microsoft.com/office/officeart/2005/8/layout/chevron1"/>
    <dgm:cxn modelId="{C95E4F9C-5F9D-4805-84F3-79F616A66A84}" type="presParOf" srcId="{2C87BCDF-B68C-4CAC-9674-B98FC5609B0D}" destId="{DC95A251-3CAC-4EC5-9665-9577C21240B0}" srcOrd="2" destOrd="0" presId="urn:microsoft.com/office/officeart/2005/8/layout/chevron1"/>
    <dgm:cxn modelId="{3A6FA3E5-8A70-4641-99DA-99AD43C21762}" type="presParOf" srcId="{2C87BCDF-B68C-4CAC-9674-B98FC5609B0D}" destId="{F33FFD6E-D4C3-4543-AFB4-770068910CA4}" srcOrd="3" destOrd="0" presId="urn:microsoft.com/office/officeart/2005/8/layout/chevron1"/>
    <dgm:cxn modelId="{CFB74B67-223E-45C7-9FA2-711AC0DF2264}"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Normes</a:t>
          </a:r>
          <a:r>
            <a:rPr lang="fr-FR" baseline="0" dirty="0"/>
            <a:t> comptables</a:t>
          </a:r>
        </a:p>
        <a:p>
          <a:r>
            <a:rPr lang="fr-FR" baseline="0" dirty="0"/>
            <a:t>IAS19</a:t>
          </a:r>
          <a:endParaRPr lang="fr-FR" dirty="0"/>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FBEEE5-95EC-4A28-B030-359358B38F6E}" type="doc">
      <dgm:prSet loTypeId="urn:microsoft.com/office/officeart/2005/8/layout/chevron1" loCatId="process" qsTypeId="urn:microsoft.com/office/officeart/2005/8/quickstyle/simple1" qsCatId="simple" csTypeId="urn:microsoft.com/office/officeart/2005/8/colors/accent1_2" csCatId="accent1" phldr="1"/>
      <dgm:spPr/>
    </dgm:pt>
    <dgm:pt modelId="{873D1FAC-316F-4987-BFB7-B2E7C61066D7}">
      <dgm:prSet custT="1">
        <dgm:style>
          <a:lnRef idx="1">
            <a:schemeClr val="dk1"/>
          </a:lnRef>
          <a:fillRef idx="2">
            <a:schemeClr val="dk1"/>
          </a:fillRef>
          <a:effectRef idx="1">
            <a:schemeClr val="dk1"/>
          </a:effectRef>
          <a:fontRef idx="minor">
            <a:schemeClr val="dk1"/>
          </a:fontRef>
        </dgm:style>
      </dgm:prSet>
      <dgm:spPr>
        <a:ln w="82550" cmpd="thinThick">
          <a:solidFill>
            <a:schemeClr val="accent2"/>
          </a:solidFill>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gm:t>
    </dgm:pt>
    <dgm:pt modelId="{400A015E-DBEA-49B7-B832-F4C96AFCC0D0}" type="parTrans" cxnId="{C67FECD7-15DB-40ED-98DA-0A8DE0B77772}">
      <dgm:prSet/>
      <dgm:spPr/>
      <dgm:t>
        <a:bodyPr/>
        <a:lstStyle/>
        <a:p>
          <a:endParaRPr lang="fr-FR"/>
        </a:p>
      </dgm:t>
    </dgm:pt>
    <dgm:pt modelId="{FA1EAB4A-20F8-40CC-BA17-136473A820C0}" type="sibTrans" cxnId="{C67FECD7-15DB-40ED-98DA-0A8DE0B77772}">
      <dgm:prSet/>
      <dgm:spPr/>
      <dgm:t>
        <a:bodyPr/>
        <a:lstStyle/>
        <a:p>
          <a:endParaRPr lang="fr-FR"/>
        </a:p>
      </dgm:t>
    </dgm:pt>
    <dgm:pt modelId="{CDF74576-FD47-4AEC-847B-6297F305C659}">
      <dgm:prSet>
        <dgm:style>
          <a:lnRef idx="1">
            <a:schemeClr val="dk1"/>
          </a:lnRef>
          <a:fillRef idx="2">
            <a:schemeClr val="dk1"/>
          </a:fillRef>
          <a:effectRef idx="1">
            <a:schemeClr val="dk1"/>
          </a:effectRef>
          <a:fontRef idx="minor">
            <a:schemeClr val="dk1"/>
          </a:fontRef>
        </dgm:style>
      </dgm:prSet>
      <dgm:spPr/>
      <dgm:t>
        <a:bodyPr/>
        <a:lstStyle/>
        <a:p>
          <a:r>
            <a:rPr lang="fr-FR" dirty="0"/>
            <a:t>Normes</a:t>
          </a:r>
          <a:r>
            <a:rPr lang="fr-FR" baseline="0" dirty="0"/>
            <a:t> comptables</a:t>
          </a:r>
        </a:p>
        <a:p>
          <a:r>
            <a:rPr lang="fr-FR" baseline="0" dirty="0"/>
            <a:t>IAS19</a:t>
          </a:r>
          <a:endParaRPr lang="fr-FR" dirty="0"/>
        </a:p>
      </dgm:t>
    </dgm:pt>
    <dgm:pt modelId="{218CD806-04F1-4958-BD7D-A9C3683800E0}" type="parTrans" cxnId="{BB4EA4AE-D466-495F-BB0B-3FFFAFDCF888}">
      <dgm:prSet/>
      <dgm:spPr/>
      <dgm:t>
        <a:bodyPr/>
        <a:lstStyle/>
        <a:p>
          <a:endParaRPr lang="fr-FR"/>
        </a:p>
      </dgm:t>
    </dgm:pt>
    <dgm:pt modelId="{A846797E-6A31-43AF-BC70-BA23515157C3}" type="sibTrans" cxnId="{BB4EA4AE-D466-495F-BB0B-3FFFAFDCF888}">
      <dgm:prSet/>
      <dgm:spPr/>
      <dgm:t>
        <a:bodyPr/>
        <a:lstStyle/>
        <a:p>
          <a:endParaRPr lang="fr-FR"/>
        </a:p>
      </dgm:t>
    </dgm:pt>
    <dgm:pt modelId="{059B08FB-FEBA-44CB-8D20-A6697F49462F}">
      <dgm:prSet custT="1">
        <dgm:style>
          <a:lnRef idx="1">
            <a:schemeClr val="dk1"/>
          </a:lnRef>
          <a:fillRef idx="2">
            <a:schemeClr val="dk1"/>
          </a:fillRef>
          <a:effectRef idx="1">
            <a:schemeClr val="dk1"/>
          </a:effectRef>
          <a:fontRef idx="minor">
            <a:schemeClr val="dk1"/>
          </a:fontRef>
        </dgm:style>
      </dgm:prSet>
      <dgm:spPr>
        <a:ln/>
      </dgm:spPr>
      <dgm:t>
        <a:bodyPr spcFirstLastPara="0" vert="horz" wrap="square" lIns="64008" tIns="21336" rIns="21336" bIns="21336" numCol="1" spcCol="1270" anchor="ctr" anchorCtr="0"/>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gm:t>
    </dgm:pt>
    <dgm:pt modelId="{EBB29053-4275-4658-91E2-8D20F7033F4A}" type="parTrans" cxnId="{885D477B-F6C1-4CFF-A41C-8D795DC40085}">
      <dgm:prSet/>
      <dgm:spPr/>
      <dgm:t>
        <a:bodyPr/>
        <a:lstStyle/>
        <a:p>
          <a:endParaRPr lang="fr-FR"/>
        </a:p>
      </dgm:t>
    </dgm:pt>
    <dgm:pt modelId="{C1058DEA-5EDF-4C56-8865-1354575E5697}" type="sibTrans" cxnId="{885D477B-F6C1-4CFF-A41C-8D795DC40085}">
      <dgm:prSet/>
      <dgm:spPr/>
      <dgm:t>
        <a:bodyPr/>
        <a:lstStyle/>
        <a:p>
          <a:endParaRPr lang="fr-FR"/>
        </a:p>
      </dgm:t>
    </dgm:pt>
    <dgm:pt modelId="{2C87BCDF-B68C-4CAC-9674-B98FC5609B0D}" type="pres">
      <dgm:prSet presAssocID="{FDFBEEE5-95EC-4A28-B030-359358B38F6E}" presName="Name0" presStyleCnt="0">
        <dgm:presLayoutVars>
          <dgm:dir/>
          <dgm:animLvl val="lvl"/>
          <dgm:resizeHandles val="exact"/>
        </dgm:presLayoutVars>
      </dgm:prSet>
      <dgm:spPr/>
    </dgm:pt>
    <dgm:pt modelId="{C1FF2E6B-4ED1-4536-9403-5E970E2AC194}" type="pres">
      <dgm:prSet presAssocID="{059B08FB-FEBA-44CB-8D20-A6697F49462F}" presName="parTxOnly" presStyleLbl="node1" presStyleIdx="0" presStyleCnt="3">
        <dgm:presLayoutVars>
          <dgm:chMax val="0"/>
          <dgm:chPref val="0"/>
          <dgm:bulletEnabled val="1"/>
        </dgm:presLayoutVars>
      </dgm:prSet>
      <dgm:spPr>
        <a:xfrm>
          <a:off x="2877" y="0"/>
          <a:ext cx="2560925" cy="798633"/>
        </a:xfrm>
        <a:prstGeom prst="chevron">
          <a:avLst/>
        </a:prstGeom>
      </dgm:spPr>
    </dgm:pt>
    <dgm:pt modelId="{847CC46B-7444-44EC-AAD5-D8B472CAA4CE}" type="pres">
      <dgm:prSet presAssocID="{C1058DEA-5EDF-4C56-8865-1354575E5697}" presName="parTxOnlySpace" presStyleCnt="0"/>
      <dgm:spPr/>
    </dgm:pt>
    <dgm:pt modelId="{DC95A251-3CAC-4EC5-9665-9577C21240B0}" type="pres">
      <dgm:prSet presAssocID="{873D1FAC-316F-4987-BFB7-B2E7C61066D7}" presName="parTxOnly" presStyleLbl="node1" presStyleIdx="1" presStyleCnt="3">
        <dgm:presLayoutVars>
          <dgm:chMax val="0"/>
          <dgm:chPref val="0"/>
          <dgm:bulletEnabled val="1"/>
        </dgm:presLayoutVars>
      </dgm:prSet>
      <dgm:spPr>
        <a:xfrm>
          <a:off x="2307710" y="0"/>
          <a:ext cx="2560925" cy="798633"/>
        </a:xfrm>
        <a:prstGeom prst="chevron">
          <a:avLst/>
        </a:prstGeom>
      </dgm:spPr>
    </dgm:pt>
    <dgm:pt modelId="{F33FFD6E-D4C3-4543-AFB4-770068910CA4}" type="pres">
      <dgm:prSet presAssocID="{FA1EAB4A-20F8-40CC-BA17-136473A820C0}" presName="parTxOnlySpace" presStyleCnt="0"/>
      <dgm:spPr/>
    </dgm:pt>
    <dgm:pt modelId="{C79099D8-4414-4A08-9727-0C9C7EC840D3}" type="pres">
      <dgm:prSet presAssocID="{CDF74576-FD47-4AEC-847B-6297F305C659}" presName="parTxOnly" presStyleLbl="node1" presStyleIdx="2" presStyleCnt="3">
        <dgm:presLayoutVars>
          <dgm:chMax val="0"/>
          <dgm:chPref val="0"/>
          <dgm:bulletEnabled val="1"/>
        </dgm:presLayoutVars>
      </dgm:prSet>
      <dgm:spPr/>
    </dgm:pt>
  </dgm:ptLst>
  <dgm:cxnLst>
    <dgm:cxn modelId="{EAD90F2A-6BC1-4BF9-8378-67CC6FA0C864}" type="presOf" srcId="{873D1FAC-316F-4987-BFB7-B2E7C61066D7}" destId="{DC95A251-3CAC-4EC5-9665-9577C21240B0}" srcOrd="0" destOrd="0" presId="urn:microsoft.com/office/officeart/2005/8/layout/chevron1"/>
    <dgm:cxn modelId="{A1326E39-E0D4-4394-9418-0963EE906240}" type="presOf" srcId="{CDF74576-FD47-4AEC-847B-6297F305C659}" destId="{C79099D8-4414-4A08-9727-0C9C7EC840D3}" srcOrd="0" destOrd="0" presId="urn:microsoft.com/office/officeart/2005/8/layout/chevron1"/>
    <dgm:cxn modelId="{F9A8D63F-2184-4D5A-BDE9-BE9728189318}" type="presOf" srcId="{FDFBEEE5-95EC-4A28-B030-359358B38F6E}" destId="{2C87BCDF-B68C-4CAC-9674-B98FC5609B0D}" srcOrd="0" destOrd="0" presId="urn:microsoft.com/office/officeart/2005/8/layout/chevron1"/>
    <dgm:cxn modelId="{3960C46F-9202-430B-B50B-849FABBC2304}" type="presOf" srcId="{059B08FB-FEBA-44CB-8D20-A6697F49462F}" destId="{C1FF2E6B-4ED1-4536-9403-5E970E2AC194}" srcOrd="0" destOrd="0" presId="urn:microsoft.com/office/officeart/2005/8/layout/chevron1"/>
    <dgm:cxn modelId="{885D477B-F6C1-4CFF-A41C-8D795DC40085}" srcId="{FDFBEEE5-95EC-4A28-B030-359358B38F6E}" destId="{059B08FB-FEBA-44CB-8D20-A6697F49462F}" srcOrd="0" destOrd="0" parTransId="{EBB29053-4275-4658-91E2-8D20F7033F4A}" sibTransId="{C1058DEA-5EDF-4C56-8865-1354575E5697}"/>
    <dgm:cxn modelId="{BB4EA4AE-D466-495F-BB0B-3FFFAFDCF888}" srcId="{FDFBEEE5-95EC-4A28-B030-359358B38F6E}" destId="{CDF74576-FD47-4AEC-847B-6297F305C659}" srcOrd="2" destOrd="0" parTransId="{218CD806-04F1-4958-BD7D-A9C3683800E0}" sibTransId="{A846797E-6A31-43AF-BC70-BA23515157C3}"/>
    <dgm:cxn modelId="{C67FECD7-15DB-40ED-98DA-0A8DE0B77772}" srcId="{FDFBEEE5-95EC-4A28-B030-359358B38F6E}" destId="{873D1FAC-316F-4987-BFB7-B2E7C61066D7}" srcOrd="1" destOrd="0" parTransId="{400A015E-DBEA-49B7-B832-F4C96AFCC0D0}" sibTransId="{FA1EAB4A-20F8-40CC-BA17-136473A820C0}"/>
    <dgm:cxn modelId="{D0EF60EB-7D5F-41F7-8011-29BAC282C441}" type="presParOf" srcId="{2C87BCDF-B68C-4CAC-9674-B98FC5609B0D}" destId="{C1FF2E6B-4ED1-4536-9403-5E970E2AC194}" srcOrd="0" destOrd="0" presId="urn:microsoft.com/office/officeart/2005/8/layout/chevron1"/>
    <dgm:cxn modelId="{BFF83411-64B3-4260-B4BB-598CEB705D6A}" type="presParOf" srcId="{2C87BCDF-B68C-4CAC-9674-B98FC5609B0D}" destId="{847CC46B-7444-44EC-AAD5-D8B472CAA4CE}" srcOrd="1" destOrd="0" presId="urn:microsoft.com/office/officeart/2005/8/layout/chevron1"/>
    <dgm:cxn modelId="{BC50B4D1-0B07-41DB-B9DA-F3DD71CF8136}" type="presParOf" srcId="{2C87BCDF-B68C-4CAC-9674-B98FC5609B0D}" destId="{DC95A251-3CAC-4EC5-9665-9577C21240B0}" srcOrd="2" destOrd="0" presId="urn:microsoft.com/office/officeart/2005/8/layout/chevron1"/>
    <dgm:cxn modelId="{697E91D7-DD6F-4FA7-BB91-FFF99CDAB10C}" type="presParOf" srcId="{2C87BCDF-B68C-4CAC-9674-B98FC5609B0D}" destId="{F33FFD6E-D4C3-4543-AFB4-770068910CA4}" srcOrd="3" destOrd="0" presId="urn:microsoft.com/office/officeart/2005/8/layout/chevron1"/>
    <dgm:cxn modelId="{7D78288A-246F-47D6-A1F8-043C309664BB}" type="presParOf" srcId="{2C87BCDF-B68C-4CAC-9674-B98FC5609B0D}" destId="{C79099D8-4414-4A08-9727-0C9C7EC840D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Normes</a:t>
          </a:r>
          <a:r>
            <a:rPr lang="fr-FR" sz="2200" kern="1200" baseline="0" dirty="0"/>
            <a:t> comptables</a:t>
          </a:r>
        </a:p>
        <a:p>
          <a:pPr marL="0" lvl="0" indent="0" algn="ctr" defTabSz="977900">
            <a:lnSpc>
              <a:spcPct val="90000"/>
            </a:lnSpc>
            <a:spcBef>
              <a:spcPct val="0"/>
            </a:spcBef>
            <a:spcAft>
              <a:spcPct val="35000"/>
            </a:spcAft>
            <a:buNone/>
          </a:pPr>
          <a:r>
            <a:rPr lang="fr-FR" sz="2200" kern="1200" baseline="0" dirty="0"/>
            <a:t>IAS19</a:t>
          </a:r>
          <a:endParaRPr lang="fr-FR" sz="2200" kern="1200" dirty="0"/>
        </a:p>
      </dsp:txBody>
      <dsp:txXfrm>
        <a:off x="7975053" y="0"/>
        <a:ext cx="3408191" cy="7986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Normes</a:t>
          </a:r>
          <a:r>
            <a:rPr lang="fr-FR" sz="2200" kern="1200" baseline="0" dirty="0"/>
            <a:t> comptables</a:t>
          </a:r>
        </a:p>
        <a:p>
          <a:pPr marL="0" lvl="0" indent="0" algn="ctr" defTabSz="977900">
            <a:lnSpc>
              <a:spcPct val="90000"/>
            </a:lnSpc>
            <a:spcBef>
              <a:spcPct val="0"/>
            </a:spcBef>
            <a:spcAft>
              <a:spcPct val="35000"/>
            </a:spcAft>
            <a:buNone/>
          </a:pPr>
          <a:r>
            <a:rPr lang="fr-FR" sz="2200" kern="1200" baseline="0" dirty="0"/>
            <a:t>IAS19</a:t>
          </a:r>
          <a:endParaRPr lang="fr-FR" sz="2200" kern="1200" dirty="0"/>
        </a:p>
      </dsp:txBody>
      <dsp:txXfrm>
        <a:off x="7975053" y="0"/>
        <a:ext cx="3408191" cy="7986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Normes</a:t>
          </a:r>
          <a:r>
            <a:rPr lang="fr-FR" sz="2200" kern="1200" baseline="0" dirty="0"/>
            <a:t> comptables</a:t>
          </a:r>
        </a:p>
        <a:p>
          <a:pPr marL="0" lvl="0" indent="0" algn="ctr" defTabSz="977900">
            <a:lnSpc>
              <a:spcPct val="90000"/>
            </a:lnSpc>
            <a:spcBef>
              <a:spcPct val="0"/>
            </a:spcBef>
            <a:spcAft>
              <a:spcPct val="35000"/>
            </a:spcAft>
            <a:buNone/>
          </a:pPr>
          <a:r>
            <a:rPr lang="fr-FR" sz="2200" kern="1200" baseline="0" dirty="0"/>
            <a:t>IAS19</a:t>
          </a:r>
          <a:endParaRPr lang="fr-FR" sz="2200" kern="1200" dirty="0"/>
        </a:p>
      </dsp:txBody>
      <dsp:txXfrm>
        <a:off x="7975053" y="0"/>
        <a:ext cx="3408191" cy="7986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Normes</a:t>
          </a:r>
          <a:r>
            <a:rPr lang="fr-FR" sz="2200" kern="1200" baseline="0" dirty="0"/>
            <a:t> comptables</a:t>
          </a:r>
        </a:p>
        <a:p>
          <a:pPr marL="0" lvl="0" indent="0" algn="ctr" defTabSz="977900">
            <a:lnSpc>
              <a:spcPct val="90000"/>
            </a:lnSpc>
            <a:spcBef>
              <a:spcPct val="0"/>
            </a:spcBef>
            <a:spcAft>
              <a:spcPct val="35000"/>
            </a:spcAft>
            <a:buNone/>
          </a:pPr>
          <a:r>
            <a:rPr lang="fr-FR" sz="2200" kern="1200" baseline="0" dirty="0"/>
            <a:t>IAS19</a:t>
          </a:r>
          <a:endParaRPr lang="fr-FR" sz="2200" kern="1200" dirty="0"/>
        </a:p>
      </dsp:txBody>
      <dsp:txXfrm>
        <a:off x="7975053" y="0"/>
        <a:ext cx="3408191" cy="7986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6DD21BF8-57AE-4CE1-AF5F-8FD165DED894}">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rgbClr val="ED7D3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b="1" kern="1200" dirty="0">
              <a:solidFill>
                <a:schemeClr val="bg1"/>
              </a:solidFill>
            </a:rPr>
            <a:t>Normes</a:t>
          </a:r>
          <a:r>
            <a:rPr lang="fr-FR" sz="2200" b="1" kern="1200" baseline="0" dirty="0">
              <a:solidFill>
                <a:schemeClr val="bg1"/>
              </a:solidFill>
            </a:rPr>
            <a:t> comptables</a:t>
          </a:r>
        </a:p>
        <a:p>
          <a:pPr marL="0" lvl="0" indent="0" algn="ctr" defTabSz="977900">
            <a:lnSpc>
              <a:spcPct val="90000"/>
            </a:lnSpc>
            <a:spcBef>
              <a:spcPct val="0"/>
            </a:spcBef>
            <a:spcAft>
              <a:spcPct val="35000"/>
            </a:spcAft>
            <a:buNone/>
          </a:pPr>
          <a:r>
            <a:rPr lang="fr-FR" sz="2200" b="1" kern="1200" baseline="0" dirty="0">
              <a:solidFill>
                <a:schemeClr val="bg1"/>
              </a:solidFill>
            </a:rPr>
            <a:t>IAS19</a:t>
          </a:r>
          <a:endParaRPr lang="fr-FR" sz="2200" b="1" kern="1200" dirty="0">
            <a:solidFill>
              <a:schemeClr val="bg1"/>
            </a:solidFill>
          </a:endParaRPr>
        </a:p>
      </dsp:txBody>
      <dsp:txXfrm>
        <a:off x="7975053" y="0"/>
        <a:ext cx="3408191" cy="798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1" kern="1200" dirty="0">
              <a:solidFill>
                <a:schemeClr val="bg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0" kern="1200" dirty="0">
              <a:solidFill>
                <a:schemeClr val="tx1"/>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0010" tIns="26670" rIns="26670" bIns="26670" numCol="1" spcCol="1270" anchor="ctr" anchorCtr="0">
          <a:noAutofit/>
        </a:bodyPr>
        <a:lstStyle/>
        <a:p>
          <a:pPr marL="0" lvl="0" indent="0" algn="ctr" defTabSz="711200">
            <a:lnSpc>
              <a:spcPct val="90000"/>
            </a:lnSpc>
            <a:spcBef>
              <a:spcPct val="0"/>
            </a:spcBef>
            <a:spcAft>
              <a:spcPct val="35000"/>
            </a:spcAft>
            <a:buNone/>
          </a:pPr>
          <a:r>
            <a:rPr lang="fr-FR" sz="2000" kern="1200" dirty="0"/>
            <a:t>Normes comptables</a:t>
          </a:r>
        </a:p>
        <a:p>
          <a:pPr marL="0" lvl="0" indent="0" algn="ctr" defTabSz="711200">
            <a:lnSpc>
              <a:spcPct val="90000"/>
            </a:lnSpc>
            <a:spcBef>
              <a:spcPct val="0"/>
            </a:spcBef>
            <a:spcAft>
              <a:spcPct val="35000"/>
            </a:spcAft>
            <a:buNone/>
          </a:pPr>
          <a:r>
            <a:rPr lang="fr-FR" sz="2000" kern="1200" dirty="0"/>
            <a:t>IAS19 </a:t>
          </a:r>
        </a:p>
      </dsp:txBody>
      <dsp:txXfrm>
        <a:off x="7975053" y="0"/>
        <a:ext cx="3408191" cy="7986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Normes</a:t>
          </a:r>
          <a:r>
            <a:rPr lang="fr-FR" sz="2200" kern="1200" baseline="0" dirty="0"/>
            <a:t> comptables</a:t>
          </a:r>
        </a:p>
        <a:p>
          <a:pPr marL="0" lvl="0" indent="0" algn="ctr" defTabSz="977900">
            <a:lnSpc>
              <a:spcPct val="90000"/>
            </a:lnSpc>
            <a:spcBef>
              <a:spcPct val="0"/>
            </a:spcBef>
            <a:spcAft>
              <a:spcPct val="35000"/>
            </a:spcAft>
            <a:buNone/>
          </a:pPr>
          <a:r>
            <a:rPr lang="fr-FR" sz="2200" kern="1200" baseline="0" dirty="0"/>
            <a:t>IAS19</a:t>
          </a:r>
          <a:endParaRPr lang="fr-FR" sz="2200" kern="1200" dirty="0"/>
        </a:p>
      </dsp:txBody>
      <dsp:txXfrm>
        <a:off x="7975053" y="0"/>
        <a:ext cx="3408191" cy="798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2E6B-4ED1-4536-9403-5E970E2AC194}">
      <dsp:nvSpPr>
        <dsp:cNvPr id="0" name=""/>
        <dsp:cNvSpPr/>
      </dsp:nvSpPr>
      <dsp:spPr>
        <a:xfrm>
          <a:off x="3452"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1800" b="0" kern="1200" dirty="0">
              <a:solidFill>
                <a:schemeClr val="tx1"/>
              </a:solidFill>
              <a:latin typeface="Calibri" panose="020F0502020204030204"/>
              <a:ea typeface="+mn-ea"/>
              <a:cs typeface="+mn-cs"/>
            </a:rPr>
            <a:t>(prestations définies)</a:t>
          </a:r>
        </a:p>
      </dsp:txBody>
      <dsp:txXfrm>
        <a:off x="402769" y="0"/>
        <a:ext cx="3408191" cy="798633"/>
      </dsp:txXfrm>
    </dsp:sp>
    <dsp:sp modelId="{DC95A251-3CAC-4EC5-9665-9577C21240B0}">
      <dsp:nvSpPr>
        <dsp:cNvPr id="0" name=""/>
        <dsp:cNvSpPr/>
      </dsp:nvSpPr>
      <dsp:spPr>
        <a:xfrm>
          <a:off x="3789594"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82550" cap="flat" cmpd="thinThick" algn="ctr">
          <a:solidFill>
            <a:schemeClr val="accent2"/>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Assurance décès</a:t>
          </a:r>
        </a:p>
        <a:p>
          <a:pPr marL="0" lvl="0" indent="0" algn="ctr" defTabSz="711200">
            <a:lnSpc>
              <a:spcPct val="90000"/>
            </a:lnSpc>
            <a:spcBef>
              <a:spcPct val="0"/>
            </a:spcBef>
            <a:spcAft>
              <a:spcPct val="35000"/>
            </a:spcAft>
            <a:buNone/>
          </a:pPr>
          <a:r>
            <a:rPr lang="fr-FR" sz="2000" b="1" kern="1200" dirty="0">
              <a:solidFill>
                <a:prstClr val="white"/>
              </a:solidFill>
              <a:latin typeface="Calibri" panose="020F0502020204030204"/>
              <a:ea typeface="+mn-ea"/>
              <a:cs typeface="+mn-cs"/>
            </a:rPr>
            <a:t>(contributions définies)</a:t>
          </a:r>
        </a:p>
      </dsp:txBody>
      <dsp:txXfrm>
        <a:off x="4188911" y="0"/>
        <a:ext cx="3408191" cy="798633"/>
      </dsp:txXfrm>
    </dsp:sp>
    <dsp:sp modelId="{C79099D8-4414-4A08-9727-0C9C7EC840D3}">
      <dsp:nvSpPr>
        <dsp:cNvPr id="0" name=""/>
        <dsp:cNvSpPr/>
      </dsp:nvSpPr>
      <dsp:spPr>
        <a:xfrm>
          <a:off x="7575736" y="0"/>
          <a:ext cx="4206824" cy="798633"/>
        </a:xfrm>
        <a:prstGeom prst="chevron">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fr-FR" sz="2200" kern="1200" dirty="0"/>
            <a:t>Normes</a:t>
          </a:r>
          <a:r>
            <a:rPr lang="fr-FR" sz="2200" kern="1200" baseline="0" dirty="0"/>
            <a:t> comptables</a:t>
          </a:r>
        </a:p>
        <a:p>
          <a:pPr marL="0" lvl="0" indent="0" algn="ctr" defTabSz="977900">
            <a:lnSpc>
              <a:spcPct val="90000"/>
            </a:lnSpc>
            <a:spcBef>
              <a:spcPct val="0"/>
            </a:spcBef>
            <a:spcAft>
              <a:spcPct val="35000"/>
            </a:spcAft>
            <a:buNone/>
          </a:pPr>
          <a:r>
            <a:rPr lang="fr-FR" sz="2200" kern="1200" baseline="0" dirty="0"/>
            <a:t>IAS19</a:t>
          </a:r>
          <a:endParaRPr lang="fr-FR" sz="2200" kern="1200" dirty="0"/>
        </a:p>
      </dsp:txBody>
      <dsp:txXfrm>
        <a:off x="7975053" y="0"/>
        <a:ext cx="3408191" cy="7986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D5A00-5BEA-4A2C-8678-8E766ECC9697}" type="datetimeFigureOut">
              <a:rPr lang="fr-FR" smtClean="0"/>
              <a:pPr/>
              <a:t>22/10/2021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BB2A4-2279-45AC-A9D9-5428D9436327}" type="slidenum">
              <a:rPr lang="fr-FR" smtClean="0"/>
              <a:pPr/>
              <a:t>‹#›</a:t>
            </a:fld>
            <a:endParaRPr lang="fr-FR"/>
          </a:p>
        </p:txBody>
      </p:sp>
    </p:spTree>
    <p:extLst>
      <p:ext uri="{BB962C8B-B14F-4D97-AF65-F5344CB8AC3E}">
        <p14:creationId xmlns:p14="http://schemas.microsoft.com/office/powerpoint/2010/main" val="333306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a:t>
            </a:fld>
            <a:endParaRPr lang="fr-FR"/>
          </a:p>
        </p:txBody>
      </p:sp>
    </p:spTree>
    <p:extLst>
      <p:ext uri="{BB962C8B-B14F-4D97-AF65-F5344CB8AC3E}">
        <p14:creationId xmlns:p14="http://schemas.microsoft.com/office/powerpoint/2010/main" val="101004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10</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11</a:t>
            </a:fld>
            <a:endParaRPr lang="fr-FR"/>
          </a:p>
        </p:txBody>
      </p:sp>
    </p:spTree>
    <p:extLst>
      <p:ext uri="{BB962C8B-B14F-4D97-AF65-F5344CB8AC3E}">
        <p14:creationId xmlns:p14="http://schemas.microsoft.com/office/powerpoint/2010/main" val="157159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12</a:t>
            </a:fld>
            <a:endParaRPr lang="fr-FR"/>
          </a:p>
        </p:txBody>
      </p:sp>
    </p:spTree>
    <p:extLst>
      <p:ext uri="{BB962C8B-B14F-4D97-AF65-F5344CB8AC3E}">
        <p14:creationId xmlns:p14="http://schemas.microsoft.com/office/powerpoint/2010/main" val="258729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13</a:t>
            </a:fld>
            <a:endParaRPr lang="fr-FR"/>
          </a:p>
        </p:txBody>
      </p:sp>
    </p:spTree>
    <p:extLst>
      <p:ext uri="{BB962C8B-B14F-4D97-AF65-F5344CB8AC3E}">
        <p14:creationId xmlns:p14="http://schemas.microsoft.com/office/powerpoint/2010/main" val="842508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14</a:t>
            </a:fld>
            <a:endParaRPr lang="fr-FR"/>
          </a:p>
        </p:txBody>
      </p:sp>
    </p:spTree>
    <p:extLst>
      <p:ext uri="{BB962C8B-B14F-4D97-AF65-F5344CB8AC3E}">
        <p14:creationId xmlns:p14="http://schemas.microsoft.com/office/powerpoint/2010/main" val="333289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15</a:t>
            </a:fld>
            <a:endParaRPr lang="fr-FR"/>
          </a:p>
        </p:txBody>
      </p:sp>
    </p:spTree>
    <p:extLst>
      <p:ext uri="{BB962C8B-B14F-4D97-AF65-F5344CB8AC3E}">
        <p14:creationId xmlns:p14="http://schemas.microsoft.com/office/powerpoint/2010/main" val="117713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16</a:t>
            </a:fld>
            <a:endParaRPr lang="fr-FR"/>
          </a:p>
        </p:txBody>
      </p:sp>
    </p:spTree>
    <p:extLst>
      <p:ext uri="{BB962C8B-B14F-4D97-AF65-F5344CB8AC3E}">
        <p14:creationId xmlns:p14="http://schemas.microsoft.com/office/powerpoint/2010/main" val="68973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17</a:t>
            </a:fld>
            <a:endParaRPr lang="fr-FR"/>
          </a:p>
        </p:txBody>
      </p:sp>
    </p:spTree>
    <p:extLst>
      <p:ext uri="{BB962C8B-B14F-4D97-AF65-F5344CB8AC3E}">
        <p14:creationId xmlns:p14="http://schemas.microsoft.com/office/powerpoint/2010/main" val="114877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18</a:t>
            </a:fld>
            <a:endParaRPr lang="fr-FR"/>
          </a:p>
        </p:txBody>
      </p:sp>
    </p:spTree>
    <p:extLst>
      <p:ext uri="{BB962C8B-B14F-4D97-AF65-F5344CB8AC3E}">
        <p14:creationId xmlns:p14="http://schemas.microsoft.com/office/powerpoint/2010/main" val="228202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19</a:t>
            </a:fld>
            <a:endParaRPr lang="fr-FR"/>
          </a:p>
        </p:txBody>
      </p:sp>
    </p:spTree>
    <p:extLst>
      <p:ext uri="{BB962C8B-B14F-4D97-AF65-F5344CB8AC3E}">
        <p14:creationId xmlns:p14="http://schemas.microsoft.com/office/powerpoint/2010/main" val="417157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Avant</a:t>
            </a:r>
            <a:r>
              <a:rPr lang="fr-FR" baseline="0" dirty="0"/>
              <a:t> de commencer cette présentation, nous ferons une brève «Introduction». Ensuite nous présenterons «les bilans de retraite». Nous passerons après aux «évaluations actuarielles» et nous enchainerons avec quelques éléments en relation avec les engagements sociaux et les normes comptables IAS19. Et enfin avant de conclure, nous dévoilerons «le ressenti de la mission».</a:t>
            </a:r>
            <a:endParaRPr lang="fr-FR" dirty="0"/>
          </a:p>
          <a:p>
            <a:endParaRPr lang="en-US"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a:t>
            </a:fld>
            <a:endParaRPr lang="fr-FR"/>
          </a:p>
        </p:txBody>
      </p:sp>
    </p:spTree>
    <p:extLst>
      <p:ext uri="{BB962C8B-B14F-4D97-AF65-F5344CB8AC3E}">
        <p14:creationId xmlns:p14="http://schemas.microsoft.com/office/powerpoint/2010/main" val="3089258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20</a:t>
            </a:fld>
            <a:endParaRPr lang="fr-FR"/>
          </a:p>
        </p:txBody>
      </p:sp>
    </p:spTree>
    <p:extLst>
      <p:ext uri="{BB962C8B-B14F-4D97-AF65-F5344CB8AC3E}">
        <p14:creationId xmlns:p14="http://schemas.microsoft.com/office/powerpoint/2010/main" val="4013644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21</a:t>
            </a:fld>
            <a:endParaRPr lang="fr-FR"/>
          </a:p>
        </p:txBody>
      </p:sp>
    </p:spTree>
    <p:extLst>
      <p:ext uri="{BB962C8B-B14F-4D97-AF65-F5344CB8AC3E}">
        <p14:creationId xmlns:p14="http://schemas.microsoft.com/office/powerpoint/2010/main" val="1882025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22</a:t>
            </a:fld>
            <a:endParaRPr lang="fr-FR"/>
          </a:p>
        </p:txBody>
      </p:sp>
    </p:spTree>
    <p:extLst>
      <p:ext uri="{BB962C8B-B14F-4D97-AF65-F5344CB8AC3E}">
        <p14:creationId xmlns:p14="http://schemas.microsoft.com/office/powerpoint/2010/main" val="393609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23</a:t>
            </a:fld>
            <a:endParaRPr lang="fr-FR"/>
          </a:p>
        </p:txBody>
      </p:sp>
    </p:spTree>
    <p:extLst>
      <p:ext uri="{BB962C8B-B14F-4D97-AF65-F5344CB8AC3E}">
        <p14:creationId xmlns:p14="http://schemas.microsoft.com/office/powerpoint/2010/main" val="1302467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24</a:t>
            </a:fld>
            <a:endParaRPr lang="fr-FR"/>
          </a:p>
        </p:txBody>
      </p:sp>
    </p:spTree>
    <p:extLst>
      <p:ext uri="{BB962C8B-B14F-4D97-AF65-F5344CB8AC3E}">
        <p14:creationId xmlns:p14="http://schemas.microsoft.com/office/powerpoint/2010/main" val="2391739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25</a:t>
            </a:fld>
            <a:endParaRPr lang="fr-FR"/>
          </a:p>
        </p:txBody>
      </p:sp>
    </p:spTree>
    <p:extLst>
      <p:ext uri="{BB962C8B-B14F-4D97-AF65-F5344CB8AC3E}">
        <p14:creationId xmlns:p14="http://schemas.microsoft.com/office/powerpoint/2010/main" val="2607647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26</a:t>
            </a:fld>
            <a:endParaRPr lang="fr-FR"/>
          </a:p>
        </p:txBody>
      </p:sp>
    </p:spTree>
    <p:extLst>
      <p:ext uri="{BB962C8B-B14F-4D97-AF65-F5344CB8AC3E}">
        <p14:creationId xmlns:p14="http://schemas.microsoft.com/office/powerpoint/2010/main" val="1563431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27</a:t>
            </a:fld>
            <a:endParaRPr lang="fr-FR"/>
          </a:p>
        </p:txBody>
      </p:sp>
    </p:spTree>
    <p:extLst>
      <p:ext uri="{BB962C8B-B14F-4D97-AF65-F5344CB8AC3E}">
        <p14:creationId xmlns:p14="http://schemas.microsoft.com/office/powerpoint/2010/main" val="135231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24BB2A4-2279-45AC-A9D9-5428D9436327}" type="slidenum">
              <a:rPr lang="fr-FR" smtClean="0"/>
              <a:pPr/>
              <a:t>28</a:t>
            </a:fld>
            <a:endParaRPr lang="fr-FR"/>
          </a:p>
        </p:txBody>
      </p:sp>
    </p:spTree>
    <p:extLst>
      <p:ext uri="{BB962C8B-B14F-4D97-AF65-F5344CB8AC3E}">
        <p14:creationId xmlns:p14="http://schemas.microsoft.com/office/powerpoint/2010/main" val="2990537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3</a:t>
            </a:fld>
            <a:endParaRPr lang="en-GB"/>
          </a:p>
        </p:txBody>
      </p:sp>
    </p:spTree>
    <p:extLst>
      <p:ext uri="{BB962C8B-B14F-4D97-AF65-F5344CB8AC3E}">
        <p14:creationId xmlns:p14="http://schemas.microsoft.com/office/powerpoint/2010/main" val="198062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4</a:t>
            </a:fld>
            <a:endParaRPr lang="en-GB"/>
          </a:p>
        </p:txBody>
      </p:sp>
    </p:spTree>
    <p:extLst>
      <p:ext uri="{BB962C8B-B14F-4D97-AF65-F5344CB8AC3E}">
        <p14:creationId xmlns:p14="http://schemas.microsoft.com/office/powerpoint/2010/main" val="3899085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5</a:t>
            </a:fld>
            <a:endParaRPr lang="en-GB"/>
          </a:p>
        </p:txBody>
      </p:sp>
    </p:spTree>
    <p:extLst>
      <p:ext uri="{BB962C8B-B14F-4D97-AF65-F5344CB8AC3E}">
        <p14:creationId xmlns:p14="http://schemas.microsoft.com/office/powerpoint/2010/main" val="33770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6</a:t>
            </a:fld>
            <a:endParaRPr lang="en-GB"/>
          </a:p>
        </p:txBody>
      </p:sp>
    </p:spTree>
    <p:extLst>
      <p:ext uri="{BB962C8B-B14F-4D97-AF65-F5344CB8AC3E}">
        <p14:creationId xmlns:p14="http://schemas.microsoft.com/office/powerpoint/2010/main" val="127323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7</a:t>
            </a:fld>
            <a:endParaRPr lang="en-GB"/>
          </a:p>
        </p:txBody>
      </p:sp>
    </p:spTree>
    <p:extLst>
      <p:ext uri="{BB962C8B-B14F-4D97-AF65-F5344CB8AC3E}">
        <p14:creationId xmlns:p14="http://schemas.microsoft.com/office/powerpoint/2010/main" val="124334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8</a:t>
            </a:fld>
            <a:endParaRPr lang="en-GB"/>
          </a:p>
        </p:txBody>
      </p:sp>
    </p:spTree>
    <p:extLst>
      <p:ext uri="{BB962C8B-B14F-4D97-AF65-F5344CB8AC3E}">
        <p14:creationId xmlns:p14="http://schemas.microsoft.com/office/powerpoint/2010/main" val="24192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sz="1200" dirty="0"/>
          </a:p>
        </p:txBody>
      </p:sp>
      <p:sp>
        <p:nvSpPr>
          <p:cNvPr id="4" name="Espace réservé du numéro de diapositive 3"/>
          <p:cNvSpPr>
            <a:spLocks noGrp="1"/>
          </p:cNvSpPr>
          <p:nvPr>
            <p:ph type="sldNum" sz="quarter" idx="10"/>
          </p:nvPr>
        </p:nvSpPr>
        <p:spPr/>
        <p:txBody>
          <a:bodyPr/>
          <a:lstStyle/>
          <a:p>
            <a:fld id="{EC4448BF-A21D-4327-9337-DE405765AFEB}" type="slidenum">
              <a:rPr lang="en-GB" smtClean="0"/>
              <a:pPr/>
              <a:t>9</a:t>
            </a:fld>
            <a:endParaRPr lang="en-GB"/>
          </a:p>
        </p:txBody>
      </p:sp>
    </p:spTree>
    <p:extLst>
      <p:ext uri="{BB962C8B-B14F-4D97-AF65-F5344CB8AC3E}">
        <p14:creationId xmlns:p14="http://schemas.microsoft.com/office/powerpoint/2010/main" val="388734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26B0795F-7810-4BA4-9D4F-40F3FF433B78}" type="datetime1">
              <a:rPr lang="fr-FR" smtClean="0"/>
              <a:pPr/>
              <a:t>22/10/2021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94289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829F74-C7E8-4ADE-8092-E6CF6C197F78}" type="datetime1">
              <a:rPr lang="fr-FR" smtClean="0"/>
              <a:pPr/>
              <a:t>22/10/2021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313872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621E03B-3C24-4AC7-A48A-BEC20800319E}" type="datetime1">
              <a:rPr lang="fr-FR" smtClean="0"/>
              <a:pPr/>
              <a:t>22/10/2021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83350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13C9718-B17B-4C52-B61F-BD5AEB45772B}" type="datetime1">
              <a:rPr lang="fr-FR" smtClean="0"/>
              <a:pPr/>
              <a:t>22/10/2021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03472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B5FF2868-8F62-460C-9D6F-DB3690916181}" type="datetime1">
              <a:rPr lang="fr-FR" smtClean="0"/>
              <a:pPr/>
              <a:t>22/10/2021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80038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7899233-44E1-410B-92BA-BF704794C942}" type="datetime1">
              <a:rPr lang="fr-FR" smtClean="0"/>
              <a:pPr/>
              <a:t>22/10/2021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64192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E979D395-4832-4408-8346-4F8C5281D0C9}" type="datetime1">
              <a:rPr lang="fr-FR" smtClean="0"/>
              <a:pPr/>
              <a:t>22/10/2021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22140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9036EF79-318B-4CCD-AF4B-7A2557ADB8A5}" type="datetime1">
              <a:rPr lang="fr-FR" smtClean="0"/>
              <a:pPr/>
              <a:t>22/10/2021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145858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B8BD21-E31E-4DAF-B4EC-55520E9B9006}" type="datetime1">
              <a:rPr lang="fr-FR" smtClean="0"/>
              <a:pPr/>
              <a:t>22/10/2021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218481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DF0D423-55FD-46D7-AB95-55DE41F6323A}" type="datetime1">
              <a:rPr lang="fr-FR" smtClean="0"/>
              <a:pPr/>
              <a:t>22/10/2021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406925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5CDB781-D97B-4D64-A8E7-3BA06DB40C10}" type="datetime1">
              <a:rPr lang="fr-FR" smtClean="0"/>
              <a:pPr/>
              <a:t>22/10/2021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09BF02-140A-4B3E-909B-DA769343B79F}" type="slidenum">
              <a:rPr lang="fr-FR" smtClean="0"/>
              <a:pPr/>
              <a:t>‹#›</a:t>
            </a:fld>
            <a:endParaRPr lang="fr-FR"/>
          </a:p>
        </p:txBody>
      </p:sp>
    </p:spTree>
    <p:extLst>
      <p:ext uri="{BB962C8B-B14F-4D97-AF65-F5344CB8AC3E}">
        <p14:creationId xmlns:p14="http://schemas.microsoft.com/office/powerpoint/2010/main" val="317761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359C6-8FF5-40BF-BA0B-08BEABABEC1B}" type="datetime1">
              <a:rPr lang="fr-FR" smtClean="0"/>
              <a:pPr/>
              <a:t>22/10/2021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9BF02-140A-4B3E-909B-DA769343B79F}" type="slidenum">
              <a:rPr lang="fr-FR" smtClean="0"/>
              <a:pPr/>
              <a:t>‹#›</a:t>
            </a:fld>
            <a:endParaRPr lang="fr-FR"/>
          </a:p>
        </p:txBody>
      </p:sp>
    </p:spTree>
    <p:extLst>
      <p:ext uri="{BB962C8B-B14F-4D97-AF65-F5344CB8AC3E}">
        <p14:creationId xmlns:p14="http://schemas.microsoft.com/office/powerpoint/2010/main" val="26733151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22.PNG"/><Relationship Id="rId5" Type="http://schemas.openxmlformats.org/officeDocument/2006/relationships/diagramQuickStyle" Target="../diagrams/quickStyle9.xml"/><Relationship Id="rId10" Type="http://schemas.openxmlformats.org/officeDocument/2006/relationships/image" Target="../media/image21.PNG"/><Relationship Id="rId4" Type="http://schemas.openxmlformats.org/officeDocument/2006/relationships/diagramLayout" Target="../diagrams/layout9.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26.PNG"/><Relationship Id="rId4" Type="http://schemas.openxmlformats.org/officeDocument/2006/relationships/diagramLayout" Target="../diagrams/layout11.xml"/><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32.PNG"/><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1.xml"/><Relationship Id="rId11" Type="http://schemas.openxmlformats.org/officeDocument/2006/relationships/image" Target="../media/image37.PNG"/><Relationship Id="rId5" Type="http://schemas.openxmlformats.org/officeDocument/2006/relationships/diagramQuickStyle" Target="../diagrams/quickStyle21.xml"/><Relationship Id="rId10" Type="http://schemas.openxmlformats.org/officeDocument/2006/relationships/image" Target="../media/image36.PNG"/><Relationship Id="rId4" Type="http://schemas.openxmlformats.org/officeDocument/2006/relationships/diagramLayout" Target="../diagrams/layout21.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10" Type="http://schemas.openxmlformats.org/officeDocument/2006/relationships/image" Target="../media/image43.PNG"/><Relationship Id="rId4" Type="http://schemas.openxmlformats.org/officeDocument/2006/relationships/diagramLayout" Target="../diagrams/layout25.xml"/><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6.PNG"/><Relationship Id="rId5" Type="http://schemas.openxmlformats.org/officeDocument/2006/relationships/diagramQuickStyle" Target="../diagrams/quickStyle3.xml"/><Relationship Id="rId10" Type="http://schemas.openxmlformats.org/officeDocument/2006/relationships/image" Target="../media/image5.PNG"/><Relationship Id="rId4" Type="http://schemas.openxmlformats.org/officeDocument/2006/relationships/diagramLayout" Target="../diagrams/layout3.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1.PNG"/><Relationship Id="rId4" Type="http://schemas.openxmlformats.org/officeDocument/2006/relationships/diagramLayout" Target="../diagrams/layout4.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17.PNG"/><Relationship Id="rId5" Type="http://schemas.openxmlformats.org/officeDocument/2006/relationships/diagramQuickStyle" Target="../diagrams/quickStyle7.xml"/><Relationship Id="rId10" Type="http://schemas.openxmlformats.org/officeDocument/2006/relationships/image" Target="../media/image16.PNG"/><Relationship Id="rId4" Type="http://schemas.openxmlformats.org/officeDocument/2006/relationships/diagramLayout" Target="../diagrams/layout7.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39240" y="1676400"/>
            <a:ext cx="9037320" cy="2135944"/>
          </a:xfrm>
        </p:spPr>
        <p:txBody>
          <a:bodyPr>
            <a:noAutofit/>
          </a:bodyPr>
          <a:lstStyle/>
          <a:p>
            <a:pPr marL="1076325" indent="-1076325" algn="r"/>
            <a:r>
              <a:rPr lang="fr-FR" sz="4400" dirty="0">
                <a:latin typeface="Cambria" panose="02040503050406030204" pitchFamily="18" charset="0"/>
              </a:rPr>
              <a:t>La prévoyance décès</a:t>
            </a:r>
          </a:p>
          <a:p>
            <a:pPr marL="1076325" indent="-1076325" algn="r"/>
            <a:r>
              <a:rPr lang="fr-FR" sz="4400" dirty="0">
                <a:latin typeface="Cambria" panose="02040503050406030204" pitchFamily="18" charset="0"/>
              </a:rPr>
              <a:t>IAS19</a:t>
            </a:r>
          </a:p>
        </p:txBody>
      </p:sp>
      <p:sp>
        <p:nvSpPr>
          <p:cNvPr id="9" name="ZoneTexte 8"/>
          <p:cNvSpPr txBox="1"/>
          <p:nvPr/>
        </p:nvSpPr>
        <p:spPr>
          <a:xfrm>
            <a:off x="2467914" y="4140830"/>
            <a:ext cx="5731206" cy="923330"/>
          </a:xfrm>
          <a:prstGeom prst="rect">
            <a:avLst/>
          </a:prstGeom>
          <a:noFill/>
        </p:spPr>
        <p:txBody>
          <a:bodyPr wrap="square" rtlCol="0">
            <a:spAutoFit/>
          </a:bodyPr>
          <a:lstStyle/>
          <a:p>
            <a:pPr>
              <a:lnSpc>
                <a:spcPct val="150000"/>
              </a:lnSpc>
            </a:pPr>
            <a:r>
              <a:rPr lang="fr-FR" dirty="0">
                <a:latin typeface="Cambria" panose="02040503050406030204" pitchFamily="18" charset="0"/>
              </a:rPr>
              <a:t>Fait par :</a:t>
            </a:r>
          </a:p>
          <a:p>
            <a:pPr>
              <a:lnSpc>
                <a:spcPct val="150000"/>
              </a:lnSpc>
            </a:pPr>
            <a:r>
              <a:rPr lang="fr-FR" dirty="0">
                <a:latin typeface="Cambria" panose="02040503050406030204" pitchFamily="18" charset="0"/>
              </a:rPr>
              <a:t>M. HAIMOUD Oussama</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1</a:t>
            </a:fld>
            <a:endParaRPr lang="fr-FR" sz="1400" b="1" dirty="0"/>
          </a:p>
        </p:txBody>
      </p:sp>
      <p:sp>
        <p:nvSpPr>
          <p:cNvPr id="16" name="Espace réservé du pied de page 4"/>
          <p:cNvSpPr>
            <a:spLocks noGrp="1"/>
          </p:cNvSpPr>
          <p:nvPr>
            <p:ph type="ftr" sz="quarter" idx="11"/>
          </p:nvPr>
        </p:nvSpPr>
        <p:spPr>
          <a:xfrm>
            <a:off x="4554524" y="6184558"/>
            <a:ext cx="2952328" cy="365125"/>
          </a:xfrm>
        </p:spPr>
        <p:txBody>
          <a:bodyPr/>
          <a:lstStyle/>
          <a:p>
            <a:pPr algn="ctr"/>
            <a:r>
              <a:rPr lang="fr-FR" sz="1600" dirty="0">
                <a:solidFill>
                  <a:schemeClr val="bg1">
                    <a:lumMod val="50000"/>
                  </a:schemeClr>
                </a:solidFill>
              </a:rPr>
              <a:t>Juin </a:t>
            </a:r>
            <a:r>
              <a:rPr lang="fr-FR" sz="1600" b="0" dirty="0">
                <a:solidFill>
                  <a:schemeClr val="bg1">
                    <a:lumMod val="50000"/>
                  </a:schemeClr>
                </a:solidFill>
              </a:rPr>
              <a:t>2018</a:t>
            </a:r>
          </a:p>
        </p:txBody>
      </p:sp>
    </p:spTree>
    <p:extLst>
      <p:ext uri="{BB962C8B-B14F-4D97-AF65-F5344CB8AC3E}">
        <p14:creationId xmlns:p14="http://schemas.microsoft.com/office/powerpoint/2010/main" val="3870078663"/>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2532853334"/>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10</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561052"/>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Lorsque le plan retraite est de type contributions définies, 2 possibilités se présentent pour adjoindre une couverture décès : par intégration dans la contributions définie ou par ajout d’un plan décès autonome (formule parfois appelée plan combiné).</a:t>
            </a:r>
          </a:p>
          <a:p>
            <a:pPr marL="1076325" indent="-1076325" rtl="1">
              <a:lnSpc>
                <a:spcPct val="90000"/>
              </a:lnSpc>
              <a:spcBef>
                <a:spcPts val="1000"/>
              </a:spcBef>
            </a:pPr>
            <a:r>
              <a:rPr lang="fr-FR" sz="2000" dirty="0"/>
              <a:t>Nous étudierons ci-dessous successivement ces 2 possibilités ; nous terminerons comme au chapitre précédant par le cas du décès après la retraite.</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Dans ce cas la contribution définie fixée par le plan servira aussi bien à constituer des prestations à la retraite que des prestations en cas de décès avant la retraite.</a:t>
            </a:r>
          </a:p>
          <a:p>
            <a:pPr marL="1076325" indent="-1076325" rtl="1">
              <a:lnSpc>
                <a:spcPct val="90000"/>
              </a:lnSpc>
              <a:spcBef>
                <a:spcPts val="1000"/>
              </a:spcBef>
            </a:pPr>
            <a:r>
              <a:rPr lang="fr-FR" sz="2000" dirty="0"/>
              <a:t>Plutôt que d’être portée dans une combinaison d’assurance de type capital différé sans remboursement, les contributions sont versées dans une combinaison d’assurance comprenant du décès. Bien entendu, les prestations retraite dans ce cas seront moindres puisque amputées du coût de cette couverture décès.</a:t>
            </a:r>
          </a:p>
          <a:p>
            <a:pPr marL="1076325" indent="-1076325" rtl="1">
              <a:lnSpc>
                <a:spcPct val="90000"/>
              </a:lnSpc>
              <a:spcBef>
                <a:spcPts val="1000"/>
              </a:spcBef>
            </a:pPr>
            <a:r>
              <a:rPr lang="fr-FR" sz="2000" dirty="0"/>
              <a:t>En vue de se fixer les idées, considérons un plan en contributions définies égal à 5% du salaire : </a:t>
            </a:r>
          </a:p>
        </p:txBody>
      </p:sp>
      <p:sp>
        <p:nvSpPr>
          <p:cNvPr id="8" name="Text Box 29">
            <a:extLst>
              <a:ext uri="{FF2B5EF4-FFF2-40B4-BE49-F238E27FC236}">
                <a16:creationId xmlns:a16="http://schemas.microsoft.com/office/drawing/2014/main" id="{6C521D26-0503-4902-AE7E-925B426FD7F7}"/>
              </a:ext>
            </a:extLst>
          </p:cNvPr>
          <p:cNvSpPr txBox="1">
            <a:spLocks noChangeArrowheads="1"/>
          </p:cNvSpPr>
          <p:nvPr/>
        </p:nvSpPr>
        <p:spPr bwMode="auto">
          <a:xfrm>
            <a:off x="4490413" y="1066274"/>
            <a:ext cx="2252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Introduction :</a:t>
            </a:r>
          </a:p>
        </p:txBody>
      </p:sp>
      <p:sp>
        <p:nvSpPr>
          <p:cNvPr id="9" name="Text Box 29">
            <a:extLst>
              <a:ext uri="{FF2B5EF4-FFF2-40B4-BE49-F238E27FC236}">
                <a16:creationId xmlns:a16="http://schemas.microsoft.com/office/drawing/2014/main" id="{0876FCE3-F1C0-425B-9690-1F47E6CDDC7B}"/>
              </a:ext>
            </a:extLst>
          </p:cNvPr>
          <p:cNvSpPr txBox="1">
            <a:spLocks noChangeArrowheads="1"/>
          </p:cNvSpPr>
          <p:nvPr/>
        </p:nvSpPr>
        <p:spPr bwMode="auto">
          <a:xfrm>
            <a:off x="2627211" y="3286625"/>
            <a:ext cx="59740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Décès intégré dans la contribution définie :</a:t>
            </a:r>
          </a:p>
        </p:txBody>
      </p:sp>
      <p:pic>
        <p:nvPicPr>
          <p:cNvPr id="3" name="Picture 2">
            <a:extLst>
              <a:ext uri="{FF2B5EF4-FFF2-40B4-BE49-F238E27FC236}">
                <a16:creationId xmlns:a16="http://schemas.microsoft.com/office/drawing/2014/main" id="{043361CD-CE9E-43C6-939B-E77350811F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135" y="6189259"/>
            <a:ext cx="1324160" cy="461665"/>
          </a:xfrm>
          <a:prstGeom prst="rect">
            <a:avLst/>
          </a:prstGeom>
        </p:spPr>
      </p:pic>
    </p:spTree>
    <p:extLst>
      <p:ext uri="{BB962C8B-B14F-4D97-AF65-F5344CB8AC3E}">
        <p14:creationId xmlns:p14="http://schemas.microsoft.com/office/powerpoint/2010/main" val="18164753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11</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561052"/>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En l’absence de couverture décès, ces primes sont portées en capital différé dans remboursement.</a:t>
            </a:r>
          </a:p>
          <a:p>
            <a:pPr marL="1076325" indent="-1076325" rtl="1">
              <a:lnSpc>
                <a:spcPct val="90000"/>
              </a:lnSpc>
              <a:spcBef>
                <a:spcPts val="1000"/>
              </a:spcBef>
            </a:pPr>
            <a:r>
              <a:rPr lang="fr-FR" sz="2000" dirty="0"/>
              <a:t>Aussi en travaillant en primes constantes, le capital assuré la 1</a:t>
            </a:r>
            <a:r>
              <a:rPr lang="fr-FR" sz="2000" baseline="30000" dirty="0"/>
              <a:t>ère</a:t>
            </a:r>
            <a:r>
              <a:rPr lang="fr-FR" sz="2000" dirty="0"/>
              <a:t> année d’affiliation sera donné par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Les années suivantes, en fonction de l’évolution des salaires, la contribution évoluera et donnera naissance à un capital retraite donné récursivement par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Si le plan de retraite est exprimé en rente, il vient successivement pour la rente assurée :</a:t>
            </a:r>
          </a:p>
          <a:p>
            <a:pPr marL="1076325" indent="-1076325" rtl="1">
              <a:lnSpc>
                <a:spcPct val="90000"/>
              </a:lnSpc>
              <a:spcBef>
                <a:spcPts val="1000"/>
              </a:spcBef>
            </a:pPr>
            <a:r>
              <a:rPr lang="fr-FR" sz="2000" dirty="0"/>
              <a:t>1</a:t>
            </a:r>
            <a:r>
              <a:rPr lang="fr-FR" sz="2000" baseline="30000" dirty="0"/>
              <a:t>ère</a:t>
            </a:r>
            <a:r>
              <a:rPr lang="fr-FR" sz="2000" dirty="0"/>
              <a:t> année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Années ultérieures :  </a:t>
            </a:r>
          </a:p>
        </p:txBody>
      </p:sp>
      <p:sp>
        <p:nvSpPr>
          <p:cNvPr id="8" name="Text Box 29">
            <a:extLst>
              <a:ext uri="{FF2B5EF4-FFF2-40B4-BE49-F238E27FC236}">
                <a16:creationId xmlns:a16="http://schemas.microsoft.com/office/drawing/2014/main" id="{6C521D26-0503-4902-AE7E-925B426FD7F7}"/>
              </a:ext>
            </a:extLst>
          </p:cNvPr>
          <p:cNvSpPr txBox="1">
            <a:spLocks noChangeArrowheads="1"/>
          </p:cNvSpPr>
          <p:nvPr/>
        </p:nvSpPr>
        <p:spPr bwMode="auto">
          <a:xfrm>
            <a:off x="1500693" y="1066274"/>
            <a:ext cx="82317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2.1) Plan sans garantie décès (assurances de capitaux différés) :</a:t>
            </a:r>
          </a:p>
        </p:txBody>
      </p:sp>
      <p:pic>
        <p:nvPicPr>
          <p:cNvPr id="5" name="Picture 4" descr="Diagram&#10;&#10;Description automatically generated">
            <a:extLst>
              <a:ext uri="{FF2B5EF4-FFF2-40B4-BE49-F238E27FC236}">
                <a16:creationId xmlns:a16="http://schemas.microsoft.com/office/drawing/2014/main" id="{ACB0BA39-0362-4057-8E6B-BF75554826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2761" y="2341573"/>
            <a:ext cx="2886478" cy="504895"/>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01757709-8265-442B-A633-7D6650199B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2181" y="3359433"/>
            <a:ext cx="3667637" cy="504895"/>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9E9B0C32-D268-4AB1-84D6-17FF247E4E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7519" y="4179675"/>
            <a:ext cx="3629532" cy="552527"/>
          </a:xfrm>
          <a:prstGeom prst="rect">
            <a:avLst/>
          </a:prstGeom>
        </p:spPr>
      </p:pic>
      <p:pic>
        <p:nvPicPr>
          <p:cNvPr id="13" name="Picture 12" descr="Logo, company name&#10;&#10;Description automatically generated with medium confidence">
            <a:extLst>
              <a:ext uri="{FF2B5EF4-FFF2-40B4-BE49-F238E27FC236}">
                <a16:creationId xmlns:a16="http://schemas.microsoft.com/office/drawing/2014/main" id="{741F7560-112E-4096-8981-80A2B364258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83679" y="5004910"/>
            <a:ext cx="4058216" cy="562053"/>
          </a:xfrm>
          <a:prstGeom prst="rect">
            <a:avLst/>
          </a:prstGeom>
        </p:spPr>
      </p:pic>
    </p:spTree>
    <p:extLst>
      <p:ext uri="{BB962C8B-B14F-4D97-AF65-F5344CB8AC3E}">
        <p14:creationId xmlns:p14="http://schemas.microsoft.com/office/powerpoint/2010/main" val="14493852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12</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561052"/>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Dans ce cas la contribution est portée dans une assurance de capitaux de genre mixte qui prévoit un certain rapport entre le capital décès à payer en cas de décès avant la retraite et le capital vie à payer à l’âge de la retraite. On parle d’une assurance mixte de capital 10/X (10 = capital décès; X = capital retraite).</a:t>
            </a:r>
          </a:p>
          <a:p>
            <a:pPr marL="1076325" indent="-1076325" rtl="1">
              <a:lnSpc>
                <a:spcPct val="90000"/>
              </a:lnSpc>
              <a:spcBef>
                <a:spcPts val="1000"/>
              </a:spcBef>
            </a:pPr>
            <a:r>
              <a:rPr lang="fr-FR" sz="2000" dirty="0"/>
              <a:t>Parfois le plan offre le choix à l’affilié de la contribution ou propose des combinaisons en fonction de son état civil et de ses charges de familles.</a:t>
            </a:r>
          </a:p>
          <a:p>
            <a:pPr marL="1076325" indent="-1076325" rtl="1">
              <a:lnSpc>
                <a:spcPct val="90000"/>
              </a:lnSpc>
              <a:spcBef>
                <a:spcPts val="1000"/>
              </a:spcBef>
            </a:pPr>
            <a:r>
              <a:rPr lang="fr-FR" sz="2000" dirty="0"/>
              <a:t>Par exemple : </a:t>
            </a:r>
          </a:p>
          <a:p>
            <a:pPr marL="1076325" indent="-1076325" rtl="1">
              <a:lnSpc>
                <a:spcPct val="90000"/>
              </a:lnSpc>
              <a:spcBef>
                <a:spcPts val="1000"/>
              </a:spcBef>
            </a:pPr>
            <a:r>
              <a:rPr lang="fr-FR" sz="2000" dirty="0"/>
              <a:t>+ mixte 10/20 pour célibataires</a:t>
            </a:r>
          </a:p>
          <a:p>
            <a:pPr marL="1076325" indent="-1076325" rtl="1">
              <a:lnSpc>
                <a:spcPct val="90000"/>
              </a:lnSpc>
              <a:spcBef>
                <a:spcPts val="1000"/>
              </a:spcBef>
            </a:pPr>
            <a:r>
              <a:rPr lang="fr-FR" sz="2000" dirty="0"/>
              <a:t>+ mixte 10/10 pour mariés sans enfants</a:t>
            </a:r>
          </a:p>
          <a:p>
            <a:pPr marL="1076325" indent="-1076325" rtl="1">
              <a:lnSpc>
                <a:spcPct val="90000"/>
              </a:lnSpc>
              <a:spcBef>
                <a:spcPts val="1000"/>
              </a:spcBef>
            </a:pPr>
            <a:r>
              <a:rPr lang="fr-FR" sz="2000" dirty="0"/>
              <a:t>+ mixte 10/5 pour mariés avec enfant</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En prenant le cas d’un plan en contributions définies de 5% du salaire, on a la 1</a:t>
            </a:r>
            <a:r>
              <a:rPr lang="fr-FR" sz="2000" baseline="30000" dirty="0"/>
              <a:t>ère</a:t>
            </a:r>
            <a:r>
              <a:rPr lang="fr-FR" sz="2000" dirty="0"/>
              <a:t> année :</a:t>
            </a:r>
          </a:p>
          <a:p>
            <a:pPr marL="1076325" indent="-1076325" rtl="1">
              <a:lnSpc>
                <a:spcPct val="90000"/>
              </a:lnSpc>
              <a:spcBef>
                <a:spcPts val="1000"/>
              </a:spcBef>
            </a:pPr>
            <a:endParaRPr lang="fr-FR" sz="2000" dirty="0"/>
          </a:p>
        </p:txBody>
      </p:sp>
      <p:sp>
        <p:nvSpPr>
          <p:cNvPr id="8" name="Text Box 29">
            <a:extLst>
              <a:ext uri="{FF2B5EF4-FFF2-40B4-BE49-F238E27FC236}">
                <a16:creationId xmlns:a16="http://schemas.microsoft.com/office/drawing/2014/main" id="{6C521D26-0503-4902-AE7E-925B426FD7F7}"/>
              </a:ext>
            </a:extLst>
          </p:cNvPr>
          <p:cNvSpPr txBox="1">
            <a:spLocks noChangeArrowheads="1"/>
          </p:cNvSpPr>
          <p:nvPr/>
        </p:nvSpPr>
        <p:spPr bwMode="auto">
          <a:xfrm>
            <a:off x="901461" y="1066274"/>
            <a:ext cx="9430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2.2) Plan en capital avec garantie décès (assurances mixtes de capitaux) :</a:t>
            </a:r>
          </a:p>
        </p:txBody>
      </p:sp>
      <p:pic>
        <p:nvPicPr>
          <p:cNvPr id="3" name="Picture 2" descr="Text&#10;&#10;Description automatically generated">
            <a:extLst>
              <a:ext uri="{FF2B5EF4-FFF2-40B4-BE49-F238E27FC236}">
                <a16:creationId xmlns:a16="http://schemas.microsoft.com/office/drawing/2014/main" id="{005C63FB-45F6-4633-9D4F-541E77F8D0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2767" y="5791726"/>
            <a:ext cx="4606465" cy="874113"/>
          </a:xfrm>
          <a:prstGeom prst="rect">
            <a:avLst/>
          </a:prstGeom>
        </p:spPr>
      </p:pic>
    </p:spTree>
    <p:extLst>
      <p:ext uri="{BB962C8B-B14F-4D97-AF65-F5344CB8AC3E}">
        <p14:creationId xmlns:p14="http://schemas.microsoft.com/office/powerpoint/2010/main" val="35425216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13</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153087"/>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Ensuite de manière récurrente, on a pour l’année t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On peur également porter les contributions définies dans une opération de rente prévoyant une rente de retraite à l’âge de la retraite et une rente décès en cas de décès avant l’âge de la retraite. On parle d’une assurance mixte de rente. Il y a lieu de fixer dans ce cas un taux de réversion R donnant le pourcentage de réversion au décès ( par exemple rente de retraite réversible à 2/3 en cas de </a:t>
            </a:r>
            <a:r>
              <a:rPr lang="fr-FR" sz="2000" dirty="0" err="1"/>
              <a:t>cécès</a:t>
            </a:r>
            <a:r>
              <a:rPr lang="fr-FR" sz="2000" dirty="0"/>
              <a:t>, R=2/3).</a:t>
            </a:r>
          </a:p>
          <a:p>
            <a:pPr marL="1076325" indent="-1076325" rtl="1">
              <a:lnSpc>
                <a:spcPct val="90000"/>
              </a:lnSpc>
              <a:spcBef>
                <a:spcPts val="1000"/>
              </a:spcBef>
            </a:pPr>
            <a:r>
              <a:rPr lang="fr-FR" sz="2000" dirty="0"/>
              <a:t>Les rentes assurées la 1</a:t>
            </a:r>
            <a:r>
              <a:rPr lang="fr-FR" sz="2000" baseline="30000" dirty="0"/>
              <a:t>ère</a:t>
            </a:r>
            <a:r>
              <a:rPr lang="fr-FR" sz="2000" dirty="0"/>
              <a:t> année d’affiliation sont données par :</a:t>
            </a:r>
          </a:p>
          <a:p>
            <a:pPr marL="1076325" indent="-1076325" rtl="1">
              <a:lnSpc>
                <a:spcPct val="90000"/>
              </a:lnSpc>
              <a:spcBef>
                <a:spcPts val="1000"/>
              </a:spcBef>
            </a:pPr>
            <a:r>
              <a:rPr lang="fr-FR" sz="2000" dirty="0"/>
              <a:t>+ rente de retraite initiale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 rente décès assurée en cas de décès la 1</a:t>
            </a:r>
            <a:r>
              <a:rPr lang="fr-FR" sz="2000" baseline="30000" dirty="0"/>
              <a:t>ère</a:t>
            </a:r>
            <a:r>
              <a:rPr lang="fr-FR" sz="2000" dirty="0"/>
              <a:t> année : </a:t>
            </a:r>
          </a:p>
        </p:txBody>
      </p:sp>
      <p:sp>
        <p:nvSpPr>
          <p:cNvPr id="8" name="Text Box 29">
            <a:extLst>
              <a:ext uri="{FF2B5EF4-FFF2-40B4-BE49-F238E27FC236}">
                <a16:creationId xmlns:a16="http://schemas.microsoft.com/office/drawing/2014/main" id="{6C521D26-0503-4902-AE7E-925B426FD7F7}"/>
              </a:ext>
            </a:extLst>
          </p:cNvPr>
          <p:cNvSpPr txBox="1">
            <a:spLocks noChangeArrowheads="1"/>
          </p:cNvSpPr>
          <p:nvPr/>
        </p:nvSpPr>
        <p:spPr bwMode="auto">
          <a:xfrm>
            <a:off x="1123990" y="2909141"/>
            <a:ext cx="898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2.3) Plan en rente avec garantie décès (assurances mixtes de rentes) :</a:t>
            </a:r>
          </a:p>
        </p:txBody>
      </p:sp>
      <p:pic>
        <p:nvPicPr>
          <p:cNvPr id="5" name="Picture 4" descr="Text&#10;&#10;Description automatically generated">
            <a:extLst>
              <a:ext uri="{FF2B5EF4-FFF2-40B4-BE49-F238E27FC236}">
                <a16:creationId xmlns:a16="http://schemas.microsoft.com/office/drawing/2014/main" id="{91F1B75D-DA04-45E6-85C4-8042610B31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0575" y="1475682"/>
            <a:ext cx="5010849" cy="1194745"/>
          </a:xfrm>
          <a:prstGeom prst="rect">
            <a:avLst/>
          </a:prstGeom>
        </p:spPr>
      </p:pic>
      <p:pic>
        <p:nvPicPr>
          <p:cNvPr id="7" name="Picture 6" descr="Diagram, schematic&#10;&#10;Description automatically generated">
            <a:extLst>
              <a:ext uri="{FF2B5EF4-FFF2-40B4-BE49-F238E27FC236}">
                <a16:creationId xmlns:a16="http://schemas.microsoft.com/office/drawing/2014/main" id="{386C50E6-6C1A-47CF-BA9A-A808CBFB42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1142" y="5434760"/>
            <a:ext cx="4239217" cy="726891"/>
          </a:xfrm>
          <a:prstGeom prst="rect">
            <a:avLst/>
          </a:prstGeom>
        </p:spPr>
      </p:pic>
      <p:pic>
        <p:nvPicPr>
          <p:cNvPr id="10" name="Picture 9">
            <a:extLst>
              <a:ext uri="{FF2B5EF4-FFF2-40B4-BE49-F238E27FC236}">
                <a16:creationId xmlns:a16="http://schemas.microsoft.com/office/drawing/2014/main" id="{721EA552-0A09-49EE-A6D9-5A6D56BFFBE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52625" y="6309837"/>
            <a:ext cx="1848108" cy="257211"/>
          </a:xfrm>
          <a:prstGeom prst="rect">
            <a:avLst/>
          </a:prstGeom>
        </p:spPr>
      </p:pic>
    </p:spTree>
    <p:extLst>
      <p:ext uri="{BB962C8B-B14F-4D97-AF65-F5344CB8AC3E}">
        <p14:creationId xmlns:p14="http://schemas.microsoft.com/office/powerpoint/2010/main" val="38219035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14</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153087"/>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Ensuite de manière récurrente, on a pour l’année t :</a:t>
            </a:r>
          </a:p>
          <a:p>
            <a:pPr marL="1076325" indent="-1076325" rtl="1">
              <a:lnSpc>
                <a:spcPct val="90000"/>
              </a:lnSpc>
              <a:spcBef>
                <a:spcPts val="1000"/>
              </a:spcBef>
            </a:pPr>
            <a:r>
              <a:rPr lang="fr-FR" sz="2000" dirty="0"/>
              <a:t>+ rente de retraite assurée en t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 rente décès assurée en cas de décès entre t et t+1 :</a:t>
            </a:r>
          </a:p>
          <a:p>
            <a:pPr marL="1076325" indent="-1076325" rtl="1">
              <a:lnSpc>
                <a:spcPct val="90000"/>
              </a:lnSpc>
              <a:spcBef>
                <a:spcPts val="1000"/>
              </a:spcBef>
            </a:pPr>
            <a:endParaRPr lang="fr-FR" sz="2000" dirty="0"/>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Il s’agit d’une formule mélangeant la logique des contributions définies pour la retraite et celle des prestations définies pour le décès. On parle de « plan combiné ».</a:t>
            </a:r>
          </a:p>
          <a:p>
            <a:pPr marL="1076325" indent="-1076325" rtl="1">
              <a:lnSpc>
                <a:spcPct val="90000"/>
              </a:lnSpc>
              <a:spcBef>
                <a:spcPts val="1000"/>
              </a:spcBef>
            </a:pPr>
            <a:r>
              <a:rPr lang="fr-FR" sz="2000" dirty="0"/>
              <a:t>La cotisation de base en contributions définies est totalement affectée au plan retraite comme décrit au 2.1.</a:t>
            </a:r>
          </a:p>
          <a:p>
            <a:pPr marL="1076325" indent="-1076325" rtl="1">
              <a:lnSpc>
                <a:spcPct val="90000"/>
              </a:lnSpc>
              <a:spcBef>
                <a:spcPts val="1000"/>
              </a:spcBef>
            </a:pPr>
            <a:r>
              <a:rPr lang="fr-FR" sz="2000" dirty="0"/>
              <a:t>En plus de cette cotisation retraite, le plan prévoit une cotisation décès complémentaire permettant d’assurer un certain niveau de prestations décès (soit un capital soit une rente).</a:t>
            </a:r>
          </a:p>
          <a:p>
            <a:pPr marL="1076325" indent="-1076325" rtl="1">
              <a:lnSpc>
                <a:spcPct val="90000"/>
              </a:lnSpc>
              <a:spcBef>
                <a:spcPts val="1000"/>
              </a:spcBef>
            </a:pPr>
            <a:r>
              <a:rPr lang="fr-FR" sz="2000" dirty="0"/>
              <a:t>A titre d’exemple considérons le plan suivant :</a:t>
            </a:r>
          </a:p>
          <a:p>
            <a:pPr marL="1076325" indent="-1076325" rtl="1">
              <a:lnSpc>
                <a:spcPct val="90000"/>
              </a:lnSpc>
              <a:spcBef>
                <a:spcPts val="1000"/>
              </a:spcBef>
            </a:pPr>
            <a:r>
              <a:rPr lang="fr-FR" sz="2000" dirty="0"/>
              <a:t>+ cotisation retraite : 5% des salaires</a:t>
            </a:r>
          </a:p>
          <a:p>
            <a:pPr marL="1076325" indent="-1076325" rtl="1">
              <a:lnSpc>
                <a:spcPct val="90000"/>
              </a:lnSpc>
              <a:spcBef>
                <a:spcPts val="1000"/>
              </a:spcBef>
            </a:pPr>
            <a:r>
              <a:rPr lang="fr-FR" sz="2000" dirty="0"/>
              <a:t>+ plan décès : capital décès égal à 3 fois le salaire annuel.</a:t>
            </a:r>
          </a:p>
          <a:p>
            <a:pPr marL="1076325" indent="-1076325" rtl="1">
              <a:lnSpc>
                <a:spcPct val="90000"/>
              </a:lnSpc>
              <a:spcBef>
                <a:spcPts val="1000"/>
              </a:spcBef>
            </a:pPr>
            <a:endParaRPr lang="fr-FR" sz="2000" dirty="0"/>
          </a:p>
        </p:txBody>
      </p:sp>
      <p:sp>
        <p:nvSpPr>
          <p:cNvPr id="8" name="Text Box 29">
            <a:extLst>
              <a:ext uri="{FF2B5EF4-FFF2-40B4-BE49-F238E27FC236}">
                <a16:creationId xmlns:a16="http://schemas.microsoft.com/office/drawing/2014/main" id="{6C521D26-0503-4902-AE7E-925B426FD7F7}"/>
              </a:ext>
            </a:extLst>
          </p:cNvPr>
          <p:cNvSpPr txBox="1">
            <a:spLocks noChangeArrowheads="1"/>
          </p:cNvSpPr>
          <p:nvPr/>
        </p:nvSpPr>
        <p:spPr bwMode="auto">
          <a:xfrm>
            <a:off x="2334616" y="2909141"/>
            <a:ext cx="6563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 Décès non-intégré dans la contribution définie :</a:t>
            </a:r>
          </a:p>
        </p:txBody>
      </p:sp>
      <p:pic>
        <p:nvPicPr>
          <p:cNvPr id="3" name="Picture 2" descr="Diagram, schematic, box and whisker chart&#10;&#10;Description automatically generated">
            <a:extLst>
              <a:ext uri="{FF2B5EF4-FFF2-40B4-BE49-F238E27FC236}">
                <a16:creationId xmlns:a16="http://schemas.microsoft.com/office/drawing/2014/main" id="{C2C9CCA3-9319-4582-B846-B5CE3D9235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3144" y="1494953"/>
            <a:ext cx="6754168" cy="781159"/>
          </a:xfrm>
          <a:prstGeom prst="rect">
            <a:avLst/>
          </a:prstGeom>
        </p:spPr>
      </p:pic>
      <p:pic>
        <p:nvPicPr>
          <p:cNvPr id="9" name="Picture 8">
            <a:extLst>
              <a:ext uri="{FF2B5EF4-FFF2-40B4-BE49-F238E27FC236}">
                <a16:creationId xmlns:a16="http://schemas.microsoft.com/office/drawing/2014/main" id="{C15C19AE-833E-47C0-8EBC-DF29ACFE20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375720"/>
            <a:ext cx="1762371" cy="276264"/>
          </a:xfrm>
          <a:prstGeom prst="rect">
            <a:avLst/>
          </a:prstGeom>
        </p:spPr>
      </p:pic>
    </p:spTree>
    <p:extLst>
      <p:ext uri="{BB962C8B-B14F-4D97-AF65-F5344CB8AC3E}">
        <p14:creationId xmlns:p14="http://schemas.microsoft.com/office/powerpoint/2010/main" val="27473417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17" name="Espace réservé du numéro de diapositive 3">
            <a:extLst>
              <a:ext uri="{FF2B5EF4-FFF2-40B4-BE49-F238E27FC236}">
                <a16:creationId xmlns:a16="http://schemas.microsoft.com/office/drawing/2014/main" id="{FDA456C9-13CD-40D9-99C6-0D4E10F2D680}"/>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15</a:t>
            </a:fld>
            <a:endParaRPr lang="fr-FR" sz="1400" b="1" dirty="0"/>
          </a:p>
        </p:txBody>
      </p:sp>
      <p:sp>
        <p:nvSpPr>
          <p:cNvPr id="18" name="Sous-titre 2">
            <a:extLst>
              <a:ext uri="{FF2B5EF4-FFF2-40B4-BE49-F238E27FC236}">
                <a16:creationId xmlns:a16="http://schemas.microsoft.com/office/drawing/2014/main" id="{C03F3FDB-5B39-4EAD-A646-EF5199E0DB36}"/>
              </a:ext>
            </a:extLst>
          </p:cNvPr>
          <p:cNvSpPr txBox="1">
            <a:spLocks/>
          </p:cNvSpPr>
          <p:nvPr/>
        </p:nvSpPr>
        <p:spPr>
          <a:xfrm>
            <a:off x="316524" y="1153087"/>
            <a:ext cx="11472202" cy="5104787"/>
          </a:xfrm>
          <a:prstGeom prst="rect">
            <a:avLst/>
          </a:prstGeom>
        </p:spPr>
        <p:txBody>
          <a:bodyPr vert="horz" lIns="91440" tIns="45720" rIns="91440" bIns="45720" rtlCol="0" anchor="t">
            <a:noAutofit/>
          </a:bodyPr>
          <a:lstStyle/>
          <a:p>
            <a:pPr marL="1076325" indent="-1076325" rtl="1">
              <a:lnSpc>
                <a:spcPct val="90000"/>
              </a:lnSpc>
              <a:spcBef>
                <a:spcPts val="1000"/>
              </a:spcBef>
            </a:pPr>
            <a:r>
              <a:rPr lang="fr-FR" sz="2000" dirty="0"/>
              <a:t>Ce capital décès doit alors être financé comme décrit à la section 3.1 du chapitre précédant.</a:t>
            </a:r>
          </a:p>
          <a:p>
            <a:pPr marL="1076325" indent="-1076325" rtl="1">
              <a:lnSpc>
                <a:spcPct val="90000"/>
              </a:lnSpc>
              <a:spcBef>
                <a:spcPts val="1000"/>
              </a:spcBef>
            </a:pPr>
            <a:r>
              <a:rPr lang="fr-FR" sz="2000" dirty="0"/>
              <a:t>Ainsi si le financement se fait par assurance temporaire décès un an, la cotisation totale à payer au plan sera donnée chaque année par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Comme dans le cas des prestations définies, on peut tenir compte de couvertures décès après la retraite. Considérons à titre d’exemple le cas d’un plan de retraite exprimé en rente.</a:t>
            </a:r>
          </a:p>
          <a:p>
            <a:pPr marL="1076325" indent="-1076325" rtl="1">
              <a:lnSpc>
                <a:spcPct val="90000"/>
              </a:lnSpc>
              <a:spcBef>
                <a:spcPts val="1000"/>
              </a:spcBef>
            </a:pPr>
            <a:r>
              <a:rPr lang="fr-FR" sz="2000" dirty="0"/>
              <a:t>Si le plan prévoit uniquement une réversion de la rente après le décès, les formules du paragraphe 2.1 sont à adapter en intégrant dans le prix de rente une réversion d’un niveau R fixé (même philosophie </a:t>
            </a:r>
            <a:r>
              <a:rPr lang="fr-FR" sz="2000" dirty="0" err="1"/>
              <a:t>q’au</a:t>
            </a:r>
            <a:r>
              <a:rPr lang="fr-FR" sz="2000" dirty="0"/>
              <a:t> paragraphe 4.2 du chapitre précédent :</a:t>
            </a:r>
          </a:p>
          <a:p>
            <a:pPr marL="1076325" indent="-1076325" rtl="1">
              <a:lnSpc>
                <a:spcPct val="90000"/>
              </a:lnSpc>
              <a:spcBef>
                <a:spcPts val="1000"/>
              </a:spcBef>
            </a:pPr>
            <a:r>
              <a:rPr lang="fr-FR" sz="2000" dirty="0"/>
              <a:t>+ 1</a:t>
            </a:r>
            <a:r>
              <a:rPr lang="fr-FR" sz="2000" baseline="30000" dirty="0"/>
              <a:t>ère</a:t>
            </a:r>
            <a:r>
              <a:rPr lang="fr-FR" sz="2000" dirty="0"/>
              <a:t> année :</a:t>
            </a:r>
          </a:p>
          <a:p>
            <a:pPr marL="1076325" indent="-1076325" rtl="1">
              <a:lnSpc>
                <a:spcPct val="90000"/>
              </a:lnSpc>
              <a:spcBef>
                <a:spcPts val="1000"/>
              </a:spcBef>
            </a:pPr>
            <a:r>
              <a:rPr lang="fr-FR" sz="2000" dirty="0"/>
              <a:t>+ années ultérieures :</a:t>
            </a:r>
          </a:p>
          <a:p>
            <a:pPr marL="1076325" indent="-1076325" rtl="1">
              <a:lnSpc>
                <a:spcPct val="90000"/>
              </a:lnSpc>
              <a:spcBef>
                <a:spcPts val="1000"/>
              </a:spcBef>
            </a:pPr>
            <a:endParaRPr lang="fr-FR" sz="2000" dirty="0"/>
          </a:p>
          <a:p>
            <a:pPr marL="1076325" indent="-1076325" rtl="1">
              <a:lnSpc>
                <a:spcPct val="90000"/>
              </a:lnSpc>
              <a:spcBef>
                <a:spcPts val="1000"/>
              </a:spcBef>
            </a:pPr>
            <a:r>
              <a:rPr lang="fr-FR" sz="2000" dirty="0"/>
              <a:t> Le plan peut aussi prévoir que le rente est réversible en cas de décès aussi bien avant qu’après l’âge de la retraite. Il vient alors pour la rente de retraite par exemple la 1</a:t>
            </a:r>
            <a:r>
              <a:rPr lang="fr-FR" sz="2000" baseline="30000" dirty="0"/>
              <a:t>ère</a:t>
            </a:r>
            <a:r>
              <a:rPr lang="fr-FR" sz="2000" dirty="0"/>
              <a:t> année :</a:t>
            </a:r>
          </a:p>
          <a:p>
            <a:pPr marL="1076325" indent="-1076325" rtl="1">
              <a:lnSpc>
                <a:spcPct val="90000"/>
              </a:lnSpc>
              <a:spcBef>
                <a:spcPts val="1000"/>
              </a:spcBef>
            </a:pPr>
            <a:r>
              <a:rPr lang="fr-FR" sz="2000" dirty="0"/>
              <a:t>                                                                                               </a:t>
            </a:r>
          </a:p>
        </p:txBody>
      </p:sp>
      <p:sp>
        <p:nvSpPr>
          <p:cNvPr id="8" name="Text Box 29">
            <a:extLst>
              <a:ext uri="{FF2B5EF4-FFF2-40B4-BE49-F238E27FC236}">
                <a16:creationId xmlns:a16="http://schemas.microsoft.com/office/drawing/2014/main" id="{6C521D26-0503-4902-AE7E-925B426FD7F7}"/>
              </a:ext>
            </a:extLst>
          </p:cNvPr>
          <p:cNvSpPr txBox="1">
            <a:spLocks noChangeArrowheads="1"/>
          </p:cNvSpPr>
          <p:nvPr/>
        </p:nvSpPr>
        <p:spPr bwMode="auto">
          <a:xfrm>
            <a:off x="3862886" y="2205754"/>
            <a:ext cx="35073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4) Décès après la retraite :</a:t>
            </a:r>
          </a:p>
        </p:txBody>
      </p:sp>
      <p:pic>
        <p:nvPicPr>
          <p:cNvPr id="5" name="Picture 4">
            <a:extLst>
              <a:ext uri="{FF2B5EF4-FFF2-40B4-BE49-F238E27FC236}">
                <a16:creationId xmlns:a16="http://schemas.microsoft.com/office/drawing/2014/main" id="{2E8E51CC-CCE8-4588-8CA5-3653D131DB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00049" y="1854877"/>
            <a:ext cx="2695951" cy="352474"/>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569F8D23-98BF-4E1C-8D3F-3CAA40CE79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1583" y="4175136"/>
            <a:ext cx="3724795" cy="533474"/>
          </a:xfrm>
          <a:prstGeom prst="rect">
            <a:avLst/>
          </a:prstGeom>
        </p:spPr>
      </p:pic>
      <p:pic>
        <p:nvPicPr>
          <p:cNvPr id="11" name="Picture 10" descr="A picture containing company name&#10;&#10;Description automatically generated">
            <a:extLst>
              <a:ext uri="{FF2B5EF4-FFF2-40B4-BE49-F238E27FC236}">
                <a16:creationId xmlns:a16="http://schemas.microsoft.com/office/drawing/2014/main" id="{ACE935C5-FE81-4AB1-859F-5084849DFB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99539" y="4729754"/>
            <a:ext cx="5811061" cy="581106"/>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3C172338-8450-4550-9329-9256AD0600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705" y="6071889"/>
            <a:ext cx="5455673" cy="581106"/>
          </a:xfrm>
          <a:prstGeom prst="rect">
            <a:avLst/>
          </a:prstGeom>
        </p:spPr>
      </p:pic>
      <p:sp>
        <p:nvSpPr>
          <p:cNvPr id="14" name="TextBox 13">
            <a:extLst>
              <a:ext uri="{FF2B5EF4-FFF2-40B4-BE49-F238E27FC236}">
                <a16:creationId xmlns:a16="http://schemas.microsoft.com/office/drawing/2014/main" id="{368F8028-AB45-4BAB-91F8-B81399A8A673}"/>
              </a:ext>
            </a:extLst>
          </p:cNvPr>
          <p:cNvSpPr txBox="1"/>
          <p:nvPr/>
        </p:nvSpPr>
        <p:spPr>
          <a:xfrm>
            <a:off x="6096000" y="6033218"/>
            <a:ext cx="6096000" cy="523220"/>
          </a:xfrm>
          <a:prstGeom prst="rect">
            <a:avLst/>
          </a:prstGeom>
          <a:noFill/>
        </p:spPr>
        <p:txBody>
          <a:bodyPr wrap="square" rtlCol="0">
            <a:spAutoFit/>
          </a:bodyPr>
          <a:lstStyle/>
          <a:p>
            <a:r>
              <a:rPr lang="fr-FR" sz="1400" dirty="0"/>
              <a:t>La rente décès avant ou après la retraite étant donnée par l’application du coefficient de réversion R sur la rente de retraite ainsi déterminée</a:t>
            </a:r>
          </a:p>
        </p:txBody>
      </p:sp>
    </p:spTree>
    <p:extLst>
      <p:ext uri="{BB962C8B-B14F-4D97-AF65-F5344CB8AC3E}">
        <p14:creationId xmlns:p14="http://schemas.microsoft.com/office/powerpoint/2010/main" val="19205277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extLst>
              <p:ext uri="{D42A27DB-BD31-4B8C-83A1-F6EECF244321}">
                <p14:modId xmlns:p14="http://schemas.microsoft.com/office/powerpoint/2010/main" val="3315225618"/>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16</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1056155"/>
            <a:ext cx="10978663" cy="1276235"/>
          </a:xfrm>
          <a:prstGeom prst="rect">
            <a:avLst/>
          </a:prstGeom>
        </p:spPr>
        <p:txBody>
          <a:bodyPr vert="horz" lIns="91440" tIns="45720" rIns="91440" bIns="45720" rtlCol="0" anchor="t">
            <a:noAutofit/>
          </a:bodyPr>
          <a:lstStyle/>
          <a:p>
            <a:pPr rtl="1">
              <a:lnSpc>
                <a:spcPct val="90000"/>
              </a:lnSpc>
              <a:spcBef>
                <a:spcPts val="1000"/>
              </a:spcBef>
            </a:pPr>
            <a:r>
              <a:rPr lang="fr-FR" sz="2000" dirty="0"/>
              <a:t>L’importance des plans de pension et leur incidence sur la vie financière des entreprises ont amené à définir des règles strictes quant à la comptabilisation des plans de pensions. Initiées aux US (normes FAS), ces normes sont devenues des standards internationaux (normes IAS). L’objectif de ce chapitre est de présenter les principes retenus et leur mise en application concrète.</a:t>
            </a:r>
          </a:p>
          <a:p>
            <a:pPr rtl="1">
              <a:lnSpc>
                <a:spcPct val="90000"/>
              </a:lnSpc>
              <a:spcBef>
                <a:spcPts val="1000"/>
              </a:spcBef>
            </a:pPr>
            <a:endParaRPr lang="fr-FR" sz="2000" dirty="0"/>
          </a:p>
          <a:p>
            <a:pPr rtl="1">
              <a:lnSpc>
                <a:spcPct val="90000"/>
              </a:lnSpc>
              <a:spcBef>
                <a:spcPts val="1000"/>
              </a:spcBef>
            </a:pPr>
            <a:r>
              <a:rPr lang="fr-FR" sz="2000" dirty="0"/>
              <a:t>Les normes de comptabilisation des plans de pension complémentaire sont apparues aux US dans les années 60. L’objectif poursuivi était de reconnaître dans les comptes de l’entreprise l’existence de promesses contractuelles engendrées par un plan de pension.</a:t>
            </a:r>
          </a:p>
          <a:p>
            <a:pPr rtl="1">
              <a:lnSpc>
                <a:spcPct val="90000"/>
              </a:lnSpc>
              <a:spcBef>
                <a:spcPts val="1000"/>
              </a:spcBef>
            </a:pPr>
            <a:r>
              <a:rPr lang="fr-FR" sz="2000" dirty="0"/>
              <a:t>Ainsi la 1</a:t>
            </a:r>
            <a:r>
              <a:rPr lang="fr-FR" sz="2000" baseline="30000" dirty="0"/>
              <a:t>ère</a:t>
            </a:r>
            <a:r>
              <a:rPr lang="fr-FR" sz="2000" dirty="0"/>
              <a:t> norme appelée APB applicable dès 1966 visait à ne pas attendre l’âge de la retraite pour tenir compte d’une promesse de pension.</a:t>
            </a:r>
          </a:p>
          <a:p>
            <a:pPr rtl="1">
              <a:lnSpc>
                <a:spcPct val="90000"/>
              </a:lnSpc>
              <a:spcBef>
                <a:spcPts val="1000"/>
              </a:spcBef>
            </a:pPr>
            <a:r>
              <a:rPr lang="fr-FR" sz="2000" dirty="0"/>
              <a:t>Les 2 principales normes aujourd’hui d’application (au demeurant très proches dans leurs principes et leurs modalités d’application) sont d’une part le FAS 87 « Financial </a:t>
            </a:r>
            <a:r>
              <a:rPr lang="fr-FR" sz="2000" dirty="0" err="1"/>
              <a:t>Accounting</a:t>
            </a:r>
            <a:r>
              <a:rPr lang="fr-FR" sz="2000" dirty="0"/>
              <a:t> Standards » du côté américain et l’IAS 19 « International </a:t>
            </a:r>
            <a:r>
              <a:rPr lang="fr-FR" sz="2000" dirty="0" err="1"/>
              <a:t>Accounting</a:t>
            </a:r>
            <a:r>
              <a:rPr lang="fr-FR" sz="2000" dirty="0"/>
              <a:t> Standards » du côté européen. Elles revêtent un caractère obligatoire notamment pour les sociétés désirant être cotées en bourse.</a:t>
            </a:r>
          </a:p>
          <a:p>
            <a:pPr rtl="1">
              <a:lnSpc>
                <a:spcPct val="90000"/>
              </a:lnSpc>
              <a:spcBef>
                <a:spcPts val="1000"/>
              </a:spcBef>
            </a:pPr>
            <a:r>
              <a:rPr lang="fr-FR" sz="2000" dirty="0"/>
              <a:t>Remarquons que ces normes touchent également d’autres prestations complémentaires accordées par un employeur (soins de santé, …) ; nous nous limitons ici à l’aspect retraite.</a:t>
            </a:r>
          </a:p>
          <a:p>
            <a:pPr rtl="1">
              <a:lnSpc>
                <a:spcPct val="90000"/>
              </a:lnSpc>
              <a:spcBef>
                <a:spcPts val="1000"/>
              </a:spcBef>
            </a:pPr>
            <a:endParaRPr lang="fr-FR" sz="2000" dirty="0"/>
          </a:p>
        </p:txBody>
      </p:sp>
      <p:sp>
        <p:nvSpPr>
          <p:cNvPr id="9" name="Text Box 29">
            <a:extLst>
              <a:ext uri="{FF2B5EF4-FFF2-40B4-BE49-F238E27FC236}">
                <a16:creationId xmlns:a16="http://schemas.microsoft.com/office/drawing/2014/main" id="{F71B8193-2FA5-4D5F-A054-5253DE6D4297}"/>
              </a:ext>
            </a:extLst>
          </p:cNvPr>
          <p:cNvSpPr txBox="1">
            <a:spLocks noChangeArrowheads="1"/>
          </p:cNvSpPr>
          <p:nvPr/>
        </p:nvSpPr>
        <p:spPr bwMode="auto">
          <a:xfrm>
            <a:off x="3328512" y="2276093"/>
            <a:ext cx="4576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Contraintes de comptabilisation</a:t>
            </a:r>
          </a:p>
        </p:txBody>
      </p:sp>
    </p:spTree>
    <p:extLst>
      <p:ext uri="{BB962C8B-B14F-4D97-AF65-F5344CB8AC3E}">
        <p14:creationId xmlns:p14="http://schemas.microsoft.com/office/powerpoint/2010/main" val="181647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17</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1056155"/>
            <a:ext cx="10978663" cy="5170066"/>
          </a:xfrm>
          <a:prstGeom prst="rect">
            <a:avLst/>
          </a:prstGeom>
        </p:spPr>
        <p:txBody>
          <a:bodyPr vert="horz" lIns="91440" tIns="45720" rIns="91440" bIns="45720" rtlCol="0" anchor="t">
            <a:noAutofit/>
          </a:bodyPr>
          <a:lstStyle/>
          <a:p>
            <a:pPr rtl="1">
              <a:lnSpc>
                <a:spcPct val="90000"/>
              </a:lnSpc>
              <a:spcBef>
                <a:spcPts val="1000"/>
              </a:spcBef>
            </a:pPr>
            <a:r>
              <a:rPr lang="fr-FR" sz="2000" dirty="0"/>
              <a:t>On peur résumer ainsi les principaux objectifs visés par ces normes :</a:t>
            </a:r>
          </a:p>
          <a:p>
            <a:pPr rtl="1">
              <a:lnSpc>
                <a:spcPct val="90000"/>
              </a:lnSpc>
              <a:spcBef>
                <a:spcPts val="1000"/>
              </a:spcBef>
            </a:pPr>
            <a:r>
              <a:rPr lang="fr-FR" sz="2000" dirty="0"/>
              <a:t>+ décrire de manière détaillée comment l’entreprise doit impacter ses comptes (dette dans le bilan ; charge dans le compte de résultat).</a:t>
            </a:r>
          </a:p>
          <a:p>
            <a:pPr rtl="1">
              <a:lnSpc>
                <a:spcPct val="90000"/>
              </a:lnSpc>
              <a:spcBef>
                <a:spcPts val="1000"/>
              </a:spcBef>
            </a:pPr>
            <a:r>
              <a:rPr lang="fr-FR" sz="2000" dirty="0"/>
              <a:t>+ aider la communauté financière à avoir une vue plus précise sur la situation de l’entreprise (mesure de la « </a:t>
            </a:r>
            <a:r>
              <a:rPr lang="fr-FR" sz="2000" dirty="0" err="1"/>
              <a:t>fair</a:t>
            </a:r>
            <a:r>
              <a:rPr lang="fr-FR" sz="2000" dirty="0"/>
              <a:t> value ») ; éviter notamment l’existence de passifs sociaux cachés.</a:t>
            </a:r>
          </a:p>
          <a:p>
            <a:pPr rtl="1">
              <a:lnSpc>
                <a:spcPct val="90000"/>
              </a:lnSpc>
              <a:spcBef>
                <a:spcPts val="1000"/>
              </a:spcBef>
            </a:pPr>
            <a:r>
              <a:rPr lang="fr-FR" sz="2000" dirty="0"/>
              <a:t>+ permettre la comparaison objective des états financiers et des performances de diverses entreprises indépendamment du choix de financement.</a:t>
            </a:r>
          </a:p>
          <a:p>
            <a:pPr rtl="1">
              <a:lnSpc>
                <a:spcPct val="90000"/>
              </a:lnSpc>
              <a:spcBef>
                <a:spcPts val="1000"/>
              </a:spcBef>
            </a:pPr>
            <a:r>
              <a:rPr lang="fr-FR" sz="2000" dirty="0"/>
              <a:t>+ éviter de reporter dans le temps des charges générées par un plan de pension ; on peut comparer à cet égard ces normes à de sains principes d’amortissement : on affecte à un </a:t>
            </a:r>
            <a:r>
              <a:rPr lang="fr-FR" sz="2000" dirty="0" err="1"/>
              <a:t>excercice</a:t>
            </a:r>
            <a:r>
              <a:rPr lang="fr-FR" sz="2000" dirty="0"/>
              <a:t> comptable les charges qui lui reviennent ; or, même si une prestation de pension n’est payée qu’à partir de l’âge de la retraite, elle est incontestablement construite tout au long de la carrière active.</a:t>
            </a:r>
          </a:p>
          <a:p>
            <a:pPr rtl="1">
              <a:lnSpc>
                <a:spcPct val="90000"/>
              </a:lnSpc>
              <a:spcBef>
                <a:spcPts val="1000"/>
              </a:spcBef>
            </a:pPr>
            <a:endParaRPr lang="fr-FR" sz="2000" dirty="0"/>
          </a:p>
          <a:p>
            <a:pPr rtl="1">
              <a:lnSpc>
                <a:spcPct val="90000"/>
              </a:lnSpc>
              <a:spcBef>
                <a:spcPts val="1000"/>
              </a:spcBef>
            </a:pPr>
            <a:r>
              <a:rPr lang="fr-FR" sz="2000" dirty="0"/>
              <a:t>En particulier, le recours à des méthodes de répartition « </a:t>
            </a:r>
            <a:r>
              <a:rPr lang="fr-FR" sz="2000" dirty="0" err="1"/>
              <a:t>pay</a:t>
            </a:r>
            <a:r>
              <a:rPr lang="fr-FR" sz="2000" dirty="0"/>
              <a:t> as </a:t>
            </a:r>
            <a:r>
              <a:rPr lang="fr-FR" sz="2000" dirty="0" err="1"/>
              <a:t>you</a:t>
            </a:r>
            <a:r>
              <a:rPr lang="fr-FR" sz="2000" dirty="0"/>
              <a:t> go » est rendu impossible.</a:t>
            </a:r>
          </a:p>
          <a:p>
            <a:pPr rtl="1">
              <a:lnSpc>
                <a:spcPct val="90000"/>
              </a:lnSpc>
              <a:spcBef>
                <a:spcPts val="1000"/>
              </a:spcBef>
            </a:pPr>
            <a:r>
              <a:rPr lang="fr-FR" sz="2000" dirty="0"/>
              <a:t>En vue de rencontrer ces buts, des méthodes standards de financement sont prévues. L’employeur reste libre d’appliquer la méthode de financement de son choix mais une comptabilisation normée selon une méthode uniforme lui est imposée. Au niveau des modalités, une distinction nette est faite entre les plans à contributions définies et les plans à prestations définies :</a:t>
            </a:r>
          </a:p>
        </p:txBody>
      </p:sp>
    </p:spTree>
    <p:extLst>
      <p:ext uri="{BB962C8B-B14F-4D97-AF65-F5344CB8AC3E}">
        <p14:creationId xmlns:p14="http://schemas.microsoft.com/office/powerpoint/2010/main" val="69192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18</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1056155"/>
            <a:ext cx="10978663" cy="5170066"/>
          </a:xfrm>
          <a:prstGeom prst="rect">
            <a:avLst/>
          </a:prstGeom>
        </p:spPr>
        <p:txBody>
          <a:bodyPr vert="horz" lIns="91440" tIns="45720" rIns="91440" bIns="45720" rtlCol="0" anchor="t">
            <a:noAutofit/>
          </a:bodyPr>
          <a:lstStyle/>
          <a:p>
            <a:pPr rtl="1">
              <a:lnSpc>
                <a:spcPct val="90000"/>
              </a:lnSpc>
              <a:spcBef>
                <a:spcPts val="1000"/>
              </a:spcBef>
            </a:pPr>
            <a:r>
              <a:rPr lang="fr-FR" sz="2000" dirty="0"/>
              <a:t>+ le traitement des plans en contributions définies est direct et très simple : l’obligation de l’employeur se résume au paiement annuel des cotisations telles que stipulées par le plan ; il suffit donc d’intégrer cette charge dans le compte de résultats.</a:t>
            </a:r>
          </a:p>
          <a:p>
            <a:pPr rtl="1">
              <a:lnSpc>
                <a:spcPct val="90000"/>
              </a:lnSpc>
              <a:spcBef>
                <a:spcPts val="1000"/>
              </a:spcBef>
            </a:pPr>
            <a:r>
              <a:rPr lang="fr-FR" sz="2000" dirty="0"/>
              <a:t>+ le traitement des plans à prestations définies est évidemment beaucoup plus complexe et forme vraiment le corps de ces normes. Contrairement aux plans en contributions définies, les risques d’actifs (évolution des valeurs représentatives) et de passifs (évolution démographique) retombent cette fois sur l’employeur. En vue d’évaluer au moins le plan, il s’agira à la fois de préciser de manière cohérente les hypothèses de projection utilisées et d’utiliser une méthode standard de financement ; à cet égard, les normes sont basées sur la méthode « </a:t>
            </a:r>
            <a:r>
              <a:rPr lang="fr-FR" sz="2000" b="1" i="1" dirty="0" err="1"/>
              <a:t>projected</a:t>
            </a:r>
            <a:r>
              <a:rPr lang="fr-FR" sz="2000" b="1" i="1" dirty="0"/>
              <a:t> unit </a:t>
            </a:r>
            <a:r>
              <a:rPr lang="fr-FR" sz="2000" b="1" i="1" dirty="0" err="1"/>
              <a:t>credit</a:t>
            </a:r>
            <a:r>
              <a:rPr lang="fr-FR" sz="2000" dirty="0"/>
              <a:t> » qui est donc devenue l’étalon de mesure des plans de pension. Le choix de cette méthode à ce niveau peut trouver diverses justifications, notamment :</a:t>
            </a:r>
          </a:p>
          <a:p>
            <a:pPr rtl="1">
              <a:lnSpc>
                <a:spcPct val="90000"/>
              </a:lnSpc>
              <a:spcBef>
                <a:spcPts val="1000"/>
              </a:spcBef>
            </a:pPr>
            <a:r>
              <a:rPr lang="fr-FR" sz="2000" dirty="0"/>
              <a:t>+ méthode individuelle permettant donc un strict contrôle des droits des uns et des autres.</a:t>
            </a:r>
          </a:p>
          <a:p>
            <a:pPr rtl="1">
              <a:lnSpc>
                <a:spcPct val="90000"/>
              </a:lnSpc>
              <a:spcBef>
                <a:spcPts val="1000"/>
              </a:spcBef>
            </a:pPr>
            <a:r>
              <a:rPr lang="fr-FR" sz="2000" dirty="0"/>
              <a:t>+ méthode basée sur la reconnaissance des services déjà prestés illustrant ainsi le lien avec des méthodes comptables d’amortissement.</a:t>
            </a:r>
          </a:p>
          <a:p>
            <a:pPr rtl="1">
              <a:lnSpc>
                <a:spcPct val="90000"/>
              </a:lnSpc>
              <a:spcBef>
                <a:spcPts val="1000"/>
              </a:spcBef>
            </a:pPr>
            <a:r>
              <a:rPr lang="fr-FR" sz="2000" dirty="0"/>
              <a:t>+ protection des droits acquis garantis par les années déjà prestés par l’affilié.</a:t>
            </a:r>
          </a:p>
          <a:p>
            <a:pPr rtl="1">
              <a:lnSpc>
                <a:spcPct val="90000"/>
              </a:lnSpc>
              <a:spcBef>
                <a:spcPts val="1000"/>
              </a:spcBef>
            </a:pPr>
            <a:r>
              <a:rPr lang="fr-FR" sz="2000" dirty="0"/>
              <a:t>+ méthode avec projection prenant donc mieux le caractère dynamique et permettant notamment d’éviter en grande partie les phénomènes de « pension gap ».</a:t>
            </a:r>
          </a:p>
        </p:txBody>
      </p:sp>
    </p:spTree>
    <p:extLst>
      <p:ext uri="{BB962C8B-B14F-4D97-AF65-F5344CB8AC3E}">
        <p14:creationId xmlns:p14="http://schemas.microsoft.com/office/powerpoint/2010/main" val="151263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19</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3"/>
            <a:ext cx="10978663" cy="5170066"/>
          </a:xfrm>
          <a:prstGeom prst="rect">
            <a:avLst/>
          </a:prstGeom>
        </p:spPr>
        <p:txBody>
          <a:bodyPr vert="horz" lIns="91440" tIns="45720" rIns="91440" bIns="45720" rtlCol="0" anchor="t">
            <a:noAutofit/>
          </a:bodyPr>
          <a:lstStyle/>
          <a:p>
            <a:pPr rtl="1">
              <a:lnSpc>
                <a:spcPct val="90000"/>
              </a:lnSpc>
              <a:spcBef>
                <a:spcPts val="1000"/>
              </a:spcBef>
            </a:pPr>
            <a:r>
              <a:rPr lang="fr-FR" sz="2000" dirty="0"/>
              <a:t>Le prix à payer est une complexité de traitement, certains y voyant une raison de se détourner des plans en prestations définies pour aller plutôt vers des formules en contributions définies.</a:t>
            </a:r>
          </a:p>
          <a:p>
            <a:pPr rtl="1">
              <a:lnSpc>
                <a:spcPct val="90000"/>
              </a:lnSpc>
              <a:spcBef>
                <a:spcPts val="1000"/>
              </a:spcBef>
            </a:pPr>
            <a:r>
              <a:rPr lang="fr-FR" sz="2000" dirty="0"/>
              <a:t>Même si d’autres causes telles que la plus grande mobilité de l’emploi ou la fin d’un certain paternalisme jouent également un rôle dans ce domaine il est incontestable qu’on a pu voir ces dernières années une désaffection croissante vis-à-vis des plans en prestations définies que ce soit aux US ou en Europe.</a:t>
            </a:r>
          </a:p>
          <a:p>
            <a:pPr rtl="1">
              <a:lnSpc>
                <a:spcPct val="90000"/>
              </a:lnSpc>
              <a:spcBef>
                <a:spcPts val="1000"/>
              </a:spcBef>
            </a:pPr>
            <a:endParaRPr lang="fr-FR" sz="2000" dirty="0"/>
          </a:p>
          <a:p>
            <a:pPr rtl="1">
              <a:lnSpc>
                <a:spcPct val="90000"/>
              </a:lnSpc>
              <a:spcBef>
                <a:spcPts val="1000"/>
              </a:spcBef>
            </a:pPr>
            <a:r>
              <a:rPr lang="fr-FR" sz="2000" dirty="0"/>
              <a:t>Nous nous placerons ici dans le cadre d’une entreprise ayant choisi un plan de pension en prestations définies. Nous détaillerons les modalités prévues par les normes IAS 19.</a:t>
            </a:r>
          </a:p>
          <a:p>
            <a:pPr rtl="1">
              <a:lnSpc>
                <a:spcPct val="90000"/>
              </a:lnSpc>
              <a:spcBef>
                <a:spcPts val="1000"/>
              </a:spcBef>
            </a:pPr>
            <a:r>
              <a:rPr lang="fr-FR" sz="2000" dirty="0"/>
              <a:t>Ces normes sont basées sur trois grands traitements d’un plan de pension.</a:t>
            </a:r>
          </a:p>
          <a:p>
            <a:pPr rtl="1">
              <a:lnSpc>
                <a:spcPct val="90000"/>
              </a:lnSpc>
              <a:spcBef>
                <a:spcPts val="1000"/>
              </a:spcBef>
            </a:pPr>
            <a:endParaRPr lang="fr-FR" sz="2000" dirty="0"/>
          </a:p>
          <a:p>
            <a:pPr rtl="1">
              <a:lnSpc>
                <a:spcPct val="90000"/>
              </a:lnSpc>
              <a:spcBef>
                <a:spcPts val="1000"/>
              </a:spcBef>
            </a:pPr>
            <a:r>
              <a:rPr lang="fr-FR" sz="2000" dirty="0"/>
              <a:t>1°) </a:t>
            </a:r>
            <a:r>
              <a:rPr lang="fr-FR" sz="2000" dirty="0" err="1"/>
              <a:t>Measurement</a:t>
            </a:r>
            <a:r>
              <a:rPr lang="fr-FR" sz="2000" dirty="0"/>
              <a:t> : description de la méthode actuarielle utilisée et des hypothèses de projection à utiliser.</a:t>
            </a:r>
          </a:p>
          <a:p>
            <a:pPr rtl="1">
              <a:lnSpc>
                <a:spcPct val="90000"/>
              </a:lnSpc>
              <a:spcBef>
                <a:spcPts val="1000"/>
              </a:spcBef>
            </a:pPr>
            <a:r>
              <a:rPr lang="fr-FR" sz="2000" dirty="0"/>
              <a:t>2°) Recognition : deux éléments importants à calculer :</a:t>
            </a:r>
          </a:p>
          <a:p>
            <a:pPr rtl="1">
              <a:lnSpc>
                <a:spcPct val="90000"/>
              </a:lnSpc>
              <a:spcBef>
                <a:spcPts val="1000"/>
              </a:spcBef>
            </a:pPr>
            <a:r>
              <a:rPr lang="fr-FR" sz="2000" dirty="0"/>
              <a:t>+ passif du bilan : provisions : </a:t>
            </a:r>
            <a:r>
              <a:rPr lang="fr-FR" sz="2000" dirty="0" err="1"/>
              <a:t>Defined</a:t>
            </a:r>
            <a:r>
              <a:rPr lang="fr-FR" sz="2000" dirty="0"/>
              <a:t> </a:t>
            </a:r>
            <a:r>
              <a:rPr lang="fr-FR" sz="2000" dirty="0" err="1"/>
              <a:t>Benefit</a:t>
            </a:r>
            <a:r>
              <a:rPr lang="fr-FR" sz="2000" dirty="0"/>
              <a:t> </a:t>
            </a:r>
            <a:r>
              <a:rPr lang="fr-FR" sz="2000" dirty="0" err="1"/>
              <a:t>Liability</a:t>
            </a:r>
            <a:r>
              <a:rPr lang="fr-FR" sz="2000" dirty="0"/>
              <a:t>.</a:t>
            </a:r>
          </a:p>
          <a:p>
            <a:pPr rtl="1">
              <a:lnSpc>
                <a:spcPct val="90000"/>
              </a:lnSpc>
              <a:spcBef>
                <a:spcPts val="1000"/>
              </a:spcBef>
            </a:pPr>
            <a:r>
              <a:rPr lang="fr-FR" sz="2000" dirty="0"/>
              <a:t>+ compte de pertes et profits : charge annuelle : Pension </a:t>
            </a:r>
            <a:r>
              <a:rPr lang="fr-FR" sz="2000" dirty="0" err="1"/>
              <a:t>Cost</a:t>
            </a:r>
            <a:endParaRPr lang="fr-FR" sz="2000" dirty="0"/>
          </a:p>
          <a:p>
            <a:pPr rtl="1">
              <a:lnSpc>
                <a:spcPct val="90000"/>
              </a:lnSpc>
              <a:spcBef>
                <a:spcPts val="1000"/>
              </a:spcBef>
            </a:pPr>
            <a:r>
              <a:rPr lang="fr-FR" sz="2000" dirty="0"/>
              <a:t>3°) Disclosure : éléments à décrire dans les annexes au bilan.</a:t>
            </a:r>
          </a:p>
        </p:txBody>
      </p:sp>
    </p:spTree>
    <p:extLst>
      <p:ext uri="{BB962C8B-B14F-4D97-AF65-F5344CB8AC3E}">
        <p14:creationId xmlns:p14="http://schemas.microsoft.com/office/powerpoint/2010/main" val="9530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837966" y="2055813"/>
            <a:ext cx="2929059" cy="2530253"/>
          </a:xfrm>
          <a:prstGeom prst="roundRect">
            <a:avLst/>
          </a:prstGeom>
          <a:ln/>
        </p:spPr>
        <p:style>
          <a:lnRef idx="1">
            <a:schemeClr val="dk1"/>
          </a:lnRef>
          <a:fillRef idx="2">
            <a:schemeClr val="dk1"/>
          </a:fillRef>
          <a:effectRef idx="1">
            <a:schemeClr val="dk1"/>
          </a:effectRef>
          <a:fontRef idx="minor">
            <a:schemeClr val="dk1"/>
          </a:fontRef>
        </p:style>
      </p:sp>
      <p:sp>
        <p:nvSpPr>
          <p:cNvPr id="2" name="Titre 1"/>
          <p:cNvSpPr>
            <a:spLocks noGrp="1"/>
          </p:cNvSpPr>
          <p:nvPr>
            <p:ph type="title"/>
          </p:nvPr>
        </p:nvSpPr>
        <p:spPr/>
        <p:txBody>
          <a:bodyPr/>
          <a:lstStyle/>
          <a:p>
            <a:r>
              <a:rPr lang="fr-FR" dirty="0"/>
              <a:t>Plan</a:t>
            </a:r>
          </a:p>
        </p:txBody>
      </p:sp>
      <p:sp>
        <p:nvSpPr>
          <p:cNvPr id="13" name="Forme libre 12"/>
          <p:cNvSpPr/>
          <p:nvPr/>
        </p:nvSpPr>
        <p:spPr>
          <a:xfrm>
            <a:off x="-1855587" y="3404049"/>
            <a:ext cx="2215518" cy="2202013"/>
          </a:xfrm>
          <a:custGeom>
            <a:avLst/>
            <a:gdLst>
              <a:gd name="connsiteX0" fmla="*/ 0 w 2215518"/>
              <a:gd name="connsiteY0" fmla="*/ 0 h 2202013"/>
              <a:gd name="connsiteX1" fmla="*/ 2215518 w 2215518"/>
              <a:gd name="connsiteY1" fmla="*/ 0 h 2202013"/>
              <a:gd name="connsiteX2" fmla="*/ 2215518 w 2215518"/>
              <a:gd name="connsiteY2" fmla="*/ 2202013 h 2202013"/>
              <a:gd name="connsiteX3" fmla="*/ 0 w 2215518"/>
              <a:gd name="connsiteY3" fmla="*/ 2202013 h 2202013"/>
              <a:gd name="connsiteX4" fmla="*/ 0 w 2215518"/>
              <a:gd name="connsiteY4" fmla="*/ 0 h 2202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5518" h="2202013">
                <a:moveTo>
                  <a:pt x="0" y="0"/>
                </a:moveTo>
                <a:lnTo>
                  <a:pt x="2215518" y="0"/>
                </a:lnTo>
                <a:lnTo>
                  <a:pt x="2215518" y="2202013"/>
                </a:lnTo>
                <a:lnTo>
                  <a:pt x="0" y="2202013"/>
                </a:lnTo>
                <a:lnTo>
                  <a:pt x="0" y="0"/>
                </a:lnTo>
                <a:close/>
              </a:path>
            </a:pathLst>
          </a:custGeom>
          <a:noFill/>
          <a:ln>
            <a:noFill/>
          </a:ln>
          <a:sp3d/>
        </p:spPr>
        <p:style>
          <a:lnRef idx="2">
            <a:scrgbClr r="0" g="0" b="0"/>
          </a:lnRef>
          <a:fillRef idx="1">
            <a:scrgbClr r="0" g="0" b="0"/>
          </a:fillRef>
          <a:effectRef idx="0">
            <a:schemeClr val="accent1">
              <a:alpha val="90000"/>
              <a:hueOff val="0"/>
              <a:satOff val="0"/>
              <a:lumOff val="0"/>
              <a:alphaOff val="0"/>
            </a:schemeClr>
          </a:effectRef>
          <a:fontRef idx="minor">
            <a:schemeClr val="lt1"/>
          </a:fontRef>
        </p:style>
        <p:txBody>
          <a:bodyPr spcFirstLastPara="0" vert="horz" wrap="square" lIns="111760" tIns="111760" rIns="111760" bIns="111760" numCol="1" spcCol="1270" anchor="b" anchorCtr="0">
            <a:noAutofit/>
          </a:bodyPr>
          <a:lstStyle/>
          <a:p>
            <a:pPr lvl="0" algn="l" defTabSz="1955800">
              <a:lnSpc>
                <a:spcPct val="90000"/>
              </a:lnSpc>
              <a:spcBef>
                <a:spcPct val="0"/>
              </a:spcBef>
              <a:spcAft>
                <a:spcPct val="35000"/>
              </a:spcAft>
            </a:pPr>
            <a:endParaRPr lang="fr-FR" sz="4400" kern="1200" dirty="0">
              <a:latin typeface="+mj-lt"/>
            </a:endParaRPr>
          </a:p>
        </p:txBody>
      </p:sp>
      <p:grpSp>
        <p:nvGrpSpPr>
          <p:cNvPr id="44" name="Groupe 43"/>
          <p:cNvGrpSpPr/>
          <p:nvPr/>
        </p:nvGrpSpPr>
        <p:grpSpPr>
          <a:xfrm>
            <a:off x="1132044" y="2289132"/>
            <a:ext cx="5226552" cy="612716"/>
            <a:chOff x="182481" y="1946232"/>
            <a:chExt cx="5226552" cy="612716"/>
          </a:xfrm>
        </p:grpSpPr>
        <p:sp>
          <p:nvSpPr>
            <p:cNvPr id="16" name="Forme libre 15"/>
            <p:cNvSpPr/>
            <p:nvPr/>
          </p:nvSpPr>
          <p:spPr>
            <a:xfrm>
              <a:off x="1198858" y="1946232"/>
              <a:ext cx="4210175"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dirty="0">
                  <a:latin typeface="+mj-lt"/>
                </a:rPr>
                <a:t>Assurance décès en prestations définies</a:t>
              </a:r>
              <a:endParaRPr lang="fr-FR" sz="2000" kern="1200" dirty="0">
                <a:latin typeface="+mj-lt"/>
              </a:endParaRPr>
            </a:p>
          </p:txBody>
        </p:sp>
        <p:grpSp>
          <p:nvGrpSpPr>
            <p:cNvPr id="31" name="Groupe 30"/>
            <p:cNvGrpSpPr/>
            <p:nvPr/>
          </p:nvGrpSpPr>
          <p:grpSpPr>
            <a:xfrm>
              <a:off x="182481" y="1974469"/>
              <a:ext cx="584479" cy="584479"/>
              <a:chOff x="205927" y="1986192"/>
              <a:chExt cx="584479" cy="584479"/>
            </a:xfrm>
          </p:grpSpPr>
          <p:sp>
            <p:nvSpPr>
              <p:cNvPr id="14" name="Ellipse 13"/>
              <p:cNvSpPr/>
              <p:nvPr/>
            </p:nvSpPr>
            <p:spPr>
              <a:xfrm>
                <a:off x="205927" y="1986192"/>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28" name="ZoneTexte 27"/>
              <p:cNvSpPr txBox="1"/>
              <p:nvPr/>
            </p:nvSpPr>
            <p:spPr>
              <a:xfrm>
                <a:off x="295758" y="2093765"/>
                <a:ext cx="393896" cy="369332"/>
              </a:xfrm>
              <a:prstGeom prst="rect">
                <a:avLst/>
              </a:prstGeom>
              <a:noFill/>
            </p:spPr>
            <p:txBody>
              <a:bodyPr wrap="square" rtlCol="0">
                <a:spAutoFit/>
              </a:bodyPr>
              <a:lstStyle/>
              <a:p>
                <a:pPr algn="ctr"/>
                <a:r>
                  <a:rPr lang="fr-FR" b="1" dirty="0">
                    <a:solidFill>
                      <a:schemeClr val="bg1"/>
                    </a:solidFill>
                  </a:rPr>
                  <a:t>1</a:t>
                </a:r>
              </a:p>
            </p:txBody>
          </p:sp>
        </p:grpSp>
      </p:grpSp>
      <p:grpSp>
        <p:nvGrpSpPr>
          <p:cNvPr id="46" name="Groupe 45"/>
          <p:cNvGrpSpPr/>
          <p:nvPr/>
        </p:nvGrpSpPr>
        <p:grpSpPr>
          <a:xfrm>
            <a:off x="1137002" y="3017082"/>
            <a:ext cx="5418542" cy="602855"/>
            <a:chOff x="187439" y="3283782"/>
            <a:chExt cx="5418542" cy="602855"/>
          </a:xfrm>
        </p:grpSpPr>
        <p:sp>
          <p:nvSpPr>
            <p:cNvPr id="20" name="Forme libre 19"/>
            <p:cNvSpPr/>
            <p:nvPr/>
          </p:nvSpPr>
          <p:spPr>
            <a:xfrm>
              <a:off x="1198858" y="3302158"/>
              <a:ext cx="4407123"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dirty="0">
                  <a:latin typeface="+mj-lt"/>
                </a:rPr>
                <a:t>Assurance décès en contributions définies</a:t>
              </a:r>
              <a:endParaRPr lang="fr-FR" sz="2000" kern="1200" dirty="0">
                <a:latin typeface="+mj-lt"/>
              </a:endParaRPr>
            </a:p>
          </p:txBody>
        </p:sp>
        <p:grpSp>
          <p:nvGrpSpPr>
            <p:cNvPr id="32" name="Groupe 31"/>
            <p:cNvGrpSpPr/>
            <p:nvPr/>
          </p:nvGrpSpPr>
          <p:grpSpPr>
            <a:xfrm>
              <a:off x="187439" y="3283782"/>
              <a:ext cx="584479" cy="584479"/>
              <a:chOff x="205926" y="2589026"/>
              <a:chExt cx="584479" cy="584479"/>
            </a:xfrm>
          </p:grpSpPr>
          <p:sp>
            <p:nvSpPr>
              <p:cNvPr id="33" name="Ellipse 32"/>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34" name="ZoneTexte 33"/>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2</a:t>
                </a:r>
              </a:p>
            </p:txBody>
          </p:sp>
        </p:grpSp>
      </p:grpSp>
      <p:grpSp>
        <p:nvGrpSpPr>
          <p:cNvPr id="47" name="Groupe 46"/>
          <p:cNvGrpSpPr/>
          <p:nvPr/>
        </p:nvGrpSpPr>
        <p:grpSpPr>
          <a:xfrm>
            <a:off x="1154380" y="3688501"/>
            <a:ext cx="4736466" cy="597676"/>
            <a:chOff x="204817" y="3955201"/>
            <a:chExt cx="4736466" cy="597676"/>
          </a:xfrm>
        </p:grpSpPr>
        <p:sp>
          <p:nvSpPr>
            <p:cNvPr id="22" name="Forme libre 21"/>
            <p:cNvSpPr/>
            <p:nvPr/>
          </p:nvSpPr>
          <p:spPr>
            <a:xfrm>
              <a:off x="1198859" y="3968398"/>
              <a:ext cx="3742424" cy="584479"/>
            </a:xfrm>
            <a:custGeom>
              <a:avLst/>
              <a:gdLst>
                <a:gd name="connsiteX0" fmla="*/ 0 w 3428138"/>
                <a:gd name="connsiteY0" fmla="*/ 0 h 584479"/>
                <a:gd name="connsiteX1" fmla="*/ 3428138 w 3428138"/>
                <a:gd name="connsiteY1" fmla="*/ 0 h 584479"/>
                <a:gd name="connsiteX2" fmla="*/ 3428138 w 3428138"/>
                <a:gd name="connsiteY2" fmla="*/ 584479 h 584479"/>
                <a:gd name="connsiteX3" fmla="*/ 0 w 3428138"/>
                <a:gd name="connsiteY3" fmla="*/ 584479 h 584479"/>
                <a:gd name="connsiteX4" fmla="*/ 0 w 3428138"/>
                <a:gd name="connsiteY4" fmla="*/ 0 h 584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138" h="584479">
                  <a:moveTo>
                    <a:pt x="0" y="0"/>
                  </a:moveTo>
                  <a:lnTo>
                    <a:pt x="3428138" y="0"/>
                  </a:lnTo>
                  <a:lnTo>
                    <a:pt x="3428138" y="584479"/>
                  </a:lnTo>
                  <a:lnTo>
                    <a:pt x="0" y="5844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fr-FR" sz="2000" dirty="0">
                  <a:latin typeface="+mj-lt"/>
                </a:rPr>
                <a:t>Normes comptables IAS19	</a:t>
              </a:r>
              <a:endParaRPr lang="fr-FR" sz="2000" kern="1200" dirty="0">
                <a:latin typeface="+mj-lt"/>
              </a:endParaRPr>
            </a:p>
          </p:txBody>
        </p:sp>
        <p:grpSp>
          <p:nvGrpSpPr>
            <p:cNvPr id="35" name="Groupe 34"/>
            <p:cNvGrpSpPr/>
            <p:nvPr/>
          </p:nvGrpSpPr>
          <p:grpSpPr>
            <a:xfrm>
              <a:off x="204817" y="3955201"/>
              <a:ext cx="584479" cy="584479"/>
              <a:chOff x="205926" y="2589026"/>
              <a:chExt cx="584479" cy="584479"/>
            </a:xfrm>
          </p:grpSpPr>
          <p:sp>
            <p:nvSpPr>
              <p:cNvPr id="36" name="Ellipse 35"/>
              <p:cNvSpPr/>
              <p:nvPr/>
            </p:nvSpPr>
            <p:spPr>
              <a:xfrm>
                <a:off x="205926" y="2589026"/>
                <a:ext cx="584479" cy="584479"/>
              </a:xfrm>
              <a:prstGeom prst="ellipse">
                <a:avLst/>
              </a:prstGeom>
              <a:ln w="28575">
                <a:solidFill>
                  <a:schemeClr val="bg1"/>
                </a:solidFill>
              </a:ln>
            </p:spPr>
            <p:style>
              <a:lnRef idx="1">
                <a:schemeClr val="dk1"/>
              </a:lnRef>
              <a:fillRef idx="2">
                <a:schemeClr val="dk1"/>
              </a:fillRef>
              <a:effectRef idx="1">
                <a:schemeClr val="dk1"/>
              </a:effectRef>
              <a:fontRef idx="minor">
                <a:schemeClr val="dk1"/>
              </a:fontRef>
            </p:style>
          </p:sp>
          <p:sp>
            <p:nvSpPr>
              <p:cNvPr id="37" name="ZoneTexte 36"/>
              <p:cNvSpPr txBox="1"/>
              <p:nvPr/>
            </p:nvSpPr>
            <p:spPr>
              <a:xfrm>
                <a:off x="309488" y="2691712"/>
                <a:ext cx="393896" cy="369332"/>
              </a:xfrm>
              <a:prstGeom prst="rect">
                <a:avLst/>
              </a:prstGeom>
              <a:noFill/>
            </p:spPr>
            <p:txBody>
              <a:bodyPr wrap="square" rtlCol="0">
                <a:spAutoFit/>
              </a:bodyPr>
              <a:lstStyle/>
              <a:p>
                <a:pPr algn="ctr"/>
                <a:r>
                  <a:rPr lang="fr-FR" b="1" dirty="0">
                    <a:solidFill>
                      <a:schemeClr val="bg1"/>
                    </a:solidFill>
                  </a:rPr>
                  <a:t>3</a:t>
                </a:r>
              </a:p>
            </p:txBody>
          </p:sp>
        </p:grpSp>
      </p:grpSp>
      <p:cxnSp>
        <p:nvCxnSpPr>
          <p:cNvPr id="45" name="Connecteur droit 44"/>
          <p:cNvCxnSpPr/>
          <p:nvPr/>
        </p:nvCxnSpPr>
        <p:spPr>
          <a:xfrm>
            <a:off x="0" y="17253"/>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2</a:t>
            </a:fld>
            <a:endParaRPr lang="fr-FR" sz="1400" b="1" dirty="0"/>
          </a:p>
        </p:txBody>
      </p:sp>
    </p:spTree>
    <p:extLst>
      <p:ext uri="{BB962C8B-B14F-4D97-AF65-F5344CB8AC3E}">
        <p14:creationId xmlns:p14="http://schemas.microsoft.com/office/powerpoint/2010/main" val="308187902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20</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L’évaluation du plan comprend 3 phases importantes :</a:t>
            </a:r>
          </a:p>
          <a:p>
            <a:pPr rtl="1">
              <a:lnSpc>
                <a:spcPct val="90000"/>
              </a:lnSpc>
              <a:spcBef>
                <a:spcPts val="1000"/>
              </a:spcBef>
            </a:pPr>
            <a:r>
              <a:rPr lang="fr-FR" sz="2000" dirty="0"/>
              <a:t>1°) la fixation des hypothèses.</a:t>
            </a:r>
          </a:p>
          <a:p>
            <a:pPr rtl="1">
              <a:lnSpc>
                <a:spcPct val="90000"/>
              </a:lnSpc>
              <a:spcBef>
                <a:spcPts val="1000"/>
              </a:spcBef>
            </a:pPr>
            <a:r>
              <a:rPr lang="fr-FR" sz="2000" dirty="0"/>
              <a:t>2°) le calcul du passif du plan.</a:t>
            </a:r>
          </a:p>
          <a:p>
            <a:pPr rtl="1">
              <a:lnSpc>
                <a:spcPct val="90000"/>
              </a:lnSpc>
              <a:spcBef>
                <a:spcPts val="1000"/>
              </a:spcBef>
            </a:pPr>
            <a:r>
              <a:rPr lang="fr-FR" sz="2000" dirty="0"/>
              <a:t>3°) le calcul de la charge annuelle du plan.</a:t>
            </a:r>
          </a:p>
          <a:p>
            <a:pPr rtl="1">
              <a:lnSpc>
                <a:spcPct val="90000"/>
              </a:lnSpc>
              <a:spcBef>
                <a:spcPts val="1000"/>
              </a:spcBef>
            </a:pPr>
            <a:endParaRPr lang="fr-FR" sz="2000" dirty="0"/>
          </a:p>
          <a:p>
            <a:pPr rtl="1">
              <a:lnSpc>
                <a:spcPct val="90000"/>
              </a:lnSpc>
              <a:spcBef>
                <a:spcPts val="1000"/>
              </a:spcBef>
            </a:pPr>
            <a:r>
              <a:rPr lang="fr-FR" sz="2000" dirty="0"/>
              <a:t>Les principales hypothèses à poser sont d’ordre financier et d’ordre démographique :</a:t>
            </a:r>
          </a:p>
          <a:p>
            <a:pPr rtl="1">
              <a:lnSpc>
                <a:spcPct val="90000"/>
              </a:lnSpc>
              <a:spcBef>
                <a:spcPts val="1000"/>
              </a:spcBef>
            </a:pPr>
            <a:r>
              <a:rPr lang="fr-FR" sz="2000" dirty="0"/>
              <a:t>+ D’ordre financier (basé sur </a:t>
            </a:r>
            <a:r>
              <a:rPr lang="fr-FR" sz="2000" dirty="0" err="1"/>
              <a:t>market</a:t>
            </a:r>
            <a:r>
              <a:rPr lang="fr-FR" sz="2000" dirty="0"/>
              <a:t> expectations) :</a:t>
            </a:r>
          </a:p>
          <a:p>
            <a:pPr rtl="1">
              <a:lnSpc>
                <a:spcPct val="90000"/>
              </a:lnSpc>
              <a:spcBef>
                <a:spcPts val="1000"/>
              </a:spcBef>
            </a:pPr>
            <a:r>
              <a:rPr lang="fr-FR" sz="2000" dirty="0"/>
              <a:t>   - taux d’actualisation (discount rate) : taux servant à la détermination de la valeur actuelle des engagements ; rendement d’obligations sans risque dont la duration correspond à la durée des engagements ; noté i1 :</a:t>
            </a:r>
          </a:p>
          <a:p>
            <a:pPr rtl="1">
              <a:lnSpc>
                <a:spcPct val="90000"/>
              </a:lnSpc>
              <a:spcBef>
                <a:spcPts val="1000"/>
              </a:spcBef>
            </a:pPr>
            <a:r>
              <a:rPr lang="fr-FR" sz="2000" dirty="0"/>
              <a:t>   - taux d’augmentation des salaires et des plafonds de sécurité sociale.</a:t>
            </a:r>
          </a:p>
          <a:p>
            <a:pPr rtl="1">
              <a:lnSpc>
                <a:spcPct val="90000"/>
              </a:lnSpc>
              <a:spcBef>
                <a:spcPts val="1000"/>
              </a:spcBef>
            </a:pPr>
            <a:r>
              <a:rPr lang="fr-FR" sz="2000" dirty="0"/>
              <a:t>+ D’ordre démographique (basé sur </a:t>
            </a:r>
            <a:r>
              <a:rPr lang="fr-FR" sz="2000" dirty="0" err="1"/>
              <a:t>past</a:t>
            </a:r>
            <a:r>
              <a:rPr lang="fr-FR" sz="2000" dirty="0"/>
              <a:t> </a:t>
            </a:r>
            <a:r>
              <a:rPr lang="fr-FR" sz="2000" dirty="0" err="1"/>
              <a:t>experience</a:t>
            </a:r>
            <a:r>
              <a:rPr lang="fr-FR" sz="2000" dirty="0"/>
              <a:t> – best </a:t>
            </a:r>
            <a:r>
              <a:rPr lang="fr-FR" sz="2000" dirty="0" err="1"/>
              <a:t>estimate</a:t>
            </a:r>
            <a:r>
              <a:rPr lang="fr-FR" sz="2000" dirty="0"/>
              <a:t>) :</a:t>
            </a:r>
          </a:p>
          <a:p>
            <a:pPr rtl="1">
              <a:lnSpc>
                <a:spcPct val="90000"/>
              </a:lnSpc>
              <a:spcBef>
                <a:spcPts val="1000"/>
              </a:spcBef>
            </a:pPr>
            <a:r>
              <a:rPr lang="fr-FR" sz="2000" dirty="0"/>
              <a:t>   - taux de mortalité avant et après retraite.</a:t>
            </a:r>
          </a:p>
          <a:p>
            <a:pPr rtl="1">
              <a:lnSpc>
                <a:spcPct val="90000"/>
              </a:lnSpc>
              <a:spcBef>
                <a:spcPts val="1000"/>
              </a:spcBef>
            </a:pPr>
            <a:r>
              <a:rPr lang="fr-FR" sz="2000" dirty="0"/>
              <a:t>   - autres causes de sorties éventuelles (invalidité, turnover, …).</a:t>
            </a:r>
          </a:p>
          <a:p>
            <a:pPr rtl="1">
              <a:lnSpc>
                <a:spcPct val="90000"/>
              </a:lnSpc>
              <a:spcBef>
                <a:spcPts val="1000"/>
              </a:spcBef>
            </a:pPr>
            <a:r>
              <a:rPr lang="fr-FR" sz="2000" dirty="0"/>
              <a:t>   - âge de la retraite.</a:t>
            </a:r>
          </a:p>
        </p:txBody>
      </p:sp>
    </p:spTree>
    <p:extLst>
      <p:ext uri="{BB962C8B-B14F-4D97-AF65-F5344CB8AC3E}">
        <p14:creationId xmlns:p14="http://schemas.microsoft.com/office/powerpoint/2010/main" val="18426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21</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En matière de fixation de ces hypothèses, les principes suivants sont recommandés :</a:t>
            </a:r>
          </a:p>
          <a:p>
            <a:pPr rtl="1">
              <a:lnSpc>
                <a:spcPct val="90000"/>
              </a:lnSpc>
              <a:spcBef>
                <a:spcPts val="1000"/>
              </a:spcBef>
            </a:pPr>
            <a:r>
              <a:rPr lang="fr-FR" sz="2000" dirty="0"/>
              <a:t>+ les hypothèses doivent correspondre à la meilleure estimation des paramètres (principe du « best </a:t>
            </a:r>
            <a:r>
              <a:rPr lang="fr-FR" sz="2000" dirty="0" err="1"/>
              <a:t>estimate</a:t>
            </a:r>
            <a:r>
              <a:rPr lang="fr-FR" sz="2000" dirty="0"/>
              <a:t> » et du « </a:t>
            </a:r>
            <a:r>
              <a:rPr lang="fr-FR" sz="2000" dirty="0" err="1"/>
              <a:t>market</a:t>
            </a:r>
            <a:r>
              <a:rPr lang="fr-FR" sz="2000" dirty="0"/>
              <a:t> expectations »).</a:t>
            </a:r>
          </a:p>
          <a:p>
            <a:pPr rtl="1">
              <a:lnSpc>
                <a:spcPct val="90000"/>
              </a:lnSpc>
              <a:spcBef>
                <a:spcPts val="1000"/>
              </a:spcBef>
            </a:pPr>
            <a:r>
              <a:rPr lang="fr-FR" sz="2000" dirty="0"/>
              <a:t>+ elles sont de la responsabilité de l’employeur avec avis obligatoire d’un auditeur et avis recommandé d’un actuaire.</a:t>
            </a:r>
          </a:p>
          <a:p>
            <a:pPr rtl="1">
              <a:lnSpc>
                <a:spcPct val="90000"/>
              </a:lnSpc>
              <a:spcBef>
                <a:spcPts val="1000"/>
              </a:spcBef>
            </a:pPr>
            <a:r>
              <a:rPr lang="fr-FR" sz="2000" dirty="0"/>
              <a:t>+ les normes IAS requièrent de plus une cohérence globale entre les paramètres.</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L’estimation du passif est basée sur la méthode « </a:t>
            </a:r>
            <a:r>
              <a:rPr lang="fr-FR" sz="2000" dirty="0" err="1"/>
              <a:t>Projected</a:t>
            </a:r>
            <a:r>
              <a:rPr lang="fr-FR" sz="2000" dirty="0"/>
              <a:t> Unit </a:t>
            </a:r>
            <a:r>
              <a:rPr lang="fr-FR" sz="2000" dirty="0" err="1"/>
              <a:t>Credit</a:t>
            </a:r>
            <a:r>
              <a:rPr lang="fr-FR" sz="2000" dirty="0"/>
              <a:t> ». D’une manière générale, la valeur du passif sera donnée par une expression globale pour tous les participants du type DBO (</a:t>
            </a:r>
            <a:r>
              <a:rPr lang="fr-FR" sz="2000" dirty="0" err="1"/>
              <a:t>Defined</a:t>
            </a:r>
            <a:r>
              <a:rPr lang="fr-FR" sz="2000" dirty="0"/>
              <a:t> </a:t>
            </a:r>
            <a:r>
              <a:rPr lang="fr-FR" sz="2000" dirty="0" err="1"/>
              <a:t>Benefit</a:t>
            </a:r>
            <a:r>
              <a:rPr lang="fr-FR" sz="2000" dirty="0"/>
              <a:t> Obligation) :</a:t>
            </a:r>
          </a:p>
          <a:p>
            <a:pPr rtl="1">
              <a:lnSpc>
                <a:spcPct val="90000"/>
              </a:lnSpc>
              <a:spcBef>
                <a:spcPts val="1000"/>
              </a:spcBef>
            </a:pPr>
            <a:endParaRPr lang="fr-FR" sz="2000" dirty="0"/>
          </a:p>
          <a:p>
            <a:pPr rtl="1">
              <a:lnSpc>
                <a:spcPct val="90000"/>
              </a:lnSpc>
              <a:spcBef>
                <a:spcPts val="1000"/>
              </a:spcBef>
            </a:pPr>
            <a:r>
              <a:rPr lang="fr-FR" sz="2000" dirty="0"/>
              <a:t>Les cash flows étant projetés (prise en compte des accroissements futurs de salaire) et basés sur les années de services déjà prestées à la date d’évaluation. L’actualisation se faisant entre la date d’évaluation et l’âge de la retraite. Lorsque les cash flows ne sont pas projetés (UC non projeté), on parle d’ABO (</a:t>
            </a:r>
            <a:r>
              <a:rPr lang="fr-FR" sz="2000" dirty="0" err="1"/>
              <a:t>Accumulated</a:t>
            </a:r>
            <a:r>
              <a:rPr lang="fr-FR" sz="2000" dirty="0"/>
              <a:t> </a:t>
            </a:r>
            <a:r>
              <a:rPr lang="fr-FR" sz="2000" dirty="0" err="1"/>
              <a:t>Benefit</a:t>
            </a:r>
            <a:r>
              <a:rPr lang="fr-FR" sz="2000" dirty="0"/>
              <a:t> Obligation). </a:t>
            </a:r>
          </a:p>
        </p:txBody>
      </p:sp>
      <p:pic>
        <p:nvPicPr>
          <p:cNvPr id="3" name="Picture 2">
            <a:extLst>
              <a:ext uri="{FF2B5EF4-FFF2-40B4-BE49-F238E27FC236}">
                <a16:creationId xmlns:a16="http://schemas.microsoft.com/office/drawing/2014/main" id="{847C0587-8509-47A7-B948-2CA4B841AB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0729" y="4776394"/>
            <a:ext cx="7059010" cy="400106"/>
          </a:xfrm>
          <a:prstGeom prst="rect">
            <a:avLst/>
          </a:prstGeom>
        </p:spPr>
      </p:pic>
    </p:spTree>
    <p:extLst>
      <p:ext uri="{BB962C8B-B14F-4D97-AF65-F5344CB8AC3E}">
        <p14:creationId xmlns:p14="http://schemas.microsoft.com/office/powerpoint/2010/main" val="281268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22</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On calcule en fin de chaque année (31/12) 3 éléments :</a:t>
            </a:r>
          </a:p>
          <a:p>
            <a:pPr rtl="1">
              <a:lnSpc>
                <a:spcPct val="90000"/>
              </a:lnSpc>
              <a:spcBef>
                <a:spcPts val="1000"/>
              </a:spcBef>
            </a:pPr>
            <a:r>
              <a:rPr lang="fr-FR" sz="2000" dirty="0"/>
              <a:t>+ DBO = provision globale en </a:t>
            </a:r>
            <a:r>
              <a:rPr lang="fr-FR" sz="2000" dirty="0" err="1"/>
              <a:t>projected</a:t>
            </a:r>
            <a:r>
              <a:rPr lang="fr-FR" sz="2000" dirty="0"/>
              <a:t> unit </a:t>
            </a:r>
            <a:r>
              <a:rPr lang="fr-FR" sz="2000" dirty="0" err="1"/>
              <a:t>credit</a:t>
            </a:r>
            <a:r>
              <a:rPr lang="fr-FR" sz="2000" dirty="0"/>
              <a:t>.</a:t>
            </a:r>
          </a:p>
          <a:p>
            <a:pPr rtl="1">
              <a:lnSpc>
                <a:spcPct val="90000"/>
              </a:lnSpc>
              <a:spcBef>
                <a:spcPts val="1000"/>
              </a:spcBef>
            </a:pPr>
            <a:r>
              <a:rPr lang="fr-FR" sz="2000" dirty="0"/>
              <a:t>+ Assets = valeur marché des actifs (</a:t>
            </a:r>
            <a:r>
              <a:rPr lang="fr-FR" sz="2000" dirty="0" err="1"/>
              <a:t>Fair</a:t>
            </a:r>
            <a:r>
              <a:rPr lang="fr-FR" sz="2000" dirty="0"/>
              <a:t> Value).</a:t>
            </a:r>
          </a:p>
          <a:p>
            <a:pPr rtl="1">
              <a:lnSpc>
                <a:spcPct val="90000"/>
              </a:lnSpc>
              <a:spcBef>
                <a:spcPts val="1000"/>
              </a:spcBef>
            </a:pPr>
            <a:r>
              <a:rPr lang="fr-FR" sz="2000" dirty="0"/>
              <a:t>+ </a:t>
            </a:r>
            <a:r>
              <a:rPr lang="fr-FR" sz="2000" dirty="0" err="1"/>
              <a:t>Defined</a:t>
            </a:r>
            <a:r>
              <a:rPr lang="fr-FR" sz="2000" dirty="0"/>
              <a:t> </a:t>
            </a:r>
            <a:r>
              <a:rPr lang="fr-FR" sz="2000" dirty="0" err="1"/>
              <a:t>Benefit</a:t>
            </a:r>
            <a:r>
              <a:rPr lang="fr-FR" sz="2000" dirty="0"/>
              <a:t> </a:t>
            </a:r>
            <a:r>
              <a:rPr lang="fr-FR" sz="2000" dirty="0" err="1"/>
              <a:t>Liability</a:t>
            </a:r>
            <a:r>
              <a:rPr lang="fr-FR" sz="2000" dirty="0"/>
              <a:t> = DBO – Asset.</a:t>
            </a:r>
          </a:p>
          <a:p>
            <a:pPr rtl="1">
              <a:lnSpc>
                <a:spcPct val="90000"/>
              </a:lnSpc>
              <a:spcBef>
                <a:spcPts val="1000"/>
              </a:spcBef>
            </a:pPr>
            <a:endParaRPr lang="fr-FR" sz="2000" dirty="0"/>
          </a:p>
          <a:p>
            <a:pPr rtl="1">
              <a:lnSpc>
                <a:spcPct val="90000"/>
              </a:lnSpc>
              <a:spcBef>
                <a:spcPts val="1000"/>
              </a:spcBef>
            </a:pPr>
            <a:r>
              <a:rPr lang="fr-FR" sz="2000" dirty="0"/>
              <a:t>Exemple :</a:t>
            </a:r>
          </a:p>
          <a:p>
            <a:pPr rtl="1">
              <a:lnSpc>
                <a:spcPct val="90000"/>
              </a:lnSpc>
              <a:spcBef>
                <a:spcPts val="1000"/>
              </a:spcBef>
            </a:pPr>
            <a:r>
              <a:rPr lang="fr-FR" sz="2000" dirty="0"/>
              <a:t>Formule du plan = capital à 65 ans = 10% du dernier salaire par année de carrière.</a:t>
            </a:r>
          </a:p>
          <a:p>
            <a:pPr rtl="1">
              <a:lnSpc>
                <a:spcPct val="90000"/>
              </a:lnSpc>
              <a:spcBef>
                <a:spcPts val="1000"/>
              </a:spcBef>
            </a:pPr>
            <a:r>
              <a:rPr lang="fr-FR" sz="2000" dirty="0"/>
              <a:t>Données individuelles de l’affilié :</a:t>
            </a:r>
          </a:p>
          <a:p>
            <a:pPr rtl="1">
              <a:lnSpc>
                <a:spcPct val="90000"/>
              </a:lnSpc>
              <a:spcBef>
                <a:spcPts val="1000"/>
              </a:spcBef>
            </a:pPr>
            <a:r>
              <a:rPr lang="fr-FR" sz="2000" dirty="0"/>
              <a:t>      - âge au 31/12/2014 = 40 ans</a:t>
            </a:r>
          </a:p>
          <a:p>
            <a:pPr rtl="1">
              <a:lnSpc>
                <a:spcPct val="90000"/>
              </a:lnSpc>
              <a:spcBef>
                <a:spcPts val="1000"/>
              </a:spcBef>
            </a:pPr>
            <a:r>
              <a:rPr lang="fr-FR" sz="2000" dirty="0"/>
              <a:t>      - entrée en service à 25 ans</a:t>
            </a:r>
          </a:p>
          <a:p>
            <a:pPr rtl="1">
              <a:lnSpc>
                <a:spcPct val="90000"/>
              </a:lnSpc>
              <a:spcBef>
                <a:spcPts val="1000"/>
              </a:spcBef>
            </a:pPr>
            <a:r>
              <a:rPr lang="fr-FR" sz="2000" dirty="0"/>
              <a:t>      - salaire au 31/12/2014 = 35.000 Euros</a:t>
            </a:r>
          </a:p>
          <a:p>
            <a:pPr rtl="1">
              <a:lnSpc>
                <a:spcPct val="90000"/>
              </a:lnSpc>
              <a:spcBef>
                <a:spcPts val="1000"/>
              </a:spcBef>
            </a:pPr>
            <a:r>
              <a:rPr lang="fr-FR" sz="2000" dirty="0"/>
              <a:t>Hypothèses :</a:t>
            </a:r>
          </a:p>
          <a:p>
            <a:pPr rtl="1">
              <a:lnSpc>
                <a:spcPct val="90000"/>
              </a:lnSpc>
              <a:spcBef>
                <a:spcPts val="1000"/>
              </a:spcBef>
            </a:pPr>
            <a:r>
              <a:rPr lang="fr-FR" sz="2000" dirty="0"/>
              <a:t>      - taux d’actualisation = 3%  - taux de croissance des salaires = 3.5%</a:t>
            </a:r>
          </a:p>
          <a:p>
            <a:pPr rtl="1">
              <a:lnSpc>
                <a:spcPct val="90000"/>
              </a:lnSpc>
              <a:spcBef>
                <a:spcPts val="1000"/>
              </a:spcBef>
            </a:pPr>
            <a:r>
              <a:rPr lang="fr-FR" sz="2000" dirty="0"/>
              <a:t>      - probabilité de survivre dans l’entreprise entre 40 et 65 ans = 90%</a:t>
            </a:r>
          </a:p>
        </p:txBody>
      </p:sp>
    </p:spTree>
    <p:extLst>
      <p:ext uri="{BB962C8B-B14F-4D97-AF65-F5344CB8AC3E}">
        <p14:creationId xmlns:p14="http://schemas.microsoft.com/office/powerpoint/2010/main" val="1504472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23</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On calcule les éléments suivants :</a:t>
            </a:r>
          </a:p>
          <a:p>
            <a:pPr rtl="1">
              <a:lnSpc>
                <a:spcPct val="90000"/>
              </a:lnSpc>
              <a:spcBef>
                <a:spcPts val="1000"/>
              </a:spcBef>
            </a:pPr>
            <a:r>
              <a:rPr lang="fr-FR" sz="2000" dirty="0" err="1"/>
              <a:t>Projected</a:t>
            </a:r>
            <a:r>
              <a:rPr lang="fr-FR" sz="2000" dirty="0"/>
              <a:t> </a:t>
            </a:r>
            <a:r>
              <a:rPr lang="fr-FR" sz="2000" dirty="0" err="1"/>
              <a:t>benefit</a:t>
            </a:r>
            <a:r>
              <a:rPr lang="fr-FR" sz="2000" dirty="0"/>
              <a:t> = prestation projetée à l’âge de la retraite</a:t>
            </a:r>
          </a:p>
          <a:p>
            <a:pPr rtl="1">
              <a:lnSpc>
                <a:spcPct val="90000"/>
              </a:lnSpc>
              <a:spcBef>
                <a:spcPts val="1000"/>
              </a:spcBef>
            </a:pPr>
            <a:endParaRPr lang="fr-FR" sz="2000" dirty="0"/>
          </a:p>
          <a:p>
            <a:pPr rtl="1">
              <a:lnSpc>
                <a:spcPct val="90000"/>
              </a:lnSpc>
              <a:spcBef>
                <a:spcPts val="1000"/>
              </a:spcBef>
            </a:pPr>
            <a:r>
              <a:rPr lang="fr-FR" sz="2000" dirty="0" err="1"/>
              <a:t>Defined</a:t>
            </a:r>
            <a:r>
              <a:rPr lang="fr-FR" sz="2000" dirty="0"/>
              <a:t> </a:t>
            </a:r>
            <a:r>
              <a:rPr lang="fr-FR" sz="2000" dirty="0" err="1"/>
              <a:t>Benefit</a:t>
            </a:r>
            <a:r>
              <a:rPr lang="fr-FR" sz="2000" dirty="0"/>
              <a:t> Obligation au 31/12/2014 = provision actuelle</a:t>
            </a:r>
          </a:p>
          <a:p>
            <a:pPr rtl="1">
              <a:lnSpc>
                <a:spcPct val="90000"/>
              </a:lnSpc>
              <a:spcBef>
                <a:spcPts val="1000"/>
              </a:spcBef>
            </a:pPr>
            <a:endParaRPr lang="fr-FR" sz="2000" dirty="0"/>
          </a:p>
          <a:p>
            <a:pPr rtl="1">
              <a:lnSpc>
                <a:spcPct val="90000"/>
              </a:lnSpc>
              <a:spcBef>
                <a:spcPts val="1000"/>
              </a:spcBef>
            </a:pPr>
            <a:r>
              <a:rPr lang="fr-FR" sz="2000" dirty="0"/>
              <a:t>Si les assets ne valent par exemple au 31/12/2014 que 21.000 Euros, l’entreprise doit mettre au passif un poste </a:t>
            </a:r>
            <a:r>
              <a:rPr lang="fr-FR" sz="2000" dirty="0" err="1"/>
              <a:t>Defined</a:t>
            </a:r>
            <a:r>
              <a:rPr lang="fr-FR" sz="2000" dirty="0"/>
              <a:t> </a:t>
            </a:r>
            <a:r>
              <a:rPr lang="fr-FR" sz="2000" dirty="0" err="1"/>
              <a:t>Benefit</a:t>
            </a:r>
            <a:r>
              <a:rPr lang="fr-FR" sz="2000" dirty="0"/>
              <a:t> </a:t>
            </a:r>
            <a:r>
              <a:rPr lang="fr-FR" sz="2000" dirty="0" err="1"/>
              <a:t>Liability</a:t>
            </a:r>
            <a:r>
              <a:rPr lang="fr-FR" sz="2000" dirty="0"/>
              <a:t> = 53.331 – 21.000 = 32.331 Euros.</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Le coût de pension à comptabiliser chaque année dans le compte de résultat est constitué des éléments suivants :</a:t>
            </a:r>
          </a:p>
          <a:p>
            <a:pPr rtl="1">
              <a:lnSpc>
                <a:spcPct val="90000"/>
              </a:lnSpc>
              <a:spcBef>
                <a:spcPts val="1000"/>
              </a:spcBef>
            </a:pPr>
            <a:r>
              <a:rPr lang="fr-FR" sz="2000" dirty="0"/>
              <a:t>1°) (</a:t>
            </a:r>
            <a:r>
              <a:rPr lang="fr-FR" sz="2000" dirty="0" err="1"/>
              <a:t>Current</a:t>
            </a:r>
            <a:r>
              <a:rPr lang="fr-FR" sz="2000" dirty="0"/>
              <a:t>) Service </a:t>
            </a:r>
            <a:r>
              <a:rPr lang="fr-FR" sz="2000" dirty="0" err="1"/>
              <a:t>Cost</a:t>
            </a:r>
            <a:r>
              <a:rPr lang="fr-FR" sz="2000" dirty="0"/>
              <a:t> : valeur actuelle des prestations attribuées pour l’année de calcul et supposé versé fin d’année.</a:t>
            </a:r>
          </a:p>
          <a:p>
            <a:pPr rtl="1">
              <a:lnSpc>
                <a:spcPct val="90000"/>
              </a:lnSpc>
              <a:spcBef>
                <a:spcPts val="1000"/>
              </a:spcBef>
            </a:pPr>
            <a:r>
              <a:rPr lang="fr-FR" sz="2000" dirty="0"/>
              <a:t>Exemple : plan assurant à 60 ans une rente de 50% du dernier traitement pour une carrière de 40 ans :</a:t>
            </a:r>
          </a:p>
          <a:p>
            <a:pPr rtl="1">
              <a:lnSpc>
                <a:spcPct val="90000"/>
              </a:lnSpc>
              <a:spcBef>
                <a:spcPts val="1000"/>
              </a:spcBef>
            </a:pPr>
            <a:endParaRPr lang="fr-FR" sz="2000" dirty="0"/>
          </a:p>
        </p:txBody>
      </p:sp>
      <p:pic>
        <p:nvPicPr>
          <p:cNvPr id="3" name="Picture 2">
            <a:extLst>
              <a:ext uri="{FF2B5EF4-FFF2-40B4-BE49-F238E27FC236}">
                <a16:creationId xmlns:a16="http://schemas.microsoft.com/office/drawing/2014/main" id="{3C670FA4-4E4B-4470-9BD3-59BD02196C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5556" y="1719606"/>
            <a:ext cx="4048690" cy="460886"/>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B1DBA8E7-81BC-4F28-BC3B-1748975595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3714" y="2518117"/>
            <a:ext cx="3810532" cy="5160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3A3E33D-F147-4375-9304-1AB9A8683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9196" y="6193182"/>
            <a:ext cx="3734321" cy="460886"/>
          </a:xfrm>
          <a:prstGeom prst="rect">
            <a:avLst/>
          </a:prstGeom>
        </p:spPr>
      </p:pic>
      <p:pic>
        <p:nvPicPr>
          <p:cNvPr id="12" name="Picture 11">
            <a:extLst>
              <a:ext uri="{FF2B5EF4-FFF2-40B4-BE49-F238E27FC236}">
                <a16:creationId xmlns:a16="http://schemas.microsoft.com/office/drawing/2014/main" id="{13547CE8-F60C-4753-8B41-095E493AB35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6281701"/>
            <a:ext cx="2953162" cy="257211"/>
          </a:xfrm>
          <a:prstGeom prst="rect">
            <a:avLst/>
          </a:prstGeom>
        </p:spPr>
      </p:pic>
    </p:spTree>
    <p:extLst>
      <p:ext uri="{BB962C8B-B14F-4D97-AF65-F5344CB8AC3E}">
        <p14:creationId xmlns:p14="http://schemas.microsoft.com/office/powerpoint/2010/main" val="243309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24</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2°) Net </a:t>
            </a:r>
            <a:r>
              <a:rPr lang="fr-FR" sz="2000" dirty="0" err="1"/>
              <a:t>Interest</a:t>
            </a:r>
            <a:r>
              <a:rPr lang="fr-FR" sz="2000" dirty="0"/>
              <a:t> </a:t>
            </a:r>
            <a:r>
              <a:rPr lang="fr-FR" sz="2000" dirty="0" err="1"/>
              <a:t>Cost</a:t>
            </a:r>
            <a:r>
              <a:rPr lang="fr-FR" sz="2000" dirty="0"/>
              <a:t> : Coût d’intérêt technique sur la différence entre le DBO et les Assets = Différence entre l’</a:t>
            </a:r>
            <a:r>
              <a:rPr lang="fr-FR" sz="2000" dirty="0" err="1"/>
              <a:t>interest</a:t>
            </a:r>
            <a:r>
              <a:rPr lang="fr-FR" sz="2000" dirty="0"/>
              <a:t> </a:t>
            </a:r>
            <a:r>
              <a:rPr lang="fr-FR" sz="2000" dirty="0" err="1"/>
              <a:t>cost</a:t>
            </a:r>
            <a:r>
              <a:rPr lang="fr-FR" sz="2000" dirty="0"/>
              <a:t> (coût d’intérêt sur le DBO) et l’</a:t>
            </a:r>
            <a:r>
              <a:rPr lang="fr-FR" sz="2000" dirty="0" err="1"/>
              <a:t>interest</a:t>
            </a:r>
            <a:r>
              <a:rPr lang="fr-FR" sz="2000" dirty="0"/>
              <a:t> </a:t>
            </a:r>
            <a:r>
              <a:rPr lang="fr-FR" sz="2000" dirty="0" err="1"/>
              <a:t>income</a:t>
            </a:r>
            <a:r>
              <a:rPr lang="fr-FR" sz="2000" dirty="0"/>
              <a:t> (revenu d’intérêt au discount rate sur les Assets) :</a:t>
            </a:r>
          </a:p>
          <a:p>
            <a:pPr rtl="1">
              <a:lnSpc>
                <a:spcPct val="90000"/>
              </a:lnSpc>
              <a:spcBef>
                <a:spcPts val="1000"/>
              </a:spcBef>
            </a:pPr>
            <a:endParaRPr lang="fr-FR" sz="2000" dirty="0"/>
          </a:p>
          <a:p>
            <a:pPr rtl="1">
              <a:lnSpc>
                <a:spcPct val="90000"/>
              </a:lnSpc>
              <a:spcBef>
                <a:spcPts val="1000"/>
              </a:spcBef>
            </a:pPr>
            <a:r>
              <a:rPr lang="fr-FR" sz="2000" dirty="0"/>
              <a:t>D’autres dépenses annuelles doivent nécessairement passer directement dans le bilan (fonds propres) et non pas pour le compte de pertes et profits (OCI = </a:t>
            </a:r>
            <a:r>
              <a:rPr lang="fr-FR" sz="2000" dirty="0" err="1"/>
              <a:t>Other</a:t>
            </a:r>
            <a:r>
              <a:rPr lang="fr-FR" sz="2000" dirty="0"/>
              <a:t> </a:t>
            </a:r>
            <a:r>
              <a:rPr lang="fr-FR" sz="2000" dirty="0" err="1"/>
              <a:t>Comprehensive</a:t>
            </a:r>
            <a:r>
              <a:rPr lang="fr-FR" sz="2000" dirty="0"/>
              <a:t> </a:t>
            </a:r>
            <a:r>
              <a:rPr lang="fr-FR" sz="2000" dirty="0" err="1"/>
              <a:t>Income</a:t>
            </a:r>
            <a:r>
              <a:rPr lang="fr-FR" sz="2000" dirty="0"/>
              <a:t>) :</a:t>
            </a:r>
          </a:p>
          <a:p>
            <a:pPr rtl="1">
              <a:lnSpc>
                <a:spcPct val="90000"/>
              </a:lnSpc>
              <a:spcBef>
                <a:spcPts val="1000"/>
              </a:spcBef>
            </a:pPr>
            <a:r>
              <a:rPr lang="fr-FR" sz="2000" dirty="0"/>
              <a:t>+ </a:t>
            </a:r>
            <a:r>
              <a:rPr lang="fr-FR" sz="2000" dirty="0" err="1"/>
              <a:t>Actuarial</a:t>
            </a:r>
            <a:r>
              <a:rPr lang="fr-FR" sz="2000" dirty="0"/>
              <a:t> gains or </a:t>
            </a:r>
            <a:r>
              <a:rPr lang="fr-FR" sz="2000" dirty="0" err="1"/>
              <a:t>losses</a:t>
            </a:r>
            <a:r>
              <a:rPr lang="fr-FR" sz="2000" dirty="0"/>
              <a:t> on DBO</a:t>
            </a:r>
          </a:p>
          <a:p>
            <a:pPr rtl="1">
              <a:lnSpc>
                <a:spcPct val="90000"/>
              </a:lnSpc>
              <a:spcBef>
                <a:spcPts val="1000"/>
              </a:spcBef>
            </a:pPr>
            <a:r>
              <a:rPr lang="fr-FR" sz="2000" dirty="0"/>
              <a:t>+ </a:t>
            </a:r>
            <a:r>
              <a:rPr lang="fr-FR" sz="2000" dirty="0" err="1"/>
              <a:t>Actuarial</a:t>
            </a:r>
            <a:r>
              <a:rPr lang="fr-FR" sz="2000" dirty="0"/>
              <a:t> gains or </a:t>
            </a:r>
            <a:r>
              <a:rPr lang="fr-FR" sz="2000" dirty="0" err="1"/>
              <a:t>losses</a:t>
            </a:r>
            <a:r>
              <a:rPr lang="fr-FR" sz="2000" dirty="0"/>
              <a:t> on asset</a:t>
            </a:r>
          </a:p>
          <a:p>
            <a:pPr rtl="1">
              <a:lnSpc>
                <a:spcPct val="90000"/>
              </a:lnSpc>
              <a:spcBef>
                <a:spcPts val="1000"/>
              </a:spcBef>
            </a:pPr>
            <a:r>
              <a:rPr lang="fr-FR" sz="2000" dirty="0"/>
              <a:t>+ Asset management </a:t>
            </a:r>
            <a:r>
              <a:rPr lang="fr-FR" sz="2000" dirty="0" err="1"/>
              <a:t>fees</a:t>
            </a:r>
            <a:endParaRPr lang="fr-FR" sz="2000" dirty="0"/>
          </a:p>
          <a:p>
            <a:pPr rtl="1">
              <a:lnSpc>
                <a:spcPct val="90000"/>
              </a:lnSpc>
              <a:spcBef>
                <a:spcPts val="1000"/>
              </a:spcBef>
            </a:pPr>
            <a:r>
              <a:rPr lang="fr-FR" sz="2000" dirty="0"/>
              <a:t>Les autres </a:t>
            </a:r>
            <a:r>
              <a:rPr lang="fr-FR" sz="2000" dirty="0" err="1"/>
              <a:t>fees</a:t>
            </a:r>
            <a:r>
              <a:rPr lang="fr-FR" sz="2000" dirty="0"/>
              <a:t> doivent être ajoutés au coût annuel à passer en pertes et profits.</a:t>
            </a:r>
          </a:p>
          <a:p>
            <a:pPr rtl="1">
              <a:lnSpc>
                <a:spcPct val="90000"/>
              </a:lnSpc>
              <a:spcBef>
                <a:spcPts val="1000"/>
              </a:spcBef>
            </a:pPr>
            <a:endParaRPr lang="fr-FR" sz="2000" dirty="0"/>
          </a:p>
          <a:p>
            <a:pPr rtl="1">
              <a:lnSpc>
                <a:spcPct val="90000"/>
              </a:lnSpc>
              <a:spcBef>
                <a:spcPts val="1000"/>
              </a:spcBef>
            </a:pPr>
            <a:r>
              <a:rPr lang="fr-FR" sz="2000" dirty="0"/>
              <a:t>Exemple : calcul au 1/1/2015 de la charge estimée pour l’année 2015 :</a:t>
            </a:r>
          </a:p>
          <a:p>
            <a:pPr rtl="1">
              <a:lnSpc>
                <a:spcPct val="90000"/>
              </a:lnSpc>
              <a:spcBef>
                <a:spcPts val="1000"/>
              </a:spcBef>
            </a:pPr>
            <a:r>
              <a:rPr lang="fr-FR" sz="2000" dirty="0"/>
              <a:t>+ </a:t>
            </a:r>
            <a:r>
              <a:rPr lang="fr-FR" sz="2000" dirty="0" err="1"/>
              <a:t>current</a:t>
            </a:r>
            <a:r>
              <a:rPr lang="fr-FR" sz="2000" dirty="0"/>
              <a:t> service </a:t>
            </a:r>
            <a:r>
              <a:rPr lang="fr-FR" sz="2000" dirty="0" err="1"/>
              <a:t>cost</a:t>
            </a:r>
            <a:r>
              <a:rPr lang="fr-FR" sz="2000" dirty="0"/>
              <a:t> : coût de l’année valorisé en fin d’année : 53.331/15)*1,03= 3.662 Euros</a:t>
            </a:r>
          </a:p>
          <a:p>
            <a:pPr rtl="1">
              <a:lnSpc>
                <a:spcPct val="90000"/>
              </a:lnSpc>
              <a:spcBef>
                <a:spcPts val="1000"/>
              </a:spcBef>
            </a:pPr>
            <a:r>
              <a:rPr lang="fr-FR" sz="2000" dirty="0"/>
              <a:t>+ </a:t>
            </a:r>
            <a:r>
              <a:rPr lang="fr-FR" sz="2000" dirty="0" err="1"/>
              <a:t>interest</a:t>
            </a:r>
            <a:r>
              <a:rPr lang="fr-FR" sz="2000" dirty="0"/>
              <a:t> </a:t>
            </a:r>
            <a:r>
              <a:rPr lang="fr-FR" sz="2000" dirty="0" err="1"/>
              <a:t>cost</a:t>
            </a:r>
            <a:r>
              <a:rPr lang="fr-FR" sz="2000" dirty="0"/>
              <a:t>  = DBO * Discount rate : IC = 53.331*0,03 = 1.600 Euros</a:t>
            </a:r>
          </a:p>
          <a:p>
            <a:pPr rtl="1">
              <a:lnSpc>
                <a:spcPct val="90000"/>
              </a:lnSpc>
              <a:spcBef>
                <a:spcPts val="1000"/>
              </a:spcBef>
            </a:pPr>
            <a:r>
              <a:rPr lang="fr-FR" sz="2000" dirty="0"/>
              <a:t>+ basic </a:t>
            </a:r>
            <a:r>
              <a:rPr lang="fr-FR" sz="2000" dirty="0" err="1"/>
              <a:t>cost</a:t>
            </a:r>
            <a:r>
              <a:rPr lang="fr-FR" sz="2000" dirty="0"/>
              <a:t> = SC + IC = 3.662 + 1.600 = 5.262 Euros</a:t>
            </a:r>
          </a:p>
        </p:txBody>
      </p:sp>
      <p:pic>
        <p:nvPicPr>
          <p:cNvPr id="5" name="Picture 4">
            <a:extLst>
              <a:ext uri="{FF2B5EF4-FFF2-40B4-BE49-F238E27FC236}">
                <a16:creationId xmlns:a16="http://schemas.microsoft.com/office/drawing/2014/main" id="{79F10A22-59C5-465A-8C37-BB0F959D5A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3526" y="1800666"/>
            <a:ext cx="2762939" cy="407962"/>
          </a:xfrm>
          <a:prstGeom prst="rect">
            <a:avLst/>
          </a:prstGeom>
        </p:spPr>
      </p:pic>
    </p:spTree>
    <p:extLst>
      <p:ext uri="{BB962C8B-B14F-4D97-AF65-F5344CB8AC3E}">
        <p14:creationId xmlns:p14="http://schemas.microsoft.com/office/powerpoint/2010/main" val="274286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25</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 </a:t>
            </a:r>
            <a:r>
              <a:rPr lang="fr-FR" sz="2000" dirty="0" err="1"/>
              <a:t>interest</a:t>
            </a:r>
            <a:r>
              <a:rPr lang="fr-FR" sz="2000" dirty="0"/>
              <a:t> </a:t>
            </a:r>
            <a:r>
              <a:rPr lang="fr-FR" sz="2000" dirty="0" err="1"/>
              <a:t>income</a:t>
            </a:r>
            <a:r>
              <a:rPr lang="fr-FR" sz="2000" dirty="0"/>
              <a:t> = 21.000*0,03 = 630 Euros</a:t>
            </a:r>
          </a:p>
          <a:p>
            <a:pPr rtl="1">
              <a:lnSpc>
                <a:spcPct val="90000"/>
              </a:lnSpc>
              <a:spcBef>
                <a:spcPts val="1000"/>
              </a:spcBef>
            </a:pPr>
            <a:r>
              <a:rPr lang="fr-FR" sz="2000" dirty="0"/>
              <a:t>+ Administration </a:t>
            </a:r>
            <a:r>
              <a:rPr lang="fr-FR" sz="2000" dirty="0" err="1"/>
              <a:t>cost</a:t>
            </a:r>
            <a:r>
              <a:rPr lang="fr-FR" sz="2000" dirty="0"/>
              <a:t> = 95 Euros</a:t>
            </a:r>
          </a:p>
          <a:p>
            <a:pPr rtl="1">
              <a:lnSpc>
                <a:spcPct val="90000"/>
              </a:lnSpc>
              <a:spcBef>
                <a:spcPts val="1000"/>
              </a:spcBef>
            </a:pPr>
            <a:r>
              <a:rPr lang="fr-FR" sz="2000" dirty="0"/>
              <a:t>			          Pension </a:t>
            </a:r>
            <a:r>
              <a:rPr lang="fr-FR" sz="2000" dirty="0" err="1"/>
              <a:t>expense</a:t>
            </a:r>
            <a:r>
              <a:rPr lang="fr-FR" sz="2000" dirty="0"/>
              <a:t> 2015 = 3.662 + 1.600 – 630 + 95 = 4.727 Euros</a:t>
            </a:r>
          </a:p>
          <a:p>
            <a:pPr rtl="1">
              <a:lnSpc>
                <a:spcPct val="90000"/>
              </a:lnSpc>
              <a:spcBef>
                <a:spcPts val="1000"/>
              </a:spcBef>
            </a:pPr>
            <a:endParaRPr lang="fr-FR" sz="2000" dirty="0"/>
          </a:p>
          <a:p>
            <a:pPr rtl="1">
              <a:lnSpc>
                <a:spcPct val="90000"/>
              </a:lnSpc>
              <a:spcBef>
                <a:spcPts val="1000"/>
              </a:spcBef>
            </a:pPr>
            <a:r>
              <a:rPr lang="fr-FR" sz="2000" dirty="0"/>
              <a:t>Plaçons-nous à présent un an plus tard au 31/12/2015.</a:t>
            </a:r>
          </a:p>
          <a:p>
            <a:pPr rtl="1">
              <a:lnSpc>
                <a:spcPct val="90000"/>
              </a:lnSpc>
              <a:spcBef>
                <a:spcPts val="1000"/>
              </a:spcBef>
            </a:pPr>
            <a:r>
              <a:rPr lang="fr-FR" sz="2000" dirty="0"/>
              <a:t>On va comparer à cette date du 31/12/2015 :</a:t>
            </a:r>
          </a:p>
          <a:p>
            <a:pPr rtl="1">
              <a:lnSpc>
                <a:spcPct val="90000"/>
              </a:lnSpc>
              <a:spcBef>
                <a:spcPts val="1000"/>
              </a:spcBef>
            </a:pPr>
            <a:r>
              <a:rPr lang="fr-FR" sz="2000" dirty="0"/>
              <a:t>+ </a:t>
            </a:r>
            <a:r>
              <a:rPr lang="fr-FR" sz="2000" dirty="0" err="1"/>
              <a:t>expected</a:t>
            </a:r>
            <a:r>
              <a:rPr lang="fr-FR" sz="2000" dirty="0"/>
              <a:t> DBO versus </a:t>
            </a:r>
            <a:r>
              <a:rPr lang="fr-FR" sz="2000" dirty="0" err="1"/>
              <a:t>actual</a:t>
            </a:r>
            <a:r>
              <a:rPr lang="fr-FR" sz="2000" dirty="0"/>
              <a:t> DBO (passif estimé versus passif réel)</a:t>
            </a:r>
          </a:p>
          <a:p>
            <a:pPr rtl="1">
              <a:lnSpc>
                <a:spcPct val="90000"/>
              </a:lnSpc>
              <a:spcBef>
                <a:spcPts val="1000"/>
              </a:spcBef>
            </a:pPr>
            <a:r>
              <a:rPr lang="fr-FR" sz="2000" dirty="0"/>
              <a:t>+ </a:t>
            </a:r>
            <a:r>
              <a:rPr lang="fr-FR" sz="2000" dirty="0" err="1"/>
              <a:t>expected</a:t>
            </a:r>
            <a:r>
              <a:rPr lang="fr-FR" sz="2000" dirty="0"/>
              <a:t> Assets versus </a:t>
            </a:r>
            <a:r>
              <a:rPr lang="fr-FR" sz="2000" dirty="0" err="1"/>
              <a:t>actual</a:t>
            </a:r>
            <a:r>
              <a:rPr lang="fr-FR" sz="2000" dirty="0"/>
              <a:t> asset (actif estimé versus actif réel)</a:t>
            </a:r>
          </a:p>
          <a:p>
            <a:pPr rtl="1">
              <a:lnSpc>
                <a:spcPct val="90000"/>
              </a:lnSpc>
              <a:spcBef>
                <a:spcPts val="1000"/>
              </a:spcBef>
            </a:pPr>
            <a:endParaRPr lang="fr-FR" sz="2000" dirty="0"/>
          </a:p>
          <a:p>
            <a:pPr rtl="1">
              <a:lnSpc>
                <a:spcPct val="90000"/>
              </a:lnSpc>
              <a:spcBef>
                <a:spcPts val="1000"/>
              </a:spcBef>
            </a:pPr>
            <a:r>
              <a:rPr lang="fr-FR" sz="2000" dirty="0"/>
              <a:t>La différence entre la réalité (</a:t>
            </a:r>
            <a:r>
              <a:rPr lang="fr-FR" sz="2000" dirty="0" err="1"/>
              <a:t>actual</a:t>
            </a:r>
            <a:r>
              <a:rPr lang="fr-FR" sz="2000" dirty="0"/>
              <a:t>) et les hypothèses (</a:t>
            </a:r>
            <a:r>
              <a:rPr lang="fr-FR" sz="2000" dirty="0" err="1"/>
              <a:t>expected</a:t>
            </a:r>
            <a:r>
              <a:rPr lang="fr-FR" sz="2000" dirty="0"/>
              <a:t>) devra faire l’objet d’une correction (</a:t>
            </a:r>
            <a:r>
              <a:rPr lang="fr-FR" sz="2000" dirty="0" err="1"/>
              <a:t>actuarial</a:t>
            </a:r>
            <a:r>
              <a:rPr lang="fr-FR" sz="2000" dirty="0"/>
              <a:t> gains ans loses). Ces gains/pertes actuarielles peuvent provenir, soit d’une différence entre la réalité observée à posteriori et les hypothèses fixées à priori, soit d’un changement dans les hypothèses utilisées par l’actuaire (par exemple changement du discount rate). Les « </a:t>
            </a:r>
            <a:r>
              <a:rPr lang="fr-FR" sz="2000" dirty="0" err="1"/>
              <a:t>Actuarial</a:t>
            </a:r>
            <a:r>
              <a:rPr lang="fr-FR" sz="2000" dirty="0"/>
              <a:t> </a:t>
            </a:r>
            <a:r>
              <a:rPr lang="fr-FR" sz="2000" dirty="0" err="1"/>
              <a:t>losses</a:t>
            </a:r>
            <a:r>
              <a:rPr lang="fr-FR" sz="2000" dirty="0"/>
              <a:t> (gains) » sont données par :</a:t>
            </a:r>
          </a:p>
          <a:p>
            <a:pPr rtl="1">
              <a:lnSpc>
                <a:spcPct val="90000"/>
              </a:lnSpc>
              <a:spcBef>
                <a:spcPts val="1000"/>
              </a:spcBef>
            </a:pPr>
            <a:r>
              <a:rPr lang="fr-FR" sz="2000" dirty="0"/>
              <a:t>                            (</a:t>
            </a:r>
            <a:r>
              <a:rPr lang="fr-FR" sz="2000" dirty="0" err="1"/>
              <a:t>Actual</a:t>
            </a:r>
            <a:r>
              <a:rPr lang="fr-FR" sz="2000" dirty="0"/>
              <a:t> DBO – </a:t>
            </a:r>
            <a:r>
              <a:rPr lang="fr-FR" sz="2000" dirty="0" err="1"/>
              <a:t>Expected</a:t>
            </a:r>
            <a:r>
              <a:rPr lang="fr-FR" sz="2000" dirty="0"/>
              <a:t> DBO) + (</a:t>
            </a:r>
            <a:r>
              <a:rPr lang="fr-FR" sz="2000" dirty="0" err="1"/>
              <a:t>Expected</a:t>
            </a:r>
            <a:r>
              <a:rPr lang="fr-FR" sz="2000" dirty="0"/>
              <a:t> Asset – </a:t>
            </a:r>
            <a:r>
              <a:rPr lang="fr-FR" sz="2000" dirty="0" err="1"/>
              <a:t>Actual</a:t>
            </a:r>
            <a:r>
              <a:rPr lang="fr-FR" sz="2000" dirty="0"/>
              <a:t> Asset)</a:t>
            </a:r>
          </a:p>
        </p:txBody>
      </p:sp>
    </p:spTree>
    <p:extLst>
      <p:ext uri="{BB962C8B-B14F-4D97-AF65-F5344CB8AC3E}">
        <p14:creationId xmlns:p14="http://schemas.microsoft.com/office/powerpoint/2010/main" val="177332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26</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a:t>Comptablement, ces gains/pertes actuarielles ne sont pas intégrées dans le compte de pertes et profits mais rejoignent directement le bilan en fonds propres (poste OCI – </a:t>
            </a:r>
            <a:r>
              <a:rPr lang="fr-FR" sz="2000" dirty="0" err="1"/>
              <a:t>other</a:t>
            </a:r>
            <a:r>
              <a:rPr lang="fr-FR" sz="2000" dirty="0"/>
              <a:t> </a:t>
            </a:r>
            <a:r>
              <a:rPr lang="fr-FR" sz="2000" dirty="0" err="1"/>
              <a:t>comprehensive</a:t>
            </a:r>
            <a:r>
              <a:rPr lang="fr-FR" sz="2000" dirty="0"/>
              <a:t> </a:t>
            </a:r>
            <a:r>
              <a:rPr lang="fr-FR" sz="2000" dirty="0" err="1"/>
              <a:t>income</a:t>
            </a:r>
            <a:r>
              <a:rPr lang="fr-FR" sz="2000" dirty="0"/>
              <a:t>).</a:t>
            </a:r>
          </a:p>
          <a:p>
            <a:pPr rtl="1">
              <a:lnSpc>
                <a:spcPct val="90000"/>
              </a:lnSpc>
              <a:spcBef>
                <a:spcPts val="1000"/>
              </a:spcBef>
            </a:pPr>
            <a:endParaRPr lang="fr-FR" sz="2000" dirty="0"/>
          </a:p>
          <a:p>
            <a:pPr rtl="1">
              <a:lnSpc>
                <a:spcPct val="90000"/>
              </a:lnSpc>
              <a:spcBef>
                <a:spcPts val="1000"/>
              </a:spcBef>
            </a:pPr>
            <a:r>
              <a:rPr lang="fr-FR" sz="2000" dirty="0"/>
              <a:t>Exemple : Au 31/12/2015 : salaire réel a cru de 5% (et non pas de 3,35%)</a:t>
            </a:r>
          </a:p>
          <a:p>
            <a:pPr rtl="1">
              <a:lnSpc>
                <a:spcPct val="90000"/>
              </a:lnSpc>
              <a:spcBef>
                <a:spcPts val="1000"/>
              </a:spcBef>
            </a:pPr>
            <a:r>
              <a:rPr lang="fr-FR" sz="2000" dirty="0"/>
              <a:t>On suppose que fin 2014, l’employeur paie une vraie cotisation de 1.900 Euros.</a:t>
            </a:r>
          </a:p>
          <a:p>
            <a:pPr rtl="1">
              <a:lnSpc>
                <a:spcPct val="90000"/>
              </a:lnSpc>
              <a:spcBef>
                <a:spcPts val="1000"/>
              </a:spcBef>
            </a:pPr>
            <a:r>
              <a:rPr lang="fr-FR" sz="2000" dirty="0" err="1"/>
              <a:t>Expected</a:t>
            </a:r>
            <a:r>
              <a:rPr lang="fr-FR" sz="2000" dirty="0"/>
              <a:t> DBO 31/12/2015 = DBO 31/12/2014 + service </a:t>
            </a:r>
            <a:r>
              <a:rPr lang="fr-FR" sz="2000" dirty="0" err="1"/>
              <a:t>cost</a:t>
            </a:r>
            <a:r>
              <a:rPr lang="fr-FR" sz="2000" dirty="0"/>
              <a:t> + </a:t>
            </a:r>
            <a:r>
              <a:rPr lang="fr-FR" sz="2000" dirty="0" err="1"/>
              <a:t>interest</a:t>
            </a:r>
            <a:r>
              <a:rPr lang="fr-FR" sz="2000" dirty="0"/>
              <a:t> </a:t>
            </a:r>
            <a:r>
              <a:rPr lang="fr-FR" sz="2000" dirty="0" err="1"/>
              <a:t>cost</a:t>
            </a:r>
            <a:endParaRPr lang="fr-FR" sz="2000" dirty="0"/>
          </a:p>
          <a:p>
            <a:pPr rtl="1">
              <a:lnSpc>
                <a:spcPct val="90000"/>
              </a:lnSpc>
              <a:spcBef>
                <a:spcPts val="1000"/>
              </a:spcBef>
            </a:pPr>
            <a:r>
              <a:rPr lang="fr-FR" sz="2000" dirty="0"/>
              <a:t>                                                 = 53.331 + 3.662 + 1.600 = 58.593 euros</a:t>
            </a:r>
          </a:p>
          <a:p>
            <a:pPr rtl="1">
              <a:lnSpc>
                <a:spcPct val="90000"/>
              </a:lnSpc>
              <a:spcBef>
                <a:spcPts val="1000"/>
              </a:spcBef>
            </a:pPr>
            <a:r>
              <a:rPr lang="fr-FR" sz="2000" dirty="0" err="1"/>
              <a:t>Expected</a:t>
            </a:r>
            <a:r>
              <a:rPr lang="fr-FR" sz="2000" dirty="0"/>
              <a:t> asset 31/12/2015 = Asset 31/12/2014 + </a:t>
            </a:r>
            <a:r>
              <a:rPr lang="fr-FR" sz="2000" dirty="0" err="1"/>
              <a:t>interest</a:t>
            </a:r>
            <a:r>
              <a:rPr lang="fr-FR" sz="2000" dirty="0"/>
              <a:t> </a:t>
            </a:r>
            <a:r>
              <a:rPr lang="fr-FR" sz="2000" dirty="0" err="1"/>
              <a:t>income</a:t>
            </a:r>
            <a:r>
              <a:rPr lang="fr-FR" sz="2000" dirty="0"/>
              <a:t> + cotis – admin </a:t>
            </a:r>
            <a:r>
              <a:rPr lang="fr-FR" sz="2000" dirty="0" err="1"/>
              <a:t>cost</a:t>
            </a:r>
            <a:endParaRPr lang="fr-FR" sz="2000" dirty="0"/>
          </a:p>
          <a:p>
            <a:pPr rtl="1">
              <a:lnSpc>
                <a:spcPct val="90000"/>
              </a:lnSpc>
              <a:spcBef>
                <a:spcPts val="1000"/>
              </a:spcBef>
            </a:pPr>
            <a:r>
              <a:rPr lang="fr-FR" sz="2000" dirty="0"/>
              <a:t>                                                  = 21.000 + 630 + 1.900 – 95 = 23.435 Euros</a:t>
            </a:r>
          </a:p>
          <a:p>
            <a:pPr rtl="1">
              <a:lnSpc>
                <a:spcPct val="90000"/>
              </a:lnSpc>
              <a:spcBef>
                <a:spcPts val="1000"/>
              </a:spcBef>
            </a:pPr>
            <a:r>
              <a:rPr lang="fr-FR" sz="2000" dirty="0" err="1"/>
              <a:t>Actual</a:t>
            </a:r>
            <a:r>
              <a:rPr lang="fr-FR" sz="2000" dirty="0"/>
              <a:t> DBO 31/12/2015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p:txBody>
      </p:sp>
      <p:pic>
        <p:nvPicPr>
          <p:cNvPr id="3" name="Picture 2" descr="A picture containing company name&#10;&#10;Description automatically generated">
            <a:extLst>
              <a:ext uri="{FF2B5EF4-FFF2-40B4-BE49-F238E27FC236}">
                <a16:creationId xmlns:a16="http://schemas.microsoft.com/office/drawing/2014/main" id="{16CEA5F0-3D67-47DD-A8BC-1A85D2C49D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4625" y="5065916"/>
            <a:ext cx="6134956" cy="581106"/>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1F1BAA20-9134-4232-80BA-B777912982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4625" y="5666145"/>
            <a:ext cx="6154009" cy="590632"/>
          </a:xfrm>
          <a:prstGeom prst="rect">
            <a:avLst/>
          </a:prstGeom>
        </p:spPr>
      </p:pic>
    </p:spTree>
    <p:extLst>
      <p:ext uri="{BB962C8B-B14F-4D97-AF65-F5344CB8AC3E}">
        <p14:creationId xmlns:p14="http://schemas.microsoft.com/office/powerpoint/2010/main" val="100756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graphicFrame>
        <p:nvGraphicFramePr>
          <p:cNvPr id="16" name="Diagramme 15"/>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7" name="Espace réservé du numéro de diapositive 3">
            <a:extLst>
              <a:ext uri="{FF2B5EF4-FFF2-40B4-BE49-F238E27FC236}">
                <a16:creationId xmlns:a16="http://schemas.microsoft.com/office/drawing/2014/main" id="{2603AC81-CC0E-41E8-A71C-CF398F8BAF2B}"/>
              </a:ext>
            </a:extLst>
          </p:cNvPr>
          <p:cNvSpPr>
            <a:spLocks noGrp="1"/>
          </p:cNvSpPr>
          <p:nvPr>
            <p:ph type="sldNum" sz="quarter" idx="12"/>
          </p:nvPr>
        </p:nvSpPr>
        <p:spPr>
          <a:xfrm>
            <a:off x="8610600" y="6356350"/>
            <a:ext cx="2743200" cy="365125"/>
          </a:xfrm>
        </p:spPr>
        <p:txBody>
          <a:bodyPr vert="horz" lIns="91440" tIns="45720" rIns="91440" bIns="45720" rtlCol="0" anchor="ctr"/>
          <a:lstStyle/>
          <a:p>
            <a:fld id="{C409BF02-140A-4B3E-909B-DA769343B79F}" type="slidenum">
              <a:rPr lang="fr-FR" sz="1400" b="1"/>
              <a:pPr/>
              <a:t>27</a:t>
            </a:fld>
            <a:endParaRPr lang="fr-FR" sz="1400" b="1" dirty="0"/>
          </a:p>
        </p:txBody>
      </p:sp>
      <p:sp>
        <p:nvSpPr>
          <p:cNvPr id="8" name="Sous-titre 2">
            <a:extLst>
              <a:ext uri="{FF2B5EF4-FFF2-40B4-BE49-F238E27FC236}">
                <a16:creationId xmlns:a16="http://schemas.microsoft.com/office/drawing/2014/main" id="{ABEA9C4D-B1DD-47C6-8324-7884B19B4091}"/>
              </a:ext>
            </a:extLst>
          </p:cNvPr>
          <p:cNvSpPr txBox="1">
            <a:spLocks/>
          </p:cNvSpPr>
          <p:nvPr/>
        </p:nvSpPr>
        <p:spPr>
          <a:xfrm>
            <a:off x="683454" y="999882"/>
            <a:ext cx="10978663" cy="5707721"/>
          </a:xfrm>
          <a:prstGeom prst="rect">
            <a:avLst/>
          </a:prstGeom>
        </p:spPr>
        <p:txBody>
          <a:bodyPr vert="horz" lIns="91440" tIns="45720" rIns="91440" bIns="45720" rtlCol="0" anchor="t">
            <a:noAutofit/>
          </a:bodyPr>
          <a:lstStyle/>
          <a:p>
            <a:pPr rtl="1">
              <a:lnSpc>
                <a:spcPct val="90000"/>
              </a:lnSpc>
              <a:spcBef>
                <a:spcPts val="1000"/>
              </a:spcBef>
            </a:pPr>
            <a:r>
              <a:rPr lang="fr-FR" sz="2000" dirty="0" err="1"/>
              <a:t>Actual</a:t>
            </a:r>
            <a:r>
              <a:rPr lang="fr-FR" sz="2000" dirty="0"/>
              <a:t> Asset = 23.480 Euros (</a:t>
            </a:r>
            <a:r>
              <a:rPr lang="fr-FR" sz="2000" dirty="0" err="1"/>
              <a:t>assumption</a:t>
            </a:r>
            <a:r>
              <a:rPr lang="fr-FR" sz="2000" dirty="0"/>
              <a:t>)</a:t>
            </a:r>
          </a:p>
          <a:p>
            <a:pPr rtl="1">
              <a:lnSpc>
                <a:spcPct val="90000"/>
              </a:lnSpc>
              <a:spcBef>
                <a:spcPts val="1000"/>
              </a:spcBef>
            </a:pPr>
            <a:r>
              <a:rPr lang="fr-FR" sz="2000" dirty="0" err="1"/>
              <a:t>Actual</a:t>
            </a:r>
            <a:r>
              <a:rPr lang="fr-FR" sz="2000" dirty="0"/>
              <a:t> </a:t>
            </a:r>
            <a:r>
              <a:rPr lang="fr-FR" sz="2000" dirty="0" err="1"/>
              <a:t>losses</a:t>
            </a:r>
            <a:r>
              <a:rPr lang="fr-FR" sz="2000" dirty="0"/>
              <a:t> for 2015 = (60.103 – 58.593) + (23.435 – 23480) = 1.465 Euros</a:t>
            </a:r>
          </a:p>
          <a:p>
            <a:pPr rtl="1">
              <a:lnSpc>
                <a:spcPct val="90000"/>
              </a:lnSpc>
              <a:spcBef>
                <a:spcPts val="1000"/>
              </a:spcBef>
            </a:pPr>
            <a:endParaRPr lang="fr-FR" sz="2000" dirty="0"/>
          </a:p>
          <a:p>
            <a:pPr rtl="1">
              <a:lnSpc>
                <a:spcPct val="90000"/>
              </a:lnSpc>
              <a:spcBef>
                <a:spcPts val="1000"/>
              </a:spcBef>
            </a:pPr>
            <a:r>
              <a:rPr lang="fr-FR" sz="2000" dirty="0"/>
              <a:t>Au niveau du bilan, on a donc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r>
              <a:rPr lang="fr-FR" sz="2000" dirty="0"/>
              <a:t>Il y a donc ici une augmentation du </a:t>
            </a:r>
            <a:r>
              <a:rPr lang="fr-FR" sz="2000" dirty="0" err="1"/>
              <a:t>Defined</a:t>
            </a:r>
            <a:r>
              <a:rPr lang="fr-FR" sz="2000" dirty="0"/>
              <a:t> </a:t>
            </a:r>
            <a:r>
              <a:rPr lang="fr-FR" sz="2000" dirty="0" err="1"/>
              <a:t>Benefit</a:t>
            </a:r>
            <a:r>
              <a:rPr lang="fr-FR" sz="2000" dirty="0"/>
              <a:t> </a:t>
            </a:r>
            <a:r>
              <a:rPr lang="fr-FR" sz="2000" dirty="0" err="1"/>
              <a:t>Liability</a:t>
            </a:r>
            <a:r>
              <a:rPr lang="fr-FR" sz="2000" dirty="0"/>
              <a:t> de 36.623 – 32.331 = 4.292 Euros</a:t>
            </a:r>
          </a:p>
          <a:p>
            <a:pPr rtl="1">
              <a:lnSpc>
                <a:spcPct val="90000"/>
              </a:lnSpc>
              <a:spcBef>
                <a:spcPts val="1000"/>
              </a:spcBef>
            </a:pPr>
            <a:r>
              <a:rPr lang="fr-FR" sz="2000" dirty="0"/>
              <a:t>La réconciliation peut se faire de la façon suivante :</a:t>
            </a:r>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a:p>
            <a:pPr rtl="1">
              <a:lnSpc>
                <a:spcPct val="90000"/>
              </a:lnSpc>
              <a:spcBef>
                <a:spcPts val="1000"/>
              </a:spcBef>
            </a:pPr>
            <a:endParaRPr lang="fr-FR" sz="2000" dirty="0"/>
          </a:p>
        </p:txBody>
      </p:sp>
      <p:pic>
        <p:nvPicPr>
          <p:cNvPr id="5" name="Picture 4" descr="Text&#10;&#10;Description automatically generated">
            <a:extLst>
              <a:ext uri="{FF2B5EF4-FFF2-40B4-BE49-F238E27FC236}">
                <a16:creationId xmlns:a16="http://schemas.microsoft.com/office/drawing/2014/main" id="{02176EC3-829D-4F02-B1E2-43F70D79F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2729" y="2740156"/>
            <a:ext cx="5048955" cy="1276528"/>
          </a:xfrm>
          <a:prstGeom prst="rect">
            <a:avLst/>
          </a:prstGeom>
        </p:spPr>
      </p:pic>
      <p:pic>
        <p:nvPicPr>
          <p:cNvPr id="10" name="Picture 9" descr="Text&#10;&#10;Description automatically generated">
            <a:extLst>
              <a:ext uri="{FF2B5EF4-FFF2-40B4-BE49-F238E27FC236}">
                <a16:creationId xmlns:a16="http://schemas.microsoft.com/office/drawing/2014/main" id="{618CD4D2-D421-4798-9E23-B3F55C8B6D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8844" y="2740156"/>
            <a:ext cx="5106113" cy="1276528"/>
          </a:xfrm>
          <a:prstGeom prst="rect">
            <a:avLst/>
          </a:prstGeom>
        </p:spPr>
      </p:pic>
      <p:pic>
        <p:nvPicPr>
          <p:cNvPr id="12" name="Picture 11" descr="Text&#10;&#10;Description automatically generated">
            <a:extLst>
              <a:ext uri="{FF2B5EF4-FFF2-40B4-BE49-F238E27FC236}">
                <a16:creationId xmlns:a16="http://schemas.microsoft.com/office/drawing/2014/main" id="{6AE4CC1B-3818-4818-8D1F-B797063FAF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81401" y="5102530"/>
            <a:ext cx="3753374" cy="1324160"/>
          </a:xfrm>
          <a:prstGeom prst="rect">
            <a:avLst/>
          </a:prstGeom>
        </p:spPr>
      </p:pic>
    </p:spTree>
    <p:extLst>
      <p:ext uri="{BB962C8B-B14F-4D97-AF65-F5344CB8AC3E}">
        <p14:creationId xmlns:p14="http://schemas.microsoft.com/office/powerpoint/2010/main" val="1092642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39240" y="1676400"/>
            <a:ext cx="9037320" cy="1380725"/>
          </a:xfrm>
        </p:spPr>
        <p:txBody>
          <a:bodyPr>
            <a:noAutofit/>
          </a:bodyPr>
          <a:lstStyle/>
          <a:p>
            <a:pPr marL="1076325" indent="-1076325" algn="r"/>
            <a:r>
              <a:rPr lang="fr-FR" sz="4400" b="1" i="1" dirty="0">
                <a:latin typeface="Cambria" panose="02040503050406030204" pitchFamily="18" charset="0"/>
              </a:rPr>
              <a:t>La prévoyance décès</a:t>
            </a:r>
          </a:p>
          <a:p>
            <a:pPr marL="1076325" indent="-1076325" algn="r"/>
            <a:r>
              <a:rPr lang="fr-FR" sz="4400" b="1" i="1" dirty="0">
                <a:latin typeface="Cambria" panose="02040503050406030204" pitchFamily="18" charset="0"/>
              </a:rPr>
              <a:t>IAS19</a:t>
            </a:r>
            <a:endParaRPr lang="fr-FR" sz="4400" dirty="0">
              <a:latin typeface="Cambria" panose="02040503050406030204" pitchFamily="18" charset="0"/>
            </a:endParaRPr>
          </a:p>
        </p:txBody>
      </p:sp>
      <p:sp>
        <p:nvSpPr>
          <p:cNvPr id="9" name="ZoneTexte 8"/>
          <p:cNvSpPr txBox="1"/>
          <p:nvPr/>
        </p:nvSpPr>
        <p:spPr>
          <a:xfrm>
            <a:off x="2467914" y="4140830"/>
            <a:ext cx="5731206" cy="923330"/>
          </a:xfrm>
          <a:prstGeom prst="rect">
            <a:avLst/>
          </a:prstGeom>
          <a:noFill/>
        </p:spPr>
        <p:txBody>
          <a:bodyPr wrap="square" rtlCol="0">
            <a:spAutoFit/>
          </a:bodyPr>
          <a:lstStyle/>
          <a:p>
            <a:pPr>
              <a:lnSpc>
                <a:spcPct val="150000"/>
              </a:lnSpc>
            </a:pPr>
            <a:r>
              <a:rPr lang="fr-FR" dirty="0">
                <a:latin typeface="Cambria" panose="02040503050406030204" pitchFamily="18" charset="0"/>
              </a:rPr>
              <a:t>Fait par :</a:t>
            </a:r>
          </a:p>
          <a:p>
            <a:pPr>
              <a:lnSpc>
                <a:spcPct val="150000"/>
              </a:lnSpc>
            </a:pPr>
            <a:r>
              <a:rPr lang="fr-FR" dirty="0">
                <a:latin typeface="Cambria" panose="02040503050406030204" pitchFamily="18" charset="0"/>
              </a:rPr>
              <a:t>M. HAIMOUD Oussama</a:t>
            </a:r>
          </a:p>
        </p:txBody>
      </p:sp>
      <p:cxnSp>
        <p:nvCxnSpPr>
          <p:cNvPr id="11" name="Connecteur droit 10"/>
          <p:cNvCxnSpPr/>
          <p:nvPr/>
        </p:nvCxnSpPr>
        <p:spPr>
          <a:xfrm>
            <a:off x="0" y="0"/>
            <a:ext cx="12192000" cy="0"/>
          </a:xfrm>
          <a:prstGeom prst="line">
            <a:avLst/>
          </a:prstGeom>
          <a:ln/>
        </p:spPr>
        <p:style>
          <a:lnRef idx="2">
            <a:schemeClr val="dk1"/>
          </a:lnRef>
          <a:fillRef idx="0">
            <a:schemeClr val="dk1"/>
          </a:fillRef>
          <a:effectRef idx="1">
            <a:schemeClr val="dk1"/>
          </a:effectRef>
          <a:fontRef idx="minor">
            <a:schemeClr val="tx1"/>
          </a:fontRef>
        </p:style>
      </p:cxnSp>
      <p:sp>
        <p:nvSpPr>
          <p:cNvPr id="12" name="Rectangle 11"/>
          <p:cNvSpPr/>
          <p:nvPr/>
        </p:nvSpPr>
        <p:spPr>
          <a:xfrm>
            <a:off x="0" y="6698947"/>
            <a:ext cx="12192000" cy="162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409BF02-140A-4B3E-909B-DA769343B79F}" type="slidenum">
              <a:rPr lang="fr-FR" sz="1400" b="1" smtClean="0"/>
              <a:pPr/>
              <a:t>28</a:t>
            </a:fld>
            <a:endParaRPr lang="fr-FR" sz="1400" b="1" dirty="0"/>
          </a:p>
        </p:txBody>
      </p:sp>
      <p:sp>
        <p:nvSpPr>
          <p:cNvPr id="16" name="Espace réservé du pied de page 4"/>
          <p:cNvSpPr>
            <a:spLocks noGrp="1"/>
          </p:cNvSpPr>
          <p:nvPr>
            <p:ph type="ftr" sz="quarter" idx="11"/>
          </p:nvPr>
        </p:nvSpPr>
        <p:spPr>
          <a:xfrm>
            <a:off x="4554524" y="6184558"/>
            <a:ext cx="2952328" cy="365125"/>
          </a:xfrm>
        </p:spPr>
        <p:txBody>
          <a:bodyPr/>
          <a:lstStyle/>
          <a:p>
            <a:pPr algn="ctr"/>
            <a:r>
              <a:rPr lang="fr-FR" sz="1600" dirty="0">
                <a:solidFill>
                  <a:schemeClr val="bg1">
                    <a:lumMod val="50000"/>
                  </a:schemeClr>
                </a:solidFill>
              </a:rPr>
              <a:t>Juin </a:t>
            </a:r>
            <a:r>
              <a:rPr lang="fr-FR" sz="1600" b="0" dirty="0">
                <a:solidFill>
                  <a:schemeClr val="bg1">
                    <a:lumMod val="50000"/>
                  </a:schemeClr>
                </a:solidFill>
              </a:rPr>
              <a:t>2018</a:t>
            </a:r>
          </a:p>
        </p:txBody>
      </p:sp>
    </p:spTree>
    <p:extLst>
      <p:ext uri="{BB962C8B-B14F-4D97-AF65-F5344CB8AC3E}">
        <p14:creationId xmlns:p14="http://schemas.microsoft.com/office/powerpoint/2010/main" val="712670049"/>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extLst>
              <p:ext uri="{D42A27DB-BD31-4B8C-83A1-F6EECF244321}">
                <p14:modId xmlns:p14="http://schemas.microsoft.com/office/powerpoint/2010/main" val="3473610096"/>
              </p:ext>
            </p:extLst>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3</a:t>
            </a:fld>
            <a:endParaRPr lang="fr-FR" sz="1400" b="1" dirty="0"/>
          </a:p>
        </p:txBody>
      </p:sp>
      <p:sp>
        <p:nvSpPr>
          <p:cNvPr id="22" name="Sous-titre 2"/>
          <p:cNvSpPr txBox="1">
            <a:spLocks/>
          </p:cNvSpPr>
          <p:nvPr/>
        </p:nvSpPr>
        <p:spPr>
          <a:xfrm>
            <a:off x="316524" y="1610749"/>
            <a:ext cx="11641014" cy="4966725"/>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Un plan de prévoyance prévoit généralement un côté de la couverture retraite une assurance décès pour les héritiers de l’affilié en cas de décès de celui-ci. Le décès peut avoir lieu avant ou après l’âge de la retraite.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Les couvertures sont généralement différentes dans ces 2 cas et nous les traiterons successivement. D’autre part, il y a lieu de distinguer les régimes en prestations définies et les régimes en contributions définies. Les 2 premières paragraphes concernent les couvertures décès avant l’âge de la retraite ; la section 4 sera consacrée à la couverture en cas de décès après l’âge de la retraite.</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Lorsqu’on veut dans un plan à prestations définies (c’est-à-dire un plan où l’on décide d’abord des prestations) mettre en place des couvertures en cas de décès avant l’âge de la retraite, on envisage généralement les possibilités suivantes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 un </a:t>
            </a:r>
            <a:r>
              <a:rPr lang="fr-FR" i="1" dirty="0">
                <a:latin typeface="CIDFont+F1"/>
              </a:rPr>
              <a:t>capital décès</a:t>
            </a:r>
            <a:r>
              <a:rPr lang="fr-FR" dirty="0">
                <a:latin typeface="CIDFont+F1"/>
              </a:rPr>
              <a:t> payé une fois au moment du décès et défini généralement en pourcentage du salaire du décès (par exemple 3 fois le salaire annuel).</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 une </a:t>
            </a:r>
            <a:r>
              <a:rPr lang="fr-FR" i="1" dirty="0">
                <a:latin typeface="CIDFont+F1"/>
              </a:rPr>
              <a:t>rente viagère ou temporaire</a:t>
            </a:r>
            <a:r>
              <a:rPr lang="fr-FR" dirty="0">
                <a:latin typeface="CIDFont+F1"/>
              </a:rPr>
              <a:t> au profit du conjoint survivant, exprimée généralement en pourcentage de la rente de retraite prévue.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 une </a:t>
            </a:r>
            <a:r>
              <a:rPr lang="fr-FR" i="1" dirty="0">
                <a:latin typeface="CIDFont+F1"/>
              </a:rPr>
              <a:t>rente temporaire d’orphelin</a:t>
            </a:r>
            <a:r>
              <a:rPr lang="fr-FR" dirty="0">
                <a:latin typeface="CIDFont+F1"/>
              </a:rPr>
              <a:t> payable aux enfants jusqu’à un certain âge (par exemple 21 ans).</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p:txBody>
      </p:sp>
      <p:sp>
        <p:nvSpPr>
          <p:cNvPr id="37" name="Text Box 29">
            <a:extLst>
              <a:ext uri="{FF2B5EF4-FFF2-40B4-BE49-F238E27FC236}">
                <a16:creationId xmlns:a16="http://schemas.microsoft.com/office/drawing/2014/main" id="{2A34FBDC-92A1-4C5D-96B5-E2220B08A295}"/>
              </a:ext>
            </a:extLst>
          </p:cNvPr>
          <p:cNvSpPr txBox="1">
            <a:spLocks noChangeArrowheads="1"/>
          </p:cNvSpPr>
          <p:nvPr/>
        </p:nvSpPr>
        <p:spPr bwMode="auto">
          <a:xfrm>
            <a:off x="4567341" y="1066274"/>
            <a:ext cx="20983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1) Introduction</a:t>
            </a:r>
          </a:p>
        </p:txBody>
      </p:sp>
      <p:sp>
        <p:nvSpPr>
          <p:cNvPr id="21" name="Text Box 29">
            <a:extLst>
              <a:ext uri="{FF2B5EF4-FFF2-40B4-BE49-F238E27FC236}">
                <a16:creationId xmlns:a16="http://schemas.microsoft.com/office/drawing/2014/main" id="{FF0C6692-C68E-4728-A2E1-EEC80CA2FB32}"/>
              </a:ext>
            </a:extLst>
          </p:cNvPr>
          <p:cNvSpPr txBox="1">
            <a:spLocks noChangeArrowheads="1"/>
          </p:cNvSpPr>
          <p:nvPr/>
        </p:nvSpPr>
        <p:spPr bwMode="auto">
          <a:xfrm>
            <a:off x="3034710" y="3427305"/>
            <a:ext cx="51589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2) Types de prestations et bénéficiaires</a:t>
            </a:r>
          </a:p>
        </p:txBody>
      </p:sp>
    </p:spTree>
    <p:extLst>
      <p:ext uri="{BB962C8B-B14F-4D97-AF65-F5344CB8AC3E}">
        <p14:creationId xmlns:p14="http://schemas.microsoft.com/office/powerpoint/2010/main" val="15451315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4</a:t>
            </a:fld>
            <a:endParaRPr lang="fr-FR" sz="1400" b="1" dirty="0"/>
          </a:p>
        </p:txBody>
      </p:sp>
      <p:sp>
        <p:nvSpPr>
          <p:cNvPr id="22" name="Sous-titre 2"/>
          <p:cNvSpPr txBox="1">
            <a:spLocks/>
          </p:cNvSpPr>
          <p:nvPr/>
        </p:nvSpPr>
        <p:spPr>
          <a:xfrm>
            <a:off x="316524" y="1498205"/>
            <a:ext cx="11641014" cy="4966725"/>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D’une manière générale, le financement de ces couvertures décès peut se faire soit en assurances temporaires de durée 1 an soit en assurance temporaire nivelée. Nous développons ci-dessous les formules de tarification d’une part pour une assurance d’un capital, d’autre part pour une rente au profit du conjoint survivant.</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Nous noterons dans tout ce chapitre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À titre d’exemple, supposons que le plan prévoit en cas de décès avant retraite un capital donné par : CD(t) = 3S(t)</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Où S(t) = le salaire annuel du moment du décès.</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 1°) Financement par assurance temporaire décès un an ( AT 1 an) : chaque année on paie une prime de risque représentant exactement le risque de décès sur un an. La cotisation décès de l’année t (hors frais) sera alors donnée par : </a:t>
            </a:r>
          </a:p>
        </p:txBody>
      </p:sp>
      <p:sp>
        <p:nvSpPr>
          <p:cNvPr id="37" name="Text Box 29">
            <a:extLst>
              <a:ext uri="{FF2B5EF4-FFF2-40B4-BE49-F238E27FC236}">
                <a16:creationId xmlns:a16="http://schemas.microsoft.com/office/drawing/2014/main" id="{2A34FBDC-92A1-4C5D-96B5-E2220B08A295}"/>
              </a:ext>
            </a:extLst>
          </p:cNvPr>
          <p:cNvSpPr txBox="1">
            <a:spLocks noChangeArrowheads="1"/>
          </p:cNvSpPr>
          <p:nvPr/>
        </p:nvSpPr>
        <p:spPr bwMode="auto">
          <a:xfrm>
            <a:off x="4534993" y="1066274"/>
            <a:ext cx="21630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 Financement</a:t>
            </a:r>
          </a:p>
        </p:txBody>
      </p:sp>
      <p:pic>
        <p:nvPicPr>
          <p:cNvPr id="5" name="Picture 4" descr="Text, letter&#10;&#10;Description automatically generated">
            <a:extLst>
              <a:ext uri="{FF2B5EF4-FFF2-40B4-BE49-F238E27FC236}">
                <a16:creationId xmlns:a16="http://schemas.microsoft.com/office/drawing/2014/main" id="{FF9D893B-757D-47E6-8F51-0E265E34E0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5907" y="2753523"/>
            <a:ext cx="4048690" cy="1238423"/>
          </a:xfrm>
          <a:prstGeom prst="rect">
            <a:avLst/>
          </a:prstGeom>
        </p:spPr>
      </p:pic>
      <p:sp>
        <p:nvSpPr>
          <p:cNvPr id="23" name="Text Box 29">
            <a:extLst>
              <a:ext uri="{FF2B5EF4-FFF2-40B4-BE49-F238E27FC236}">
                <a16:creationId xmlns:a16="http://schemas.microsoft.com/office/drawing/2014/main" id="{45DAA8CC-BBCD-4F4F-BA33-64F883F43953}"/>
              </a:ext>
            </a:extLst>
          </p:cNvPr>
          <p:cNvSpPr txBox="1">
            <a:spLocks noChangeArrowheads="1"/>
          </p:cNvSpPr>
          <p:nvPr/>
        </p:nvSpPr>
        <p:spPr bwMode="auto">
          <a:xfrm>
            <a:off x="3236050" y="4158821"/>
            <a:ext cx="47563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3.1) Financement d’un capital décès</a:t>
            </a:r>
          </a:p>
        </p:txBody>
      </p:sp>
      <p:pic>
        <p:nvPicPr>
          <p:cNvPr id="7" name="Picture 6">
            <a:extLst>
              <a:ext uri="{FF2B5EF4-FFF2-40B4-BE49-F238E27FC236}">
                <a16:creationId xmlns:a16="http://schemas.microsoft.com/office/drawing/2014/main" id="{1DED05EC-E446-426B-8CFE-283685CC77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6857" y="6048234"/>
            <a:ext cx="1905266" cy="416695"/>
          </a:xfrm>
          <a:prstGeom prst="rect">
            <a:avLst/>
          </a:prstGeom>
        </p:spPr>
      </p:pic>
    </p:spTree>
    <p:extLst>
      <p:ext uri="{BB962C8B-B14F-4D97-AF65-F5344CB8AC3E}">
        <p14:creationId xmlns:p14="http://schemas.microsoft.com/office/powerpoint/2010/main" val="19193292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5</a:t>
            </a:fld>
            <a:endParaRPr lang="fr-FR" sz="1400" b="1" dirty="0"/>
          </a:p>
        </p:txBody>
      </p:sp>
      <p:sp>
        <p:nvSpPr>
          <p:cNvPr id="22" name="Sous-titre 2"/>
          <p:cNvSpPr txBox="1">
            <a:spLocks/>
          </p:cNvSpPr>
          <p:nvPr/>
        </p:nvSpPr>
        <p:spPr>
          <a:xfrm>
            <a:off x="316524" y="1090242"/>
            <a:ext cx="11641014" cy="5487233"/>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2°) financement par assurance nivelée : la 1</a:t>
            </a:r>
            <a:r>
              <a:rPr lang="fr-FR" baseline="30000" dirty="0">
                <a:latin typeface="CIDFont+F1"/>
              </a:rPr>
              <a:t>ère</a:t>
            </a:r>
            <a:r>
              <a:rPr lang="fr-FR" dirty="0">
                <a:latin typeface="CIDFont+F1"/>
              </a:rPr>
              <a:t> année on calcule une prime annuelle sur toute la durée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En suite les années suivantes on calcule des compléments de prime annuelle en cas d’augmentation du capital décès. Ainsi en t = 1 on aura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D’un manière générale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À titre d’exemple, considérons un plan de retraite qui prévoit à l’âge de 65 ans une rente de retraite donnée par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Le plan de prévoyance prévoit par ailleurs une rente en cas de décès payable viagèrement au profit du conjoint survivant et correspondant à la moitié de cette rente (on dit alors que la rente de retraite est réversible à 50%)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On peut à nouveau financer cet avantage décès soit en temporaire annuelle soit en temporaire nivelée : </a:t>
            </a:r>
          </a:p>
        </p:txBody>
      </p:sp>
      <p:pic>
        <p:nvPicPr>
          <p:cNvPr id="6" name="Picture 5" descr="Logo, company name&#10;&#10;Description automatically generated">
            <a:extLst>
              <a:ext uri="{FF2B5EF4-FFF2-40B4-BE49-F238E27FC236}">
                <a16:creationId xmlns:a16="http://schemas.microsoft.com/office/drawing/2014/main" id="{F05164D7-8DB1-48A3-BCF7-2FE996CEDC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7314" y="1384304"/>
            <a:ext cx="1609950" cy="741953"/>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48BCFF07-3135-48D1-8D47-367AFCAF50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8037" y="1427173"/>
            <a:ext cx="1943371" cy="640778"/>
          </a:xfrm>
          <a:prstGeom prst="rect">
            <a:avLst/>
          </a:prstGeom>
        </p:spPr>
      </p:pic>
      <p:pic>
        <p:nvPicPr>
          <p:cNvPr id="11" name="Picture 10" descr="Logo, company name&#10;&#10;Description automatically generated">
            <a:extLst>
              <a:ext uri="{FF2B5EF4-FFF2-40B4-BE49-F238E27FC236}">
                <a16:creationId xmlns:a16="http://schemas.microsoft.com/office/drawing/2014/main" id="{6FD5D088-5AD4-4F66-9712-0F3FEB34C8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3760" y="2489900"/>
            <a:ext cx="3277057" cy="524363"/>
          </a:xfrm>
          <a:prstGeom prst="rect">
            <a:avLst/>
          </a:prstGeom>
        </p:spPr>
      </p:pic>
      <p:pic>
        <p:nvPicPr>
          <p:cNvPr id="13" name="Picture 12" descr="Company name&#10;&#10;Description automatically generated with medium confidence">
            <a:extLst>
              <a:ext uri="{FF2B5EF4-FFF2-40B4-BE49-F238E27FC236}">
                <a16:creationId xmlns:a16="http://schemas.microsoft.com/office/drawing/2014/main" id="{931A9595-AF26-4A9C-A8C0-F65535AA4B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14097" y="3071320"/>
            <a:ext cx="3753374" cy="638264"/>
          </a:xfrm>
          <a:prstGeom prst="rect">
            <a:avLst/>
          </a:prstGeom>
        </p:spPr>
      </p:pic>
      <p:sp>
        <p:nvSpPr>
          <p:cNvPr id="31" name="Text Box 29">
            <a:extLst>
              <a:ext uri="{FF2B5EF4-FFF2-40B4-BE49-F238E27FC236}">
                <a16:creationId xmlns:a16="http://schemas.microsoft.com/office/drawing/2014/main" id="{A09EF023-BB48-4843-9ED4-180F4A70E97F}"/>
              </a:ext>
            </a:extLst>
          </p:cNvPr>
          <p:cNvSpPr txBox="1">
            <a:spLocks noChangeArrowheads="1"/>
          </p:cNvSpPr>
          <p:nvPr/>
        </p:nvSpPr>
        <p:spPr bwMode="auto">
          <a:xfrm>
            <a:off x="2617645" y="3807129"/>
            <a:ext cx="59931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3.2) Financement d’une rente en cas de décès</a:t>
            </a:r>
          </a:p>
        </p:txBody>
      </p:sp>
      <p:pic>
        <p:nvPicPr>
          <p:cNvPr id="15" name="Picture 14" descr="A picture containing text&#10;&#10;Description automatically generated">
            <a:extLst>
              <a:ext uri="{FF2B5EF4-FFF2-40B4-BE49-F238E27FC236}">
                <a16:creationId xmlns:a16="http://schemas.microsoft.com/office/drawing/2014/main" id="{7D7B3E91-8CF6-448A-B1F1-B11C1D6EAD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86068" y="4656405"/>
            <a:ext cx="1908519" cy="461665"/>
          </a:xfrm>
          <a:prstGeom prst="rect">
            <a:avLst/>
          </a:prstGeom>
        </p:spPr>
      </p:pic>
      <p:pic>
        <p:nvPicPr>
          <p:cNvPr id="17" name="Picture 16" descr="Logo&#10;&#10;Description automatically generated with low confidence">
            <a:extLst>
              <a:ext uri="{FF2B5EF4-FFF2-40B4-BE49-F238E27FC236}">
                <a16:creationId xmlns:a16="http://schemas.microsoft.com/office/drawing/2014/main" id="{36B571B1-AC72-4CE7-BD39-DD1202307E8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89989" y="5705666"/>
            <a:ext cx="3048425" cy="379829"/>
          </a:xfrm>
          <a:prstGeom prst="rect">
            <a:avLst/>
          </a:prstGeom>
        </p:spPr>
      </p:pic>
    </p:spTree>
    <p:extLst>
      <p:ext uri="{BB962C8B-B14F-4D97-AF65-F5344CB8AC3E}">
        <p14:creationId xmlns:p14="http://schemas.microsoft.com/office/powerpoint/2010/main" val="6956695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6</a:t>
            </a:fld>
            <a:endParaRPr lang="fr-FR" sz="1400" b="1" dirty="0"/>
          </a:p>
        </p:txBody>
      </p:sp>
      <p:sp>
        <p:nvSpPr>
          <p:cNvPr id="22" name="Sous-titre 2"/>
          <p:cNvSpPr txBox="1">
            <a:spLocks/>
          </p:cNvSpPr>
          <p:nvPr/>
        </p:nvSpPr>
        <p:spPr>
          <a:xfrm>
            <a:off x="316524" y="1090242"/>
            <a:ext cx="11641014" cy="5487233"/>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1°) financement par assurance temporaire décès un an (AT 1 an) : la cotisation décès à payer l’année t est donnée par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2°) financement par assurance nivelée : la 1</a:t>
            </a:r>
            <a:r>
              <a:rPr lang="fr-FR" baseline="30000" dirty="0">
                <a:latin typeface="CIDFont+F1"/>
              </a:rPr>
              <a:t>ère</a:t>
            </a:r>
            <a:r>
              <a:rPr lang="fr-FR" dirty="0">
                <a:latin typeface="CIDFont+F1"/>
              </a:rPr>
              <a:t> année on calcule une prime annuelle sur toute la durée ; le cas est plus complexe que pour une assurance décès classique : en effet, le capital décès à prévoir  chaque année est cette fois variable car il correspond à un capital constitutif d’une rente à l’âge atteint. On a dans ce cas une formule du type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Ensuite, les années ultérieures la prime se calcule de manière récurrente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Remarque : </a:t>
            </a:r>
            <a:r>
              <a:rPr lang="fr-FR" i="1" dirty="0">
                <a:latin typeface="CIDFont+F1"/>
              </a:rPr>
              <a:t>correction d’âge</a:t>
            </a:r>
            <a:r>
              <a:rPr lang="fr-FR" dirty="0">
                <a:latin typeface="CIDFont+F1"/>
              </a:rPr>
              <a:t>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Pour toutes ces opérations, pour le calcul de l’âge de la seconde tête y, parfois on utilise l’âge exact du conjoint ; parfois, on travaille avec l’hypothèse d’âges égaux entre les conjoints (x = y).</a:t>
            </a:r>
          </a:p>
        </p:txBody>
      </p:sp>
      <p:pic>
        <p:nvPicPr>
          <p:cNvPr id="5" name="Picture 4">
            <a:extLst>
              <a:ext uri="{FF2B5EF4-FFF2-40B4-BE49-F238E27FC236}">
                <a16:creationId xmlns:a16="http://schemas.microsoft.com/office/drawing/2014/main" id="{E33C1793-4ABC-4A17-83BD-31F79E2886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1393" y="1386521"/>
            <a:ext cx="2429214" cy="342948"/>
          </a:xfrm>
          <a:prstGeom prst="rect">
            <a:avLst/>
          </a:prstGeom>
        </p:spPr>
      </p:pic>
      <p:pic>
        <p:nvPicPr>
          <p:cNvPr id="8" name="Picture 7" descr="Schematic&#10;&#10;Description automatically generated">
            <a:extLst>
              <a:ext uri="{FF2B5EF4-FFF2-40B4-BE49-F238E27FC236}">
                <a16:creationId xmlns:a16="http://schemas.microsoft.com/office/drawing/2014/main" id="{FB593EB6-6A6D-41B3-BF49-C48A3CC248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47971" y="2676755"/>
            <a:ext cx="3096057" cy="857370"/>
          </a:xfrm>
          <a:prstGeom prst="rect">
            <a:avLst/>
          </a:prstGeom>
        </p:spPr>
      </p:pic>
      <p:pic>
        <p:nvPicPr>
          <p:cNvPr id="12" name="Picture 11" descr="Diagram&#10;&#10;Description automatically generated">
            <a:extLst>
              <a:ext uri="{FF2B5EF4-FFF2-40B4-BE49-F238E27FC236}">
                <a16:creationId xmlns:a16="http://schemas.microsoft.com/office/drawing/2014/main" id="{FF9E3B2C-38F5-4AB9-885C-8A45731B0E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12501" y="4027403"/>
            <a:ext cx="5449060" cy="828791"/>
          </a:xfrm>
          <a:prstGeom prst="rect">
            <a:avLst/>
          </a:prstGeom>
        </p:spPr>
      </p:pic>
    </p:spTree>
    <p:extLst>
      <p:ext uri="{BB962C8B-B14F-4D97-AF65-F5344CB8AC3E}">
        <p14:creationId xmlns:p14="http://schemas.microsoft.com/office/powerpoint/2010/main" val="61527194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7</a:t>
            </a:fld>
            <a:endParaRPr lang="fr-FR" sz="1400" b="1" dirty="0"/>
          </a:p>
        </p:txBody>
      </p:sp>
      <p:sp>
        <p:nvSpPr>
          <p:cNvPr id="22" name="Sous-titre 2"/>
          <p:cNvSpPr txBox="1">
            <a:spLocks/>
          </p:cNvSpPr>
          <p:nvPr/>
        </p:nvSpPr>
        <p:spPr>
          <a:xfrm>
            <a:off x="316524" y="1610747"/>
            <a:ext cx="11641014" cy="5487233"/>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Un rente temporaire d’orphelin est de la même nature qu’une rente en cas de décès ; la seule différence est qu’il s’agit d’une rente temporaire et non pas viagère comme c’est généralement le cas pour le conjoint survivant.</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Par exemple le rente est payée au maximum jusqu’à la majorité de l’enfant.</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Le financement se fait par assurance temporaire un an. Il suffit alors de remplacer dans la formule correspondante l’annuité viagère sur la tête y par une annuité temporaire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Où RTO(t) est la rente d’orphelin à assurer l’année t.</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Remarquons que parfois, compte tenu souvent de leur faible niveau, ces rentes temporaires d’orphelins font l’objet d’une tarification globale ; plutôt que de prendre en compte l’âge de chaque affilié et l’âge de chacun des enfants à couvrir, on utilise des âges moyens appliqués indistinctement à toute la population.</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On suppose alors dans la formule de la cotisation ci-dessus par exemple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  </a:t>
            </a:r>
            <a:r>
              <a:rPr lang="fr-FR" dirty="0" err="1">
                <a:latin typeface="CIDFont+F1"/>
              </a:rPr>
              <a:t>x+t</a:t>
            </a:r>
            <a:r>
              <a:rPr lang="fr-FR" dirty="0">
                <a:latin typeface="CIDFont+F1"/>
              </a:rPr>
              <a:t>=35 ; y+t+1/2=10 et n-t-1/2=11</a:t>
            </a:r>
          </a:p>
        </p:txBody>
      </p:sp>
      <p:sp>
        <p:nvSpPr>
          <p:cNvPr id="24" name="Text Box 29">
            <a:extLst>
              <a:ext uri="{FF2B5EF4-FFF2-40B4-BE49-F238E27FC236}">
                <a16:creationId xmlns:a16="http://schemas.microsoft.com/office/drawing/2014/main" id="{98652EBA-B5BC-4201-9056-BD49B842CD47}"/>
              </a:ext>
            </a:extLst>
          </p:cNvPr>
          <p:cNvSpPr txBox="1">
            <a:spLocks noChangeArrowheads="1"/>
          </p:cNvSpPr>
          <p:nvPr/>
        </p:nvSpPr>
        <p:spPr bwMode="auto">
          <a:xfrm>
            <a:off x="2209779" y="1066274"/>
            <a:ext cx="6813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3.3) Financement d’une rente temporaire d’orphelin</a:t>
            </a:r>
          </a:p>
        </p:txBody>
      </p:sp>
      <p:pic>
        <p:nvPicPr>
          <p:cNvPr id="6" name="Picture 5">
            <a:extLst>
              <a:ext uri="{FF2B5EF4-FFF2-40B4-BE49-F238E27FC236}">
                <a16:creationId xmlns:a16="http://schemas.microsoft.com/office/drawing/2014/main" id="{28F32F9F-4707-48CA-8039-586CA6BD8A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7971" y="3252763"/>
            <a:ext cx="3096057" cy="352474"/>
          </a:xfrm>
          <a:prstGeom prst="rect">
            <a:avLst/>
          </a:prstGeom>
        </p:spPr>
      </p:pic>
    </p:spTree>
    <p:extLst>
      <p:ext uri="{BB962C8B-B14F-4D97-AF65-F5344CB8AC3E}">
        <p14:creationId xmlns:p14="http://schemas.microsoft.com/office/powerpoint/2010/main" val="4058732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8</a:t>
            </a:fld>
            <a:endParaRPr lang="fr-FR" sz="1400" b="1" dirty="0"/>
          </a:p>
        </p:txBody>
      </p:sp>
      <p:sp>
        <p:nvSpPr>
          <p:cNvPr id="22" name="Sous-titre 2"/>
          <p:cNvSpPr txBox="1">
            <a:spLocks/>
          </p:cNvSpPr>
          <p:nvPr/>
        </p:nvSpPr>
        <p:spPr>
          <a:xfrm>
            <a:off x="316524" y="1610747"/>
            <a:ext cx="11641014" cy="5487233"/>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Lorsqu’on veut aussi accorder des prestations en cas de décès après l’âge de la retraite, on ne peut évidemment poursuivre le paiement d’une assurance décès une fois le travailleur parti à la retraite.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On intègre alors dans la prestation à assurer à l’âge de la retraite une partie réversion destinée à financer cette couverture. Implicitement, une partie de la couverture retraite est donc destinée à financer ce risque de décès après la retraite.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Des modalités particulières existent selon que le plan retraite de base est exprimé en rente ou en capital.</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Considérons par exemple un plan retraite en capital prévoyant à 65 ans un capital retraite multiple du salaire final ; on peut alors modifier le coefficient multiplicateur du salaire en fonction de l’état civil pour donner un capital plus élevé pour les affiliés mariés (« capital pour 2 personnes ») ; par exemple, un capital retraite donné par la formule :</a:t>
            </a:r>
          </a:p>
        </p:txBody>
      </p:sp>
      <p:sp>
        <p:nvSpPr>
          <p:cNvPr id="24" name="Text Box 29">
            <a:extLst>
              <a:ext uri="{FF2B5EF4-FFF2-40B4-BE49-F238E27FC236}">
                <a16:creationId xmlns:a16="http://schemas.microsoft.com/office/drawing/2014/main" id="{98652EBA-B5BC-4201-9056-BD49B842CD47}"/>
              </a:ext>
            </a:extLst>
          </p:cNvPr>
          <p:cNvSpPr txBox="1">
            <a:spLocks noChangeArrowheads="1"/>
          </p:cNvSpPr>
          <p:nvPr/>
        </p:nvSpPr>
        <p:spPr bwMode="auto">
          <a:xfrm>
            <a:off x="3002820" y="1066274"/>
            <a:ext cx="5227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4) Couverture du décès après la retraite</a:t>
            </a:r>
          </a:p>
        </p:txBody>
      </p:sp>
      <p:sp>
        <p:nvSpPr>
          <p:cNvPr id="21" name="Text Box 29">
            <a:extLst>
              <a:ext uri="{FF2B5EF4-FFF2-40B4-BE49-F238E27FC236}">
                <a16:creationId xmlns:a16="http://schemas.microsoft.com/office/drawing/2014/main" id="{C5CC4D37-0AAB-4B3B-B495-7BC8AE53C4AF}"/>
              </a:ext>
            </a:extLst>
          </p:cNvPr>
          <p:cNvSpPr txBox="1">
            <a:spLocks noChangeArrowheads="1"/>
          </p:cNvSpPr>
          <p:nvPr/>
        </p:nvSpPr>
        <p:spPr bwMode="auto">
          <a:xfrm>
            <a:off x="3797875" y="3553911"/>
            <a:ext cx="36326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4.1) Plan retraite en capital</a:t>
            </a:r>
          </a:p>
        </p:txBody>
      </p:sp>
      <p:pic>
        <p:nvPicPr>
          <p:cNvPr id="5" name="Picture 4" descr="A picture containing text&#10;&#10;Description automatically generated">
            <a:extLst>
              <a:ext uri="{FF2B5EF4-FFF2-40B4-BE49-F238E27FC236}">
                <a16:creationId xmlns:a16="http://schemas.microsoft.com/office/drawing/2014/main" id="{51719E31-E1FF-4571-B5A5-EFF99B496B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7875" y="5247253"/>
            <a:ext cx="4258269" cy="1038370"/>
          </a:xfrm>
          <a:prstGeom prst="rect">
            <a:avLst/>
          </a:prstGeom>
        </p:spPr>
      </p:pic>
    </p:spTree>
    <p:extLst>
      <p:ext uri="{BB962C8B-B14F-4D97-AF65-F5344CB8AC3E}">
        <p14:creationId xmlns:p14="http://schemas.microsoft.com/office/powerpoint/2010/main" val="164272837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21"/>
          <p:cNvGrpSpPr>
            <a:grpSpLocks/>
          </p:cNvGrpSpPr>
          <p:nvPr/>
        </p:nvGrpSpPr>
        <p:grpSpPr bwMode="auto">
          <a:xfrm>
            <a:off x="12782143" y="2568998"/>
            <a:ext cx="604800" cy="482400"/>
            <a:chOff x="3174" y="2656"/>
            <a:chExt cx="1549" cy="1351"/>
          </a:xfrm>
        </p:grpSpPr>
        <p:sp>
          <p:nvSpPr>
            <p:cNvPr id="4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4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1</a:t>
              </a:r>
              <a:r>
                <a:rPr lang="fr-FR" dirty="0"/>
                <a:t> </a:t>
              </a:r>
            </a:p>
          </p:txBody>
        </p:sp>
      </p:grpSp>
      <p:grpSp>
        <p:nvGrpSpPr>
          <p:cNvPr id="49" name="Group 21"/>
          <p:cNvGrpSpPr>
            <a:grpSpLocks/>
          </p:cNvGrpSpPr>
          <p:nvPr/>
        </p:nvGrpSpPr>
        <p:grpSpPr bwMode="auto">
          <a:xfrm>
            <a:off x="12781713" y="3673606"/>
            <a:ext cx="605660" cy="482059"/>
            <a:chOff x="3174" y="2656"/>
            <a:chExt cx="1549" cy="1351"/>
          </a:xfrm>
        </p:grpSpPr>
        <p:sp>
          <p:nvSpPr>
            <p:cNvPr id="50"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1"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2"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 2</a:t>
              </a:r>
              <a:r>
                <a:rPr lang="fr-FR" dirty="0"/>
                <a:t> </a:t>
              </a:r>
            </a:p>
          </p:txBody>
        </p:sp>
      </p:grpSp>
      <p:grpSp>
        <p:nvGrpSpPr>
          <p:cNvPr id="54" name="Group 21"/>
          <p:cNvGrpSpPr>
            <a:grpSpLocks/>
          </p:cNvGrpSpPr>
          <p:nvPr/>
        </p:nvGrpSpPr>
        <p:grpSpPr bwMode="auto">
          <a:xfrm>
            <a:off x="12782143" y="4856194"/>
            <a:ext cx="604800" cy="482400"/>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fr-FR"/>
            </a:p>
          </p:txBody>
        </p:sp>
        <p:sp>
          <p:nvSpPr>
            <p:cNvPr id="57" name="AutoShape 24"/>
            <p:cNvSpPr>
              <a:spLocks noChangeArrowheads="1"/>
            </p:cNvSpPr>
            <p:nvPr/>
          </p:nvSpPr>
          <p:spPr bwMode="gray">
            <a:xfrm>
              <a:off x="3267" y="2736"/>
              <a:ext cx="1349" cy="1167"/>
            </a:xfrm>
            <a:prstGeom prst="hexagon">
              <a:avLst>
                <a:gd name="adj" fmla="val 28896"/>
                <a:gd name="vf" fmla="val 11547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fr-FR" sz="2800" dirty="0">
                  <a:ln w="0"/>
                  <a:solidFill>
                    <a:schemeClr val="tx1"/>
                  </a:solidFill>
                  <a:effectLst>
                    <a:outerShdw blurRad="38100" dist="19050" dir="2700000" algn="tl" rotWithShape="0">
                      <a:schemeClr val="dk1">
                        <a:alpha val="40000"/>
                      </a:schemeClr>
                    </a:outerShdw>
                  </a:effectLst>
                </a:rPr>
                <a:t>3</a:t>
              </a:r>
              <a:endParaRPr lang="fr-FR" dirty="0"/>
            </a:p>
          </p:txBody>
        </p:sp>
      </p:grpSp>
      <p:sp>
        <p:nvSpPr>
          <p:cNvPr id="2" name="Rectangle 1"/>
          <p:cNvSpPr/>
          <p:nvPr/>
        </p:nvSpPr>
        <p:spPr>
          <a:xfrm>
            <a:off x="0" y="6707604"/>
            <a:ext cx="12192000" cy="144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fr-FR" dirty="0"/>
              <a:t>                                                                                                                                                    </a:t>
            </a:r>
          </a:p>
        </p:txBody>
      </p:sp>
      <p:graphicFrame>
        <p:nvGraphicFramePr>
          <p:cNvPr id="25" name="Diagramme 24"/>
          <p:cNvGraphicFramePr/>
          <p:nvPr/>
        </p:nvGraphicFramePr>
        <p:xfrm>
          <a:off x="176483" y="101675"/>
          <a:ext cx="11786014" cy="798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7" name="Connecteur droit 26"/>
          <p:cNvCxnSpPr/>
          <p:nvPr/>
        </p:nvCxnSpPr>
        <p:spPr>
          <a:xfrm>
            <a:off x="0" y="0"/>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3" name="Espace réservé du numéro de diapositive 2"/>
          <p:cNvSpPr>
            <a:spLocks noGrp="1"/>
          </p:cNvSpPr>
          <p:nvPr>
            <p:ph type="sldNum" sz="quarter" idx="12"/>
          </p:nvPr>
        </p:nvSpPr>
        <p:spPr/>
        <p:txBody>
          <a:bodyPr vert="horz" lIns="91440" tIns="45720" rIns="91440" bIns="45720" rtlCol="0" anchor="ctr"/>
          <a:lstStyle/>
          <a:p>
            <a:fld id="{C409BF02-140A-4B3E-909B-DA769343B79F}" type="slidenum">
              <a:rPr lang="fr-FR" sz="1400" b="1"/>
              <a:pPr/>
              <a:t>9</a:t>
            </a:fld>
            <a:endParaRPr lang="fr-FR" sz="1400" b="1" dirty="0"/>
          </a:p>
        </p:txBody>
      </p:sp>
      <p:sp>
        <p:nvSpPr>
          <p:cNvPr id="22" name="Sous-titre 2"/>
          <p:cNvSpPr txBox="1">
            <a:spLocks/>
          </p:cNvSpPr>
          <p:nvPr/>
        </p:nvSpPr>
        <p:spPr>
          <a:xfrm>
            <a:off x="316524" y="1610747"/>
            <a:ext cx="11641014" cy="5487233"/>
          </a:xfrm>
          <a:prstGeom prst="rect">
            <a:avLst/>
          </a:prstGeom>
        </p:spPr>
        <p:txBody>
          <a:bodyPr vert="horz" lIns="91440" tIns="45720" rIns="91440" bIns="45720" rtlCol="0" anchor="t">
            <a:normAutofit/>
          </a:bodyPr>
          <a:lstStyle/>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Dans le cas où le plan de retraite prévoit une rente de retraite, l’ajout d’une couverture décès après la retraite se fait par une réversion de la rente.</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Considérons à titre d’exemple un plan retraite prévoyant à l’âge de la retraite une rente correspondant à 50% du dernier salaire au profit de l’affilié.</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On suppose au surplus que le plan prévoit une réversion de cette rente à hauteur de 2/3 au profit du conjoint.</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Sans la réversion, le capital constitutif à assurer à l’âge de la retraite </a:t>
            </a:r>
            <a:r>
              <a:rPr lang="fr-FR" dirty="0" err="1">
                <a:latin typeface="CIDFont+F1"/>
              </a:rPr>
              <a:t>xr</a:t>
            </a:r>
            <a:r>
              <a:rPr lang="fr-FR" dirty="0">
                <a:latin typeface="CIDFont+F1"/>
              </a:rPr>
              <a:t> dans le plan retraite s’élève à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En ajoutant la réversion, on a :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Avec :</a:t>
            </a: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Notons que le terme                      est appelé « rente de survie ».</a:t>
            </a:r>
          </a:p>
          <a:p>
            <a:pPr marL="1076325" marR="0" lvl="0" indent="-1076325" defTabSz="914400" rtl="1" eaLnBrk="1" fontAlgn="auto" latinLnBrk="0" hangingPunct="1">
              <a:lnSpc>
                <a:spcPct val="90000"/>
              </a:lnSpc>
              <a:spcBef>
                <a:spcPts val="1000"/>
              </a:spcBef>
              <a:spcAft>
                <a:spcPts val="0"/>
              </a:spcAft>
              <a:buClrTx/>
              <a:buSzTx/>
              <a:tabLst/>
              <a:defRPr/>
            </a:pPr>
            <a:r>
              <a:rPr lang="fr-FR" dirty="0">
                <a:latin typeface="CIDFont+F1"/>
              </a:rPr>
              <a:t>Le financement de ce capital retraite majoré CR se fait alors selon les techniques de financement de la retraite vues au 1</a:t>
            </a:r>
            <a:r>
              <a:rPr lang="fr-FR" baseline="30000" dirty="0">
                <a:latin typeface="CIDFont+F1"/>
              </a:rPr>
              <a:t>er</a:t>
            </a:r>
            <a:r>
              <a:rPr lang="fr-FR" dirty="0">
                <a:latin typeface="CIDFont+F1"/>
              </a:rPr>
              <a:t>  .</a:t>
            </a:r>
            <a:endParaRPr lang="fr-FR" baseline="30000" dirty="0">
              <a:latin typeface="CIDFont+F1"/>
            </a:endParaRPr>
          </a:p>
          <a:p>
            <a:pPr marL="1076325" marR="0" lvl="0" indent="-1076325" defTabSz="914400" rtl="1" eaLnBrk="1" fontAlgn="auto" latinLnBrk="0" hangingPunct="1">
              <a:lnSpc>
                <a:spcPct val="90000"/>
              </a:lnSpc>
              <a:spcBef>
                <a:spcPts val="1000"/>
              </a:spcBef>
              <a:spcAft>
                <a:spcPts val="0"/>
              </a:spcAft>
              <a:buClrTx/>
              <a:buSzTx/>
              <a:tabLst/>
              <a:defRPr/>
            </a:pPr>
            <a:endParaRPr lang="fr-FR" dirty="0">
              <a:latin typeface="CIDFont+F1"/>
            </a:endParaRPr>
          </a:p>
        </p:txBody>
      </p:sp>
      <p:sp>
        <p:nvSpPr>
          <p:cNvPr id="24" name="Text Box 29">
            <a:extLst>
              <a:ext uri="{FF2B5EF4-FFF2-40B4-BE49-F238E27FC236}">
                <a16:creationId xmlns:a16="http://schemas.microsoft.com/office/drawing/2014/main" id="{98652EBA-B5BC-4201-9056-BD49B842CD47}"/>
              </a:ext>
            </a:extLst>
          </p:cNvPr>
          <p:cNvSpPr txBox="1">
            <a:spLocks noChangeArrowheads="1"/>
          </p:cNvSpPr>
          <p:nvPr/>
        </p:nvSpPr>
        <p:spPr bwMode="auto">
          <a:xfrm>
            <a:off x="3807695" y="1066274"/>
            <a:ext cx="3617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fr-FR" sz="2400" b="1" dirty="0"/>
              <a:t>4.2) Plan retraite en rente :</a:t>
            </a:r>
          </a:p>
        </p:txBody>
      </p:sp>
      <p:pic>
        <p:nvPicPr>
          <p:cNvPr id="6" name="Picture 5" descr="A picture containing text&#10;&#10;Description automatically generated">
            <a:extLst>
              <a:ext uri="{FF2B5EF4-FFF2-40B4-BE49-F238E27FC236}">
                <a16:creationId xmlns:a16="http://schemas.microsoft.com/office/drawing/2014/main" id="{EDC87DFF-8E1E-4F29-A9C6-048CBAF7BD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1746" y="3166927"/>
            <a:ext cx="2095792" cy="49536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7BC5A98E-9AFF-4FC3-B2DB-413A2CAD62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0734" y="3912834"/>
            <a:ext cx="3810532" cy="495369"/>
          </a:xfrm>
          <a:prstGeom prst="rect">
            <a:avLst/>
          </a:prstGeom>
        </p:spPr>
      </p:pic>
      <p:pic>
        <p:nvPicPr>
          <p:cNvPr id="10" name="Picture 9">
            <a:extLst>
              <a:ext uri="{FF2B5EF4-FFF2-40B4-BE49-F238E27FC236}">
                <a16:creationId xmlns:a16="http://schemas.microsoft.com/office/drawing/2014/main" id="{FEEF73E1-33EF-4055-B875-BE61837F59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4300" y="4373194"/>
            <a:ext cx="3448531" cy="400106"/>
          </a:xfrm>
          <a:prstGeom prst="rect">
            <a:avLst/>
          </a:prstGeom>
        </p:spPr>
      </p:pic>
      <p:pic>
        <p:nvPicPr>
          <p:cNvPr id="12" name="Picture 11">
            <a:extLst>
              <a:ext uri="{FF2B5EF4-FFF2-40B4-BE49-F238E27FC236}">
                <a16:creationId xmlns:a16="http://schemas.microsoft.com/office/drawing/2014/main" id="{34681336-8AF0-49B6-B1DB-6DE8DD0D83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2722" y="5123923"/>
            <a:ext cx="971686" cy="304843"/>
          </a:xfrm>
          <a:prstGeom prst="rect">
            <a:avLst/>
          </a:prstGeom>
        </p:spPr>
      </p:pic>
    </p:spTree>
    <p:extLst>
      <p:ext uri="{BB962C8B-B14F-4D97-AF65-F5344CB8AC3E}">
        <p14:creationId xmlns:p14="http://schemas.microsoft.com/office/powerpoint/2010/main" val="5187614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21691</TotalTime>
  <Words>4703</Words>
  <Application>Microsoft Office PowerPoint</Application>
  <PresentationFormat>Widescreen</PresentationFormat>
  <Paragraphs>536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vt:lpstr>
      <vt:lpstr>CIDFont+F1</vt:lpstr>
      <vt:lpstr>Thème Office</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chaymaa</dc:creator>
  <cp:lastModifiedBy>oussama haimoud</cp:lastModifiedBy>
  <cp:revision>762</cp:revision>
  <dcterms:created xsi:type="dcterms:W3CDTF">2016-06-22T00:30:27Z</dcterms:created>
  <dcterms:modified xsi:type="dcterms:W3CDTF">2021-10-23T15:52:11Z</dcterms:modified>
</cp:coreProperties>
</file>