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2192000" cy="6858000"/>
  <p:notesSz cx="12192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108" y="3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56555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0" i="0">
                <a:solidFill>
                  <a:srgbClr val="56555A"/>
                </a:solidFill>
                <a:latin typeface="DejaVu Sans Condensed"/>
                <a:cs typeface="DejaVu Sans Condensed"/>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874520" y="1618488"/>
            <a:ext cx="3863340" cy="4198620"/>
          </a:xfrm>
          <a:custGeom>
            <a:avLst/>
            <a:gdLst/>
            <a:ahLst/>
            <a:cxnLst/>
            <a:rect l="l" t="t" r="r" b="b"/>
            <a:pathLst>
              <a:path w="3863340" h="4198620">
                <a:moveTo>
                  <a:pt x="3863339" y="0"/>
                </a:moveTo>
                <a:lnTo>
                  <a:pt x="0" y="0"/>
                </a:lnTo>
                <a:lnTo>
                  <a:pt x="0" y="4198620"/>
                </a:lnTo>
                <a:lnTo>
                  <a:pt x="3863339" y="4198620"/>
                </a:lnTo>
                <a:lnTo>
                  <a:pt x="3863339" y="0"/>
                </a:lnTo>
                <a:close/>
              </a:path>
            </a:pathLst>
          </a:custGeom>
          <a:solidFill>
            <a:srgbClr val="D5DBD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rgbClr val="56555A"/>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80631" y="1964563"/>
            <a:ext cx="3503295" cy="3443604"/>
          </a:xfrm>
          <a:prstGeom prst="rect">
            <a:avLst/>
          </a:prstGeom>
        </p:spPr>
        <p:txBody>
          <a:bodyPr wrap="square" lIns="0" tIns="0" rIns="0" bIns="0">
            <a:spAutoFit/>
          </a:bodyPr>
          <a:lstStyle>
            <a:lvl1pPr>
              <a:defRPr sz="2000" b="0" i="0">
                <a:solidFill>
                  <a:srgbClr val="56555A"/>
                </a:solidFill>
                <a:latin typeface="Arial Black"/>
                <a:cs typeface="Arial Black"/>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rgbClr val="56555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61544"/>
            <a:ext cx="12192000" cy="638810"/>
          </a:xfrm>
          <a:custGeom>
            <a:avLst/>
            <a:gdLst/>
            <a:ahLst/>
            <a:cxnLst/>
            <a:rect l="l" t="t" r="r" b="b"/>
            <a:pathLst>
              <a:path w="12192000" h="638810">
                <a:moveTo>
                  <a:pt x="12192000" y="0"/>
                </a:moveTo>
                <a:lnTo>
                  <a:pt x="0" y="0"/>
                </a:lnTo>
                <a:lnTo>
                  <a:pt x="0" y="638555"/>
                </a:lnTo>
                <a:lnTo>
                  <a:pt x="12192000" y="638555"/>
                </a:lnTo>
                <a:lnTo>
                  <a:pt x="12192000" y="0"/>
                </a:lnTo>
                <a:close/>
              </a:path>
            </a:pathLst>
          </a:custGeom>
          <a:solidFill>
            <a:srgbClr val="EAEEEB"/>
          </a:solidFill>
        </p:spPr>
        <p:txBody>
          <a:bodyPr wrap="square" lIns="0" tIns="0" rIns="0" bIns="0" rtlCol="0"/>
          <a:lstStyle/>
          <a:p>
            <a:endParaRPr/>
          </a:p>
        </p:txBody>
      </p:sp>
      <p:sp>
        <p:nvSpPr>
          <p:cNvPr id="2" name="Holder 2"/>
          <p:cNvSpPr>
            <a:spLocks noGrp="1"/>
          </p:cNvSpPr>
          <p:nvPr>
            <p:ph type="title"/>
          </p:nvPr>
        </p:nvSpPr>
        <p:spPr>
          <a:xfrm>
            <a:off x="4562982" y="216154"/>
            <a:ext cx="3066034" cy="452120"/>
          </a:xfrm>
          <a:prstGeom prst="rect">
            <a:avLst/>
          </a:prstGeom>
        </p:spPr>
        <p:txBody>
          <a:bodyPr wrap="square" lIns="0" tIns="0" rIns="0" bIns="0">
            <a:spAutoFit/>
          </a:bodyPr>
          <a:lstStyle>
            <a:lvl1pPr>
              <a:defRPr sz="2800" b="1" i="0">
                <a:solidFill>
                  <a:srgbClr val="56555A"/>
                </a:solidFill>
                <a:latin typeface="Trebuchet MS"/>
                <a:cs typeface="Trebuchet MS"/>
              </a:defRPr>
            </a:lvl1pPr>
          </a:lstStyle>
          <a:p>
            <a:endParaRPr/>
          </a:p>
        </p:txBody>
      </p:sp>
      <p:sp>
        <p:nvSpPr>
          <p:cNvPr id="3" name="Holder 3"/>
          <p:cNvSpPr>
            <a:spLocks noGrp="1"/>
          </p:cNvSpPr>
          <p:nvPr>
            <p:ph type="body" idx="1"/>
          </p:nvPr>
        </p:nvSpPr>
        <p:spPr>
          <a:xfrm>
            <a:off x="282066" y="1862785"/>
            <a:ext cx="11627866" cy="1594485"/>
          </a:xfrm>
          <a:prstGeom prst="rect">
            <a:avLst/>
          </a:prstGeom>
        </p:spPr>
        <p:txBody>
          <a:bodyPr wrap="square" lIns="0" tIns="0" rIns="0" bIns="0">
            <a:spAutoFit/>
          </a:bodyPr>
          <a:lstStyle>
            <a:lvl1pPr>
              <a:defRPr sz="1600" b="0" i="0">
                <a:solidFill>
                  <a:srgbClr val="56555A"/>
                </a:solidFill>
                <a:latin typeface="DejaVu Sans Condensed"/>
                <a:cs typeface="DejaVu Sans Condensed"/>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2.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6791" y="2661284"/>
            <a:ext cx="6139815" cy="1489075"/>
          </a:xfrm>
          <a:prstGeom prst="rect">
            <a:avLst/>
          </a:prstGeom>
        </p:spPr>
        <p:txBody>
          <a:bodyPr vert="horz" wrap="square" lIns="0" tIns="12700" rIns="0" bIns="0" rtlCol="0">
            <a:spAutoFit/>
          </a:bodyPr>
          <a:lstStyle/>
          <a:p>
            <a:pPr marL="1888489" marR="5080" indent="-1876425">
              <a:lnSpc>
                <a:spcPct val="100000"/>
              </a:lnSpc>
              <a:spcBef>
                <a:spcPts val="100"/>
              </a:spcBef>
            </a:pPr>
            <a:r>
              <a:rPr sz="4800" spc="90" dirty="0">
                <a:solidFill>
                  <a:srgbClr val="FFFFFF"/>
                </a:solidFill>
              </a:rPr>
              <a:t>C</a:t>
            </a:r>
            <a:r>
              <a:rPr sz="3850" spc="90" dirty="0">
                <a:solidFill>
                  <a:srgbClr val="FFFFFF"/>
                </a:solidFill>
              </a:rPr>
              <a:t>OURSE </a:t>
            </a:r>
            <a:r>
              <a:rPr sz="3850" spc="-5" dirty="0">
                <a:solidFill>
                  <a:srgbClr val="FFFFFF"/>
                </a:solidFill>
              </a:rPr>
              <a:t>NOTES</a:t>
            </a:r>
            <a:r>
              <a:rPr sz="4800" spc="-5" dirty="0">
                <a:solidFill>
                  <a:srgbClr val="FFFFFF"/>
                </a:solidFill>
              </a:rPr>
              <a:t>:</a:t>
            </a:r>
            <a:r>
              <a:rPr sz="4800" spc="-120" dirty="0">
                <a:solidFill>
                  <a:srgbClr val="FFFFFF"/>
                </a:solidFill>
              </a:rPr>
              <a:t> </a:t>
            </a:r>
            <a:r>
              <a:rPr sz="4800" spc="5" dirty="0">
                <a:solidFill>
                  <a:srgbClr val="FFFFFF"/>
                </a:solidFill>
              </a:rPr>
              <a:t>C</a:t>
            </a:r>
            <a:r>
              <a:rPr sz="3850" spc="5" dirty="0">
                <a:solidFill>
                  <a:srgbClr val="FFFFFF"/>
                </a:solidFill>
              </a:rPr>
              <a:t>LUSTER  </a:t>
            </a:r>
            <a:r>
              <a:rPr sz="4800" spc="130" dirty="0">
                <a:solidFill>
                  <a:srgbClr val="FFFFFF"/>
                </a:solidFill>
              </a:rPr>
              <a:t>A</a:t>
            </a:r>
            <a:r>
              <a:rPr sz="3850" spc="130" dirty="0">
                <a:solidFill>
                  <a:srgbClr val="FFFFFF"/>
                </a:solidFill>
              </a:rPr>
              <a:t>NALYSIS</a:t>
            </a:r>
            <a:endParaRPr sz="3850" dirty="0"/>
          </a:p>
        </p:txBody>
      </p:sp>
      <p:sp>
        <p:nvSpPr>
          <p:cNvPr id="3" name="object 3"/>
          <p:cNvSpPr/>
          <p:nvPr/>
        </p:nvSpPr>
        <p:spPr>
          <a:xfrm>
            <a:off x="10248900" y="6513574"/>
            <a:ext cx="1874520" cy="2758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1272" y="216154"/>
            <a:ext cx="2493645" cy="452120"/>
          </a:xfrm>
          <a:prstGeom prst="rect">
            <a:avLst/>
          </a:prstGeom>
        </p:spPr>
        <p:txBody>
          <a:bodyPr vert="horz" wrap="square" lIns="0" tIns="12065" rIns="0" bIns="0" rtlCol="0">
            <a:spAutoFit/>
          </a:bodyPr>
          <a:lstStyle/>
          <a:p>
            <a:pPr marL="12700">
              <a:lnSpc>
                <a:spcPct val="100000"/>
              </a:lnSpc>
              <a:spcBef>
                <a:spcPts val="95"/>
              </a:spcBef>
            </a:pPr>
            <a:r>
              <a:rPr spc="-65" dirty="0"/>
              <a:t>Cluster</a:t>
            </a:r>
            <a:r>
              <a:rPr spc="-280" dirty="0"/>
              <a:t> </a:t>
            </a:r>
            <a:r>
              <a:rPr spc="-40" dirty="0"/>
              <a:t>analysis</a:t>
            </a:r>
          </a:p>
        </p:txBody>
      </p:sp>
      <p:grpSp>
        <p:nvGrpSpPr>
          <p:cNvPr id="3" name="object 3"/>
          <p:cNvGrpSpPr/>
          <p:nvPr/>
        </p:nvGrpSpPr>
        <p:grpSpPr>
          <a:xfrm>
            <a:off x="0" y="1295399"/>
            <a:ext cx="10601325" cy="1669469"/>
            <a:chOff x="0" y="1295400"/>
            <a:chExt cx="10601325" cy="1254760"/>
          </a:xfrm>
        </p:grpSpPr>
        <p:sp>
          <p:nvSpPr>
            <p:cNvPr id="4" name="object 4"/>
            <p:cNvSpPr/>
            <p:nvPr/>
          </p:nvSpPr>
          <p:spPr>
            <a:xfrm>
              <a:off x="1586483" y="1712976"/>
              <a:ext cx="9014460" cy="83667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91055" y="1391411"/>
              <a:ext cx="579120" cy="1158240"/>
            </a:xfrm>
            <a:custGeom>
              <a:avLst/>
              <a:gdLst/>
              <a:ahLst/>
              <a:cxnLst/>
              <a:rect l="l" t="t" r="r" b="b"/>
              <a:pathLst>
                <a:path w="579119" h="1158239">
                  <a:moveTo>
                    <a:pt x="579119" y="0"/>
                  </a:moveTo>
                  <a:lnTo>
                    <a:pt x="0" y="382650"/>
                  </a:lnTo>
                  <a:lnTo>
                    <a:pt x="0" y="1158239"/>
                  </a:lnTo>
                  <a:lnTo>
                    <a:pt x="579119" y="775588"/>
                  </a:lnTo>
                  <a:lnTo>
                    <a:pt x="579119" y="0"/>
                  </a:lnTo>
                  <a:close/>
                </a:path>
              </a:pathLst>
            </a:custGeom>
            <a:solidFill>
              <a:srgbClr val="465B4F"/>
            </a:solidFill>
          </p:spPr>
          <p:txBody>
            <a:bodyPr wrap="square" lIns="0" tIns="0" rIns="0" bIns="0" rtlCol="0"/>
            <a:lstStyle/>
            <a:p>
              <a:endParaRPr/>
            </a:p>
          </p:txBody>
        </p:sp>
        <p:sp>
          <p:nvSpPr>
            <p:cNvPr id="6" name="object 6"/>
            <p:cNvSpPr/>
            <p:nvPr/>
          </p:nvSpPr>
          <p:spPr>
            <a:xfrm>
              <a:off x="0" y="1295400"/>
              <a:ext cx="2169160" cy="864235"/>
            </a:xfrm>
            <a:custGeom>
              <a:avLst/>
              <a:gdLst/>
              <a:ahLst/>
              <a:cxnLst/>
              <a:rect l="l" t="t" r="r" b="b"/>
              <a:pathLst>
                <a:path w="2169160" h="864235">
                  <a:moveTo>
                    <a:pt x="2168652" y="0"/>
                  </a:moveTo>
                  <a:lnTo>
                    <a:pt x="0" y="0"/>
                  </a:lnTo>
                  <a:lnTo>
                    <a:pt x="0" y="864108"/>
                  </a:lnTo>
                  <a:lnTo>
                    <a:pt x="2168652" y="864108"/>
                  </a:lnTo>
                  <a:lnTo>
                    <a:pt x="2168652" y="0"/>
                  </a:lnTo>
                  <a:close/>
                </a:path>
              </a:pathLst>
            </a:custGeom>
            <a:solidFill>
              <a:srgbClr val="96AD9F"/>
            </a:solidFill>
          </p:spPr>
          <p:txBody>
            <a:bodyPr wrap="square" lIns="0" tIns="0" rIns="0" bIns="0" rtlCol="0"/>
            <a:lstStyle/>
            <a:p>
              <a:endParaRPr/>
            </a:p>
          </p:txBody>
        </p:sp>
      </p:grpSp>
      <p:sp>
        <p:nvSpPr>
          <p:cNvPr id="7" name="object 7"/>
          <p:cNvSpPr txBox="1"/>
          <p:nvPr/>
        </p:nvSpPr>
        <p:spPr>
          <a:xfrm>
            <a:off x="125095" y="1645499"/>
            <a:ext cx="10123805" cy="1133644"/>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Black"/>
                <a:cs typeface="Arial Black"/>
              </a:rPr>
              <a:t>Cluster analysis</a:t>
            </a:r>
            <a:endParaRPr sz="1800" dirty="0">
              <a:latin typeface="Arial Black"/>
              <a:cs typeface="Arial Black"/>
            </a:endParaRPr>
          </a:p>
          <a:p>
            <a:pPr marL="2224405">
              <a:lnSpc>
                <a:spcPct val="100000"/>
              </a:lnSpc>
              <a:spcBef>
                <a:spcPts val="55"/>
              </a:spcBef>
            </a:pPr>
            <a:r>
              <a:rPr sz="1800" dirty="0">
                <a:solidFill>
                  <a:srgbClr val="FFFFFF"/>
                </a:solidFill>
                <a:latin typeface="Arial Black"/>
                <a:cs typeface="Arial Black"/>
              </a:rPr>
              <a:t>Cluster analysis is a multivariate statistical technique that groups observations </a:t>
            </a:r>
            <a:r>
              <a:rPr sz="1800" dirty="0" smtClean="0">
                <a:solidFill>
                  <a:srgbClr val="FFFFFF"/>
                </a:solidFill>
                <a:latin typeface="Arial Black"/>
                <a:cs typeface="Arial Black"/>
              </a:rPr>
              <a:t>on</a:t>
            </a:r>
            <a:r>
              <a:rPr lang="fr-FR" dirty="0">
                <a:latin typeface="Arial Black"/>
                <a:cs typeface="Arial Black"/>
              </a:rPr>
              <a:t> </a:t>
            </a:r>
            <a:r>
              <a:rPr sz="1800" dirty="0" smtClean="0">
                <a:solidFill>
                  <a:srgbClr val="FFFFFF"/>
                </a:solidFill>
                <a:latin typeface="Arial Black"/>
                <a:cs typeface="Arial Black"/>
              </a:rPr>
              <a:t>the </a:t>
            </a:r>
            <a:r>
              <a:rPr sz="1800" dirty="0">
                <a:solidFill>
                  <a:srgbClr val="FFFFFF"/>
                </a:solidFill>
                <a:latin typeface="Arial Black"/>
                <a:cs typeface="Arial Black"/>
              </a:rPr>
              <a:t>basis some of their features or variables that they are described by.</a:t>
            </a:r>
            <a:endParaRPr sz="1800" dirty="0">
              <a:latin typeface="Arial Black"/>
              <a:cs typeface="Arial Black"/>
            </a:endParaRPr>
          </a:p>
        </p:txBody>
      </p:sp>
      <p:sp>
        <p:nvSpPr>
          <p:cNvPr id="8" name="object 8"/>
          <p:cNvSpPr/>
          <p:nvPr/>
        </p:nvSpPr>
        <p:spPr>
          <a:xfrm>
            <a:off x="2168651" y="3906011"/>
            <a:ext cx="8080375" cy="1239520"/>
          </a:xfrm>
          <a:custGeom>
            <a:avLst/>
            <a:gdLst/>
            <a:ahLst/>
            <a:cxnLst/>
            <a:rect l="l" t="t" r="r" b="b"/>
            <a:pathLst>
              <a:path w="8080375" h="1239520">
                <a:moveTo>
                  <a:pt x="7873746" y="0"/>
                </a:moveTo>
                <a:lnTo>
                  <a:pt x="206502" y="0"/>
                </a:lnTo>
                <a:lnTo>
                  <a:pt x="159153" y="5453"/>
                </a:lnTo>
                <a:lnTo>
                  <a:pt x="115688" y="20989"/>
                </a:lnTo>
                <a:lnTo>
                  <a:pt x="77346" y="45366"/>
                </a:lnTo>
                <a:lnTo>
                  <a:pt x="45366" y="77346"/>
                </a:lnTo>
                <a:lnTo>
                  <a:pt x="20989" y="115688"/>
                </a:lnTo>
                <a:lnTo>
                  <a:pt x="5453" y="159153"/>
                </a:lnTo>
                <a:lnTo>
                  <a:pt x="0" y="206501"/>
                </a:lnTo>
                <a:lnTo>
                  <a:pt x="0" y="1032510"/>
                </a:lnTo>
                <a:lnTo>
                  <a:pt x="5453" y="1079858"/>
                </a:lnTo>
                <a:lnTo>
                  <a:pt x="20989" y="1123323"/>
                </a:lnTo>
                <a:lnTo>
                  <a:pt x="45366" y="1161665"/>
                </a:lnTo>
                <a:lnTo>
                  <a:pt x="77346" y="1193645"/>
                </a:lnTo>
                <a:lnTo>
                  <a:pt x="115688" y="1218022"/>
                </a:lnTo>
                <a:lnTo>
                  <a:pt x="159153" y="1233558"/>
                </a:lnTo>
                <a:lnTo>
                  <a:pt x="206502" y="1239012"/>
                </a:lnTo>
                <a:lnTo>
                  <a:pt x="7873746" y="1239012"/>
                </a:lnTo>
                <a:lnTo>
                  <a:pt x="7921094" y="1233558"/>
                </a:lnTo>
                <a:lnTo>
                  <a:pt x="7964559" y="1218022"/>
                </a:lnTo>
                <a:lnTo>
                  <a:pt x="8002901" y="1193645"/>
                </a:lnTo>
                <a:lnTo>
                  <a:pt x="8034881" y="1161665"/>
                </a:lnTo>
                <a:lnTo>
                  <a:pt x="8059258" y="1123323"/>
                </a:lnTo>
                <a:lnTo>
                  <a:pt x="8074794" y="1079858"/>
                </a:lnTo>
                <a:lnTo>
                  <a:pt x="8080248" y="1032510"/>
                </a:lnTo>
                <a:lnTo>
                  <a:pt x="8080248" y="206501"/>
                </a:lnTo>
                <a:lnTo>
                  <a:pt x="8074794" y="159153"/>
                </a:lnTo>
                <a:lnTo>
                  <a:pt x="8059258" y="115688"/>
                </a:lnTo>
                <a:lnTo>
                  <a:pt x="8034881" y="77346"/>
                </a:lnTo>
                <a:lnTo>
                  <a:pt x="8002901" y="45366"/>
                </a:lnTo>
                <a:lnTo>
                  <a:pt x="7964559" y="20989"/>
                </a:lnTo>
                <a:lnTo>
                  <a:pt x="7921094" y="5453"/>
                </a:lnTo>
                <a:lnTo>
                  <a:pt x="7873746" y="0"/>
                </a:lnTo>
                <a:close/>
              </a:path>
            </a:pathLst>
          </a:custGeom>
          <a:solidFill>
            <a:srgbClr val="96AD9F"/>
          </a:solidFill>
        </p:spPr>
        <p:txBody>
          <a:bodyPr wrap="square" lIns="0" tIns="0" rIns="0" bIns="0" rtlCol="0"/>
          <a:lstStyle/>
          <a:p>
            <a:endParaRPr/>
          </a:p>
        </p:txBody>
      </p:sp>
      <p:sp>
        <p:nvSpPr>
          <p:cNvPr id="9" name="object 9"/>
          <p:cNvSpPr txBox="1"/>
          <p:nvPr/>
        </p:nvSpPr>
        <p:spPr>
          <a:xfrm>
            <a:off x="2563495" y="4233164"/>
            <a:ext cx="7286625" cy="843821"/>
          </a:xfrm>
          <a:prstGeom prst="rect">
            <a:avLst/>
          </a:prstGeom>
        </p:spPr>
        <p:txBody>
          <a:bodyPr vert="horz" wrap="square" lIns="0" tIns="12700" rIns="0" bIns="0" rtlCol="0">
            <a:spAutoFit/>
          </a:bodyPr>
          <a:lstStyle/>
          <a:p>
            <a:pPr marL="952500" marR="5080" indent="-940435">
              <a:lnSpc>
                <a:spcPct val="100000"/>
              </a:lnSpc>
              <a:spcBef>
                <a:spcPts val="100"/>
              </a:spcBef>
            </a:pPr>
            <a:r>
              <a:rPr sz="1800" dirty="0">
                <a:solidFill>
                  <a:srgbClr val="FFFFFF"/>
                </a:solidFill>
                <a:latin typeface="Arial Black"/>
                <a:cs typeface="Arial Black"/>
              </a:rPr>
              <a:t>The goal of clustering is to maximize the similarity </a:t>
            </a:r>
            <a:r>
              <a:rPr sz="1800" dirty="0" smtClean="0">
                <a:solidFill>
                  <a:srgbClr val="FFFFFF"/>
                </a:solidFill>
                <a:latin typeface="Arial Black"/>
                <a:cs typeface="Arial Black"/>
              </a:rPr>
              <a:t>of</a:t>
            </a:r>
            <a:r>
              <a:rPr lang="fr-FR" sz="1800" dirty="0" smtClean="0">
                <a:solidFill>
                  <a:srgbClr val="FFFFFF"/>
                </a:solidFill>
                <a:latin typeface="Arial Black"/>
                <a:cs typeface="Arial Black"/>
              </a:rPr>
              <a:t> </a:t>
            </a:r>
            <a:r>
              <a:rPr sz="1800" dirty="0" smtClean="0">
                <a:solidFill>
                  <a:srgbClr val="FFFFFF"/>
                </a:solidFill>
                <a:latin typeface="Arial Black"/>
                <a:cs typeface="Arial Black"/>
              </a:rPr>
              <a:t>observations </a:t>
            </a:r>
            <a:r>
              <a:rPr sz="1800" dirty="0">
                <a:solidFill>
                  <a:srgbClr val="FFFFFF"/>
                </a:solidFill>
                <a:latin typeface="Arial Black"/>
                <a:cs typeface="Arial Black"/>
              </a:rPr>
              <a:t>within a  cluster and maximize the dissimilarity between clusters.</a:t>
            </a:r>
            <a:endParaRPr sz="1800" dirty="0">
              <a:latin typeface="Arial Black"/>
              <a:cs typeface="Arial Black"/>
            </a:endParaRPr>
          </a:p>
        </p:txBody>
      </p:sp>
      <p:sp>
        <p:nvSpPr>
          <p:cNvPr id="10" name="object 10"/>
          <p:cNvSpPr/>
          <p:nvPr/>
        </p:nvSpPr>
        <p:spPr>
          <a:xfrm>
            <a:off x="5832093" y="2964190"/>
            <a:ext cx="523240" cy="836930"/>
          </a:xfrm>
          <a:custGeom>
            <a:avLst/>
            <a:gdLst/>
            <a:ahLst/>
            <a:cxnLst/>
            <a:rect l="l" t="t" r="r" b="b"/>
            <a:pathLst>
              <a:path w="523239" h="836929">
                <a:moveTo>
                  <a:pt x="392049" y="0"/>
                </a:moveTo>
                <a:lnTo>
                  <a:pt x="130682" y="0"/>
                </a:lnTo>
                <a:lnTo>
                  <a:pt x="130682" y="16383"/>
                </a:lnTo>
                <a:lnTo>
                  <a:pt x="392049" y="16383"/>
                </a:lnTo>
                <a:lnTo>
                  <a:pt x="392049" y="0"/>
                </a:lnTo>
                <a:close/>
              </a:path>
              <a:path w="523239" h="836929">
                <a:moveTo>
                  <a:pt x="392049" y="32639"/>
                </a:moveTo>
                <a:lnTo>
                  <a:pt x="130682" y="32639"/>
                </a:lnTo>
                <a:lnTo>
                  <a:pt x="130682" y="65278"/>
                </a:lnTo>
                <a:lnTo>
                  <a:pt x="392049" y="65278"/>
                </a:lnTo>
                <a:lnTo>
                  <a:pt x="392049" y="32639"/>
                </a:lnTo>
                <a:close/>
              </a:path>
              <a:path w="523239" h="836929">
                <a:moveTo>
                  <a:pt x="522731" y="575310"/>
                </a:moveTo>
                <a:lnTo>
                  <a:pt x="0" y="575310"/>
                </a:lnTo>
                <a:lnTo>
                  <a:pt x="261365" y="836676"/>
                </a:lnTo>
                <a:lnTo>
                  <a:pt x="522731" y="575310"/>
                </a:lnTo>
                <a:close/>
              </a:path>
              <a:path w="523239" h="836929">
                <a:moveTo>
                  <a:pt x="392049" y="81661"/>
                </a:moveTo>
                <a:lnTo>
                  <a:pt x="130682" y="81661"/>
                </a:lnTo>
                <a:lnTo>
                  <a:pt x="130682" y="575310"/>
                </a:lnTo>
                <a:lnTo>
                  <a:pt x="392049" y="575310"/>
                </a:lnTo>
                <a:lnTo>
                  <a:pt x="392049" y="81661"/>
                </a:lnTo>
                <a:close/>
              </a:path>
            </a:pathLst>
          </a:custGeom>
          <a:solidFill>
            <a:srgbClr val="96AD9F"/>
          </a:solidFill>
        </p:spPr>
        <p:txBody>
          <a:bodyPr wrap="square" lIns="0" tIns="0" rIns="0" bIns="0" rtlCol="0"/>
          <a:lstStyle/>
          <a:p>
            <a:endParaRPr/>
          </a:p>
        </p:txBody>
      </p:sp>
      <p:sp>
        <p:nvSpPr>
          <p:cNvPr id="11" name="object 11"/>
          <p:cNvSpPr/>
          <p:nvPr/>
        </p:nvSpPr>
        <p:spPr>
          <a:xfrm>
            <a:off x="10248900" y="6513574"/>
            <a:ext cx="1874520" cy="27584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1336" y="216154"/>
            <a:ext cx="2996565" cy="452120"/>
          </a:xfrm>
          <a:prstGeom prst="rect">
            <a:avLst/>
          </a:prstGeom>
        </p:spPr>
        <p:txBody>
          <a:bodyPr vert="horz" wrap="square" lIns="0" tIns="12065" rIns="0" bIns="0" rtlCol="0">
            <a:spAutoFit/>
          </a:bodyPr>
          <a:lstStyle/>
          <a:p>
            <a:pPr marL="12700">
              <a:lnSpc>
                <a:spcPct val="100000"/>
              </a:lnSpc>
              <a:spcBef>
                <a:spcPts val="95"/>
              </a:spcBef>
            </a:pPr>
            <a:r>
              <a:rPr spc="-65" dirty="0"/>
              <a:t>Euclidean</a:t>
            </a:r>
            <a:r>
              <a:rPr spc="-240" dirty="0"/>
              <a:t> </a:t>
            </a:r>
            <a:r>
              <a:rPr spc="-55" dirty="0"/>
              <a:t>distance</a:t>
            </a:r>
          </a:p>
        </p:txBody>
      </p:sp>
      <p:sp>
        <p:nvSpPr>
          <p:cNvPr id="3" name="object 3"/>
          <p:cNvSpPr txBox="1"/>
          <p:nvPr/>
        </p:nvSpPr>
        <p:spPr>
          <a:xfrm>
            <a:off x="7137654" y="1316481"/>
            <a:ext cx="1609725" cy="269240"/>
          </a:xfrm>
          <a:prstGeom prst="rect">
            <a:avLst/>
          </a:prstGeom>
        </p:spPr>
        <p:txBody>
          <a:bodyPr vert="horz" wrap="square" lIns="0" tIns="12065" rIns="0" bIns="0" rtlCol="0">
            <a:spAutoFit/>
          </a:bodyPr>
          <a:lstStyle/>
          <a:p>
            <a:pPr marL="12700">
              <a:lnSpc>
                <a:spcPct val="100000"/>
              </a:lnSpc>
              <a:spcBef>
                <a:spcPts val="95"/>
              </a:spcBef>
            </a:pPr>
            <a:r>
              <a:rPr sz="1600" spc="-15" dirty="0">
                <a:solidFill>
                  <a:srgbClr val="56555A"/>
                </a:solidFill>
                <a:latin typeface="Symbola"/>
                <a:cs typeface="Symbola"/>
              </a:rPr>
              <a:t>d(A,B) </a:t>
            </a:r>
            <a:r>
              <a:rPr sz="1600" spc="-55" dirty="0">
                <a:solidFill>
                  <a:srgbClr val="56555A"/>
                </a:solidFill>
                <a:latin typeface="Symbola"/>
                <a:cs typeface="Symbola"/>
              </a:rPr>
              <a:t>= </a:t>
            </a:r>
            <a:r>
              <a:rPr sz="1600" spc="-15" dirty="0">
                <a:solidFill>
                  <a:srgbClr val="56555A"/>
                </a:solidFill>
                <a:latin typeface="Symbola"/>
                <a:cs typeface="Symbola"/>
              </a:rPr>
              <a:t>d(B,A)</a:t>
            </a:r>
            <a:r>
              <a:rPr sz="1600" spc="-135" dirty="0">
                <a:solidFill>
                  <a:srgbClr val="56555A"/>
                </a:solidFill>
                <a:latin typeface="Symbola"/>
                <a:cs typeface="Symbola"/>
              </a:rPr>
              <a:t> </a:t>
            </a:r>
            <a:r>
              <a:rPr sz="1600" spc="-55" dirty="0">
                <a:solidFill>
                  <a:srgbClr val="56555A"/>
                </a:solidFill>
                <a:latin typeface="Symbola"/>
                <a:cs typeface="Symbola"/>
              </a:rPr>
              <a:t>=</a:t>
            </a:r>
            <a:endParaRPr sz="1600" dirty="0">
              <a:latin typeface="Symbola"/>
              <a:cs typeface="Symbola"/>
            </a:endParaRPr>
          </a:p>
        </p:txBody>
      </p:sp>
      <p:sp>
        <p:nvSpPr>
          <p:cNvPr id="4" name="object 4"/>
          <p:cNvSpPr/>
          <p:nvPr/>
        </p:nvSpPr>
        <p:spPr>
          <a:xfrm>
            <a:off x="8782050" y="1336294"/>
            <a:ext cx="2052320" cy="252095"/>
          </a:xfrm>
          <a:custGeom>
            <a:avLst/>
            <a:gdLst/>
            <a:ahLst/>
            <a:cxnLst/>
            <a:rect l="l" t="t" r="r" b="b"/>
            <a:pathLst>
              <a:path w="2052320" h="252094">
                <a:moveTo>
                  <a:pt x="2052320" y="126"/>
                </a:moveTo>
                <a:lnTo>
                  <a:pt x="126746" y="0"/>
                </a:lnTo>
                <a:lnTo>
                  <a:pt x="66675" y="225043"/>
                </a:lnTo>
                <a:lnTo>
                  <a:pt x="32384" y="148716"/>
                </a:lnTo>
                <a:lnTo>
                  <a:pt x="0" y="163575"/>
                </a:lnTo>
                <a:lnTo>
                  <a:pt x="3048" y="170941"/>
                </a:lnTo>
                <a:lnTo>
                  <a:pt x="19684" y="163575"/>
                </a:lnTo>
                <a:lnTo>
                  <a:pt x="60705" y="251586"/>
                </a:lnTo>
                <a:lnTo>
                  <a:pt x="70357" y="251586"/>
                </a:lnTo>
                <a:lnTo>
                  <a:pt x="134620" y="13080"/>
                </a:lnTo>
                <a:lnTo>
                  <a:pt x="147320" y="13080"/>
                </a:lnTo>
                <a:lnTo>
                  <a:pt x="147320" y="13842"/>
                </a:lnTo>
                <a:lnTo>
                  <a:pt x="2052320" y="13842"/>
                </a:lnTo>
                <a:lnTo>
                  <a:pt x="2052320" y="126"/>
                </a:lnTo>
                <a:close/>
              </a:path>
            </a:pathLst>
          </a:custGeom>
          <a:solidFill>
            <a:srgbClr val="56555A"/>
          </a:solidFill>
        </p:spPr>
        <p:txBody>
          <a:bodyPr wrap="square" lIns="0" tIns="0" rIns="0" bIns="0" rtlCol="0"/>
          <a:lstStyle/>
          <a:p>
            <a:endParaRPr/>
          </a:p>
        </p:txBody>
      </p:sp>
      <p:sp>
        <p:nvSpPr>
          <p:cNvPr id="5" name="object 5"/>
          <p:cNvSpPr txBox="1"/>
          <p:nvPr/>
        </p:nvSpPr>
        <p:spPr>
          <a:xfrm>
            <a:off x="8892285" y="1316481"/>
            <a:ext cx="1972945" cy="269240"/>
          </a:xfrm>
          <a:prstGeom prst="rect">
            <a:avLst/>
          </a:prstGeom>
        </p:spPr>
        <p:txBody>
          <a:bodyPr vert="horz" wrap="square" lIns="0" tIns="12065" rIns="0" bIns="0" rtlCol="0">
            <a:spAutoFit/>
          </a:bodyPr>
          <a:lstStyle/>
          <a:p>
            <a:pPr marL="38100">
              <a:lnSpc>
                <a:spcPct val="100000"/>
              </a:lnSpc>
              <a:spcBef>
                <a:spcPts val="95"/>
              </a:spcBef>
            </a:pPr>
            <a:r>
              <a:rPr sz="1600" spc="20" dirty="0">
                <a:solidFill>
                  <a:srgbClr val="56555A"/>
                </a:solidFill>
                <a:latin typeface="DejaVu Sans Condensed"/>
                <a:cs typeface="DejaVu Sans Condensed"/>
              </a:rPr>
              <a:t>(𝑥</a:t>
            </a:r>
            <a:r>
              <a:rPr sz="1575" spc="30" baseline="-21164" dirty="0">
                <a:solidFill>
                  <a:srgbClr val="56555A"/>
                </a:solidFill>
                <a:latin typeface="DejaVu Sans Condensed"/>
                <a:cs typeface="DejaVu Sans Condensed"/>
              </a:rPr>
              <a:t>2 </a:t>
            </a:r>
            <a:r>
              <a:rPr sz="1600" spc="-15" dirty="0">
                <a:solidFill>
                  <a:srgbClr val="56555A"/>
                </a:solidFill>
                <a:latin typeface="DejaVu Sans Condensed"/>
                <a:cs typeface="DejaVu Sans Condensed"/>
              </a:rPr>
              <a:t>− </a:t>
            </a:r>
            <a:r>
              <a:rPr sz="1600" spc="30" dirty="0">
                <a:solidFill>
                  <a:srgbClr val="56555A"/>
                </a:solidFill>
                <a:latin typeface="DejaVu Sans Condensed"/>
                <a:cs typeface="DejaVu Sans Condensed"/>
              </a:rPr>
              <a:t>𝑥</a:t>
            </a:r>
            <a:r>
              <a:rPr sz="1575" spc="44" baseline="-21164" dirty="0">
                <a:solidFill>
                  <a:srgbClr val="56555A"/>
                </a:solidFill>
                <a:latin typeface="DejaVu Sans Condensed"/>
                <a:cs typeface="DejaVu Sans Condensed"/>
              </a:rPr>
              <a:t>1</a:t>
            </a:r>
            <a:r>
              <a:rPr sz="1600" spc="30" dirty="0">
                <a:solidFill>
                  <a:srgbClr val="56555A"/>
                </a:solidFill>
                <a:latin typeface="DejaVu Sans Condensed"/>
                <a:cs typeface="DejaVu Sans Condensed"/>
              </a:rPr>
              <a:t>)</a:t>
            </a:r>
            <a:r>
              <a:rPr sz="1725" spc="44" baseline="24154" dirty="0">
                <a:solidFill>
                  <a:srgbClr val="56555A"/>
                </a:solidFill>
                <a:latin typeface="DejaVu Sans Condensed"/>
                <a:cs typeface="DejaVu Sans Condensed"/>
              </a:rPr>
              <a:t>2</a:t>
            </a:r>
            <a:r>
              <a:rPr sz="1600" spc="30" dirty="0">
                <a:solidFill>
                  <a:srgbClr val="56555A"/>
                </a:solidFill>
                <a:latin typeface="DejaVu Sans Condensed"/>
                <a:cs typeface="DejaVu Sans Condensed"/>
              </a:rPr>
              <a:t>+(𝑦</a:t>
            </a:r>
            <a:r>
              <a:rPr sz="1575" spc="44" baseline="-21164" dirty="0">
                <a:solidFill>
                  <a:srgbClr val="56555A"/>
                </a:solidFill>
                <a:latin typeface="DejaVu Sans Condensed"/>
                <a:cs typeface="DejaVu Sans Condensed"/>
              </a:rPr>
              <a:t>2 </a:t>
            </a:r>
            <a:r>
              <a:rPr sz="1600" spc="-15" dirty="0">
                <a:solidFill>
                  <a:srgbClr val="56555A"/>
                </a:solidFill>
                <a:latin typeface="DejaVu Sans Condensed"/>
                <a:cs typeface="DejaVu Sans Condensed"/>
              </a:rPr>
              <a:t>−</a:t>
            </a:r>
            <a:r>
              <a:rPr sz="1600" spc="-180" dirty="0">
                <a:solidFill>
                  <a:srgbClr val="56555A"/>
                </a:solidFill>
                <a:latin typeface="DejaVu Sans Condensed"/>
                <a:cs typeface="DejaVu Sans Condensed"/>
              </a:rPr>
              <a:t> </a:t>
            </a:r>
            <a:r>
              <a:rPr sz="1600" spc="30" dirty="0">
                <a:solidFill>
                  <a:srgbClr val="56555A"/>
                </a:solidFill>
                <a:latin typeface="DejaVu Sans Condensed"/>
                <a:cs typeface="DejaVu Sans Condensed"/>
              </a:rPr>
              <a:t>𝑦</a:t>
            </a:r>
            <a:r>
              <a:rPr sz="1575" spc="44" baseline="-21164" dirty="0">
                <a:solidFill>
                  <a:srgbClr val="56555A"/>
                </a:solidFill>
                <a:latin typeface="DejaVu Sans Condensed"/>
                <a:cs typeface="DejaVu Sans Condensed"/>
              </a:rPr>
              <a:t>1</a:t>
            </a:r>
            <a:r>
              <a:rPr sz="1600" spc="30" dirty="0">
                <a:solidFill>
                  <a:srgbClr val="56555A"/>
                </a:solidFill>
                <a:latin typeface="DejaVu Sans Condensed"/>
                <a:cs typeface="DejaVu Sans Condensed"/>
              </a:rPr>
              <a:t>)</a:t>
            </a:r>
            <a:r>
              <a:rPr sz="1725" spc="44" baseline="24154" dirty="0">
                <a:solidFill>
                  <a:srgbClr val="56555A"/>
                </a:solidFill>
                <a:latin typeface="DejaVu Sans Condensed"/>
                <a:cs typeface="DejaVu Sans Condensed"/>
              </a:rPr>
              <a:t>2</a:t>
            </a:r>
            <a:endParaRPr sz="1725" baseline="24154">
              <a:latin typeface="DejaVu Sans Condensed"/>
              <a:cs typeface="DejaVu Sans Condensed"/>
            </a:endParaRPr>
          </a:p>
        </p:txBody>
      </p:sp>
      <p:sp>
        <p:nvSpPr>
          <p:cNvPr id="6" name="object 6"/>
          <p:cNvSpPr txBox="1"/>
          <p:nvPr/>
        </p:nvSpPr>
        <p:spPr>
          <a:xfrm>
            <a:off x="6171438" y="1302766"/>
            <a:ext cx="860425"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56555A"/>
                </a:solidFill>
                <a:latin typeface="Symbola"/>
                <a:cs typeface="Symbola"/>
              </a:rPr>
              <a:t>2D</a:t>
            </a:r>
            <a:r>
              <a:rPr sz="1600" spc="-105" dirty="0">
                <a:solidFill>
                  <a:srgbClr val="56555A"/>
                </a:solidFill>
                <a:latin typeface="Symbola"/>
                <a:cs typeface="Symbola"/>
              </a:rPr>
              <a:t> </a:t>
            </a:r>
            <a:r>
              <a:rPr sz="1600" dirty="0">
                <a:solidFill>
                  <a:srgbClr val="56555A"/>
                </a:solidFill>
                <a:latin typeface="Symbola"/>
                <a:cs typeface="Symbola"/>
              </a:rPr>
              <a:t>space:</a:t>
            </a:r>
            <a:endParaRPr sz="1600" dirty="0">
              <a:latin typeface="Symbola"/>
              <a:cs typeface="Symbola"/>
            </a:endParaRPr>
          </a:p>
        </p:txBody>
      </p:sp>
      <p:sp>
        <p:nvSpPr>
          <p:cNvPr id="7" name="object 7"/>
          <p:cNvSpPr/>
          <p:nvPr/>
        </p:nvSpPr>
        <p:spPr>
          <a:xfrm>
            <a:off x="8782050" y="1879980"/>
            <a:ext cx="3037205" cy="252095"/>
          </a:xfrm>
          <a:custGeom>
            <a:avLst/>
            <a:gdLst/>
            <a:ahLst/>
            <a:cxnLst/>
            <a:rect l="l" t="t" r="r" b="b"/>
            <a:pathLst>
              <a:path w="3037204" h="252094">
                <a:moveTo>
                  <a:pt x="2285111" y="52324"/>
                </a:moveTo>
                <a:lnTo>
                  <a:pt x="2282444" y="44704"/>
                </a:lnTo>
                <a:lnTo>
                  <a:pt x="2268817" y="49618"/>
                </a:lnTo>
                <a:lnTo>
                  <a:pt x="2256891" y="56730"/>
                </a:lnTo>
                <a:lnTo>
                  <a:pt x="2231301" y="90855"/>
                </a:lnTo>
                <a:lnTo>
                  <a:pt x="2222627" y="138557"/>
                </a:lnTo>
                <a:lnTo>
                  <a:pt x="2223579" y="155803"/>
                </a:lnTo>
                <a:lnTo>
                  <a:pt x="2237994" y="199644"/>
                </a:lnTo>
                <a:lnTo>
                  <a:pt x="2268791" y="227507"/>
                </a:lnTo>
                <a:lnTo>
                  <a:pt x="2282444" y="232410"/>
                </a:lnTo>
                <a:lnTo>
                  <a:pt x="2284857" y="224790"/>
                </a:lnTo>
                <a:lnTo>
                  <a:pt x="2274151" y="220052"/>
                </a:lnTo>
                <a:lnTo>
                  <a:pt x="2264930" y="213461"/>
                </a:lnTo>
                <a:lnTo>
                  <a:pt x="2242464" y="169164"/>
                </a:lnTo>
                <a:lnTo>
                  <a:pt x="2239645" y="137541"/>
                </a:lnTo>
                <a:lnTo>
                  <a:pt x="2240343" y="121577"/>
                </a:lnTo>
                <a:lnTo>
                  <a:pt x="2250821" y="82042"/>
                </a:lnTo>
                <a:lnTo>
                  <a:pt x="2274316" y="57048"/>
                </a:lnTo>
                <a:lnTo>
                  <a:pt x="2285111" y="52324"/>
                </a:lnTo>
                <a:close/>
              </a:path>
              <a:path w="3037204" h="252094">
                <a:moveTo>
                  <a:pt x="2943098" y="138557"/>
                </a:moveTo>
                <a:lnTo>
                  <a:pt x="2934462" y="90855"/>
                </a:lnTo>
                <a:lnTo>
                  <a:pt x="2908833" y="56730"/>
                </a:lnTo>
                <a:lnTo>
                  <a:pt x="2883281" y="44704"/>
                </a:lnTo>
                <a:lnTo>
                  <a:pt x="2880614" y="52324"/>
                </a:lnTo>
                <a:lnTo>
                  <a:pt x="2891472" y="57048"/>
                </a:lnTo>
                <a:lnTo>
                  <a:pt x="2900807" y="63563"/>
                </a:lnTo>
                <a:lnTo>
                  <a:pt x="2923298" y="106984"/>
                </a:lnTo>
                <a:lnTo>
                  <a:pt x="2926080" y="137541"/>
                </a:lnTo>
                <a:lnTo>
                  <a:pt x="2925368" y="154114"/>
                </a:lnTo>
                <a:lnTo>
                  <a:pt x="2914904" y="194691"/>
                </a:lnTo>
                <a:lnTo>
                  <a:pt x="2880868" y="224790"/>
                </a:lnTo>
                <a:lnTo>
                  <a:pt x="2883281" y="232410"/>
                </a:lnTo>
                <a:lnTo>
                  <a:pt x="2919158" y="211124"/>
                </a:lnTo>
                <a:lnTo>
                  <a:pt x="2939262" y="171729"/>
                </a:lnTo>
                <a:lnTo>
                  <a:pt x="2942132" y="155803"/>
                </a:lnTo>
                <a:lnTo>
                  <a:pt x="2943098" y="138557"/>
                </a:lnTo>
                <a:close/>
              </a:path>
              <a:path w="3037204" h="252094">
                <a:moveTo>
                  <a:pt x="3036824" y="254"/>
                </a:moveTo>
                <a:lnTo>
                  <a:pt x="154432" y="254"/>
                </a:lnTo>
                <a:lnTo>
                  <a:pt x="154432" y="0"/>
                </a:lnTo>
                <a:lnTo>
                  <a:pt x="126746" y="0"/>
                </a:lnTo>
                <a:lnTo>
                  <a:pt x="66675" y="225171"/>
                </a:lnTo>
                <a:lnTo>
                  <a:pt x="32385" y="148717"/>
                </a:lnTo>
                <a:lnTo>
                  <a:pt x="0" y="163576"/>
                </a:lnTo>
                <a:lnTo>
                  <a:pt x="3048" y="171069"/>
                </a:lnTo>
                <a:lnTo>
                  <a:pt x="19685" y="163576"/>
                </a:lnTo>
                <a:lnTo>
                  <a:pt x="60706" y="251714"/>
                </a:lnTo>
                <a:lnTo>
                  <a:pt x="70358" y="251714"/>
                </a:lnTo>
                <a:lnTo>
                  <a:pt x="134620" y="13208"/>
                </a:lnTo>
                <a:lnTo>
                  <a:pt x="147320" y="13208"/>
                </a:lnTo>
                <a:lnTo>
                  <a:pt x="147320" y="13970"/>
                </a:lnTo>
                <a:lnTo>
                  <a:pt x="3036824" y="13970"/>
                </a:lnTo>
                <a:lnTo>
                  <a:pt x="3036824" y="254"/>
                </a:lnTo>
                <a:close/>
              </a:path>
            </a:pathLst>
          </a:custGeom>
          <a:solidFill>
            <a:srgbClr val="56555A"/>
          </a:solidFill>
        </p:spPr>
        <p:txBody>
          <a:bodyPr wrap="square" lIns="0" tIns="0" rIns="0" bIns="0" rtlCol="0"/>
          <a:lstStyle/>
          <a:p>
            <a:endParaRPr/>
          </a:p>
        </p:txBody>
      </p:sp>
      <p:sp>
        <p:nvSpPr>
          <p:cNvPr id="8" name="object 8"/>
          <p:cNvSpPr/>
          <p:nvPr/>
        </p:nvSpPr>
        <p:spPr>
          <a:xfrm>
            <a:off x="7829804" y="3207638"/>
            <a:ext cx="3592195" cy="252095"/>
          </a:xfrm>
          <a:custGeom>
            <a:avLst/>
            <a:gdLst/>
            <a:ahLst/>
            <a:cxnLst/>
            <a:rect l="l" t="t" r="r" b="b"/>
            <a:pathLst>
              <a:path w="3592195" h="252095">
                <a:moveTo>
                  <a:pt x="1256411" y="52324"/>
                </a:moveTo>
                <a:lnTo>
                  <a:pt x="1253744" y="44704"/>
                </a:lnTo>
                <a:lnTo>
                  <a:pt x="1240167" y="49618"/>
                </a:lnTo>
                <a:lnTo>
                  <a:pt x="1228242" y="56730"/>
                </a:lnTo>
                <a:lnTo>
                  <a:pt x="1202651" y="90919"/>
                </a:lnTo>
                <a:lnTo>
                  <a:pt x="1193927" y="138557"/>
                </a:lnTo>
                <a:lnTo>
                  <a:pt x="1194879" y="155879"/>
                </a:lnTo>
                <a:lnTo>
                  <a:pt x="1209421" y="199644"/>
                </a:lnTo>
                <a:lnTo>
                  <a:pt x="1240116" y="227507"/>
                </a:lnTo>
                <a:lnTo>
                  <a:pt x="1253744" y="232410"/>
                </a:lnTo>
                <a:lnTo>
                  <a:pt x="1256157" y="224790"/>
                </a:lnTo>
                <a:lnTo>
                  <a:pt x="1245450" y="220052"/>
                </a:lnTo>
                <a:lnTo>
                  <a:pt x="1236230" y="213461"/>
                </a:lnTo>
                <a:lnTo>
                  <a:pt x="1213827" y="169227"/>
                </a:lnTo>
                <a:lnTo>
                  <a:pt x="1211072" y="137668"/>
                </a:lnTo>
                <a:lnTo>
                  <a:pt x="1211757" y="121627"/>
                </a:lnTo>
                <a:lnTo>
                  <a:pt x="1222121" y="82042"/>
                </a:lnTo>
                <a:lnTo>
                  <a:pt x="1245616" y="57048"/>
                </a:lnTo>
                <a:lnTo>
                  <a:pt x="1256411" y="52324"/>
                </a:lnTo>
                <a:close/>
              </a:path>
              <a:path w="3592195" h="252095">
                <a:moveTo>
                  <a:pt x="1941957" y="138557"/>
                </a:moveTo>
                <a:lnTo>
                  <a:pt x="1933219" y="90919"/>
                </a:lnTo>
                <a:lnTo>
                  <a:pt x="1907616" y="56730"/>
                </a:lnTo>
                <a:lnTo>
                  <a:pt x="1882013" y="44704"/>
                </a:lnTo>
                <a:lnTo>
                  <a:pt x="1879346" y="52324"/>
                </a:lnTo>
                <a:lnTo>
                  <a:pt x="1890217" y="57048"/>
                </a:lnTo>
                <a:lnTo>
                  <a:pt x="1899602" y="63563"/>
                </a:lnTo>
                <a:lnTo>
                  <a:pt x="1922043" y="106997"/>
                </a:lnTo>
                <a:lnTo>
                  <a:pt x="1924812" y="137668"/>
                </a:lnTo>
                <a:lnTo>
                  <a:pt x="1924113" y="154228"/>
                </a:lnTo>
                <a:lnTo>
                  <a:pt x="1913636" y="194691"/>
                </a:lnTo>
                <a:lnTo>
                  <a:pt x="1879727" y="224790"/>
                </a:lnTo>
                <a:lnTo>
                  <a:pt x="1882013" y="232410"/>
                </a:lnTo>
                <a:lnTo>
                  <a:pt x="1917903" y="211124"/>
                </a:lnTo>
                <a:lnTo>
                  <a:pt x="1938058" y="171818"/>
                </a:lnTo>
                <a:lnTo>
                  <a:pt x="1940979" y="155879"/>
                </a:lnTo>
                <a:lnTo>
                  <a:pt x="1941957" y="138557"/>
                </a:lnTo>
                <a:close/>
              </a:path>
              <a:path w="3592195" h="252095">
                <a:moveTo>
                  <a:pt x="2762123" y="52324"/>
                </a:moveTo>
                <a:lnTo>
                  <a:pt x="2759456" y="44704"/>
                </a:lnTo>
                <a:lnTo>
                  <a:pt x="2745879" y="49618"/>
                </a:lnTo>
                <a:lnTo>
                  <a:pt x="2733954" y="56730"/>
                </a:lnTo>
                <a:lnTo>
                  <a:pt x="2708364" y="90919"/>
                </a:lnTo>
                <a:lnTo>
                  <a:pt x="2699639" y="138557"/>
                </a:lnTo>
                <a:lnTo>
                  <a:pt x="2700591" y="155879"/>
                </a:lnTo>
                <a:lnTo>
                  <a:pt x="2715133" y="199644"/>
                </a:lnTo>
                <a:lnTo>
                  <a:pt x="2745829" y="227507"/>
                </a:lnTo>
                <a:lnTo>
                  <a:pt x="2759456" y="232410"/>
                </a:lnTo>
                <a:lnTo>
                  <a:pt x="2761869" y="224790"/>
                </a:lnTo>
                <a:lnTo>
                  <a:pt x="2751163" y="220052"/>
                </a:lnTo>
                <a:lnTo>
                  <a:pt x="2741942" y="213461"/>
                </a:lnTo>
                <a:lnTo>
                  <a:pt x="2719540" y="169227"/>
                </a:lnTo>
                <a:lnTo>
                  <a:pt x="2716784" y="137668"/>
                </a:lnTo>
                <a:lnTo>
                  <a:pt x="2717469" y="121627"/>
                </a:lnTo>
                <a:lnTo>
                  <a:pt x="2727833" y="82042"/>
                </a:lnTo>
                <a:lnTo>
                  <a:pt x="2751328" y="57048"/>
                </a:lnTo>
                <a:lnTo>
                  <a:pt x="2762123" y="52324"/>
                </a:lnTo>
                <a:close/>
              </a:path>
              <a:path w="3592195" h="252095">
                <a:moveTo>
                  <a:pt x="3497961" y="138557"/>
                </a:moveTo>
                <a:lnTo>
                  <a:pt x="3489223" y="90919"/>
                </a:lnTo>
                <a:lnTo>
                  <a:pt x="3463620" y="56730"/>
                </a:lnTo>
                <a:lnTo>
                  <a:pt x="3438017" y="44704"/>
                </a:lnTo>
                <a:lnTo>
                  <a:pt x="3435350" y="52324"/>
                </a:lnTo>
                <a:lnTo>
                  <a:pt x="3446221" y="57048"/>
                </a:lnTo>
                <a:lnTo>
                  <a:pt x="3455606" y="63563"/>
                </a:lnTo>
                <a:lnTo>
                  <a:pt x="3478047" y="106997"/>
                </a:lnTo>
                <a:lnTo>
                  <a:pt x="3480816" y="137668"/>
                </a:lnTo>
                <a:lnTo>
                  <a:pt x="3480117" y="154228"/>
                </a:lnTo>
                <a:lnTo>
                  <a:pt x="3469640" y="194691"/>
                </a:lnTo>
                <a:lnTo>
                  <a:pt x="3435731" y="224790"/>
                </a:lnTo>
                <a:lnTo>
                  <a:pt x="3438017" y="232410"/>
                </a:lnTo>
                <a:lnTo>
                  <a:pt x="3473907" y="211124"/>
                </a:lnTo>
                <a:lnTo>
                  <a:pt x="3494062" y="171818"/>
                </a:lnTo>
                <a:lnTo>
                  <a:pt x="3496983" y="155879"/>
                </a:lnTo>
                <a:lnTo>
                  <a:pt x="3497961" y="138557"/>
                </a:lnTo>
                <a:close/>
              </a:path>
              <a:path w="3592195" h="252095">
                <a:moveTo>
                  <a:pt x="3591687" y="254"/>
                </a:moveTo>
                <a:lnTo>
                  <a:pt x="154432" y="254"/>
                </a:lnTo>
                <a:lnTo>
                  <a:pt x="154432" y="0"/>
                </a:lnTo>
                <a:lnTo>
                  <a:pt x="126746" y="0"/>
                </a:lnTo>
                <a:lnTo>
                  <a:pt x="66675" y="225171"/>
                </a:lnTo>
                <a:lnTo>
                  <a:pt x="32512" y="148844"/>
                </a:lnTo>
                <a:lnTo>
                  <a:pt x="0" y="163703"/>
                </a:lnTo>
                <a:lnTo>
                  <a:pt x="3048" y="171069"/>
                </a:lnTo>
                <a:lnTo>
                  <a:pt x="19812" y="163703"/>
                </a:lnTo>
                <a:lnTo>
                  <a:pt x="60706" y="251714"/>
                </a:lnTo>
                <a:lnTo>
                  <a:pt x="70358" y="251714"/>
                </a:lnTo>
                <a:lnTo>
                  <a:pt x="134747" y="13208"/>
                </a:lnTo>
                <a:lnTo>
                  <a:pt x="147447" y="13208"/>
                </a:lnTo>
                <a:lnTo>
                  <a:pt x="147447" y="13970"/>
                </a:lnTo>
                <a:lnTo>
                  <a:pt x="3591687" y="13970"/>
                </a:lnTo>
                <a:lnTo>
                  <a:pt x="3591687" y="254"/>
                </a:lnTo>
                <a:close/>
              </a:path>
            </a:pathLst>
          </a:custGeom>
          <a:solidFill>
            <a:srgbClr val="56555A"/>
          </a:solidFill>
        </p:spPr>
        <p:txBody>
          <a:bodyPr wrap="square" lIns="0" tIns="0" rIns="0" bIns="0" rtlCol="0"/>
          <a:lstStyle/>
          <a:p>
            <a:endParaRPr/>
          </a:p>
        </p:txBody>
      </p:sp>
      <p:sp>
        <p:nvSpPr>
          <p:cNvPr id="9" name="object 9"/>
          <p:cNvSpPr txBox="1">
            <a:spLocks noGrp="1"/>
          </p:cNvSpPr>
          <p:nvPr>
            <p:ph type="body" idx="1"/>
          </p:nvPr>
        </p:nvSpPr>
        <p:spPr>
          <a:prstGeom prst="rect">
            <a:avLst/>
          </a:prstGeom>
        </p:spPr>
        <p:txBody>
          <a:bodyPr vert="horz" wrap="square" lIns="0" tIns="12065" rIns="0" bIns="0" rtlCol="0">
            <a:spAutoFit/>
          </a:bodyPr>
          <a:lstStyle/>
          <a:p>
            <a:pPr marL="5901690">
              <a:lnSpc>
                <a:spcPct val="100000"/>
              </a:lnSpc>
              <a:spcBef>
                <a:spcPts val="95"/>
              </a:spcBef>
              <a:tabLst>
                <a:tab pos="6868159" algn="l"/>
                <a:tab pos="8648065" algn="l"/>
              </a:tabLst>
            </a:pPr>
            <a:r>
              <a:rPr dirty="0">
                <a:latin typeface="Symbola"/>
                <a:cs typeface="Symbola"/>
              </a:rPr>
              <a:t>3D space:	d(A,B) = d(B,A) =	</a:t>
            </a:r>
            <a:r>
              <a:rPr dirty="0"/>
              <a:t>(𝑥</a:t>
            </a:r>
            <a:r>
              <a:rPr sz="1575" baseline="-18518" dirty="0"/>
              <a:t>2 </a:t>
            </a:r>
            <a:r>
              <a:rPr sz="1600" dirty="0"/>
              <a:t>− 𝑥</a:t>
            </a:r>
            <a:r>
              <a:rPr sz="1575" baseline="-18518" dirty="0"/>
              <a:t>1</a:t>
            </a:r>
            <a:r>
              <a:rPr sz="1600" dirty="0"/>
              <a:t>)</a:t>
            </a:r>
            <a:r>
              <a:rPr sz="1725" baseline="24154" dirty="0"/>
              <a:t>2</a:t>
            </a:r>
            <a:r>
              <a:rPr sz="1600" dirty="0"/>
              <a:t>+(𝑦</a:t>
            </a:r>
            <a:r>
              <a:rPr sz="1575" baseline="-18518" dirty="0"/>
              <a:t>2 </a:t>
            </a:r>
            <a:r>
              <a:rPr sz="1600" dirty="0"/>
              <a:t>− 𝑦</a:t>
            </a:r>
            <a:r>
              <a:rPr sz="1575" baseline="-18518" dirty="0"/>
              <a:t>1</a:t>
            </a:r>
            <a:r>
              <a:rPr sz="1600" dirty="0"/>
              <a:t>)</a:t>
            </a:r>
            <a:r>
              <a:rPr sz="1725" baseline="24154" dirty="0"/>
              <a:t>2</a:t>
            </a:r>
            <a:r>
              <a:rPr sz="1600" dirty="0"/>
              <a:t>+ 𝑧</a:t>
            </a:r>
            <a:r>
              <a:rPr sz="1575" baseline="-18518" dirty="0"/>
              <a:t>2 </a:t>
            </a:r>
            <a:r>
              <a:rPr sz="1600" dirty="0"/>
              <a:t>− 𝑧</a:t>
            </a:r>
            <a:r>
              <a:rPr sz="1575" baseline="-18518" dirty="0"/>
              <a:t>1 </a:t>
            </a:r>
            <a:r>
              <a:rPr sz="1575" baseline="26455" dirty="0"/>
              <a:t>2</a:t>
            </a:r>
            <a:endParaRPr sz="1575" baseline="26455" dirty="0">
              <a:latin typeface="Symbola"/>
              <a:cs typeface="Symbola"/>
            </a:endParaRPr>
          </a:p>
          <a:p>
            <a:pPr marL="5838190">
              <a:lnSpc>
                <a:spcPct val="100000"/>
              </a:lnSpc>
              <a:spcBef>
                <a:spcPts val="15"/>
              </a:spcBef>
            </a:pPr>
            <a:endParaRPr sz="1650" dirty="0"/>
          </a:p>
          <a:p>
            <a:pPr marL="5901690">
              <a:lnSpc>
                <a:spcPct val="100000"/>
              </a:lnSpc>
            </a:pPr>
            <a:r>
              <a:rPr dirty="0">
                <a:latin typeface="Symbola"/>
                <a:cs typeface="Symbola"/>
              </a:rPr>
              <a:t>If the coordinates of A are (a</a:t>
            </a:r>
            <a:r>
              <a:rPr sz="1575" baseline="-21164" dirty="0">
                <a:latin typeface="Symbola"/>
                <a:cs typeface="Symbola"/>
              </a:rPr>
              <a:t>1</a:t>
            </a:r>
            <a:r>
              <a:rPr sz="1600" dirty="0">
                <a:latin typeface="Symbola"/>
                <a:cs typeface="Symbola"/>
              </a:rPr>
              <a:t>,a</a:t>
            </a:r>
            <a:r>
              <a:rPr sz="1575" baseline="-21164" dirty="0">
                <a:latin typeface="Symbola"/>
                <a:cs typeface="Symbola"/>
              </a:rPr>
              <a:t>2</a:t>
            </a:r>
            <a:r>
              <a:rPr sz="1600" dirty="0"/>
              <a:t>,…,a</a:t>
            </a:r>
            <a:r>
              <a:rPr sz="1575" baseline="-21164" dirty="0">
                <a:latin typeface="Symbola"/>
                <a:cs typeface="Symbola"/>
              </a:rPr>
              <a:t>n</a:t>
            </a:r>
            <a:r>
              <a:rPr sz="1600" dirty="0">
                <a:latin typeface="Symbola"/>
                <a:cs typeface="Symbola"/>
              </a:rPr>
              <a:t>) and of B are (b</a:t>
            </a:r>
            <a:r>
              <a:rPr sz="1575" baseline="-21164" dirty="0">
                <a:latin typeface="Symbola"/>
                <a:cs typeface="Symbola"/>
              </a:rPr>
              <a:t>1</a:t>
            </a:r>
            <a:r>
              <a:rPr sz="1600" dirty="0">
                <a:latin typeface="Symbola"/>
                <a:cs typeface="Symbola"/>
              </a:rPr>
              <a:t>,b</a:t>
            </a:r>
            <a:r>
              <a:rPr sz="1575" baseline="-21164" dirty="0">
                <a:latin typeface="Symbola"/>
                <a:cs typeface="Symbola"/>
              </a:rPr>
              <a:t>2</a:t>
            </a:r>
            <a:r>
              <a:rPr sz="1600" dirty="0"/>
              <a:t>,…</a:t>
            </a:r>
            <a:r>
              <a:rPr sz="1600" dirty="0">
                <a:latin typeface="Symbola"/>
                <a:cs typeface="Symbola"/>
              </a:rPr>
              <a:t>b</a:t>
            </a:r>
            <a:r>
              <a:rPr sz="1575" baseline="-21164" dirty="0">
                <a:latin typeface="Symbola"/>
                <a:cs typeface="Symbola"/>
              </a:rPr>
              <a:t>n</a:t>
            </a:r>
            <a:r>
              <a:rPr sz="1600" dirty="0">
                <a:latin typeface="Symbola"/>
                <a:cs typeface="Symbola"/>
              </a:rPr>
              <a:t>)</a:t>
            </a:r>
          </a:p>
          <a:p>
            <a:pPr marL="5901690">
              <a:lnSpc>
                <a:spcPct val="100000"/>
              </a:lnSpc>
              <a:spcBef>
                <a:spcPts val="1215"/>
              </a:spcBef>
            </a:pPr>
            <a:r>
              <a:rPr dirty="0">
                <a:latin typeface="Symbola"/>
                <a:cs typeface="Symbola"/>
              </a:rPr>
              <a:t>N-dim space:</a:t>
            </a:r>
          </a:p>
          <a:p>
            <a:pPr marL="5838190">
              <a:lnSpc>
                <a:spcPct val="100000"/>
              </a:lnSpc>
              <a:spcBef>
                <a:spcPts val="5"/>
              </a:spcBef>
            </a:pPr>
            <a:endParaRPr sz="1200" dirty="0">
              <a:latin typeface="Symbola"/>
              <a:cs typeface="Symbola"/>
            </a:endParaRPr>
          </a:p>
          <a:p>
            <a:pPr marL="5915025">
              <a:lnSpc>
                <a:spcPct val="100000"/>
              </a:lnSpc>
              <a:tabLst>
                <a:tab pos="7696200" algn="l"/>
                <a:tab pos="10314305" algn="l"/>
              </a:tabLst>
            </a:pPr>
            <a:r>
              <a:rPr dirty="0">
                <a:latin typeface="Symbola"/>
                <a:cs typeface="Symbola"/>
              </a:rPr>
              <a:t>d(A,B) = d(B,A) =	</a:t>
            </a:r>
            <a:r>
              <a:rPr dirty="0"/>
              <a:t>(𝑎</a:t>
            </a:r>
            <a:r>
              <a:rPr sz="1575" baseline="-21164" dirty="0"/>
              <a:t>1 </a:t>
            </a:r>
            <a:r>
              <a:rPr sz="1600" dirty="0"/>
              <a:t>− 𝑏</a:t>
            </a:r>
            <a:r>
              <a:rPr sz="1575" baseline="-21164" dirty="0"/>
              <a:t>1</a:t>
            </a:r>
            <a:r>
              <a:rPr sz="1600" dirty="0"/>
              <a:t>)</a:t>
            </a:r>
            <a:r>
              <a:rPr sz="1725" baseline="24154" dirty="0"/>
              <a:t>2</a:t>
            </a:r>
            <a:r>
              <a:rPr sz="1600" dirty="0"/>
              <a:t>+ 𝑎</a:t>
            </a:r>
            <a:r>
              <a:rPr sz="1575" baseline="-21164" dirty="0"/>
              <a:t>2 </a:t>
            </a:r>
            <a:r>
              <a:rPr sz="1600" dirty="0"/>
              <a:t>− 𝑏</a:t>
            </a:r>
            <a:r>
              <a:rPr sz="1575" baseline="-21164" dirty="0"/>
              <a:t>2  </a:t>
            </a:r>
            <a:r>
              <a:rPr sz="1575" baseline="26455" dirty="0"/>
              <a:t>2 </a:t>
            </a:r>
            <a:r>
              <a:rPr sz="1600" dirty="0"/>
              <a:t>+ ⋯ +	𝑎</a:t>
            </a:r>
            <a:r>
              <a:rPr sz="1575" baseline="-21164" dirty="0"/>
              <a:t>𝑛 </a:t>
            </a:r>
            <a:r>
              <a:rPr sz="1600" dirty="0"/>
              <a:t>− 𝑏𝑛 </a:t>
            </a:r>
            <a:r>
              <a:rPr sz="1575" baseline="26455" dirty="0"/>
              <a:t>2</a:t>
            </a:r>
            <a:endParaRPr sz="1575" baseline="26455" dirty="0">
              <a:latin typeface="Symbola"/>
              <a:cs typeface="Symbola"/>
            </a:endParaRPr>
          </a:p>
        </p:txBody>
      </p:sp>
      <p:grpSp>
        <p:nvGrpSpPr>
          <p:cNvPr id="10" name="object 10"/>
          <p:cNvGrpSpPr/>
          <p:nvPr/>
        </p:nvGrpSpPr>
        <p:grpSpPr>
          <a:xfrm>
            <a:off x="788822" y="3510534"/>
            <a:ext cx="6994525" cy="3009265"/>
            <a:chOff x="788822" y="3510534"/>
            <a:chExt cx="6994525" cy="3009265"/>
          </a:xfrm>
        </p:grpSpPr>
        <p:sp>
          <p:nvSpPr>
            <p:cNvPr id="11" name="object 11"/>
            <p:cNvSpPr/>
            <p:nvPr/>
          </p:nvSpPr>
          <p:spPr>
            <a:xfrm>
              <a:off x="845819" y="4526280"/>
              <a:ext cx="5593715" cy="1935480"/>
            </a:xfrm>
            <a:custGeom>
              <a:avLst/>
              <a:gdLst/>
              <a:ahLst/>
              <a:cxnLst/>
              <a:rect l="l" t="t" r="r" b="b"/>
              <a:pathLst>
                <a:path w="5593715" h="1935479">
                  <a:moveTo>
                    <a:pt x="1691640" y="0"/>
                  </a:moveTo>
                  <a:lnTo>
                    <a:pt x="1691640" y="1935327"/>
                  </a:lnTo>
                </a:path>
                <a:path w="5593715" h="1935479">
                  <a:moveTo>
                    <a:pt x="5593715" y="810768"/>
                  </a:moveTo>
                  <a:lnTo>
                    <a:pt x="0" y="810768"/>
                  </a:lnTo>
                </a:path>
              </a:pathLst>
            </a:custGeom>
            <a:ln w="9525">
              <a:solidFill>
                <a:srgbClr val="688586"/>
              </a:solidFill>
              <a:prstDash val="sysDash"/>
            </a:ln>
          </p:spPr>
          <p:txBody>
            <a:bodyPr wrap="square" lIns="0" tIns="0" rIns="0" bIns="0" rtlCol="0"/>
            <a:lstStyle/>
            <a:p>
              <a:endParaRPr/>
            </a:p>
          </p:txBody>
        </p:sp>
        <p:sp>
          <p:nvSpPr>
            <p:cNvPr id="12" name="object 12"/>
            <p:cNvSpPr/>
            <p:nvPr/>
          </p:nvSpPr>
          <p:spPr>
            <a:xfrm>
              <a:off x="788822" y="3510534"/>
              <a:ext cx="114300" cy="2952115"/>
            </a:xfrm>
            <a:custGeom>
              <a:avLst/>
              <a:gdLst/>
              <a:ahLst/>
              <a:cxnLst/>
              <a:rect l="l" t="t" r="r" b="b"/>
              <a:pathLst>
                <a:path w="114300" h="2952115">
                  <a:moveTo>
                    <a:pt x="38098" y="114172"/>
                  </a:moveTo>
                  <a:lnTo>
                    <a:pt x="18897" y="2951848"/>
                  </a:lnTo>
                  <a:lnTo>
                    <a:pt x="56997" y="2952102"/>
                  </a:lnTo>
                  <a:lnTo>
                    <a:pt x="76198" y="114426"/>
                  </a:lnTo>
                  <a:lnTo>
                    <a:pt x="38098" y="114172"/>
                  </a:lnTo>
                  <a:close/>
                </a:path>
                <a:path w="114300" h="2952115">
                  <a:moveTo>
                    <a:pt x="104685" y="95123"/>
                  </a:moveTo>
                  <a:lnTo>
                    <a:pt x="38226" y="95123"/>
                  </a:lnTo>
                  <a:lnTo>
                    <a:pt x="76326" y="95376"/>
                  </a:lnTo>
                  <a:lnTo>
                    <a:pt x="76198" y="114426"/>
                  </a:lnTo>
                  <a:lnTo>
                    <a:pt x="114299" y="114680"/>
                  </a:lnTo>
                  <a:lnTo>
                    <a:pt x="104685" y="95123"/>
                  </a:lnTo>
                  <a:close/>
                </a:path>
                <a:path w="114300" h="2952115">
                  <a:moveTo>
                    <a:pt x="38226" y="95123"/>
                  </a:moveTo>
                  <a:lnTo>
                    <a:pt x="38098" y="114172"/>
                  </a:lnTo>
                  <a:lnTo>
                    <a:pt x="76198" y="114426"/>
                  </a:lnTo>
                  <a:lnTo>
                    <a:pt x="76326" y="95376"/>
                  </a:lnTo>
                  <a:lnTo>
                    <a:pt x="38226" y="95123"/>
                  </a:lnTo>
                  <a:close/>
                </a:path>
                <a:path w="114300" h="2952115">
                  <a:moveTo>
                    <a:pt x="57924" y="0"/>
                  </a:moveTo>
                  <a:lnTo>
                    <a:pt x="0" y="113918"/>
                  </a:lnTo>
                  <a:lnTo>
                    <a:pt x="38098" y="114172"/>
                  </a:lnTo>
                  <a:lnTo>
                    <a:pt x="38226" y="95123"/>
                  </a:lnTo>
                  <a:lnTo>
                    <a:pt x="104685" y="95123"/>
                  </a:lnTo>
                  <a:lnTo>
                    <a:pt x="57924" y="0"/>
                  </a:lnTo>
                  <a:close/>
                </a:path>
              </a:pathLst>
            </a:custGeom>
            <a:solidFill>
              <a:srgbClr val="688586"/>
            </a:solidFill>
          </p:spPr>
          <p:txBody>
            <a:bodyPr wrap="square" lIns="0" tIns="0" rIns="0" bIns="0" rtlCol="0"/>
            <a:lstStyle/>
            <a:p>
              <a:endParaRPr/>
            </a:p>
          </p:txBody>
        </p:sp>
        <p:sp>
          <p:nvSpPr>
            <p:cNvPr id="13" name="object 13"/>
            <p:cNvSpPr/>
            <p:nvPr/>
          </p:nvSpPr>
          <p:spPr>
            <a:xfrm>
              <a:off x="6522720" y="5411724"/>
              <a:ext cx="0" cy="1050925"/>
            </a:xfrm>
            <a:custGeom>
              <a:avLst/>
              <a:gdLst/>
              <a:ahLst/>
              <a:cxnLst/>
              <a:rect l="l" t="t" r="r" b="b"/>
              <a:pathLst>
                <a:path h="1050925">
                  <a:moveTo>
                    <a:pt x="0" y="0"/>
                  </a:moveTo>
                  <a:lnTo>
                    <a:pt x="0" y="1050696"/>
                  </a:lnTo>
                </a:path>
              </a:pathLst>
            </a:custGeom>
            <a:ln w="9525">
              <a:solidFill>
                <a:srgbClr val="688586"/>
              </a:solidFill>
              <a:prstDash val="sysDash"/>
            </a:ln>
          </p:spPr>
          <p:txBody>
            <a:bodyPr wrap="square" lIns="0" tIns="0" rIns="0" bIns="0" rtlCol="0"/>
            <a:lstStyle/>
            <a:p>
              <a:endParaRPr/>
            </a:p>
          </p:txBody>
        </p:sp>
        <p:sp>
          <p:nvSpPr>
            <p:cNvPr id="14" name="object 14"/>
            <p:cNvSpPr/>
            <p:nvPr/>
          </p:nvSpPr>
          <p:spPr>
            <a:xfrm>
              <a:off x="808481" y="6405372"/>
              <a:ext cx="6974840" cy="114300"/>
            </a:xfrm>
            <a:custGeom>
              <a:avLst/>
              <a:gdLst/>
              <a:ahLst/>
              <a:cxnLst/>
              <a:rect l="l" t="t" r="r" b="b"/>
              <a:pathLst>
                <a:path w="6974840" h="114300">
                  <a:moveTo>
                    <a:pt x="6860286" y="0"/>
                  </a:moveTo>
                  <a:lnTo>
                    <a:pt x="6860286" y="114299"/>
                  </a:lnTo>
                  <a:lnTo>
                    <a:pt x="6936486" y="76199"/>
                  </a:lnTo>
                  <a:lnTo>
                    <a:pt x="6879336" y="76199"/>
                  </a:lnTo>
                  <a:lnTo>
                    <a:pt x="6879336" y="38099"/>
                  </a:lnTo>
                  <a:lnTo>
                    <a:pt x="6936486" y="38099"/>
                  </a:lnTo>
                  <a:lnTo>
                    <a:pt x="6860286" y="0"/>
                  </a:lnTo>
                  <a:close/>
                </a:path>
                <a:path w="6974840" h="114300">
                  <a:moveTo>
                    <a:pt x="6860286" y="38099"/>
                  </a:moveTo>
                  <a:lnTo>
                    <a:pt x="0" y="38099"/>
                  </a:lnTo>
                  <a:lnTo>
                    <a:pt x="0" y="76199"/>
                  </a:lnTo>
                  <a:lnTo>
                    <a:pt x="6860286" y="76199"/>
                  </a:lnTo>
                  <a:lnTo>
                    <a:pt x="6860286" y="38099"/>
                  </a:lnTo>
                  <a:close/>
                </a:path>
                <a:path w="6974840" h="114300">
                  <a:moveTo>
                    <a:pt x="6936486" y="38099"/>
                  </a:moveTo>
                  <a:lnTo>
                    <a:pt x="6879336" y="38099"/>
                  </a:lnTo>
                  <a:lnTo>
                    <a:pt x="6879336" y="76199"/>
                  </a:lnTo>
                  <a:lnTo>
                    <a:pt x="6936486" y="76199"/>
                  </a:lnTo>
                  <a:lnTo>
                    <a:pt x="6974586" y="57149"/>
                  </a:lnTo>
                  <a:lnTo>
                    <a:pt x="6936486" y="38099"/>
                  </a:lnTo>
                  <a:close/>
                </a:path>
              </a:pathLst>
            </a:custGeom>
            <a:solidFill>
              <a:srgbClr val="688586"/>
            </a:solidFill>
          </p:spPr>
          <p:txBody>
            <a:bodyPr wrap="square" lIns="0" tIns="0" rIns="0" bIns="0" rtlCol="0"/>
            <a:lstStyle/>
            <a:p>
              <a:endParaRPr/>
            </a:p>
          </p:txBody>
        </p:sp>
        <p:sp>
          <p:nvSpPr>
            <p:cNvPr id="15" name="object 15"/>
            <p:cNvSpPr/>
            <p:nvPr/>
          </p:nvSpPr>
          <p:spPr>
            <a:xfrm>
              <a:off x="2441701" y="4366514"/>
              <a:ext cx="191516" cy="173228"/>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6428485" y="5250434"/>
              <a:ext cx="189991" cy="174752"/>
            </a:xfrm>
            <a:prstGeom prst="rect">
              <a:avLst/>
            </a:prstGeom>
            <a:blipFill>
              <a:blip r:embed="rId3" cstate="print"/>
              <a:stretch>
                <a:fillRect/>
              </a:stretch>
            </a:blipFill>
          </p:spPr>
          <p:txBody>
            <a:bodyPr wrap="square" lIns="0" tIns="0" rIns="0" bIns="0" rtlCol="0"/>
            <a:lstStyle/>
            <a:p>
              <a:endParaRPr/>
            </a:p>
          </p:txBody>
        </p:sp>
      </p:grpSp>
      <p:sp>
        <p:nvSpPr>
          <p:cNvPr id="17" name="object 17"/>
          <p:cNvSpPr txBox="1"/>
          <p:nvPr/>
        </p:nvSpPr>
        <p:spPr>
          <a:xfrm>
            <a:off x="435355" y="3874134"/>
            <a:ext cx="2088514" cy="720725"/>
          </a:xfrm>
          <a:prstGeom prst="rect">
            <a:avLst/>
          </a:prstGeom>
        </p:spPr>
        <p:txBody>
          <a:bodyPr vert="horz" wrap="square" lIns="0" tIns="12065" rIns="0" bIns="0" rtlCol="0">
            <a:spAutoFit/>
          </a:bodyPr>
          <a:lstStyle/>
          <a:p>
            <a:pPr marL="174625">
              <a:lnSpc>
                <a:spcPct val="100000"/>
              </a:lnSpc>
              <a:spcBef>
                <a:spcPts val="95"/>
              </a:spcBef>
            </a:pPr>
            <a:r>
              <a:rPr sz="1600" spc="-30" dirty="0">
                <a:solidFill>
                  <a:srgbClr val="688586"/>
                </a:solidFill>
                <a:latin typeface="Arial"/>
                <a:cs typeface="Arial"/>
              </a:rPr>
              <a:t>5</a:t>
            </a:r>
            <a:endParaRPr sz="1600">
              <a:latin typeface="Arial"/>
              <a:cs typeface="Arial"/>
            </a:endParaRPr>
          </a:p>
          <a:p>
            <a:pPr marL="12700">
              <a:lnSpc>
                <a:spcPct val="100000"/>
              </a:lnSpc>
              <a:spcBef>
                <a:spcPts val="1635"/>
              </a:spcBef>
              <a:tabLst>
                <a:tab pos="2074545" algn="l"/>
              </a:tabLst>
            </a:pPr>
            <a:r>
              <a:rPr sz="1600" spc="-55" dirty="0">
                <a:solidFill>
                  <a:srgbClr val="688586"/>
                </a:solidFill>
                <a:latin typeface="Arial"/>
                <a:cs typeface="Arial"/>
              </a:rPr>
              <a:t>4.5 </a:t>
            </a:r>
            <a:r>
              <a:rPr sz="1600" spc="-25" dirty="0">
                <a:solidFill>
                  <a:srgbClr val="688586"/>
                </a:solidFill>
                <a:latin typeface="Arial"/>
                <a:cs typeface="Arial"/>
              </a:rPr>
              <a:t> </a:t>
            </a:r>
            <a:r>
              <a:rPr sz="1600" u="heavy" spc="-10" dirty="0">
                <a:solidFill>
                  <a:srgbClr val="688586"/>
                </a:solidFill>
                <a:uFill>
                  <a:solidFill>
                    <a:srgbClr val="688586"/>
                  </a:solidFill>
                </a:uFill>
                <a:latin typeface="Arial"/>
                <a:cs typeface="Arial"/>
              </a:rPr>
              <a:t> </a:t>
            </a:r>
            <a:r>
              <a:rPr sz="1600" u="heavy" dirty="0">
                <a:solidFill>
                  <a:srgbClr val="688586"/>
                </a:solidFill>
                <a:uFill>
                  <a:solidFill>
                    <a:srgbClr val="688586"/>
                  </a:solidFill>
                </a:uFill>
                <a:latin typeface="Arial"/>
                <a:cs typeface="Arial"/>
              </a:rPr>
              <a:t>	</a:t>
            </a:r>
            <a:endParaRPr sz="1600">
              <a:latin typeface="Arial"/>
              <a:cs typeface="Arial"/>
            </a:endParaRPr>
          </a:p>
        </p:txBody>
      </p:sp>
      <p:sp>
        <p:nvSpPr>
          <p:cNvPr id="18" name="object 18"/>
          <p:cNvSpPr txBox="1"/>
          <p:nvPr/>
        </p:nvSpPr>
        <p:spPr>
          <a:xfrm>
            <a:off x="2482088" y="6540500"/>
            <a:ext cx="135255" cy="269240"/>
          </a:xfrm>
          <a:prstGeom prst="rect">
            <a:avLst/>
          </a:prstGeom>
        </p:spPr>
        <p:txBody>
          <a:bodyPr vert="horz" wrap="square" lIns="0" tIns="12065" rIns="0" bIns="0" rtlCol="0">
            <a:spAutoFit/>
          </a:bodyPr>
          <a:lstStyle/>
          <a:p>
            <a:pPr marL="12700">
              <a:lnSpc>
                <a:spcPct val="100000"/>
              </a:lnSpc>
              <a:spcBef>
                <a:spcPts val="95"/>
              </a:spcBef>
            </a:pPr>
            <a:r>
              <a:rPr sz="1600" spc="-30" dirty="0">
                <a:solidFill>
                  <a:srgbClr val="688586"/>
                </a:solidFill>
                <a:latin typeface="Arial"/>
                <a:cs typeface="Arial"/>
              </a:rPr>
              <a:t>3</a:t>
            </a:r>
            <a:endParaRPr sz="1600">
              <a:latin typeface="Arial"/>
              <a:cs typeface="Arial"/>
            </a:endParaRPr>
          </a:p>
        </p:txBody>
      </p:sp>
      <p:sp>
        <p:nvSpPr>
          <p:cNvPr id="19" name="object 19"/>
          <p:cNvSpPr txBox="1"/>
          <p:nvPr/>
        </p:nvSpPr>
        <p:spPr>
          <a:xfrm>
            <a:off x="710285" y="6531965"/>
            <a:ext cx="135255" cy="269240"/>
          </a:xfrm>
          <a:prstGeom prst="rect">
            <a:avLst/>
          </a:prstGeom>
        </p:spPr>
        <p:txBody>
          <a:bodyPr vert="horz" wrap="square" lIns="0" tIns="12065" rIns="0" bIns="0" rtlCol="0">
            <a:spAutoFit/>
          </a:bodyPr>
          <a:lstStyle/>
          <a:p>
            <a:pPr marL="12700">
              <a:lnSpc>
                <a:spcPct val="100000"/>
              </a:lnSpc>
              <a:spcBef>
                <a:spcPts val="95"/>
              </a:spcBef>
            </a:pPr>
            <a:r>
              <a:rPr sz="1600" spc="-30" dirty="0">
                <a:solidFill>
                  <a:srgbClr val="688586"/>
                </a:solidFill>
                <a:latin typeface="Arial"/>
                <a:cs typeface="Arial"/>
              </a:rPr>
              <a:t>0</a:t>
            </a:r>
            <a:endParaRPr sz="1600">
              <a:latin typeface="Arial"/>
              <a:cs typeface="Arial"/>
            </a:endParaRPr>
          </a:p>
        </p:txBody>
      </p:sp>
      <p:sp>
        <p:nvSpPr>
          <p:cNvPr id="20" name="object 20"/>
          <p:cNvSpPr txBox="1"/>
          <p:nvPr/>
        </p:nvSpPr>
        <p:spPr>
          <a:xfrm>
            <a:off x="3574160" y="6544767"/>
            <a:ext cx="135255" cy="269240"/>
          </a:xfrm>
          <a:prstGeom prst="rect">
            <a:avLst/>
          </a:prstGeom>
        </p:spPr>
        <p:txBody>
          <a:bodyPr vert="horz" wrap="square" lIns="0" tIns="12065" rIns="0" bIns="0" rtlCol="0">
            <a:spAutoFit/>
          </a:bodyPr>
          <a:lstStyle/>
          <a:p>
            <a:pPr marL="12700">
              <a:lnSpc>
                <a:spcPct val="100000"/>
              </a:lnSpc>
              <a:spcBef>
                <a:spcPts val="95"/>
              </a:spcBef>
            </a:pPr>
            <a:r>
              <a:rPr sz="1600" spc="-30" dirty="0">
                <a:solidFill>
                  <a:srgbClr val="688586"/>
                </a:solidFill>
                <a:latin typeface="Arial"/>
                <a:cs typeface="Arial"/>
              </a:rPr>
              <a:t>5</a:t>
            </a:r>
            <a:endParaRPr sz="1600">
              <a:latin typeface="Arial"/>
              <a:cs typeface="Arial"/>
            </a:endParaRPr>
          </a:p>
        </p:txBody>
      </p:sp>
      <p:sp>
        <p:nvSpPr>
          <p:cNvPr id="21" name="object 21"/>
          <p:cNvSpPr txBox="1"/>
          <p:nvPr/>
        </p:nvSpPr>
        <p:spPr>
          <a:xfrm>
            <a:off x="6438391" y="6544767"/>
            <a:ext cx="245110" cy="269240"/>
          </a:xfrm>
          <a:prstGeom prst="rect">
            <a:avLst/>
          </a:prstGeom>
        </p:spPr>
        <p:txBody>
          <a:bodyPr vert="horz" wrap="square" lIns="0" tIns="12065" rIns="0" bIns="0" rtlCol="0">
            <a:spAutoFit/>
          </a:bodyPr>
          <a:lstStyle/>
          <a:p>
            <a:pPr marL="12700">
              <a:lnSpc>
                <a:spcPct val="100000"/>
              </a:lnSpc>
              <a:spcBef>
                <a:spcPts val="95"/>
              </a:spcBef>
            </a:pPr>
            <a:r>
              <a:rPr sz="1600" spc="-30" dirty="0">
                <a:solidFill>
                  <a:srgbClr val="688586"/>
                </a:solidFill>
                <a:latin typeface="Arial"/>
                <a:cs typeface="Arial"/>
              </a:rPr>
              <a:t>10</a:t>
            </a:r>
            <a:endParaRPr sz="1600">
              <a:latin typeface="Arial"/>
              <a:cs typeface="Arial"/>
            </a:endParaRPr>
          </a:p>
        </p:txBody>
      </p:sp>
      <p:sp>
        <p:nvSpPr>
          <p:cNvPr id="22" name="object 22"/>
          <p:cNvSpPr txBox="1"/>
          <p:nvPr/>
        </p:nvSpPr>
        <p:spPr>
          <a:xfrm>
            <a:off x="412191" y="5203063"/>
            <a:ext cx="288290" cy="269240"/>
          </a:xfrm>
          <a:prstGeom prst="rect">
            <a:avLst/>
          </a:prstGeom>
        </p:spPr>
        <p:txBody>
          <a:bodyPr vert="horz" wrap="square" lIns="0" tIns="12065" rIns="0" bIns="0" rtlCol="0">
            <a:spAutoFit/>
          </a:bodyPr>
          <a:lstStyle/>
          <a:p>
            <a:pPr marL="12700">
              <a:lnSpc>
                <a:spcPct val="100000"/>
              </a:lnSpc>
              <a:spcBef>
                <a:spcPts val="95"/>
              </a:spcBef>
            </a:pPr>
            <a:r>
              <a:rPr sz="1600" spc="-95" dirty="0">
                <a:solidFill>
                  <a:srgbClr val="688586"/>
                </a:solidFill>
                <a:latin typeface="Arial"/>
                <a:cs typeface="Arial"/>
              </a:rPr>
              <a:t>2</a:t>
            </a:r>
            <a:r>
              <a:rPr sz="1600" spc="-45" dirty="0">
                <a:solidFill>
                  <a:srgbClr val="688586"/>
                </a:solidFill>
                <a:latin typeface="Arial"/>
                <a:cs typeface="Arial"/>
              </a:rPr>
              <a:t>.</a:t>
            </a:r>
            <a:r>
              <a:rPr sz="1600" spc="-30" dirty="0">
                <a:solidFill>
                  <a:srgbClr val="688586"/>
                </a:solidFill>
                <a:latin typeface="Arial"/>
                <a:cs typeface="Arial"/>
              </a:rPr>
              <a:t>5</a:t>
            </a:r>
            <a:endParaRPr sz="1600">
              <a:latin typeface="Arial"/>
              <a:cs typeface="Arial"/>
            </a:endParaRPr>
          </a:p>
        </p:txBody>
      </p:sp>
      <p:grpSp>
        <p:nvGrpSpPr>
          <p:cNvPr id="23" name="object 23"/>
          <p:cNvGrpSpPr/>
          <p:nvPr/>
        </p:nvGrpSpPr>
        <p:grpSpPr>
          <a:xfrm>
            <a:off x="2519172" y="4434840"/>
            <a:ext cx="4024629" cy="923290"/>
            <a:chOff x="2519172" y="4434840"/>
            <a:chExt cx="4024629" cy="923290"/>
          </a:xfrm>
        </p:grpSpPr>
        <p:sp>
          <p:nvSpPr>
            <p:cNvPr id="24" name="object 24"/>
            <p:cNvSpPr/>
            <p:nvPr/>
          </p:nvSpPr>
          <p:spPr>
            <a:xfrm>
              <a:off x="2538222" y="4453890"/>
              <a:ext cx="3986529" cy="885190"/>
            </a:xfrm>
            <a:custGeom>
              <a:avLst/>
              <a:gdLst/>
              <a:ahLst/>
              <a:cxnLst/>
              <a:rect l="l" t="t" r="r" b="b"/>
              <a:pathLst>
                <a:path w="3986529" h="885189">
                  <a:moveTo>
                    <a:pt x="0" y="0"/>
                  </a:moveTo>
                  <a:lnTo>
                    <a:pt x="3986022" y="884682"/>
                  </a:lnTo>
                </a:path>
              </a:pathLst>
            </a:custGeom>
            <a:ln w="38100">
              <a:solidFill>
                <a:srgbClr val="688586"/>
              </a:solidFill>
            </a:ln>
          </p:spPr>
          <p:txBody>
            <a:bodyPr wrap="square" lIns="0" tIns="0" rIns="0" bIns="0" rtlCol="0"/>
            <a:lstStyle/>
            <a:p>
              <a:endParaRPr/>
            </a:p>
          </p:txBody>
        </p:sp>
        <p:sp>
          <p:nvSpPr>
            <p:cNvPr id="25" name="object 25"/>
            <p:cNvSpPr/>
            <p:nvPr/>
          </p:nvSpPr>
          <p:spPr>
            <a:xfrm>
              <a:off x="2538222" y="4527042"/>
              <a:ext cx="3903345" cy="810895"/>
            </a:xfrm>
            <a:custGeom>
              <a:avLst/>
              <a:gdLst/>
              <a:ahLst/>
              <a:cxnLst/>
              <a:rect l="l" t="t" r="r" b="b"/>
              <a:pathLst>
                <a:path w="3903345" h="810895">
                  <a:moveTo>
                    <a:pt x="0" y="0"/>
                  </a:moveTo>
                  <a:lnTo>
                    <a:pt x="0" y="810259"/>
                  </a:lnTo>
                </a:path>
                <a:path w="3903345" h="810895">
                  <a:moveTo>
                    <a:pt x="3902964" y="810767"/>
                  </a:moveTo>
                  <a:lnTo>
                    <a:pt x="0" y="810767"/>
                  </a:lnTo>
                </a:path>
              </a:pathLst>
            </a:custGeom>
            <a:ln w="38100">
              <a:solidFill>
                <a:srgbClr val="C00000"/>
              </a:solidFill>
            </a:ln>
          </p:spPr>
          <p:txBody>
            <a:bodyPr wrap="square" lIns="0" tIns="0" rIns="0" bIns="0" rtlCol="0"/>
            <a:lstStyle/>
            <a:p>
              <a:endParaRPr/>
            </a:p>
          </p:txBody>
        </p:sp>
      </p:grpSp>
      <p:sp>
        <p:nvSpPr>
          <p:cNvPr id="26" name="object 26"/>
          <p:cNvSpPr txBox="1"/>
          <p:nvPr/>
        </p:nvSpPr>
        <p:spPr>
          <a:xfrm>
            <a:off x="2662682" y="4159377"/>
            <a:ext cx="645160" cy="299720"/>
          </a:xfrm>
          <a:prstGeom prst="rect">
            <a:avLst/>
          </a:prstGeom>
        </p:spPr>
        <p:txBody>
          <a:bodyPr vert="horz" wrap="square" lIns="0" tIns="12700" rIns="0" bIns="0" rtlCol="0">
            <a:spAutoFit/>
          </a:bodyPr>
          <a:lstStyle/>
          <a:p>
            <a:pPr marL="38100">
              <a:lnSpc>
                <a:spcPct val="100000"/>
              </a:lnSpc>
              <a:spcBef>
                <a:spcPts val="100"/>
              </a:spcBef>
            </a:pPr>
            <a:r>
              <a:rPr sz="1800" spc="-55" dirty="0">
                <a:solidFill>
                  <a:srgbClr val="688586"/>
                </a:solidFill>
                <a:latin typeface="Arial"/>
                <a:cs typeface="Arial"/>
              </a:rPr>
              <a:t>(x</a:t>
            </a:r>
            <a:r>
              <a:rPr sz="1800" spc="-82" baseline="-20833" dirty="0">
                <a:solidFill>
                  <a:srgbClr val="688586"/>
                </a:solidFill>
                <a:latin typeface="Arial"/>
                <a:cs typeface="Arial"/>
              </a:rPr>
              <a:t>1</a:t>
            </a:r>
            <a:r>
              <a:rPr sz="1800" spc="-55" dirty="0">
                <a:solidFill>
                  <a:srgbClr val="688586"/>
                </a:solidFill>
                <a:latin typeface="Arial"/>
                <a:cs typeface="Arial"/>
              </a:rPr>
              <a:t>,y</a:t>
            </a:r>
            <a:r>
              <a:rPr sz="1800" spc="-82" baseline="-20833" dirty="0">
                <a:solidFill>
                  <a:srgbClr val="688586"/>
                </a:solidFill>
                <a:latin typeface="Arial"/>
                <a:cs typeface="Arial"/>
              </a:rPr>
              <a:t>1</a:t>
            </a:r>
            <a:r>
              <a:rPr sz="1800" spc="-55" dirty="0">
                <a:solidFill>
                  <a:srgbClr val="688586"/>
                </a:solidFill>
                <a:latin typeface="Arial"/>
                <a:cs typeface="Arial"/>
              </a:rPr>
              <a:t>)</a:t>
            </a:r>
            <a:endParaRPr sz="1800">
              <a:latin typeface="Arial"/>
              <a:cs typeface="Arial"/>
            </a:endParaRPr>
          </a:p>
        </p:txBody>
      </p:sp>
      <p:sp>
        <p:nvSpPr>
          <p:cNvPr id="27" name="object 27"/>
          <p:cNvSpPr txBox="1"/>
          <p:nvPr/>
        </p:nvSpPr>
        <p:spPr>
          <a:xfrm>
            <a:off x="6696709" y="5094858"/>
            <a:ext cx="645160" cy="299720"/>
          </a:xfrm>
          <a:prstGeom prst="rect">
            <a:avLst/>
          </a:prstGeom>
        </p:spPr>
        <p:txBody>
          <a:bodyPr vert="horz" wrap="square" lIns="0" tIns="12700" rIns="0" bIns="0" rtlCol="0">
            <a:spAutoFit/>
          </a:bodyPr>
          <a:lstStyle/>
          <a:p>
            <a:pPr marL="38100">
              <a:lnSpc>
                <a:spcPct val="100000"/>
              </a:lnSpc>
              <a:spcBef>
                <a:spcPts val="100"/>
              </a:spcBef>
            </a:pPr>
            <a:r>
              <a:rPr sz="1800" spc="-55" dirty="0">
                <a:solidFill>
                  <a:srgbClr val="688586"/>
                </a:solidFill>
                <a:latin typeface="Arial"/>
                <a:cs typeface="Arial"/>
              </a:rPr>
              <a:t>(x</a:t>
            </a:r>
            <a:r>
              <a:rPr sz="1800" spc="-82" baseline="-20833" dirty="0">
                <a:solidFill>
                  <a:srgbClr val="688586"/>
                </a:solidFill>
                <a:latin typeface="Arial"/>
                <a:cs typeface="Arial"/>
              </a:rPr>
              <a:t>2</a:t>
            </a:r>
            <a:r>
              <a:rPr sz="1800" spc="-55" dirty="0">
                <a:solidFill>
                  <a:srgbClr val="688586"/>
                </a:solidFill>
                <a:latin typeface="Arial"/>
                <a:cs typeface="Arial"/>
              </a:rPr>
              <a:t>,y</a:t>
            </a:r>
            <a:r>
              <a:rPr sz="1800" spc="-82" baseline="-20833" dirty="0">
                <a:solidFill>
                  <a:srgbClr val="688586"/>
                </a:solidFill>
                <a:latin typeface="Arial"/>
                <a:cs typeface="Arial"/>
              </a:rPr>
              <a:t>2</a:t>
            </a:r>
            <a:r>
              <a:rPr sz="1800" spc="-55" dirty="0">
                <a:solidFill>
                  <a:srgbClr val="688586"/>
                </a:solidFill>
                <a:latin typeface="Arial"/>
                <a:cs typeface="Arial"/>
              </a:rPr>
              <a:t>)</a:t>
            </a:r>
            <a:endParaRPr sz="1800">
              <a:latin typeface="Arial"/>
              <a:cs typeface="Arial"/>
            </a:endParaRPr>
          </a:p>
        </p:txBody>
      </p:sp>
      <p:grpSp>
        <p:nvGrpSpPr>
          <p:cNvPr id="28" name="object 28"/>
          <p:cNvGrpSpPr/>
          <p:nvPr/>
        </p:nvGrpSpPr>
        <p:grpSpPr>
          <a:xfrm>
            <a:off x="2220848" y="4487671"/>
            <a:ext cx="4230370" cy="1240790"/>
            <a:chOff x="2220848" y="4487671"/>
            <a:chExt cx="4230370" cy="1240790"/>
          </a:xfrm>
        </p:grpSpPr>
        <p:sp>
          <p:nvSpPr>
            <p:cNvPr id="29" name="object 29"/>
            <p:cNvSpPr/>
            <p:nvPr/>
          </p:nvSpPr>
          <p:spPr>
            <a:xfrm>
              <a:off x="2230373" y="4511801"/>
              <a:ext cx="116205" cy="817244"/>
            </a:xfrm>
            <a:custGeom>
              <a:avLst/>
              <a:gdLst/>
              <a:ahLst/>
              <a:cxnLst/>
              <a:rect l="l" t="t" r="r" b="b"/>
              <a:pathLst>
                <a:path w="116205" h="817245">
                  <a:moveTo>
                    <a:pt x="115824" y="816864"/>
                  </a:moveTo>
                  <a:lnTo>
                    <a:pt x="93273" y="816105"/>
                  </a:lnTo>
                  <a:lnTo>
                    <a:pt x="74866" y="814038"/>
                  </a:lnTo>
                  <a:lnTo>
                    <a:pt x="62460" y="810970"/>
                  </a:lnTo>
                  <a:lnTo>
                    <a:pt x="57912" y="807212"/>
                  </a:lnTo>
                  <a:lnTo>
                    <a:pt x="57912" y="418084"/>
                  </a:lnTo>
                  <a:lnTo>
                    <a:pt x="53363" y="414325"/>
                  </a:lnTo>
                  <a:lnTo>
                    <a:pt x="40957" y="411257"/>
                  </a:lnTo>
                  <a:lnTo>
                    <a:pt x="22550" y="409190"/>
                  </a:lnTo>
                  <a:lnTo>
                    <a:pt x="0" y="408431"/>
                  </a:lnTo>
                  <a:lnTo>
                    <a:pt x="22550" y="407673"/>
                  </a:lnTo>
                  <a:lnTo>
                    <a:pt x="40957" y="405606"/>
                  </a:lnTo>
                  <a:lnTo>
                    <a:pt x="53363" y="402538"/>
                  </a:lnTo>
                  <a:lnTo>
                    <a:pt x="57912" y="398780"/>
                  </a:lnTo>
                  <a:lnTo>
                    <a:pt x="57912" y="9652"/>
                  </a:lnTo>
                  <a:lnTo>
                    <a:pt x="62460" y="5893"/>
                  </a:lnTo>
                  <a:lnTo>
                    <a:pt x="74866" y="2825"/>
                  </a:lnTo>
                  <a:lnTo>
                    <a:pt x="93273" y="758"/>
                  </a:lnTo>
                  <a:lnTo>
                    <a:pt x="115824" y="0"/>
                  </a:lnTo>
                </a:path>
              </a:pathLst>
            </a:custGeom>
            <a:ln w="19050">
              <a:solidFill>
                <a:srgbClr val="688586"/>
              </a:solidFill>
            </a:ln>
          </p:spPr>
          <p:txBody>
            <a:bodyPr wrap="square" lIns="0" tIns="0" rIns="0" bIns="0" rtlCol="0"/>
            <a:lstStyle/>
            <a:p>
              <a:endParaRPr/>
            </a:p>
          </p:txBody>
        </p:sp>
        <p:sp>
          <p:nvSpPr>
            <p:cNvPr id="30" name="object 30"/>
            <p:cNvSpPr/>
            <p:nvPr/>
          </p:nvSpPr>
          <p:spPr>
            <a:xfrm>
              <a:off x="2609849" y="5464301"/>
              <a:ext cx="3831590" cy="254635"/>
            </a:xfrm>
            <a:custGeom>
              <a:avLst/>
              <a:gdLst/>
              <a:ahLst/>
              <a:cxnLst/>
              <a:rect l="l" t="t" r="r" b="b"/>
              <a:pathLst>
                <a:path w="3831590" h="254635">
                  <a:moveTo>
                    <a:pt x="3831336" y="0"/>
                  </a:moveTo>
                  <a:lnTo>
                    <a:pt x="3829665" y="49512"/>
                  </a:lnTo>
                  <a:lnTo>
                    <a:pt x="3825113" y="89963"/>
                  </a:lnTo>
                  <a:lnTo>
                    <a:pt x="3818370" y="117246"/>
                  </a:lnTo>
                  <a:lnTo>
                    <a:pt x="3810127" y="127254"/>
                  </a:lnTo>
                  <a:lnTo>
                    <a:pt x="1936877" y="127254"/>
                  </a:lnTo>
                  <a:lnTo>
                    <a:pt x="1928633" y="137254"/>
                  </a:lnTo>
                  <a:lnTo>
                    <a:pt x="1921890" y="164525"/>
                  </a:lnTo>
                  <a:lnTo>
                    <a:pt x="1917338" y="204974"/>
                  </a:lnTo>
                  <a:lnTo>
                    <a:pt x="1915667" y="254508"/>
                  </a:lnTo>
                  <a:lnTo>
                    <a:pt x="1913997" y="204974"/>
                  </a:lnTo>
                  <a:lnTo>
                    <a:pt x="1909445" y="164525"/>
                  </a:lnTo>
                  <a:lnTo>
                    <a:pt x="1902702" y="137254"/>
                  </a:lnTo>
                  <a:lnTo>
                    <a:pt x="1894459" y="127254"/>
                  </a:lnTo>
                  <a:lnTo>
                    <a:pt x="21208" y="127254"/>
                  </a:lnTo>
                  <a:lnTo>
                    <a:pt x="12965" y="117246"/>
                  </a:lnTo>
                  <a:lnTo>
                    <a:pt x="6223" y="89963"/>
                  </a:lnTo>
                  <a:lnTo>
                    <a:pt x="1670" y="49512"/>
                  </a:lnTo>
                  <a:lnTo>
                    <a:pt x="0" y="0"/>
                  </a:lnTo>
                </a:path>
              </a:pathLst>
            </a:custGeom>
            <a:ln w="19050">
              <a:solidFill>
                <a:srgbClr val="688586"/>
              </a:solidFill>
            </a:ln>
          </p:spPr>
          <p:txBody>
            <a:bodyPr wrap="square" lIns="0" tIns="0" rIns="0" bIns="0" rtlCol="0"/>
            <a:lstStyle/>
            <a:p>
              <a:endParaRPr/>
            </a:p>
          </p:txBody>
        </p:sp>
        <p:sp>
          <p:nvSpPr>
            <p:cNvPr id="31" name="object 31"/>
            <p:cNvSpPr/>
            <p:nvPr/>
          </p:nvSpPr>
          <p:spPr>
            <a:xfrm>
              <a:off x="4102100" y="4487671"/>
              <a:ext cx="2314575" cy="285115"/>
            </a:xfrm>
            <a:custGeom>
              <a:avLst/>
              <a:gdLst/>
              <a:ahLst/>
              <a:cxnLst/>
              <a:rect l="l" t="t" r="r" b="b"/>
              <a:pathLst>
                <a:path w="2314575" h="285114">
                  <a:moveTo>
                    <a:pt x="2314066" y="0"/>
                  </a:moveTo>
                  <a:lnTo>
                    <a:pt x="165226" y="0"/>
                  </a:lnTo>
                  <a:lnTo>
                    <a:pt x="165226" y="761"/>
                  </a:lnTo>
                  <a:lnTo>
                    <a:pt x="143001" y="761"/>
                  </a:lnTo>
                  <a:lnTo>
                    <a:pt x="75184" y="254634"/>
                  </a:lnTo>
                  <a:lnTo>
                    <a:pt x="36575" y="168528"/>
                  </a:lnTo>
                  <a:lnTo>
                    <a:pt x="0" y="185292"/>
                  </a:lnTo>
                  <a:lnTo>
                    <a:pt x="3428" y="193675"/>
                  </a:lnTo>
                  <a:lnTo>
                    <a:pt x="22351" y="185292"/>
                  </a:lnTo>
                  <a:lnTo>
                    <a:pt x="68579" y="284606"/>
                  </a:lnTo>
                  <a:lnTo>
                    <a:pt x="79375" y="284606"/>
                  </a:lnTo>
                  <a:lnTo>
                    <a:pt x="151891" y="15620"/>
                  </a:lnTo>
                  <a:lnTo>
                    <a:pt x="174244" y="15620"/>
                  </a:lnTo>
                  <a:lnTo>
                    <a:pt x="174244" y="15239"/>
                  </a:lnTo>
                  <a:lnTo>
                    <a:pt x="2314066" y="15239"/>
                  </a:lnTo>
                  <a:lnTo>
                    <a:pt x="2314066" y="0"/>
                  </a:lnTo>
                  <a:close/>
                </a:path>
              </a:pathLst>
            </a:custGeom>
            <a:solidFill>
              <a:srgbClr val="688586"/>
            </a:solidFill>
          </p:spPr>
          <p:txBody>
            <a:bodyPr wrap="square" lIns="0" tIns="0" rIns="0" bIns="0" rtlCol="0"/>
            <a:lstStyle/>
            <a:p>
              <a:endParaRPr/>
            </a:p>
          </p:txBody>
        </p:sp>
      </p:grpSp>
      <p:sp>
        <p:nvSpPr>
          <p:cNvPr id="32" name="object 32"/>
          <p:cNvSpPr txBox="1"/>
          <p:nvPr/>
        </p:nvSpPr>
        <p:spPr>
          <a:xfrm>
            <a:off x="1337183" y="4782439"/>
            <a:ext cx="810895" cy="299720"/>
          </a:xfrm>
          <a:prstGeom prst="rect">
            <a:avLst/>
          </a:prstGeom>
        </p:spPr>
        <p:txBody>
          <a:bodyPr vert="horz" wrap="square" lIns="0" tIns="12700" rIns="0" bIns="0" rtlCol="0">
            <a:spAutoFit/>
          </a:bodyPr>
          <a:lstStyle/>
          <a:p>
            <a:pPr marL="38100">
              <a:lnSpc>
                <a:spcPct val="100000"/>
              </a:lnSpc>
              <a:spcBef>
                <a:spcPts val="100"/>
              </a:spcBef>
            </a:pPr>
            <a:r>
              <a:rPr sz="1800" spc="-30" dirty="0">
                <a:solidFill>
                  <a:srgbClr val="688586"/>
                </a:solidFill>
                <a:latin typeface="Arial"/>
                <a:cs typeface="Arial"/>
              </a:rPr>
              <a:t>|y</a:t>
            </a:r>
            <a:r>
              <a:rPr sz="1800" spc="-44" baseline="-20833" dirty="0">
                <a:solidFill>
                  <a:srgbClr val="688586"/>
                </a:solidFill>
                <a:latin typeface="Arial"/>
                <a:cs typeface="Arial"/>
              </a:rPr>
              <a:t>2 </a:t>
            </a:r>
            <a:r>
              <a:rPr sz="1800" spc="-105" dirty="0">
                <a:solidFill>
                  <a:srgbClr val="688586"/>
                </a:solidFill>
                <a:latin typeface="Arial"/>
                <a:cs typeface="Arial"/>
              </a:rPr>
              <a:t>–</a:t>
            </a:r>
            <a:r>
              <a:rPr sz="1800" spc="-200" dirty="0">
                <a:solidFill>
                  <a:srgbClr val="688586"/>
                </a:solidFill>
                <a:latin typeface="Arial"/>
                <a:cs typeface="Arial"/>
              </a:rPr>
              <a:t> </a:t>
            </a:r>
            <a:r>
              <a:rPr sz="1800" spc="-30" dirty="0">
                <a:solidFill>
                  <a:srgbClr val="688586"/>
                </a:solidFill>
                <a:latin typeface="Arial"/>
                <a:cs typeface="Arial"/>
              </a:rPr>
              <a:t>y</a:t>
            </a:r>
            <a:r>
              <a:rPr sz="1800" spc="-44" baseline="-20833" dirty="0">
                <a:solidFill>
                  <a:srgbClr val="688586"/>
                </a:solidFill>
                <a:latin typeface="Arial"/>
                <a:cs typeface="Arial"/>
              </a:rPr>
              <a:t>1</a:t>
            </a:r>
            <a:r>
              <a:rPr sz="1800" spc="-30" dirty="0">
                <a:solidFill>
                  <a:srgbClr val="688586"/>
                </a:solidFill>
                <a:latin typeface="Arial"/>
                <a:cs typeface="Arial"/>
              </a:rPr>
              <a:t>|</a:t>
            </a:r>
            <a:endParaRPr sz="1800">
              <a:latin typeface="Arial"/>
              <a:cs typeface="Arial"/>
            </a:endParaRPr>
          </a:p>
        </p:txBody>
      </p:sp>
      <p:sp>
        <p:nvSpPr>
          <p:cNvPr id="33" name="object 33"/>
          <p:cNvSpPr txBox="1"/>
          <p:nvPr/>
        </p:nvSpPr>
        <p:spPr>
          <a:xfrm>
            <a:off x="4153153" y="5854090"/>
            <a:ext cx="754380" cy="299720"/>
          </a:xfrm>
          <a:prstGeom prst="rect">
            <a:avLst/>
          </a:prstGeom>
        </p:spPr>
        <p:txBody>
          <a:bodyPr vert="horz" wrap="square" lIns="0" tIns="12700" rIns="0" bIns="0" rtlCol="0">
            <a:spAutoFit/>
          </a:bodyPr>
          <a:lstStyle/>
          <a:p>
            <a:pPr marL="38100">
              <a:lnSpc>
                <a:spcPct val="100000"/>
              </a:lnSpc>
              <a:spcBef>
                <a:spcPts val="100"/>
              </a:spcBef>
            </a:pPr>
            <a:r>
              <a:rPr sz="1800" spc="-45" dirty="0">
                <a:solidFill>
                  <a:srgbClr val="688586"/>
                </a:solidFill>
                <a:latin typeface="Arial"/>
                <a:cs typeface="Arial"/>
              </a:rPr>
              <a:t>|x</a:t>
            </a:r>
            <a:r>
              <a:rPr sz="1800" spc="-67" baseline="-20833" dirty="0">
                <a:solidFill>
                  <a:srgbClr val="688586"/>
                </a:solidFill>
                <a:latin typeface="Arial"/>
                <a:cs typeface="Arial"/>
              </a:rPr>
              <a:t>2 </a:t>
            </a:r>
            <a:r>
              <a:rPr sz="1800" spc="120" dirty="0">
                <a:solidFill>
                  <a:srgbClr val="688586"/>
                </a:solidFill>
                <a:latin typeface="Arial"/>
                <a:cs typeface="Arial"/>
              </a:rPr>
              <a:t>-</a:t>
            </a:r>
            <a:r>
              <a:rPr sz="1800" spc="-60" dirty="0">
                <a:solidFill>
                  <a:srgbClr val="688586"/>
                </a:solidFill>
                <a:latin typeface="Arial"/>
                <a:cs typeface="Arial"/>
              </a:rPr>
              <a:t> </a:t>
            </a:r>
            <a:r>
              <a:rPr sz="1800" spc="-45" dirty="0">
                <a:solidFill>
                  <a:srgbClr val="688586"/>
                </a:solidFill>
                <a:latin typeface="Arial"/>
                <a:cs typeface="Arial"/>
              </a:rPr>
              <a:t>x</a:t>
            </a:r>
            <a:r>
              <a:rPr sz="1800" spc="-67" baseline="-20833" dirty="0">
                <a:solidFill>
                  <a:srgbClr val="688586"/>
                </a:solidFill>
                <a:latin typeface="Arial"/>
                <a:cs typeface="Arial"/>
              </a:rPr>
              <a:t>1</a:t>
            </a:r>
            <a:r>
              <a:rPr sz="1800" spc="-45" dirty="0">
                <a:solidFill>
                  <a:srgbClr val="688586"/>
                </a:solidFill>
                <a:latin typeface="Arial"/>
                <a:cs typeface="Arial"/>
              </a:rPr>
              <a:t>|</a:t>
            </a:r>
            <a:endParaRPr sz="1800">
              <a:latin typeface="Arial"/>
              <a:cs typeface="Arial"/>
            </a:endParaRPr>
          </a:p>
        </p:txBody>
      </p:sp>
      <p:sp>
        <p:nvSpPr>
          <p:cNvPr id="34" name="object 34"/>
          <p:cNvSpPr txBox="1"/>
          <p:nvPr/>
        </p:nvSpPr>
        <p:spPr>
          <a:xfrm>
            <a:off x="4229734" y="4474591"/>
            <a:ext cx="2217420" cy="299720"/>
          </a:xfrm>
          <a:prstGeom prst="rect">
            <a:avLst/>
          </a:prstGeom>
        </p:spPr>
        <p:txBody>
          <a:bodyPr vert="horz" wrap="square" lIns="0" tIns="12700" rIns="0" bIns="0" rtlCol="0">
            <a:spAutoFit/>
          </a:bodyPr>
          <a:lstStyle/>
          <a:p>
            <a:pPr marL="38100">
              <a:lnSpc>
                <a:spcPct val="100000"/>
              </a:lnSpc>
              <a:spcBef>
                <a:spcPts val="100"/>
              </a:spcBef>
            </a:pPr>
            <a:r>
              <a:rPr sz="1800" spc="25" dirty="0">
                <a:solidFill>
                  <a:srgbClr val="688586"/>
                </a:solidFill>
                <a:latin typeface="DejaVu Sans Condensed"/>
                <a:cs typeface="DejaVu Sans Condensed"/>
              </a:rPr>
              <a:t>(𝑥</a:t>
            </a:r>
            <a:r>
              <a:rPr sz="1800" spc="37" baseline="-20833" dirty="0">
                <a:solidFill>
                  <a:srgbClr val="688586"/>
                </a:solidFill>
                <a:latin typeface="DejaVu Sans Condensed"/>
                <a:cs typeface="DejaVu Sans Condensed"/>
              </a:rPr>
              <a:t>2 </a:t>
            </a:r>
            <a:r>
              <a:rPr sz="1800" spc="-15" dirty="0">
                <a:solidFill>
                  <a:srgbClr val="688586"/>
                </a:solidFill>
                <a:latin typeface="DejaVu Sans Condensed"/>
                <a:cs typeface="DejaVu Sans Condensed"/>
              </a:rPr>
              <a:t>− </a:t>
            </a:r>
            <a:r>
              <a:rPr sz="1800" spc="35" dirty="0">
                <a:solidFill>
                  <a:srgbClr val="688586"/>
                </a:solidFill>
                <a:latin typeface="DejaVu Sans Condensed"/>
                <a:cs typeface="DejaVu Sans Condensed"/>
              </a:rPr>
              <a:t>𝑥</a:t>
            </a:r>
            <a:r>
              <a:rPr sz="1800" spc="52" baseline="-20833" dirty="0">
                <a:solidFill>
                  <a:srgbClr val="688586"/>
                </a:solidFill>
                <a:latin typeface="DejaVu Sans Condensed"/>
                <a:cs typeface="DejaVu Sans Condensed"/>
              </a:rPr>
              <a:t>1</a:t>
            </a:r>
            <a:r>
              <a:rPr sz="1800" spc="35" dirty="0">
                <a:solidFill>
                  <a:srgbClr val="688586"/>
                </a:solidFill>
                <a:latin typeface="DejaVu Sans Condensed"/>
                <a:cs typeface="DejaVu Sans Condensed"/>
              </a:rPr>
              <a:t>)</a:t>
            </a:r>
            <a:r>
              <a:rPr sz="1950" spc="52" baseline="23504" dirty="0">
                <a:solidFill>
                  <a:srgbClr val="688586"/>
                </a:solidFill>
                <a:latin typeface="DejaVu Sans Condensed"/>
                <a:cs typeface="DejaVu Sans Condensed"/>
              </a:rPr>
              <a:t>2</a:t>
            </a:r>
            <a:r>
              <a:rPr sz="1800" spc="35" dirty="0">
                <a:solidFill>
                  <a:srgbClr val="688586"/>
                </a:solidFill>
                <a:latin typeface="DejaVu Sans Condensed"/>
                <a:cs typeface="DejaVu Sans Condensed"/>
              </a:rPr>
              <a:t>+(𝑦</a:t>
            </a:r>
            <a:r>
              <a:rPr sz="1800" spc="52" baseline="-20833" dirty="0">
                <a:solidFill>
                  <a:srgbClr val="688586"/>
                </a:solidFill>
                <a:latin typeface="DejaVu Sans Condensed"/>
                <a:cs typeface="DejaVu Sans Condensed"/>
              </a:rPr>
              <a:t>2 </a:t>
            </a:r>
            <a:r>
              <a:rPr sz="1800" spc="-15" dirty="0">
                <a:solidFill>
                  <a:srgbClr val="688586"/>
                </a:solidFill>
                <a:latin typeface="DejaVu Sans Condensed"/>
                <a:cs typeface="DejaVu Sans Condensed"/>
              </a:rPr>
              <a:t>−</a:t>
            </a:r>
            <a:r>
              <a:rPr sz="1800" spc="-210" dirty="0">
                <a:solidFill>
                  <a:srgbClr val="688586"/>
                </a:solidFill>
                <a:latin typeface="DejaVu Sans Condensed"/>
                <a:cs typeface="DejaVu Sans Condensed"/>
              </a:rPr>
              <a:t> </a:t>
            </a:r>
            <a:r>
              <a:rPr sz="1800" spc="35" dirty="0">
                <a:solidFill>
                  <a:srgbClr val="688586"/>
                </a:solidFill>
                <a:latin typeface="DejaVu Sans Condensed"/>
                <a:cs typeface="DejaVu Sans Condensed"/>
              </a:rPr>
              <a:t>𝑦</a:t>
            </a:r>
            <a:r>
              <a:rPr sz="1800" spc="52" baseline="-20833" dirty="0">
                <a:solidFill>
                  <a:srgbClr val="688586"/>
                </a:solidFill>
                <a:latin typeface="DejaVu Sans Condensed"/>
                <a:cs typeface="DejaVu Sans Condensed"/>
              </a:rPr>
              <a:t>1</a:t>
            </a:r>
            <a:r>
              <a:rPr sz="1800" spc="35" dirty="0">
                <a:solidFill>
                  <a:srgbClr val="688586"/>
                </a:solidFill>
                <a:latin typeface="DejaVu Sans Condensed"/>
                <a:cs typeface="DejaVu Sans Condensed"/>
              </a:rPr>
              <a:t>)</a:t>
            </a:r>
            <a:r>
              <a:rPr sz="1950" spc="52" baseline="23504" dirty="0">
                <a:solidFill>
                  <a:srgbClr val="688586"/>
                </a:solidFill>
                <a:latin typeface="DejaVu Sans Condensed"/>
                <a:cs typeface="DejaVu Sans Condensed"/>
              </a:rPr>
              <a:t>2</a:t>
            </a:r>
            <a:endParaRPr sz="1950" baseline="23504">
              <a:latin typeface="DejaVu Sans Condensed"/>
              <a:cs typeface="DejaVu Sans Condensed"/>
            </a:endParaRPr>
          </a:p>
        </p:txBody>
      </p:sp>
      <p:sp>
        <p:nvSpPr>
          <p:cNvPr id="35" name="object 35"/>
          <p:cNvSpPr/>
          <p:nvPr/>
        </p:nvSpPr>
        <p:spPr>
          <a:xfrm>
            <a:off x="2538222" y="4533138"/>
            <a:ext cx="0" cy="810260"/>
          </a:xfrm>
          <a:custGeom>
            <a:avLst/>
            <a:gdLst/>
            <a:ahLst/>
            <a:cxnLst/>
            <a:rect l="l" t="t" r="r" b="b"/>
            <a:pathLst>
              <a:path h="810260">
                <a:moveTo>
                  <a:pt x="0" y="0"/>
                </a:moveTo>
                <a:lnTo>
                  <a:pt x="0" y="810260"/>
                </a:lnTo>
              </a:path>
            </a:pathLst>
          </a:custGeom>
          <a:ln w="38100">
            <a:solidFill>
              <a:srgbClr val="C00000"/>
            </a:solidFill>
          </a:ln>
        </p:spPr>
        <p:txBody>
          <a:bodyPr wrap="square" lIns="0" tIns="0" rIns="0" bIns="0" rtlCol="0"/>
          <a:lstStyle/>
          <a:p>
            <a:endParaRPr/>
          </a:p>
        </p:txBody>
      </p:sp>
      <p:sp>
        <p:nvSpPr>
          <p:cNvPr id="36" name="object 36"/>
          <p:cNvSpPr txBox="1"/>
          <p:nvPr/>
        </p:nvSpPr>
        <p:spPr>
          <a:xfrm>
            <a:off x="797153" y="1302010"/>
            <a:ext cx="4267835" cy="1319657"/>
          </a:xfrm>
          <a:prstGeom prst="rect">
            <a:avLst/>
          </a:prstGeom>
        </p:spPr>
        <p:txBody>
          <a:bodyPr vert="horz" wrap="square" lIns="0" tIns="13970" rIns="0" bIns="0" rtlCol="0">
            <a:spAutoFit/>
          </a:bodyPr>
          <a:lstStyle/>
          <a:p>
            <a:pPr marL="12700" marR="5080" algn="just">
              <a:lnSpc>
                <a:spcPct val="107100"/>
              </a:lnSpc>
              <a:spcBef>
                <a:spcPts val="110"/>
              </a:spcBef>
            </a:pPr>
            <a:r>
              <a:rPr sz="1600" dirty="0">
                <a:solidFill>
                  <a:srgbClr val="56555A"/>
                </a:solidFill>
                <a:latin typeface="Arial Black"/>
                <a:cs typeface="Arial Black"/>
              </a:rPr>
              <a:t>The most intuitive way to measure the distance  between them is by drawing a straight line from  one to the other. That’s also known as Euclidean  distance.</a:t>
            </a:r>
            <a:endParaRPr sz="1600" dirty="0">
              <a:latin typeface="Arial Black"/>
              <a:cs typeface="Arial Black"/>
            </a:endParaRPr>
          </a:p>
        </p:txBody>
      </p:sp>
      <p:sp>
        <p:nvSpPr>
          <p:cNvPr id="37" name="object 37"/>
          <p:cNvSpPr/>
          <p:nvPr/>
        </p:nvSpPr>
        <p:spPr>
          <a:xfrm>
            <a:off x="10248900" y="6513574"/>
            <a:ext cx="1874520" cy="27584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8853" y="216154"/>
            <a:ext cx="3121660" cy="452120"/>
          </a:xfrm>
          <a:prstGeom prst="rect">
            <a:avLst/>
          </a:prstGeom>
        </p:spPr>
        <p:txBody>
          <a:bodyPr vert="horz" wrap="square" lIns="0" tIns="12065" rIns="0" bIns="0" rtlCol="0">
            <a:spAutoFit/>
          </a:bodyPr>
          <a:lstStyle/>
          <a:p>
            <a:pPr marL="12700">
              <a:lnSpc>
                <a:spcPct val="100000"/>
              </a:lnSpc>
              <a:spcBef>
                <a:spcPts val="95"/>
              </a:spcBef>
            </a:pPr>
            <a:r>
              <a:rPr dirty="0"/>
              <a:t>K-means</a:t>
            </a:r>
            <a:r>
              <a:rPr spc="-250" dirty="0"/>
              <a:t> </a:t>
            </a:r>
            <a:r>
              <a:rPr spc="-40" dirty="0"/>
              <a:t>clustering</a:t>
            </a:r>
          </a:p>
        </p:txBody>
      </p:sp>
      <p:sp>
        <p:nvSpPr>
          <p:cNvPr id="3" name="object 3"/>
          <p:cNvSpPr/>
          <p:nvPr/>
        </p:nvSpPr>
        <p:spPr>
          <a:xfrm>
            <a:off x="3701796" y="1371599"/>
            <a:ext cx="2577465" cy="817244"/>
          </a:xfrm>
          <a:custGeom>
            <a:avLst/>
            <a:gdLst/>
            <a:ahLst/>
            <a:cxnLst/>
            <a:rect l="l" t="t" r="r" b="b"/>
            <a:pathLst>
              <a:path w="2577465" h="817244">
                <a:moveTo>
                  <a:pt x="2577084" y="388620"/>
                </a:moveTo>
                <a:lnTo>
                  <a:pt x="2387346" y="153924"/>
                </a:lnTo>
                <a:lnTo>
                  <a:pt x="2387346" y="271272"/>
                </a:lnTo>
                <a:lnTo>
                  <a:pt x="2264664" y="271272"/>
                </a:lnTo>
                <a:lnTo>
                  <a:pt x="2264664" y="0"/>
                </a:lnTo>
                <a:lnTo>
                  <a:pt x="0" y="0"/>
                </a:lnTo>
                <a:lnTo>
                  <a:pt x="0" y="816864"/>
                </a:lnTo>
                <a:lnTo>
                  <a:pt x="2264664" y="816864"/>
                </a:lnTo>
                <a:lnTo>
                  <a:pt x="2264664" y="505968"/>
                </a:lnTo>
                <a:lnTo>
                  <a:pt x="2387346" y="505968"/>
                </a:lnTo>
                <a:lnTo>
                  <a:pt x="2387346" y="623316"/>
                </a:lnTo>
                <a:lnTo>
                  <a:pt x="2577084" y="388620"/>
                </a:lnTo>
                <a:close/>
              </a:path>
            </a:pathLst>
          </a:custGeom>
          <a:solidFill>
            <a:srgbClr val="7C9792"/>
          </a:solidFill>
        </p:spPr>
        <p:txBody>
          <a:bodyPr wrap="square" lIns="0" tIns="0" rIns="0" bIns="0" rtlCol="0"/>
          <a:lstStyle/>
          <a:p>
            <a:endParaRPr/>
          </a:p>
        </p:txBody>
      </p:sp>
      <p:sp>
        <p:nvSpPr>
          <p:cNvPr id="4" name="object 4"/>
          <p:cNvSpPr/>
          <p:nvPr/>
        </p:nvSpPr>
        <p:spPr>
          <a:xfrm>
            <a:off x="3253740" y="1514855"/>
            <a:ext cx="378460" cy="467995"/>
          </a:xfrm>
          <a:custGeom>
            <a:avLst/>
            <a:gdLst/>
            <a:ahLst/>
            <a:cxnLst/>
            <a:rect l="l" t="t" r="r" b="b"/>
            <a:pathLst>
              <a:path w="378460" h="467994">
                <a:moveTo>
                  <a:pt x="188975" y="0"/>
                </a:moveTo>
                <a:lnTo>
                  <a:pt x="188975" y="116967"/>
                </a:lnTo>
                <a:lnTo>
                  <a:pt x="0" y="116967"/>
                </a:lnTo>
                <a:lnTo>
                  <a:pt x="0" y="350901"/>
                </a:lnTo>
                <a:lnTo>
                  <a:pt x="188975" y="350901"/>
                </a:lnTo>
                <a:lnTo>
                  <a:pt x="188975" y="467868"/>
                </a:lnTo>
                <a:lnTo>
                  <a:pt x="377951" y="233934"/>
                </a:lnTo>
                <a:lnTo>
                  <a:pt x="188975" y="0"/>
                </a:lnTo>
                <a:close/>
              </a:path>
            </a:pathLst>
          </a:custGeom>
          <a:solidFill>
            <a:srgbClr val="96AD9F"/>
          </a:solidFill>
        </p:spPr>
        <p:txBody>
          <a:bodyPr wrap="square" lIns="0" tIns="0" rIns="0" bIns="0" rtlCol="0"/>
          <a:lstStyle/>
          <a:p>
            <a:endParaRPr/>
          </a:p>
        </p:txBody>
      </p:sp>
      <p:sp>
        <p:nvSpPr>
          <p:cNvPr id="5" name="object 5"/>
          <p:cNvSpPr/>
          <p:nvPr/>
        </p:nvSpPr>
        <p:spPr>
          <a:xfrm>
            <a:off x="8549640" y="1525524"/>
            <a:ext cx="378460" cy="469900"/>
          </a:xfrm>
          <a:custGeom>
            <a:avLst/>
            <a:gdLst/>
            <a:ahLst/>
            <a:cxnLst/>
            <a:rect l="l" t="t" r="r" b="b"/>
            <a:pathLst>
              <a:path w="378459" h="469900">
                <a:moveTo>
                  <a:pt x="188975" y="0"/>
                </a:moveTo>
                <a:lnTo>
                  <a:pt x="188975" y="117348"/>
                </a:lnTo>
                <a:lnTo>
                  <a:pt x="0" y="117348"/>
                </a:lnTo>
                <a:lnTo>
                  <a:pt x="0" y="352043"/>
                </a:lnTo>
                <a:lnTo>
                  <a:pt x="188975" y="352043"/>
                </a:lnTo>
                <a:lnTo>
                  <a:pt x="188975" y="469391"/>
                </a:lnTo>
                <a:lnTo>
                  <a:pt x="377951" y="234696"/>
                </a:lnTo>
                <a:lnTo>
                  <a:pt x="188975" y="0"/>
                </a:lnTo>
                <a:close/>
              </a:path>
            </a:pathLst>
          </a:custGeom>
          <a:solidFill>
            <a:srgbClr val="688586"/>
          </a:solidFill>
        </p:spPr>
        <p:txBody>
          <a:bodyPr wrap="square" lIns="0" tIns="0" rIns="0" bIns="0" rtlCol="0"/>
          <a:lstStyle/>
          <a:p>
            <a:endParaRPr/>
          </a:p>
        </p:txBody>
      </p:sp>
      <p:sp>
        <p:nvSpPr>
          <p:cNvPr id="6" name="object 6"/>
          <p:cNvSpPr txBox="1"/>
          <p:nvPr/>
        </p:nvSpPr>
        <p:spPr>
          <a:xfrm>
            <a:off x="998219" y="1371600"/>
            <a:ext cx="2265045" cy="680956"/>
          </a:xfrm>
          <a:prstGeom prst="rect">
            <a:avLst/>
          </a:prstGeom>
          <a:solidFill>
            <a:srgbClr val="96AD9F"/>
          </a:solidFill>
        </p:spPr>
        <p:txBody>
          <a:bodyPr vert="horz" wrap="square" lIns="0" tIns="125730" rIns="0" bIns="0" rtlCol="0">
            <a:spAutoFit/>
          </a:bodyPr>
          <a:lstStyle/>
          <a:p>
            <a:pPr algn="ctr">
              <a:lnSpc>
                <a:spcPct val="100000"/>
              </a:lnSpc>
              <a:spcBef>
                <a:spcPts val="990"/>
              </a:spcBef>
            </a:pPr>
            <a:r>
              <a:rPr sz="1800" dirty="0">
                <a:solidFill>
                  <a:srgbClr val="FFFFFF"/>
                </a:solidFill>
                <a:latin typeface="Arial Black"/>
                <a:cs typeface="Arial Black"/>
              </a:rPr>
              <a:t>1. Choose number</a:t>
            </a:r>
            <a:endParaRPr sz="1800" dirty="0">
              <a:latin typeface="Arial Black"/>
              <a:cs typeface="Arial Black"/>
            </a:endParaRPr>
          </a:p>
          <a:p>
            <a:pPr marL="635" algn="ctr">
              <a:lnSpc>
                <a:spcPct val="100000"/>
              </a:lnSpc>
            </a:pPr>
            <a:r>
              <a:rPr sz="1800" dirty="0">
                <a:solidFill>
                  <a:srgbClr val="FFFFFF"/>
                </a:solidFill>
                <a:latin typeface="Arial Black"/>
                <a:cs typeface="Arial Black"/>
              </a:rPr>
              <a:t>of clusters</a:t>
            </a:r>
            <a:endParaRPr sz="1800" dirty="0">
              <a:latin typeface="Arial Black"/>
              <a:cs typeface="Arial Black"/>
            </a:endParaRPr>
          </a:p>
        </p:txBody>
      </p:sp>
      <p:sp>
        <p:nvSpPr>
          <p:cNvPr id="7" name="object 7"/>
          <p:cNvSpPr txBox="1"/>
          <p:nvPr/>
        </p:nvSpPr>
        <p:spPr>
          <a:xfrm>
            <a:off x="3701796" y="1371600"/>
            <a:ext cx="2265045" cy="680956"/>
          </a:xfrm>
          <a:prstGeom prst="rect">
            <a:avLst/>
          </a:prstGeom>
        </p:spPr>
        <p:txBody>
          <a:bodyPr vert="horz" wrap="square" lIns="0" tIns="125730" rIns="0" bIns="0" rtlCol="0">
            <a:spAutoFit/>
          </a:bodyPr>
          <a:lstStyle/>
          <a:p>
            <a:pPr marR="125095" algn="ctr">
              <a:lnSpc>
                <a:spcPct val="100000"/>
              </a:lnSpc>
              <a:spcBef>
                <a:spcPts val="990"/>
              </a:spcBef>
            </a:pPr>
            <a:r>
              <a:rPr sz="1800" dirty="0">
                <a:solidFill>
                  <a:srgbClr val="FFFFFF"/>
                </a:solidFill>
                <a:latin typeface="Arial Black"/>
                <a:cs typeface="Arial Black"/>
              </a:rPr>
              <a:t>2. Specify the</a:t>
            </a:r>
            <a:endParaRPr sz="1800" dirty="0">
              <a:latin typeface="Arial Black"/>
              <a:cs typeface="Arial Black"/>
            </a:endParaRPr>
          </a:p>
          <a:p>
            <a:pPr marR="126364" algn="ctr">
              <a:lnSpc>
                <a:spcPct val="100000"/>
              </a:lnSpc>
            </a:pPr>
            <a:r>
              <a:rPr sz="1800" dirty="0">
                <a:solidFill>
                  <a:srgbClr val="FFFFFF"/>
                </a:solidFill>
                <a:latin typeface="Arial Black"/>
                <a:cs typeface="Arial Black"/>
              </a:rPr>
              <a:t>number of seeds</a:t>
            </a:r>
            <a:endParaRPr sz="1800" dirty="0">
              <a:latin typeface="Arial Black"/>
              <a:cs typeface="Arial Black"/>
            </a:endParaRPr>
          </a:p>
        </p:txBody>
      </p:sp>
      <p:sp>
        <p:nvSpPr>
          <p:cNvPr id="8" name="object 8"/>
          <p:cNvSpPr txBox="1"/>
          <p:nvPr/>
        </p:nvSpPr>
        <p:spPr>
          <a:xfrm>
            <a:off x="6284976" y="1371600"/>
            <a:ext cx="2265045" cy="957955"/>
          </a:xfrm>
          <a:prstGeom prst="rect">
            <a:avLst/>
          </a:prstGeom>
          <a:solidFill>
            <a:srgbClr val="688586"/>
          </a:solidFill>
        </p:spPr>
        <p:txBody>
          <a:bodyPr vert="horz" wrap="square" lIns="0" tIns="125730" rIns="0" bIns="0" rtlCol="0">
            <a:spAutoFit/>
          </a:bodyPr>
          <a:lstStyle/>
          <a:p>
            <a:pPr algn="ctr">
              <a:lnSpc>
                <a:spcPct val="100000"/>
              </a:lnSpc>
              <a:spcBef>
                <a:spcPts val="990"/>
              </a:spcBef>
            </a:pPr>
            <a:r>
              <a:rPr sz="1800" dirty="0">
                <a:solidFill>
                  <a:srgbClr val="FFFFFF"/>
                </a:solidFill>
                <a:latin typeface="Arial Black"/>
                <a:cs typeface="Arial Black"/>
              </a:rPr>
              <a:t>3. Assign each point</a:t>
            </a:r>
            <a:endParaRPr sz="1800">
              <a:latin typeface="Arial Black"/>
              <a:cs typeface="Arial Black"/>
            </a:endParaRPr>
          </a:p>
          <a:p>
            <a:pPr algn="ctr">
              <a:lnSpc>
                <a:spcPct val="100000"/>
              </a:lnSpc>
            </a:pPr>
            <a:r>
              <a:rPr sz="1800" dirty="0">
                <a:solidFill>
                  <a:srgbClr val="FFFFFF"/>
                </a:solidFill>
                <a:latin typeface="Arial Black"/>
                <a:cs typeface="Arial Black"/>
              </a:rPr>
              <a:t>to a centroid</a:t>
            </a:r>
            <a:endParaRPr sz="1800">
              <a:latin typeface="Arial Black"/>
              <a:cs typeface="Arial Black"/>
            </a:endParaRPr>
          </a:p>
        </p:txBody>
      </p:sp>
      <p:sp>
        <p:nvSpPr>
          <p:cNvPr id="9" name="object 9"/>
          <p:cNvSpPr txBox="1"/>
          <p:nvPr/>
        </p:nvSpPr>
        <p:spPr>
          <a:xfrm>
            <a:off x="8932164" y="1371600"/>
            <a:ext cx="2265045" cy="680956"/>
          </a:xfrm>
          <a:prstGeom prst="rect">
            <a:avLst/>
          </a:prstGeom>
          <a:solidFill>
            <a:srgbClr val="52737A"/>
          </a:solidFill>
        </p:spPr>
        <p:txBody>
          <a:bodyPr vert="horz" wrap="square" lIns="0" tIns="125730" rIns="0" bIns="0" rtlCol="0">
            <a:spAutoFit/>
          </a:bodyPr>
          <a:lstStyle/>
          <a:p>
            <a:pPr algn="ctr">
              <a:lnSpc>
                <a:spcPct val="100000"/>
              </a:lnSpc>
              <a:spcBef>
                <a:spcPts val="990"/>
              </a:spcBef>
            </a:pPr>
            <a:r>
              <a:rPr sz="1800" dirty="0">
                <a:solidFill>
                  <a:srgbClr val="FFFFFF"/>
                </a:solidFill>
                <a:latin typeface="Arial Black"/>
                <a:cs typeface="Arial Black"/>
              </a:rPr>
              <a:t>4. Adjust the</a:t>
            </a:r>
            <a:endParaRPr sz="1800">
              <a:latin typeface="Arial Black"/>
              <a:cs typeface="Arial Black"/>
            </a:endParaRPr>
          </a:p>
          <a:p>
            <a:pPr algn="ctr">
              <a:lnSpc>
                <a:spcPct val="100000"/>
              </a:lnSpc>
            </a:pPr>
            <a:r>
              <a:rPr sz="1800" dirty="0">
                <a:solidFill>
                  <a:srgbClr val="FFFFFF"/>
                </a:solidFill>
                <a:latin typeface="Arial Black"/>
                <a:cs typeface="Arial Black"/>
              </a:rPr>
              <a:t>centroids</a:t>
            </a:r>
            <a:endParaRPr sz="1800">
              <a:latin typeface="Arial Black"/>
              <a:cs typeface="Arial Black"/>
            </a:endParaRPr>
          </a:p>
        </p:txBody>
      </p:sp>
      <p:sp>
        <p:nvSpPr>
          <p:cNvPr id="10" name="object 10"/>
          <p:cNvSpPr txBox="1"/>
          <p:nvPr/>
        </p:nvSpPr>
        <p:spPr>
          <a:xfrm>
            <a:off x="1074216" y="2370277"/>
            <a:ext cx="2018030" cy="1397819"/>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56555A"/>
                </a:solidFill>
                <a:latin typeface="Arial Black"/>
                <a:cs typeface="Arial Black"/>
              </a:rPr>
              <a:t>Number – K, chosen  by the person  performing the  clustering</a:t>
            </a:r>
            <a:endParaRPr sz="1800" dirty="0">
              <a:latin typeface="Arial Black"/>
              <a:cs typeface="Arial Black"/>
            </a:endParaRPr>
          </a:p>
        </p:txBody>
      </p:sp>
      <p:sp>
        <p:nvSpPr>
          <p:cNvPr id="11" name="object 11"/>
          <p:cNvSpPr txBox="1"/>
          <p:nvPr/>
        </p:nvSpPr>
        <p:spPr>
          <a:xfrm>
            <a:off x="3710432" y="2370277"/>
            <a:ext cx="2016125" cy="2505814"/>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56555A"/>
                </a:solidFill>
                <a:latin typeface="Arial Black"/>
                <a:cs typeface="Arial Black"/>
              </a:rPr>
              <a:t>A seed is a starting  centroid (can be  chosen at random,  with an algorithm or  according to some  prior knowledge)</a:t>
            </a:r>
            <a:endParaRPr sz="1800">
              <a:latin typeface="Arial Black"/>
              <a:cs typeface="Arial Black"/>
            </a:endParaRPr>
          </a:p>
        </p:txBody>
      </p:sp>
      <p:sp>
        <p:nvSpPr>
          <p:cNvPr id="12" name="object 12"/>
          <p:cNvSpPr txBox="1"/>
          <p:nvPr/>
        </p:nvSpPr>
        <p:spPr>
          <a:xfrm>
            <a:off x="6357620" y="2370277"/>
            <a:ext cx="1900555" cy="1397819"/>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56555A"/>
                </a:solidFill>
                <a:latin typeface="Arial Black"/>
                <a:cs typeface="Arial Black"/>
              </a:rPr>
              <a:t>Based on proximity  (measured by  Euclidian distance)</a:t>
            </a:r>
            <a:endParaRPr sz="1800">
              <a:latin typeface="Arial Black"/>
              <a:cs typeface="Arial Black"/>
            </a:endParaRPr>
          </a:p>
        </p:txBody>
      </p:sp>
      <p:sp>
        <p:nvSpPr>
          <p:cNvPr id="13" name="object 13"/>
          <p:cNvSpPr txBox="1"/>
          <p:nvPr/>
        </p:nvSpPr>
        <p:spPr>
          <a:xfrm>
            <a:off x="8998077" y="2370277"/>
            <a:ext cx="2098040" cy="1951816"/>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56555A"/>
                </a:solidFill>
                <a:latin typeface="Arial Black"/>
                <a:cs typeface="Arial Black"/>
              </a:rPr>
              <a:t>Repeat 2. and 3. until  there is you can no  longer find a better  clustering solution</a:t>
            </a:r>
            <a:endParaRPr sz="1800">
              <a:latin typeface="Arial Black"/>
              <a:cs typeface="Arial Black"/>
            </a:endParaRPr>
          </a:p>
        </p:txBody>
      </p:sp>
      <p:grpSp>
        <p:nvGrpSpPr>
          <p:cNvPr id="14" name="object 14"/>
          <p:cNvGrpSpPr/>
          <p:nvPr/>
        </p:nvGrpSpPr>
        <p:grpSpPr>
          <a:xfrm>
            <a:off x="5426455" y="4370234"/>
            <a:ext cx="3982085" cy="2292985"/>
            <a:chOff x="4082796" y="4374641"/>
            <a:chExt cx="3982085" cy="2292985"/>
          </a:xfrm>
        </p:grpSpPr>
        <p:sp>
          <p:nvSpPr>
            <p:cNvPr id="15" name="object 15"/>
            <p:cNvSpPr/>
            <p:nvPr/>
          </p:nvSpPr>
          <p:spPr>
            <a:xfrm>
              <a:off x="4082796" y="4374641"/>
              <a:ext cx="3982085" cy="2292985"/>
            </a:xfrm>
            <a:custGeom>
              <a:avLst/>
              <a:gdLst/>
              <a:ahLst/>
              <a:cxnLst/>
              <a:rect l="l" t="t" r="r" b="b"/>
              <a:pathLst>
                <a:path w="3982084" h="2292984">
                  <a:moveTo>
                    <a:pt x="3981958" y="2235708"/>
                  </a:moveTo>
                  <a:lnTo>
                    <a:pt x="3943858" y="2216658"/>
                  </a:lnTo>
                  <a:lnTo>
                    <a:pt x="3867658" y="2178558"/>
                  </a:lnTo>
                  <a:lnTo>
                    <a:pt x="3867658" y="2216658"/>
                  </a:lnTo>
                  <a:lnTo>
                    <a:pt x="76200" y="2216658"/>
                  </a:lnTo>
                  <a:lnTo>
                    <a:pt x="76200" y="114300"/>
                  </a:lnTo>
                  <a:lnTo>
                    <a:pt x="114300" y="114300"/>
                  </a:lnTo>
                  <a:lnTo>
                    <a:pt x="104775" y="95250"/>
                  </a:lnTo>
                  <a:lnTo>
                    <a:pt x="57150" y="0"/>
                  </a:lnTo>
                  <a:lnTo>
                    <a:pt x="0" y="114300"/>
                  </a:lnTo>
                  <a:lnTo>
                    <a:pt x="38100" y="114300"/>
                  </a:lnTo>
                  <a:lnTo>
                    <a:pt x="38100" y="2234768"/>
                  </a:lnTo>
                  <a:lnTo>
                    <a:pt x="46482" y="2234768"/>
                  </a:lnTo>
                  <a:lnTo>
                    <a:pt x="46482" y="2254758"/>
                  </a:lnTo>
                  <a:lnTo>
                    <a:pt x="3867658" y="2254758"/>
                  </a:lnTo>
                  <a:lnTo>
                    <a:pt x="3867658" y="2292858"/>
                  </a:lnTo>
                  <a:lnTo>
                    <a:pt x="3943858" y="2254758"/>
                  </a:lnTo>
                  <a:lnTo>
                    <a:pt x="3981958" y="2235708"/>
                  </a:lnTo>
                  <a:close/>
                </a:path>
              </a:pathLst>
            </a:custGeom>
            <a:solidFill>
              <a:srgbClr val="486A75"/>
            </a:solidFill>
          </p:spPr>
          <p:txBody>
            <a:bodyPr wrap="square" lIns="0" tIns="0" rIns="0" bIns="0" rtlCol="0"/>
            <a:lstStyle/>
            <a:p>
              <a:endParaRPr/>
            </a:p>
          </p:txBody>
        </p:sp>
        <p:sp>
          <p:nvSpPr>
            <p:cNvPr id="16" name="object 16"/>
            <p:cNvSpPr/>
            <p:nvPr/>
          </p:nvSpPr>
          <p:spPr>
            <a:xfrm>
              <a:off x="4782566" y="5323585"/>
              <a:ext cx="66548" cy="66547"/>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881626" y="5568949"/>
              <a:ext cx="66548" cy="66547"/>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948682" y="5253481"/>
              <a:ext cx="66547" cy="66548"/>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5175758" y="5344921"/>
              <a:ext cx="66547" cy="66547"/>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4940046" y="5438393"/>
              <a:ext cx="41275" cy="41275"/>
            </a:xfrm>
            <a:custGeom>
              <a:avLst/>
              <a:gdLst/>
              <a:ahLst/>
              <a:cxnLst/>
              <a:rect l="l" t="t" r="r" b="b"/>
              <a:pathLst>
                <a:path w="41275" h="41275">
                  <a:moveTo>
                    <a:pt x="20574" y="0"/>
                  </a:moveTo>
                  <a:lnTo>
                    <a:pt x="12590" y="1625"/>
                  </a:lnTo>
                  <a:lnTo>
                    <a:pt x="6048" y="6048"/>
                  </a:lnTo>
                  <a:lnTo>
                    <a:pt x="1625" y="12590"/>
                  </a:lnTo>
                  <a:lnTo>
                    <a:pt x="0" y="20573"/>
                  </a:lnTo>
                  <a:lnTo>
                    <a:pt x="1625" y="28557"/>
                  </a:lnTo>
                  <a:lnTo>
                    <a:pt x="6048" y="35099"/>
                  </a:lnTo>
                  <a:lnTo>
                    <a:pt x="12590" y="39522"/>
                  </a:lnTo>
                  <a:lnTo>
                    <a:pt x="20574" y="41147"/>
                  </a:lnTo>
                  <a:lnTo>
                    <a:pt x="28557" y="39522"/>
                  </a:lnTo>
                  <a:lnTo>
                    <a:pt x="35099" y="35099"/>
                  </a:lnTo>
                  <a:lnTo>
                    <a:pt x="39522" y="28557"/>
                  </a:lnTo>
                  <a:lnTo>
                    <a:pt x="41148" y="20573"/>
                  </a:lnTo>
                  <a:lnTo>
                    <a:pt x="39522" y="12590"/>
                  </a:lnTo>
                  <a:lnTo>
                    <a:pt x="35099" y="6048"/>
                  </a:lnTo>
                  <a:lnTo>
                    <a:pt x="28557" y="1625"/>
                  </a:lnTo>
                  <a:lnTo>
                    <a:pt x="20574" y="0"/>
                  </a:lnTo>
                  <a:close/>
                </a:path>
              </a:pathLst>
            </a:custGeom>
            <a:solidFill>
              <a:srgbClr val="67A6C5"/>
            </a:solidFill>
          </p:spPr>
          <p:txBody>
            <a:bodyPr wrap="square" lIns="0" tIns="0" rIns="0" bIns="0" rtlCol="0"/>
            <a:lstStyle/>
            <a:p>
              <a:endParaRPr/>
            </a:p>
          </p:txBody>
        </p:sp>
        <p:sp>
          <p:nvSpPr>
            <p:cNvPr id="21" name="object 21"/>
            <p:cNvSpPr/>
            <p:nvPr/>
          </p:nvSpPr>
          <p:spPr>
            <a:xfrm>
              <a:off x="4940046" y="5438393"/>
              <a:ext cx="41275" cy="41275"/>
            </a:xfrm>
            <a:custGeom>
              <a:avLst/>
              <a:gdLst/>
              <a:ahLst/>
              <a:cxnLst/>
              <a:rect l="l" t="t" r="r" b="b"/>
              <a:pathLst>
                <a:path w="41275" h="41275">
                  <a:moveTo>
                    <a:pt x="0" y="20573"/>
                  </a:moveTo>
                  <a:lnTo>
                    <a:pt x="1625" y="12590"/>
                  </a:lnTo>
                  <a:lnTo>
                    <a:pt x="6048" y="6048"/>
                  </a:lnTo>
                  <a:lnTo>
                    <a:pt x="12590" y="1625"/>
                  </a:lnTo>
                  <a:lnTo>
                    <a:pt x="20574" y="0"/>
                  </a:lnTo>
                  <a:lnTo>
                    <a:pt x="28557" y="1625"/>
                  </a:lnTo>
                  <a:lnTo>
                    <a:pt x="35099" y="6048"/>
                  </a:lnTo>
                  <a:lnTo>
                    <a:pt x="39522" y="12590"/>
                  </a:lnTo>
                  <a:lnTo>
                    <a:pt x="41148" y="20573"/>
                  </a:lnTo>
                  <a:lnTo>
                    <a:pt x="39522" y="28557"/>
                  </a:lnTo>
                  <a:lnTo>
                    <a:pt x="35099" y="35099"/>
                  </a:lnTo>
                  <a:lnTo>
                    <a:pt x="28557" y="39522"/>
                  </a:lnTo>
                  <a:lnTo>
                    <a:pt x="20574" y="41147"/>
                  </a:lnTo>
                  <a:lnTo>
                    <a:pt x="12590" y="39522"/>
                  </a:lnTo>
                  <a:lnTo>
                    <a:pt x="6048" y="35099"/>
                  </a:lnTo>
                  <a:lnTo>
                    <a:pt x="1625" y="28557"/>
                  </a:lnTo>
                  <a:lnTo>
                    <a:pt x="0" y="20573"/>
                  </a:lnTo>
                  <a:close/>
                </a:path>
              </a:pathLst>
            </a:custGeom>
            <a:ln w="25400">
              <a:solidFill>
                <a:srgbClr val="7CA4B7"/>
              </a:solidFill>
            </a:ln>
          </p:spPr>
          <p:txBody>
            <a:bodyPr wrap="square" lIns="0" tIns="0" rIns="0" bIns="0" rtlCol="0"/>
            <a:lstStyle/>
            <a:p>
              <a:endParaRPr/>
            </a:p>
          </p:txBody>
        </p:sp>
        <p:sp>
          <p:nvSpPr>
            <p:cNvPr id="22" name="object 22"/>
            <p:cNvSpPr/>
            <p:nvPr/>
          </p:nvSpPr>
          <p:spPr>
            <a:xfrm>
              <a:off x="6858254" y="5741161"/>
              <a:ext cx="66548" cy="66547"/>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6734810" y="6082537"/>
              <a:ext cx="66548" cy="68072"/>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7271258" y="5643625"/>
              <a:ext cx="66548" cy="68072"/>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7085838" y="5898641"/>
              <a:ext cx="41275" cy="41275"/>
            </a:xfrm>
            <a:custGeom>
              <a:avLst/>
              <a:gdLst/>
              <a:ahLst/>
              <a:cxnLst/>
              <a:rect l="l" t="t" r="r" b="b"/>
              <a:pathLst>
                <a:path w="41275" h="41275">
                  <a:moveTo>
                    <a:pt x="20573" y="0"/>
                  </a:moveTo>
                  <a:lnTo>
                    <a:pt x="12590" y="1616"/>
                  </a:lnTo>
                  <a:lnTo>
                    <a:pt x="6048" y="6024"/>
                  </a:lnTo>
                  <a:lnTo>
                    <a:pt x="1625" y="12564"/>
                  </a:lnTo>
                  <a:lnTo>
                    <a:pt x="0" y="20574"/>
                  </a:lnTo>
                  <a:lnTo>
                    <a:pt x="1625" y="28583"/>
                  </a:lnTo>
                  <a:lnTo>
                    <a:pt x="6048" y="35123"/>
                  </a:lnTo>
                  <a:lnTo>
                    <a:pt x="12590" y="39531"/>
                  </a:lnTo>
                  <a:lnTo>
                    <a:pt x="20573" y="41148"/>
                  </a:lnTo>
                  <a:lnTo>
                    <a:pt x="28557" y="39531"/>
                  </a:lnTo>
                  <a:lnTo>
                    <a:pt x="35099" y="35123"/>
                  </a:lnTo>
                  <a:lnTo>
                    <a:pt x="39522" y="28583"/>
                  </a:lnTo>
                  <a:lnTo>
                    <a:pt x="41147" y="20574"/>
                  </a:lnTo>
                  <a:lnTo>
                    <a:pt x="39522" y="12564"/>
                  </a:lnTo>
                  <a:lnTo>
                    <a:pt x="35099" y="6024"/>
                  </a:lnTo>
                  <a:lnTo>
                    <a:pt x="28557" y="1616"/>
                  </a:lnTo>
                  <a:lnTo>
                    <a:pt x="20573" y="0"/>
                  </a:lnTo>
                  <a:close/>
                </a:path>
              </a:pathLst>
            </a:custGeom>
            <a:solidFill>
              <a:srgbClr val="7C9792"/>
            </a:solidFill>
          </p:spPr>
          <p:txBody>
            <a:bodyPr wrap="square" lIns="0" tIns="0" rIns="0" bIns="0" rtlCol="0"/>
            <a:lstStyle/>
            <a:p>
              <a:endParaRPr/>
            </a:p>
          </p:txBody>
        </p:sp>
        <p:sp>
          <p:nvSpPr>
            <p:cNvPr id="26" name="object 26"/>
            <p:cNvSpPr/>
            <p:nvPr/>
          </p:nvSpPr>
          <p:spPr>
            <a:xfrm>
              <a:off x="7085838" y="5898641"/>
              <a:ext cx="41275" cy="41275"/>
            </a:xfrm>
            <a:custGeom>
              <a:avLst/>
              <a:gdLst/>
              <a:ahLst/>
              <a:cxnLst/>
              <a:rect l="l" t="t" r="r" b="b"/>
              <a:pathLst>
                <a:path w="41275" h="41275">
                  <a:moveTo>
                    <a:pt x="0" y="20574"/>
                  </a:moveTo>
                  <a:lnTo>
                    <a:pt x="1625" y="12564"/>
                  </a:lnTo>
                  <a:lnTo>
                    <a:pt x="6048" y="6024"/>
                  </a:lnTo>
                  <a:lnTo>
                    <a:pt x="12590" y="1616"/>
                  </a:lnTo>
                  <a:lnTo>
                    <a:pt x="20573" y="0"/>
                  </a:lnTo>
                  <a:lnTo>
                    <a:pt x="28557" y="1616"/>
                  </a:lnTo>
                  <a:lnTo>
                    <a:pt x="35099" y="6024"/>
                  </a:lnTo>
                  <a:lnTo>
                    <a:pt x="39522" y="12564"/>
                  </a:lnTo>
                  <a:lnTo>
                    <a:pt x="41147" y="20574"/>
                  </a:lnTo>
                  <a:lnTo>
                    <a:pt x="39522" y="28583"/>
                  </a:lnTo>
                  <a:lnTo>
                    <a:pt x="35099" y="35123"/>
                  </a:lnTo>
                  <a:lnTo>
                    <a:pt x="28557" y="39531"/>
                  </a:lnTo>
                  <a:lnTo>
                    <a:pt x="20573" y="41148"/>
                  </a:lnTo>
                  <a:lnTo>
                    <a:pt x="12590" y="39531"/>
                  </a:lnTo>
                  <a:lnTo>
                    <a:pt x="6048" y="35123"/>
                  </a:lnTo>
                  <a:lnTo>
                    <a:pt x="1625" y="28583"/>
                  </a:lnTo>
                  <a:lnTo>
                    <a:pt x="0" y="20574"/>
                  </a:lnTo>
                  <a:close/>
                </a:path>
              </a:pathLst>
            </a:custGeom>
            <a:ln w="25400">
              <a:solidFill>
                <a:srgbClr val="7C9792"/>
              </a:solidFill>
            </a:ln>
          </p:spPr>
          <p:txBody>
            <a:bodyPr wrap="square" lIns="0" tIns="0" rIns="0" bIns="0" rtlCol="0"/>
            <a:lstStyle/>
            <a:p>
              <a:endParaRPr/>
            </a:p>
          </p:txBody>
        </p:sp>
        <p:sp>
          <p:nvSpPr>
            <p:cNvPr id="27" name="object 27"/>
            <p:cNvSpPr/>
            <p:nvPr/>
          </p:nvSpPr>
          <p:spPr>
            <a:xfrm>
              <a:off x="7103618" y="6196837"/>
              <a:ext cx="66548" cy="66548"/>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4941570" y="5392673"/>
              <a:ext cx="93345" cy="93345"/>
            </a:xfrm>
            <a:custGeom>
              <a:avLst/>
              <a:gdLst/>
              <a:ahLst/>
              <a:cxnLst/>
              <a:rect l="l" t="t" r="r" b="b"/>
              <a:pathLst>
                <a:path w="93345" h="93345">
                  <a:moveTo>
                    <a:pt x="46481" y="0"/>
                  </a:moveTo>
                  <a:lnTo>
                    <a:pt x="28396" y="3655"/>
                  </a:lnTo>
                  <a:lnTo>
                    <a:pt x="13620" y="13620"/>
                  </a:lnTo>
                  <a:lnTo>
                    <a:pt x="3655" y="28396"/>
                  </a:lnTo>
                  <a:lnTo>
                    <a:pt x="0" y="46481"/>
                  </a:lnTo>
                  <a:lnTo>
                    <a:pt x="3655" y="64567"/>
                  </a:lnTo>
                  <a:lnTo>
                    <a:pt x="13620" y="79343"/>
                  </a:lnTo>
                  <a:lnTo>
                    <a:pt x="28396" y="89308"/>
                  </a:lnTo>
                  <a:lnTo>
                    <a:pt x="46481" y="92963"/>
                  </a:lnTo>
                  <a:lnTo>
                    <a:pt x="64567" y="89308"/>
                  </a:lnTo>
                  <a:lnTo>
                    <a:pt x="79343" y="79343"/>
                  </a:lnTo>
                  <a:lnTo>
                    <a:pt x="89308" y="64567"/>
                  </a:lnTo>
                  <a:lnTo>
                    <a:pt x="92963" y="46481"/>
                  </a:lnTo>
                  <a:lnTo>
                    <a:pt x="89308" y="28396"/>
                  </a:lnTo>
                  <a:lnTo>
                    <a:pt x="79343" y="13620"/>
                  </a:lnTo>
                  <a:lnTo>
                    <a:pt x="64567" y="3655"/>
                  </a:lnTo>
                  <a:lnTo>
                    <a:pt x="46481" y="0"/>
                  </a:lnTo>
                  <a:close/>
                </a:path>
              </a:pathLst>
            </a:custGeom>
            <a:solidFill>
              <a:srgbClr val="67A6C5"/>
            </a:solidFill>
          </p:spPr>
          <p:txBody>
            <a:bodyPr wrap="square" lIns="0" tIns="0" rIns="0" bIns="0" rtlCol="0"/>
            <a:lstStyle/>
            <a:p>
              <a:endParaRPr/>
            </a:p>
          </p:txBody>
        </p:sp>
        <p:sp>
          <p:nvSpPr>
            <p:cNvPr id="29" name="object 29"/>
            <p:cNvSpPr/>
            <p:nvPr/>
          </p:nvSpPr>
          <p:spPr>
            <a:xfrm>
              <a:off x="4941570" y="5392673"/>
              <a:ext cx="93345" cy="93345"/>
            </a:xfrm>
            <a:custGeom>
              <a:avLst/>
              <a:gdLst/>
              <a:ahLst/>
              <a:cxnLst/>
              <a:rect l="l" t="t" r="r" b="b"/>
              <a:pathLst>
                <a:path w="93345" h="93345">
                  <a:moveTo>
                    <a:pt x="0" y="46481"/>
                  </a:moveTo>
                  <a:lnTo>
                    <a:pt x="3655" y="28396"/>
                  </a:lnTo>
                  <a:lnTo>
                    <a:pt x="13620" y="13620"/>
                  </a:lnTo>
                  <a:lnTo>
                    <a:pt x="28396" y="3655"/>
                  </a:lnTo>
                  <a:lnTo>
                    <a:pt x="46481" y="0"/>
                  </a:lnTo>
                  <a:lnTo>
                    <a:pt x="64567" y="3655"/>
                  </a:lnTo>
                  <a:lnTo>
                    <a:pt x="79343" y="13620"/>
                  </a:lnTo>
                  <a:lnTo>
                    <a:pt x="89308" y="28396"/>
                  </a:lnTo>
                  <a:lnTo>
                    <a:pt x="92963" y="46481"/>
                  </a:lnTo>
                  <a:lnTo>
                    <a:pt x="89308" y="64567"/>
                  </a:lnTo>
                  <a:lnTo>
                    <a:pt x="79343" y="79343"/>
                  </a:lnTo>
                  <a:lnTo>
                    <a:pt x="64567" y="89308"/>
                  </a:lnTo>
                  <a:lnTo>
                    <a:pt x="46481" y="92963"/>
                  </a:lnTo>
                  <a:lnTo>
                    <a:pt x="28396" y="89308"/>
                  </a:lnTo>
                  <a:lnTo>
                    <a:pt x="13620" y="79343"/>
                  </a:lnTo>
                  <a:lnTo>
                    <a:pt x="3655" y="64567"/>
                  </a:lnTo>
                  <a:lnTo>
                    <a:pt x="0" y="46481"/>
                  </a:lnTo>
                  <a:close/>
                </a:path>
              </a:pathLst>
            </a:custGeom>
            <a:ln w="25400">
              <a:solidFill>
                <a:srgbClr val="7CA4B7"/>
              </a:solidFill>
            </a:ln>
          </p:spPr>
          <p:txBody>
            <a:bodyPr wrap="square" lIns="0" tIns="0" rIns="0" bIns="0" rtlCol="0"/>
            <a:lstStyle/>
            <a:p>
              <a:endParaRPr/>
            </a:p>
          </p:txBody>
        </p:sp>
        <p:sp>
          <p:nvSpPr>
            <p:cNvPr id="30" name="object 30"/>
            <p:cNvSpPr/>
            <p:nvPr/>
          </p:nvSpPr>
          <p:spPr>
            <a:xfrm>
              <a:off x="5313767" y="4906803"/>
              <a:ext cx="66881" cy="66811"/>
            </a:xfrm>
            <a:prstGeom prst="rect">
              <a:avLst/>
            </a:prstGeom>
            <a:blipFill>
              <a:blip r:embed="rId6" cstate="print"/>
              <a:stretch>
                <a:fillRect/>
              </a:stretch>
            </a:blipFill>
          </p:spPr>
          <p:txBody>
            <a:bodyPr wrap="square" lIns="0" tIns="0" rIns="0" bIns="0" rtlCol="0"/>
            <a:lstStyle/>
            <a:p>
              <a:endParaRPr/>
            </a:p>
          </p:txBody>
        </p:sp>
        <p:sp>
          <p:nvSpPr>
            <p:cNvPr id="31" name="object 31"/>
            <p:cNvSpPr/>
            <p:nvPr/>
          </p:nvSpPr>
          <p:spPr>
            <a:xfrm>
              <a:off x="5703909" y="4890166"/>
              <a:ext cx="66811" cy="66811"/>
            </a:xfrm>
            <a:prstGeom prst="rect">
              <a:avLst/>
            </a:prstGeom>
            <a:blipFill>
              <a:blip r:embed="rId7" cstate="print"/>
              <a:stretch>
                <a:fillRect/>
              </a:stretch>
            </a:blipFill>
          </p:spPr>
          <p:txBody>
            <a:bodyPr wrap="square" lIns="0" tIns="0" rIns="0" bIns="0" rtlCol="0"/>
            <a:lstStyle/>
            <a:p>
              <a:endParaRPr/>
            </a:p>
          </p:txBody>
        </p:sp>
        <p:sp>
          <p:nvSpPr>
            <p:cNvPr id="32" name="object 32"/>
            <p:cNvSpPr/>
            <p:nvPr/>
          </p:nvSpPr>
          <p:spPr>
            <a:xfrm>
              <a:off x="5436195" y="4774398"/>
              <a:ext cx="66881" cy="66881"/>
            </a:xfrm>
            <a:prstGeom prst="rect">
              <a:avLst/>
            </a:prstGeom>
            <a:blipFill>
              <a:blip r:embed="rId8" cstate="print"/>
              <a:stretch>
                <a:fillRect/>
              </a:stretch>
            </a:blipFill>
          </p:spPr>
          <p:txBody>
            <a:bodyPr wrap="square" lIns="0" tIns="0" rIns="0" bIns="0" rtlCol="0"/>
            <a:lstStyle/>
            <a:p>
              <a:endParaRPr/>
            </a:p>
          </p:txBody>
        </p:sp>
        <p:sp>
          <p:nvSpPr>
            <p:cNvPr id="33" name="object 33"/>
            <p:cNvSpPr/>
            <p:nvPr/>
          </p:nvSpPr>
          <p:spPr>
            <a:xfrm>
              <a:off x="5680995" y="4765887"/>
              <a:ext cx="66811" cy="66811"/>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5487828" y="4846319"/>
              <a:ext cx="131159" cy="161585"/>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7027164" y="5899403"/>
              <a:ext cx="94615" cy="94615"/>
            </a:xfrm>
            <a:custGeom>
              <a:avLst/>
              <a:gdLst/>
              <a:ahLst/>
              <a:cxnLst/>
              <a:rect l="l" t="t" r="r" b="b"/>
              <a:pathLst>
                <a:path w="94615" h="94614">
                  <a:moveTo>
                    <a:pt x="47243" y="0"/>
                  </a:moveTo>
                  <a:lnTo>
                    <a:pt x="28878" y="3711"/>
                  </a:lnTo>
                  <a:lnTo>
                    <a:pt x="13858" y="13835"/>
                  </a:lnTo>
                  <a:lnTo>
                    <a:pt x="3720" y="28851"/>
                  </a:lnTo>
                  <a:lnTo>
                    <a:pt x="0" y="47244"/>
                  </a:lnTo>
                  <a:lnTo>
                    <a:pt x="3720" y="65630"/>
                  </a:lnTo>
                  <a:lnTo>
                    <a:pt x="13858" y="80648"/>
                  </a:lnTo>
                  <a:lnTo>
                    <a:pt x="28878" y="90774"/>
                  </a:lnTo>
                  <a:lnTo>
                    <a:pt x="47243" y="94488"/>
                  </a:lnTo>
                  <a:lnTo>
                    <a:pt x="65609" y="90774"/>
                  </a:lnTo>
                  <a:lnTo>
                    <a:pt x="80629" y="80648"/>
                  </a:lnTo>
                  <a:lnTo>
                    <a:pt x="90767" y="65630"/>
                  </a:lnTo>
                  <a:lnTo>
                    <a:pt x="94487" y="47244"/>
                  </a:lnTo>
                  <a:lnTo>
                    <a:pt x="90767" y="28851"/>
                  </a:lnTo>
                  <a:lnTo>
                    <a:pt x="80629" y="13835"/>
                  </a:lnTo>
                  <a:lnTo>
                    <a:pt x="65609" y="3711"/>
                  </a:lnTo>
                  <a:lnTo>
                    <a:pt x="47243" y="0"/>
                  </a:lnTo>
                  <a:close/>
                </a:path>
              </a:pathLst>
            </a:custGeom>
            <a:solidFill>
              <a:srgbClr val="7C9792"/>
            </a:solidFill>
          </p:spPr>
          <p:txBody>
            <a:bodyPr wrap="square" lIns="0" tIns="0" rIns="0" bIns="0" rtlCol="0"/>
            <a:lstStyle/>
            <a:p>
              <a:endParaRPr/>
            </a:p>
          </p:txBody>
        </p:sp>
        <p:sp>
          <p:nvSpPr>
            <p:cNvPr id="36" name="object 36"/>
            <p:cNvSpPr/>
            <p:nvPr/>
          </p:nvSpPr>
          <p:spPr>
            <a:xfrm>
              <a:off x="6650926" y="5521128"/>
              <a:ext cx="791845" cy="866140"/>
            </a:xfrm>
            <a:custGeom>
              <a:avLst/>
              <a:gdLst/>
              <a:ahLst/>
              <a:cxnLst/>
              <a:rect l="l" t="t" r="r" b="b"/>
              <a:pathLst>
                <a:path w="791845" h="866139">
                  <a:moveTo>
                    <a:pt x="141287" y="231946"/>
                  </a:moveTo>
                  <a:lnTo>
                    <a:pt x="178344" y="188571"/>
                  </a:lnTo>
                  <a:lnTo>
                    <a:pt x="217498" y="149314"/>
                  </a:lnTo>
                  <a:lnTo>
                    <a:pt x="258331" y="114312"/>
                  </a:lnTo>
                  <a:lnTo>
                    <a:pt x="300426" y="83703"/>
                  </a:lnTo>
                  <a:lnTo>
                    <a:pt x="343365" y="57624"/>
                  </a:lnTo>
                  <a:lnTo>
                    <a:pt x="386729" y="36214"/>
                  </a:lnTo>
                  <a:lnTo>
                    <a:pt x="430101" y="19608"/>
                  </a:lnTo>
                  <a:lnTo>
                    <a:pt x="473063" y="7946"/>
                  </a:lnTo>
                  <a:lnTo>
                    <a:pt x="515197" y="1364"/>
                  </a:lnTo>
                  <a:lnTo>
                    <a:pt x="556085" y="0"/>
                  </a:lnTo>
                  <a:lnTo>
                    <a:pt x="595309" y="3991"/>
                  </a:lnTo>
                  <a:lnTo>
                    <a:pt x="632451" y="13475"/>
                  </a:lnTo>
                  <a:lnTo>
                    <a:pt x="698817" y="49472"/>
                  </a:lnTo>
                  <a:lnTo>
                    <a:pt x="749127" y="105692"/>
                  </a:lnTo>
                  <a:lnTo>
                    <a:pt x="766921" y="139627"/>
                  </a:lnTo>
                  <a:lnTo>
                    <a:pt x="779856" y="176860"/>
                  </a:lnTo>
                  <a:lnTo>
                    <a:pt x="787969" y="216952"/>
                  </a:lnTo>
                  <a:lnTo>
                    <a:pt x="791297" y="259465"/>
                  </a:lnTo>
                  <a:lnTo>
                    <a:pt x="789876" y="303960"/>
                  </a:lnTo>
                  <a:lnTo>
                    <a:pt x="783744" y="349998"/>
                  </a:lnTo>
                  <a:lnTo>
                    <a:pt x="772936" y="397141"/>
                  </a:lnTo>
                  <a:lnTo>
                    <a:pt x="757489" y="444949"/>
                  </a:lnTo>
                  <a:lnTo>
                    <a:pt x="737440" y="492985"/>
                  </a:lnTo>
                  <a:lnTo>
                    <a:pt x="712826" y="540808"/>
                  </a:lnTo>
                  <a:lnTo>
                    <a:pt x="683684" y="587982"/>
                  </a:lnTo>
                  <a:lnTo>
                    <a:pt x="650049" y="634066"/>
                  </a:lnTo>
                  <a:lnTo>
                    <a:pt x="612991" y="677445"/>
                  </a:lnTo>
                  <a:lnTo>
                    <a:pt x="573832" y="716703"/>
                  </a:lnTo>
                  <a:lnTo>
                    <a:pt x="532992" y="751705"/>
                  </a:lnTo>
                  <a:lnTo>
                    <a:pt x="490888" y="782312"/>
                  </a:lnTo>
                  <a:lnTo>
                    <a:pt x="447941" y="808387"/>
                  </a:lnTo>
                  <a:lnTo>
                    <a:pt x="404567" y="829795"/>
                  </a:lnTo>
                  <a:lnTo>
                    <a:pt x="361188" y="846397"/>
                  </a:lnTo>
                  <a:lnTo>
                    <a:pt x="318220" y="858058"/>
                  </a:lnTo>
                  <a:lnTo>
                    <a:pt x="276083" y="864639"/>
                  </a:lnTo>
                  <a:lnTo>
                    <a:pt x="235196" y="866004"/>
                  </a:lnTo>
                  <a:lnTo>
                    <a:pt x="195977" y="862016"/>
                  </a:lnTo>
                  <a:lnTo>
                    <a:pt x="158846" y="852538"/>
                  </a:lnTo>
                  <a:lnTo>
                    <a:pt x="92519" y="816565"/>
                  </a:lnTo>
                  <a:lnTo>
                    <a:pt x="42203" y="760336"/>
                  </a:lnTo>
                  <a:lnTo>
                    <a:pt x="24402" y="726398"/>
                  </a:lnTo>
                  <a:lnTo>
                    <a:pt x="11458" y="689162"/>
                  </a:lnTo>
                  <a:lnTo>
                    <a:pt x="3336" y="649067"/>
                  </a:lnTo>
                  <a:lnTo>
                    <a:pt x="0" y="606552"/>
                  </a:lnTo>
                  <a:lnTo>
                    <a:pt x="1413" y="562055"/>
                  </a:lnTo>
                  <a:lnTo>
                    <a:pt x="7540" y="516016"/>
                  </a:lnTo>
                  <a:lnTo>
                    <a:pt x="18345" y="468873"/>
                  </a:lnTo>
                  <a:lnTo>
                    <a:pt x="33792" y="421064"/>
                  </a:lnTo>
                  <a:lnTo>
                    <a:pt x="53846" y="373028"/>
                  </a:lnTo>
                  <a:lnTo>
                    <a:pt x="78470" y="325204"/>
                  </a:lnTo>
                  <a:lnTo>
                    <a:pt x="107629" y="278030"/>
                  </a:lnTo>
                  <a:lnTo>
                    <a:pt x="141287" y="231946"/>
                  </a:lnTo>
                  <a:close/>
                </a:path>
              </a:pathLst>
            </a:custGeom>
            <a:ln w="28575">
              <a:solidFill>
                <a:srgbClr val="7C9792"/>
              </a:solidFill>
            </a:ln>
          </p:spPr>
          <p:txBody>
            <a:bodyPr wrap="square" lIns="0" tIns="0" rIns="0" bIns="0" rtlCol="0"/>
            <a:lstStyle/>
            <a:p>
              <a:endParaRPr/>
            </a:p>
          </p:txBody>
        </p:sp>
        <p:sp>
          <p:nvSpPr>
            <p:cNvPr id="37" name="object 37"/>
            <p:cNvSpPr/>
            <p:nvPr/>
          </p:nvSpPr>
          <p:spPr>
            <a:xfrm>
              <a:off x="4646706" y="5109374"/>
              <a:ext cx="650875" cy="603885"/>
            </a:xfrm>
            <a:custGeom>
              <a:avLst/>
              <a:gdLst/>
              <a:ahLst/>
              <a:cxnLst/>
              <a:rect l="l" t="t" r="r" b="b"/>
              <a:pathLst>
                <a:path w="650875" h="603885">
                  <a:moveTo>
                    <a:pt x="170911" y="63334"/>
                  </a:moveTo>
                  <a:lnTo>
                    <a:pt x="214993" y="38467"/>
                  </a:lnTo>
                  <a:lnTo>
                    <a:pt x="260333" y="19783"/>
                  </a:lnTo>
                  <a:lnTo>
                    <a:pt x="306247" y="7199"/>
                  </a:lnTo>
                  <a:lnTo>
                    <a:pt x="352054" y="632"/>
                  </a:lnTo>
                  <a:lnTo>
                    <a:pt x="397070" y="0"/>
                  </a:lnTo>
                  <a:lnTo>
                    <a:pt x="440615" y="5217"/>
                  </a:lnTo>
                  <a:lnTo>
                    <a:pt x="482004" y="16203"/>
                  </a:lnTo>
                  <a:lnTo>
                    <a:pt x="520556" y="32874"/>
                  </a:lnTo>
                  <a:lnTo>
                    <a:pt x="555588" y="55147"/>
                  </a:lnTo>
                  <a:lnTo>
                    <a:pt x="586418" y="82939"/>
                  </a:lnTo>
                  <a:lnTo>
                    <a:pt x="612363" y="116166"/>
                  </a:lnTo>
                  <a:lnTo>
                    <a:pt x="632084" y="153452"/>
                  </a:lnTo>
                  <a:lnTo>
                    <a:pt x="644832" y="192965"/>
                  </a:lnTo>
                  <a:lnTo>
                    <a:pt x="650814" y="234049"/>
                  </a:lnTo>
                  <a:lnTo>
                    <a:pt x="650237" y="276049"/>
                  </a:lnTo>
                  <a:lnTo>
                    <a:pt x="643307" y="318307"/>
                  </a:lnTo>
                  <a:lnTo>
                    <a:pt x="630232" y="360167"/>
                  </a:lnTo>
                  <a:lnTo>
                    <a:pt x="611218" y="400973"/>
                  </a:lnTo>
                  <a:lnTo>
                    <a:pt x="586471" y="440068"/>
                  </a:lnTo>
                  <a:lnTo>
                    <a:pt x="556198" y="476796"/>
                  </a:lnTo>
                  <a:lnTo>
                    <a:pt x="520606" y="510500"/>
                  </a:lnTo>
                  <a:lnTo>
                    <a:pt x="479902" y="540524"/>
                  </a:lnTo>
                  <a:lnTo>
                    <a:pt x="435820" y="565383"/>
                  </a:lnTo>
                  <a:lnTo>
                    <a:pt x="390480" y="584064"/>
                  </a:lnTo>
                  <a:lnTo>
                    <a:pt x="344566" y="596648"/>
                  </a:lnTo>
                  <a:lnTo>
                    <a:pt x="298760" y="603217"/>
                  </a:lnTo>
                  <a:lnTo>
                    <a:pt x="253743" y="603853"/>
                  </a:lnTo>
                  <a:lnTo>
                    <a:pt x="210199" y="598638"/>
                  </a:lnTo>
                  <a:lnTo>
                    <a:pt x="168810" y="587653"/>
                  </a:lnTo>
                  <a:lnTo>
                    <a:pt x="130258" y="570980"/>
                  </a:lnTo>
                  <a:lnTo>
                    <a:pt x="95226" y="548702"/>
                  </a:lnTo>
                  <a:lnTo>
                    <a:pt x="64396" y="520899"/>
                  </a:lnTo>
                  <a:lnTo>
                    <a:pt x="38450" y="487654"/>
                  </a:lnTo>
                  <a:lnTo>
                    <a:pt x="18730" y="450369"/>
                  </a:lnTo>
                  <a:lnTo>
                    <a:pt x="5982" y="410861"/>
                  </a:lnTo>
                  <a:lnTo>
                    <a:pt x="0" y="369785"/>
                  </a:lnTo>
                  <a:lnTo>
                    <a:pt x="576" y="327797"/>
                  </a:lnTo>
                  <a:lnTo>
                    <a:pt x="7506" y="285551"/>
                  </a:lnTo>
                  <a:lnTo>
                    <a:pt x="20581" y="243702"/>
                  </a:lnTo>
                  <a:lnTo>
                    <a:pt x="39596" y="202905"/>
                  </a:lnTo>
                  <a:lnTo>
                    <a:pt x="64343" y="163815"/>
                  </a:lnTo>
                  <a:lnTo>
                    <a:pt x="94615" y="127086"/>
                  </a:lnTo>
                  <a:lnTo>
                    <a:pt x="130207" y="93375"/>
                  </a:lnTo>
                  <a:lnTo>
                    <a:pt x="170911" y="63334"/>
                  </a:lnTo>
                  <a:close/>
                </a:path>
              </a:pathLst>
            </a:custGeom>
            <a:ln w="28575">
              <a:solidFill>
                <a:srgbClr val="7CA4B7"/>
              </a:solidFill>
            </a:ln>
          </p:spPr>
          <p:txBody>
            <a:bodyPr wrap="square" lIns="0" tIns="0" rIns="0" bIns="0" rtlCol="0"/>
            <a:lstStyle/>
            <a:p>
              <a:endParaRPr/>
            </a:p>
          </p:txBody>
        </p:sp>
        <p:sp>
          <p:nvSpPr>
            <p:cNvPr id="38" name="object 38"/>
            <p:cNvSpPr/>
            <p:nvPr/>
          </p:nvSpPr>
          <p:spPr>
            <a:xfrm>
              <a:off x="5245911" y="4618445"/>
              <a:ext cx="647065" cy="511809"/>
            </a:xfrm>
            <a:custGeom>
              <a:avLst/>
              <a:gdLst/>
              <a:ahLst/>
              <a:cxnLst/>
              <a:rect l="l" t="t" r="r" b="b"/>
              <a:pathLst>
                <a:path w="647064" h="511810">
                  <a:moveTo>
                    <a:pt x="282906" y="5116"/>
                  </a:moveTo>
                  <a:lnTo>
                    <a:pt x="335474" y="0"/>
                  </a:lnTo>
                  <a:lnTo>
                    <a:pt x="386381" y="1524"/>
                  </a:lnTo>
                  <a:lnTo>
                    <a:pt x="434882" y="9282"/>
                  </a:lnTo>
                  <a:lnTo>
                    <a:pt x="480231" y="22865"/>
                  </a:lnTo>
                  <a:lnTo>
                    <a:pt x="521682" y="41866"/>
                  </a:lnTo>
                  <a:lnTo>
                    <a:pt x="558488" y="65878"/>
                  </a:lnTo>
                  <a:lnTo>
                    <a:pt x="589903" y="94491"/>
                  </a:lnTo>
                  <a:lnTo>
                    <a:pt x="615182" y="127300"/>
                  </a:lnTo>
                  <a:lnTo>
                    <a:pt x="633579" y="163896"/>
                  </a:lnTo>
                  <a:lnTo>
                    <a:pt x="644348" y="203871"/>
                  </a:lnTo>
                  <a:lnTo>
                    <a:pt x="646711" y="245208"/>
                  </a:lnTo>
                  <a:lnTo>
                    <a:pt x="640775" y="285747"/>
                  </a:lnTo>
                  <a:lnTo>
                    <a:pt x="627119" y="324864"/>
                  </a:lnTo>
                  <a:lnTo>
                    <a:pt x="606321" y="361936"/>
                  </a:lnTo>
                  <a:lnTo>
                    <a:pt x="578959" y="396339"/>
                  </a:lnTo>
                  <a:lnTo>
                    <a:pt x="545611" y="427451"/>
                  </a:lnTo>
                  <a:lnTo>
                    <a:pt x="506856" y="454647"/>
                  </a:lnTo>
                  <a:lnTo>
                    <a:pt x="463272" y="477305"/>
                  </a:lnTo>
                  <a:lnTo>
                    <a:pt x="415438" y="494801"/>
                  </a:lnTo>
                  <a:lnTo>
                    <a:pt x="363932" y="506512"/>
                  </a:lnTo>
                  <a:lnTo>
                    <a:pt x="311333" y="511624"/>
                  </a:lnTo>
                  <a:lnTo>
                    <a:pt x="260406" y="510090"/>
                  </a:lnTo>
                  <a:lnTo>
                    <a:pt x="211896" y="502318"/>
                  </a:lnTo>
                  <a:lnTo>
                    <a:pt x="166543" y="488717"/>
                  </a:lnTo>
                  <a:lnTo>
                    <a:pt x="125092" y="469698"/>
                  </a:lnTo>
                  <a:lnTo>
                    <a:pt x="88286" y="445668"/>
                  </a:lnTo>
                  <a:lnTo>
                    <a:pt x="56867" y="417037"/>
                  </a:lnTo>
                  <a:lnTo>
                    <a:pt x="31578" y="384214"/>
                  </a:lnTo>
                  <a:lnTo>
                    <a:pt x="13162" y="347608"/>
                  </a:lnTo>
                  <a:lnTo>
                    <a:pt x="2363" y="307630"/>
                  </a:lnTo>
                  <a:lnTo>
                    <a:pt x="0" y="266296"/>
                  </a:lnTo>
                  <a:lnTo>
                    <a:pt x="5936" y="225767"/>
                  </a:lnTo>
                  <a:lnTo>
                    <a:pt x="19595" y="186664"/>
                  </a:lnTo>
                  <a:lnTo>
                    <a:pt x="40398" y="149609"/>
                  </a:lnTo>
                  <a:lnTo>
                    <a:pt x="67768" y="115225"/>
                  </a:lnTo>
                  <a:lnTo>
                    <a:pt x="101127" y="84132"/>
                  </a:lnTo>
                  <a:lnTo>
                    <a:pt x="139898" y="56953"/>
                  </a:lnTo>
                  <a:lnTo>
                    <a:pt x="183503" y="34309"/>
                  </a:lnTo>
                  <a:lnTo>
                    <a:pt x="231365" y="16823"/>
                  </a:lnTo>
                  <a:lnTo>
                    <a:pt x="282906" y="5116"/>
                  </a:lnTo>
                  <a:close/>
                </a:path>
              </a:pathLst>
            </a:custGeom>
            <a:ln w="28575">
              <a:solidFill>
                <a:srgbClr val="C00000"/>
              </a:solidFill>
            </a:ln>
          </p:spPr>
          <p:txBody>
            <a:bodyPr wrap="square" lIns="0" tIns="0" rIns="0" bIns="0" rtlCol="0"/>
            <a:lstStyle/>
            <a:p>
              <a:endParaRPr/>
            </a:p>
          </p:txBody>
        </p:sp>
      </p:grpSp>
      <p:sp>
        <p:nvSpPr>
          <p:cNvPr id="39" name="object 39"/>
          <p:cNvSpPr/>
          <p:nvPr/>
        </p:nvSpPr>
        <p:spPr>
          <a:xfrm>
            <a:off x="10248900" y="6513574"/>
            <a:ext cx="1874520" cy="275844"/>
          </a:xfrm>
          <a:prstGeom prst="rect">
            <a:avLst/>
          </a:prstGeom>
          <a:blipFill>
            <a:blip r:embed="rId11"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6185" y="1964563"/>
            <a:ext cx="3324860" cy="4155625"/>
          </a:xfrm>
          <a:prstGeom prst="rect">
            <a:avLst/>
          </a:prstGeom>
        </p:spPr>
        <p:txBody>
          <a:bodyPr vert="horz" wrap="square" lIns="0" tIns="13335" rIns="0" bIns="0" rtlCol="0">
            <a:spAutoFit/>
          </a:bodyPr>
          <a:lstStyle/>
          <a:p>
            <a:pPr marL="286385" indent="-287020">
              <a:lnSpc>
                <a:spcPct val="100000"/>
              </a:lnSpc>
              <a:spcBef>
                <a:spcPts val="105"/>
              </a:spcBef>
              <a:buFont typeface="Arial"/>
              <a:buChar char="•"/>
              <a:tabLst>
                <a:tab pos="286385" algn="l"/>
                <a:tab pos="287020" algn="l"/>
              </a:tabLst>
            </a:pPr>
            <a:r>
              <a:rPr sz="2000" dirty="0">
                <a:solidFill>
                  <a:srgbClr val="56555A"/>
                </a:solidFill>
                <a:latin typeface="Arial Black"/>
                <a:cs typeface="Arial Black"/>
              </a:rPr>
              <a:t>Simple to implement</a:t>
            </a:r>
            <a:endParaRPr sz="2000" dirty="0">
              <a:latin typeface="Arial Black"/>
              <a:cs typeface="Arial Black"/>
            </a:endParaRPr>
          </a:p>
          <a:p>
            <a:pPr marL="295275">
              <a:lnSpc>
                <a:spcPct val="100000"/>
              </a:lnSpc>
              <a:spcBef>
                <a:spcPts val="20"/>
              </a:spcBef>
            </a:pPr>
            <a:r>
              <a:rPr sz="1400" dirty="0">
                <a:solidFill>
                  <a:srgbClr val="56555A"/>
                </a:solidFill>
                <a:latin typeface="Arial Black"/>
                <a:cs typeface="Arial Black"/>
              </a:rPr>
              <a:t>(so many people can use it)</a:t>
            </a:r>
            <a:endParaRPr sz="1400" dirty="0">
              <a:latin typeface="Arial Black"/>
              <a:cs typeface="Arial Black"/>
            </a:endParaRPr>
          </a:p>
          <a:p>
            <a:pPr>
              <a:lnSpc>
                <a:spcPct val="100000"/>
              </a:lnSpc>
              <a:spcBef>
                <a:spcPts val="50"/>
              </a:spcBef>
            </a:pPr>
            <a:endParaRPr sz="1650" dirty="0">
              <a:latin typeface="Arial Black"/>
              <a:cs typeface="Arial Black"/>
            </a:endParaRPr>
          </a:p>
          <a:p>
            <a:pPr marL="286385" indent="-287020">
              <a:lnSpc>
                <a:spcPct val="100000"/>
              </a:lnSpc>
              <a:spcBef>
                <a:spcPts val="5"/>
              </a:spcBef>
              <a:buFont typeface="Arial"/>
              <a:buChar char="•"/>
              <a:tabLst>
                <a:tab pos="286385" algn="l"/>
                <a:tab pos="287020" algn="l"/>
              </a:tabLst>
            </a:pPr>
            <a:r>
              <a:rPr sz="2000" dirty="0">
                <a:solidFill>
                  <a:srgbClr val="56555A"/>
                </a:solidFill>
                <a:latin typeface="Arial Black"/>
                <a:cs typeface="Arial Black"/>
              </a:rPr>
              <a:t>Computationally efficient</a:t>
            </a:r>
            <a:endParaRPr sz="2000" dirty="0">
              <a:latin typeface="Arial Black"/>
              <a:cs typeface="Arial Black"/>
            </a:endParaRPr>
          </a:p>
          <a:p>
            <a:pPr marL="286385" marR="5080">
              <a:lnSpc>
                <a:spcPct val="100000"/>
              </a:lnSpc>
              <a:spcBef>
                <a:spcPts val="20"/>
              </a:spcBef>
            </a:pPr>
            <a:r>
              <a:rPr sz="1400" dirty="0">
                <a:solidFill>
                  <a:srgbClr val="56555A"/>
                </a:solidFill>
                <a:latin typeface="Arial Black"/>
                <a:cs typeface="Arial Black"/>
              </a:rPr>
              <a:t>(it takes considerably less time than any  hierarchical clustering model)</a:t>
            </a:r>
            <a:endParaRPr sz="1400" dirty="0">
              <a:latin typeface="Arial Black"/>
              <a:cs typeface="Arial Black"/>
            </a:endParaRPr>
          </a:p>
          <a:p>
            <a:pPr>
              <a:lnSpc>
                <a:spcPct val="100000"/>
              </a:lnSpc>
              <a:spcBef>
                <a:spcPts val="50"/>
              </a:spcBef>
            </a:pPr>
            <a:endParaRPr sz="1650" dirty="0">
              <a:latin typeface="Arial Black"/>
              <a:cs typeface="Arial Black"/>
            </a:endParaRPr>
          </a:p>
          <a:p>
            <a:pPr marL="286385" indent="-287020">
              <a:lnSpc>
                <a:spcPct val="100000"/>
              </a:lnSpc>
              <a:buFont typeface="Arial"/>
              <a:buChar char="•"/>
              <a:tabLst>
                <a:tab pos="286385" algn="l"/>
                <a:tab pos="287020" algn="l"/>
              </a:tabLst>
            </a:pPr>
            <a:r>
              <a:rPr sz="2000" dirty="0">
                <a:solidFill>
                  <a:srgbClr val="56555A"/>
                </a:solidFill>
                <a:latin typeface="Arial Black"/>
                <a:cs typeface="Arial Black"/>
              </a:rPr>
              <a:t>Widely used</a:t>
            </a:r>
            <a:endParaRPr sz="2000" dirty="0">
              <a:latin typeface="Arial Black"/>
              <a:cs typeface="Arial Black"/>
            </a:endParaRPr>
          </a:p>
          <a:p>
            <a:pPr marL="245110">
              <a:lnSpc>
                <a:spcPct val="100000"/>
              </a:lnSpc>
              <a:spcBef>
                <a:spcPts val="30"/>
              </a:spcBef>
            </a:pPr>
            <a:r>
              <a:rPr sz="1400" dirty="0">
                <a:solidFill>
                  <a:srgbClr val="56555A"/>
                </a:solidFill>
                <a:latin typeface="Arial Black"/>
                <a:cs typeface="Arial Black"/>
              </a:rPr>
              <a:t>(popular, therefore, in demand)</a:t>
            </a:r>
            <a:endParaRPr sz="1400" dirty="0">
              <a:latin typeface="Arial Black"/>
              <a:cs typeface="Arial Black"/>
            </a:endParaRPr>
          </a:p>
          <a:p>
            <a:pPr>
              <a:lnSpc>
                <a:spcPct val="100000"/>
              </a:lnSpc>
              <a:spcBef>
                <a:spcPts val="45"/>
              </a:spcBef>
            </a:pPr>
            <a:endParaRPr sz="1650" dirty="0">
              <a:latin typeface="Arial Black"/>
              <a:cs typeface="Arial Black"/>
            </a:endParaRPr>
          </a:p>
          <a:p>
            <a:pPr marL="286385" indent="-287020">
              <a:lnSpc>
                <a:spcPct val="100000"/>
              </a:lnSpc>
              <a:buFont typeface="Arial"/>
              <a:buChar char="•"/>
              <a:tabLst>
                <a:tab pos="286385" algn="l"/>
                <a:tab pos="287020" algn="l"/>
              </a:tabLst>
            </a:pPr>
            <a:r>
              <a:rPr sz="2000" dirty="0" smtClean="0">
                <a:solidFill>
                  <a:srgbClr val="56555A"/>
                </a:solidFill>
                <a:latin typeface="Arial Black"/>
                <a:cs typeface="Arial Black"/>
              </a:rPr>
              <a:t>Always yields a result</a:t>
            </a:r>
            <a:endParaRPr sz="2000" dirty="0" smtClean="0">
              <a:latin typeface="Arial Black"/>
              <a:cs typeface="Arial Black"/>
            </a:endParaRPr>
          </a:p>
          <a:p>
            <a:pPr marL="286385">
              <a:lnSpc>
                <a:spcPct val="100000"/>
              </a:lnSpc>
              <a:spcBef>
                <a:spcPts val="25"/>
              </a:spcBef>
            </a:pPr>
            <a:r>
              <a:rPr sz="1400" dirty="0" smtClean="0">
                <a:solidFill>
                  <a:srgbClr val="56555A"/>
                </a:solidFill>
                <a:latin typeface="Arial Black"/>
                <a:cs typeface="Arial Black"/>
              </a:rPr>
              <a:t>(also a con as it may be deceiving)</a:t>
            </a:r>
            <a:endParaRPr sz="1400" dirty="0">
              <a:latin typeface="Arial Black"/>
              <a:cs typeface="Arial Black"/>
            </a:endParaRPr>
          </a:p>
        </p:txBody>
      </p:sp>
      <p:sp>
        <p:nvSpPr>
          <p:cNvPr id="3" name="object 3"/>
          <p:cNvSpPr/>
          <p:nvPr/>
        </p:nvSpPr>
        <p:spPr>
          <a:xfrm>
            <a:off x="1871472" y="1168908"/>
            <a:ext cx="3865245" cy="449580"/>
          </a:xfrm>
          <a:custGeom>
            <a:avLst/>
            <a:gdLst/>
            <a:ahLst/>
            <a:cxnLst/>
            <a:rect l="l" t="t" r="r" b="b"/>
            <a:pathLst>
              <a:path w="3865245" h="449580">
                <a:moveTo>
                  <a:pt x="3864864" y="0"/>
                </a:moveTo>
                <a:lnTo>
                  <a:pt x="0" y="0"/>
                </a:lnTo>
                <a:lnTo>
                  <a:pt x="0" y="449579"/>
                </a:lnTo>
                <a:lnTo>
                  <a:pt x="3864864" y="449579"/>
                </a:lnTo>
                <a:lnTo>
                  <a:pt x="3864864" y="0"/>
                </a:lnTo>
                <a:close/>
              </a:path>
            </a:pathLst>
          </a:custGeom>
          <a:solidFill>
            <a:srgbClr val="96AD9F"/>
          </a:solidFill>
        </p:spPr>
        <p:txBody>
          <a:bodyPr wrap="square" lIns="0" tIns="0" rIns="0" bIns="0" rtlCol="0"/>
          <a:lstStyle/>
          <a:p>
            <a:endParaRPr/>
          </a:p>
        </p:txBody>
      </p:sp>
      <p:sp>
        <p:nvSpPr>
          <p:cNvPr id="4" name="object 4"/>
          <p:cNvSpPr txBox="1"/>
          <p:nvPr/>
        </p:nvSpPr>
        <p:spPr>
          <a:xfrm>
            <a:off x="1874520" y="1168908"/>
            <a:ext cx="3863340" cy="384721"/>
          </a:xfrm>
          <a:prstGeom prst="rect">
            <a:avLst/>
          </a:prstGeom>
          <a:solidFill>
            <a:srgbClr val="96AD9F"/>
          </a:solidFill>
        </p:spPr>
        <p:txBody>
          <a:bodyPr vert="horz" wrap="square" lIns="0" tIns="60960" rIns="0" bIns="0" rtlCol="0">
            <a:spAutoFit/>
          </a:bodyPr>
          <a:lstStyle/>
          <a:p>
            <a:pPr algn="ctr">
              <a:lnSpc>
                <a:spcPct val="100000"/>
              </a:lnSpc>
              <a:spcBef>
                <a:spcPts val="480"/>
              </a:spcBef>
            </a:pPr>
            <a:r>
              <a:rPr sz="2100" b="1" dirty="0">
                <a:solidFill>
                  <a:srgbClr val="FFFFFF"/>
                </a:solidFill>
                <a:latin typeface="Trebuchet MS"/>
                <a:cs typeface="Trebuchet MS"/>
              </a:rPr>
              <a:t>PROS</a:t>
            </a:r>
            <a:endParaRPr sz="2100">
              <a:latin typeface="Trebuchet MS"/>
              <a:cs typeface="Trebuchet MS"/>
            </a:endParaRPr>
          </a:p>
        </p:txBody>
      </p:sp>
      <p:sp>
        <p:nvSpPr>
          <p:cNvPr id="5" name="object 5"/>
          <p:cNvSpPr/>
          <p:nvPr/>
        </p:nvSpPr>
        <p:spPr>
          <a:xfrm>
            <a:off x="6457188" y="1618487"/>
            <a:ext cx="3863340" cy="4932587"/>
          </a:xfrm>
          <a:custGeom>
            <a:avLst/>
            <a:gdLst/>
            <a:ahLst/>
            <a:cxnLst/>
            <a:rect l="l" t="t" r="r" b="b"/>
            <a:pathLst>
              <a:path w="3863340" h="4198620">
                <a:moveTo>
                  <a:pt x="3863340" y="0"/>
                </a:moveTo>
                <a:lnTo>
                  <a:pt x="0" y="0"/>
                </a:lnTo>
                <a:lnTo>
                  <a:pt x="0" y="4198620"/>
                </a:lnTo>
                <a:lnTo>
                  <a:pt x="3863340" y="4198620"/>
                </a:lnTo>
                <a:lnTo>
                  <a:pt x="3863340" y="0"/>
                </a:lnTo>
                <a:close/>
              </a:path>
            </a:pathLst>
          </a:custGeom>
          <a:solidFill>
            <a:srgbClr val="D5DBD7"/>
          </a:solidFill>
        </p:spPr>
        <p:txBody>
          <a:bodyPr wrap="square" lIns="0" tIns="0" rIns="0" bIns="0" rtlCol="0"/>
          <a:lstStyle/>
          <a:p>
            <a:endParaRPr/>
          </a:p>
        </p:txBody>
      </p:sp>
      <p:sp>
        <p:nvSpPr>
          <p:cNvPr id="6" name="object 6"/>
          <p:cNvSpPr txBox="1">
            <a:spLocks noGrp="1"/>
          </p:cNvSpPr>
          <p:nvPr>
            <p:ph sz="half" idx="3"/>
          </p:nvPr>
        </p:nvSpPr>
        <p:spPr>
          <a:xfrm>
            <a:off x="6580631" y="1964563"/>
            <a:ext cx="3503295" cy="4371068"/>
          </a:xfrm>
          <a:prstGeom prst="rect">
            <a:avLst/>
          </a:prstGeom>
        </p:spPr>
        <p:txBody>
          <a:bodyPr vert="horz" wrap="square" lIns="0" tIns="13335" rIns="0" bIns="0" rtlCol="0">
            <a:spAutoFit/>
          </a:bodyPr>
          <a:lstStyle/>
          <a:p>
            <a:pPr marL="362585" indent="-363220">
              <a:lnSpc>
                <a:spcPct val="100000"/>
              </a:lnSpc>
              <a:spcBef>
                <a:spcPts val="105"/>
              </a:spcBef>
              <a:buFont typeface="Arial"/>
              <a:buChar char="•"/>
              <a:tabLst>
                <a:tab pos="362585" algn="l"/>
                <a:tab pos="363220" algn="l"/>
              </a:tabLst>
            </a:pPr>
            <a:r>
              <a:rPr dirty="0"/>
              <a:t>We need to pick K</a:t>
            </a:r>
          </a:p>
          <a:p>
            <a:pPr marL="362585">
              <a:lnSpc>
                <a:spcPct val="100000"/>
              </a:lnSpc>
              <a:spcBef>
                <a:spcPts val="20"/>
              </a:spcBef>
            </a:pPr>
            <a:r>
              <a:rPr sz="1400" dirty="0"/>
              <a:t>(often, we don’t know how many </a:t>
            </a:r>
            <a:r>
              <a:rPr sz="1400" dirty="0" smtClean="0"/>
              <a:t>clusters</a:t>
            </a:r>
            <a:r>
              <a:rPr lang="fr-FR" sz="1400" dirty="0" smtClean="0"/>
              <a:t> </a:t>
            </a:r>
            <a:r>
              <a:rPr sz="1400" dirty="0" smtClean="0"/>
              <a:t>we </a:t>
            </a:r>
            <a:r>
              <a:rPr sz="1400" dirty="0"/>
              <a:t>need)</a:t>
            </a:r>
          </a:p>
          <a:p>
            <a:pPr>
              <a:lnSpc>
                <a:spcPct val="100000"/>
              </a:lnSpc>
              <a:spcBef>
                <a:spcPts val="50"/>
              </a:spcBef>
            </a:pPr>
            <a:endParaRPr sz="1650" dirty="0"/>
          </a:p>
          <a:p>
            <a:pPr marL="362585" indent="-363220">
              <a:lnSpc>
                <a:spcPct val="100000"/>
              </a:lnSpc>
              <a:spcBef>
                <a:spcPts val="5"/>
              </a:spcBef>
              <a:buFont typeface="Arial"/>
              <a:buChar char="•"/>
              <a:tabLst>
                <a:tab pos="362585" algn="l"/>
                <a:tab pos="363220" algn="l"/>
              </a:tabLst>
            </a:pPr>
            <a:r>
              <a:rPr dirty="0"/>
              <a:t>Sensitive to initialization</a:t>
            </a:r>
          </a:p>
          <a:p>
            <a:pPr marL="362585" marR="443230">
              <a:lnSpc>
                <a:spcPct val="100000"/>
              </a:lnSpc>
              <a:spcBef>
                <a:spcPts val="20"/>
              </a:spcBef>
            </a:pPr>
            <a:r>
              <a:rPr sz="1400" dirty="0"/>
              <a:t>(but we can use methods such as  kmeans++ to determine the seeds)</a:t>
            </a:r>
          </a:p>
          <a:p>
            <a:pPr>
              <a:lnSpc>
                <a:spcPct val="100000"/>
              </a:lnSpc>
              <a:spcBef>
                <a:spcPts val="55"/>
              </a:spcBef>
            </a:pPr>
            <a:endParaRPr sz="1650" dirty="0"/>
          </a:p>
          <a:p>
            <a:pPr marL="362585" indent="-363220">
              <a:lnSpc>
                <a:spcPct val="100000"/>
              </a:lnSpc>
              <a:buFont typeface="Arial"/>
              <a:buChar char="•"/>
              <a:tabLst>
                <a:tab pos="362585" algn="l"/>
                <a:tab pos="363220" algn="l"/>
              </a:tabLst>
            </a:pPr>
            <a:r>
              <a:rPr dirty="0"/>
              <a:t>Sensitive to outliers</a:t>
            </a:r>
          </a:p>
          <a:p>
            <a:pPr marL="362585">
              <a:lnSpc>
                <a:spcPct val="100000"/>
              </a:lnSpc>
              <a:spcBef>
                <a:spcPts val="25"/>
              </a:spcBef>
            </a:pPr>
            <a:r>
              <a:rPr sz="1400" dirty="0"/>
              <a:t>(by far the biggest downside of k-means)</a:t>
            </a:r>
          </a:p>
          <a:p>
            <a:pPr>
              <a:lnSpc>
                <a:spcPct val="100000"/>
              </a:lnSpc>
              <a:spcBef>
                <a:spcPts val="45"/>
              </a:spcBef>
            </a:pPr>
            <a:endParaRPr sz="1650" dirty="0"/>
          </a:p>
          <a:p>
            <a:pPr marL="362585" indent="-363220">
              <a:lnSpc>
                <a:spcPct val="100000"/>
              </a:lnSpc>
              <a:buFont typeface="Arial"/>
              <a:buChar char="•"/>
              <a:tabLst>
                <a:tab pos="362585" algn="l"/>
                <a:tab pos="363220" algn="l"/>
              </a:tabLst>
            </a:pPr>
            <a:r>
              <a:rPr dirty="0"/>
              <a:t>Produces spherical solutions</a:t>
            </a:r>
          </a:p>
          <a:p>
            <a:pPr marL="362585">
              <a:lnSpc>
                <a:spcPct val="100000"/>
              </a:lnSpc>
              <a:spcBef>
                <a:spcPts val="25"/>
              </a:spcBef>
            </a:pPr>
            <a:r>
              <a:rPr sz="1400" dirty="0"/>
              <a:t>(thus, not as generalizable)</a:t>
            </a:r>
          </a:p>
        </p:txBody>
      </p:sp>
      <p:sp>
        <p:nvSpPr>
          <p:cNvPr id="7" name="object 7"/>
          <p:cNvSpPr/>
          <p:nvPr/>
        </p:nvSpPr>
        <p:spPr>
          <a:xfrm>
            <a:off x="6455664" y="1168908"/>
            <a:ext cx="3862070" cy="449580"/>
          </a:xfrm>
          <a:custGeom>
            <a:avLst/>
            <a:gdLst/>
            <a:ahLst/>
            <a:cxnLst/>
            <a:rect l="l" t="t" r="r" b="b"/>
            <a:pathLst>
              <a:path w="3862070" h="449580">
                <a:moveTo>
                  <a:pt x="3861816" y="0"/>
                </a:moveTo>
                <a:lnTo>
                  <a:pt x="0" y="0"/>
                </a:lnTo>
                <a:lnTo>
                  <a:pt x="0" y="449579"/>
                </a:lnTo>
                <a:lnTo>
                  <a:pt x="3861816" y="449579"/>
                </a:lnTo>
                <a:lnTo>
                  <a:pt x="3861816" y="0"/>
                </a:lnTo>
                <a:close/>
              </a:path>
            </a:pathLst>
          </a:custGeom>
          <a:solidFill>
            <a:srgbClr val="96AD9F"/>
          </a:solidFill>
        </p:spPr>
        <p:txBody>
          <a:bodyPr wrap="square" lIns="0" tIns="0" rIns="0" bIns="0" rtlCol="0"/>
          <a:lstStyle/>
          <a:p>
            <a:endParaRPr/>
          </a:p>
        </p:txBody>
      </p:sp>
      <p:sp>
        <p:nvSpPr>
          <p:cNvPr id="8" name="object 8"/>
          <p:cNvSpPr txBox="1"/>
          <p:nvPr/>
        </p:nvSpPr>
        <p:spPr>
          <a:xfrm>
            <a:off x="6457188" y="1168908"/>
            <a:ext cx="3863340" cy="384721"/>
          </a:xfrm>
          <a:prstGeom prst="rect">
            <a:avLst/>
          </a:prstGeom>
          <a:solidFill>
            <a:srgbClr val="96AD9F"/>
          </a:solidFill>
        </p:spPr>
        <p:txBody>
          <a:bodyPr vert="horz" wrap="square" lIns="0" tIns="60960" rIns="0" bIns="0" rtlCol="0">
            <a:spAutoFit/>
          </a:bodyPr>
          <a:lstStyle/>
          <a:p>
            <a:pPr algn="ctr">
              <a:lnSpc>
                <a:spcPct val="100000"/>
              </a:lnSpc>
              <a:spcBef>
                <a:spcPts val="480"/>
              </a:spcBef>
            </a:pPr>
            <a:r>
              <a:rPr sz="2100" b="1" dirty="0">
                <a:solidFill>
                  <a:srgbClr val="FFFFFF"/>
                </a:solidFill>
                <a:latin typeface="Trebuchet MS"/>
                <a:cs typeface="Trebuchet MS"/>
              </a:rPr>
              <a:t>CONS</a:t>
            </a:r>
            <a:endParaRPr sz="2100">
              <a:latin typeface="Trebuchet MS"/>
              <a:cs typeface="Trebuchet MS"/>
            </a:endParaRPr>
          </a:p>
        </p:txBody>
      </p:sp>
      <p:sp>
        <p:nvSpPr>
          <p:cNvPr id="9" name="object 9"/>
          <p:cNvSpPr/>
          <p:nvPr/>
        </p:nvSpPr>
        <p:spPr>
          <a:xfrm>
            <a:off x="0" y="161544"/>
            <a:ext cx="12192000" cy="638810"/>
          </a:xfrm>
          <a:custGeom>
            <a:avLst/>
            <a:gdLst/>
            <a:ahLst/>
            <a:cxnLst/>
            <a:rect l="l" t="t" r="r" b="b"/>
            <a:pathLst>
              <a:path w="12192000" h="638810">
                <a:moveTo>
                  <a:pt x="12192000" y="0"/>
                </a:moveTo>
                <a:lnTo>
                  <a:pt x="0" y="0"/>
                </a:lnTo>
                <a:lnTo>
                  <a:pt x="0" y="638555"/>
                </a:lnTo>
                <a:lnTo>
                  <a:pt x="12192000" y="638555"/>
                </a:lnTo>
                <a:lnTo>
                  <a:pt x="12192000" y="0"/>
                </a:lnTo>
                <a:close/>
              </a:path>
            </a:pathLst>
          </a:custGeom>
          <a:solidFill>
            <a:srgbClr val="EAEEEB"/>
          </a:solidFill>
        </p:spPr>
        <p:txBody>
          <a:bodyPr wrap="square" lIns="0" tIns="0" rIns="0" bIns="0" rtlCol="0"/>
          <a:lstStyle/>
          <a:p>
            <a:endParaRPr/>
          </a:p>
        </p:txBody>
      </p:sp>
      <p:sp>
        <p:nvSpPr>
          <p:cNvPr id="10" name="object 10"/>
          <p:cNvSpPr txBox="1">
            <a:spLocks noGrp="1"/>
          </p:cNvSpPr>
          <p:nvPr>
            <p:ph type="title"/>
          </p:nvPr>
        </p:nvSpPr>
        <p:spPr>
          <a:xfrm>
            <a:off x="3263265" y="216154"/>
            <a:ext cx="5670550" cy="452120"/>
          </a:xfrm>
          <a:prstGeom prst="rect">
            <a:avLst/>
          </a:prstGeom>
        </p:spPr>
        <p:txBody>
          <a:bodyPr vert="horz" wrap="square" lIns="0" tIns="12065" rIns="0" bIns="0" rtlCol="0">
            <a:spAutoFit/>
          </a:bodyPr>
          <a:lstStyle/>
          <a:p>
            <a:pPr marL="12700">
              <a:lnSpc>
                <a:spcPct val="100000"/>
              </a:lnSpc>
              <a:spcBef>
                <a:spcPts val="95"/>
              </a:spcBef>
            </a:pPr>
            <a:r>
              <a:rPr dirty="0"/>
              <a:t>K-means</a:t>
            </a:r>
            <a:r>
              <a:rPr spc="-190" dirty="0"/>
              <a:t> </a:t>
            </a:r>
            <a:r>
              <a:rPr spc="-40" dirty="0"/>
              <a:t>clustering</a:t>
            </a:r>
            <a:r>
              <a:rPr spc="-195" dirty="0"/>
              <a:t> </a:t>
            </a:r>
            <a:r>
              <a:rPr spc="100" dirty="0"/>
              <a:t>-</a:t>
            </a:r>
            <a:r>
              <a:rPr spc="-200" dirty="0"/>
              <a:t> </a:t>
            </a:r>
            <a:r>
              <a:rPr spc="-5" dirty="0"/>
              <a:t>pros</a:t>
            </a:r>
            <a:r>
              <a:rPr spc="-190" dirty="0"/>
              <a:t> </a:t>
            </a:r>
            <a:r>
              <a:rPr spc="15" dirty="0"/>
              <a:t>and</a:t>
            </a:r>
            <a:r>
              <a:rPr spc="-175" dirty="0"/>
              <a:t> </a:t>
            </a:r>
            <a:r>
              <a:rPr spc="-15" dirty="0"/>
              <a:t>cons</a:t>
            </a:r>
          </a:p>
        </p:txBody>
      </p:sp>
      <p:sp>
        <p:nvSpPr>
          <p:cNvPr id="11" name="object 11"/>
          <p:cNvSpPr/>
          <p:nvPr/>
        </p:nvSpPr>
        <p:spPr>
          <a:xfrm>
            <a:off x="10248900" y="6513574"/>
            <a:ext cx="1874520" cy="2758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2164" y="216154"/>
            <a:ext cx="2140585" cy="452120"/>
          </a:xfrm>
          <a:prstGeom prst="rect">
            <a:avLst/>
          </a:prstGeom>
        </p:spPr>
        <p:txBody>
          <a:bodyPr vert="horz" wrap="square" lIns="0" tIns="12065" rIns="0" bIns="0" rtlCol="0">
            <a:spAutoFit/>
          </a:bodyPr>
          <a:lstStyle/>
          <a:p>
            <a:pPr marL="12700">
              <a:lnSpc>
                <a:spcPct val="100000"/>
              </a:lnSpc>
              <a:spcBef>
                <a:spcPts val="95"/>
              </a:spcBef>
            </a:pPr>
            <a:r>
              <a:rPr spc="-50" dirty="0"/>
              <a:t>Classification</a:t>
            </a:r>
          </a:p>
        </p:txBody>
      </p:sp>
      <p:sp>
        <p:nvSpPr>
          <p:cNvPr id="3" name="object 3"/>
          <p:cNvSpPr/>
          <p:nvPr/>
        </p:nvSpPr>
        <p:spPr>
          <a:xfrm>
            <a:off x="966216" y="800099"/>
            <a:ext cx="10441305" cy="81280"/>
          </a:xfrm>
          <a:custGeom>
            <a:avLst/>
            <a:gdLst/>
            <a:ahLst/>
            <a:cxnLst/>
            <a:rect l="l" t="t" r="r" b="b"/>
            <a:pathLst>
              <a:path w="10441305" h="81280">
                <a:moveTo>
                  <a:pt x="4367784" y="1524"/>
                </a:moveTo>
                <a:lnTo>
                  <a:pt x="0" y="1524"/>
                </a:lnTo>
                <a:lnTo>
                  <a:pt x="0" y="76200"/>
                </a:lnTo>
                <a:lnTo>
                  <a:pt x="4367784" y="76200"/>
                </a:lnTo>
                <a:lnTo>
                  <a:pt x="4367784" y="1524"/>
                </a:lnTo>
                <a:close/>
              </a:path>
              <a:path w="10441305" h="81280">
                <a:moveTo>
                  <a:pt x="10440924" y="0"/>
                </a:moveTo>
                <a:lnTo>
                  <a:pt x="5501640" y="0"/>
                </a:lnTo>
                <a:lnTo>
                  <a:pt x="5501640" y="80772"/>
                </a:lnTo>
                <a:lnTo>
                  <a:pt x="10440924" y="80772"/>
                </a:lnTo>
                <a:lnTo>
                  <a:pt x="10440924" y="0"/>
                </a:lnTo>
                <a:close/>
              </a:path>
            </a:pathLst>
          </a:custGeom>
          <a:solidFill>
            <a:srgbClr val="FFC000"/>
          </a:solidFill>
        </p:spPr>
        <p:txBody>
          <a:bodyPr wrap="square" lIns="0" tIns="0" rIns="0" bIns="0" rtlCol="0"/>
          <a:lstStyle/>
          <a:p>
            <a:endParaRPr/>
          </a:p>
        </p:txBody>
      </p:sp>
      <p:sp>
        <p:nvSpPr>
          <p:cNvPr id="4" name="object 4"/>
          <p:cNvSpPr txBox="1"/>
          <p:nvPr/>
        </p:nvSpPr>
        <p:spPr>
          <a:xfrm>
            <a:off x="5746496" y="216154"/>
            <a:ext cx="361315" cy="452120"/>
          </a:xfrm>
          <a:prstGeom prst="rect">
            <a:avLst/>
          </a:prstGeom>
        </p:spPr>
        <p:txBody>
          <a:bodyPr vert="horz" wrap="square" lIns="0" tIns="12065" rIns="0" bIns="0" rtlCol="0">
            <a:spAutoFit/>
          </a:bodyPr>
          <a:lstStyle/>
          <a:p>
            <a:pPr marL="12700">
              <a:lnSpc>
                <a:spcPct val="100000"/>
              </a:lnSpc>
              <a:spcBef>
                <a:spcPts val="95"/>
              </a:spcBef>
            </a:pPr>
            <a:r>
              <a:rPr sz="2800" b="1" spc="-25" dirty="0">
                <a:solidFill>
                  <a:srgbClr val="56555A"/>
                </a:solidFill>
                <a:latin typeface="Trebuchet MS"/>
                <a:cs typeface="Trebuchet MS"/>
              </a:rPr>
              <a:t>vs</a:t>
            </a:r>
            <a:endParaRPr sz="2800">
              <a:latin typeface="Trebuchet MS"/>
              <a:cs typeface="Trebuchet MS"/>
            </a:endParaRPr>
          </a:p>
        </p:txBody>
      </p:sp>
      <p:sp>
        <p:nvSpPr>
          <p:cNvPr id="5" name="object 5"/>
          <p:cNvSpPr txBox="1"/>
          <p:nvPr/>
        </p:nvSpPr>
        <p:spPr>
          <a:xfrm>
            <a:off x="924560" y="1167841"/>
            <a:ext cx="4450080" cy="3168175"/>
          </a:xfrm>
          <a:prstGeom prst="rect">
            <a:avLst/>
          </a:prstGeom>
        </p:spPr>
        <p:txBody>
          <a:bodyPr vert="horz" wrap="square" lIns="0" tIns="13335" rIns="0" bIns="0" rtlCol="0">
            <a:spAutoFit/>
          </a:bodyPr>
          <a:lstStyle/>
          <a:p>
            <a:pPr algn="ctr">
              <a:lnSpc>
                <a:spcPct val="100000"/>
              </a:lnSpc>
              <a:spcBef>
                <a:spcPts val="105"/>
              </a:spcBef>
            </a:pPr>
            <a:r>
              <a:rPr sz="1400" dirty="0">
                <a:solidFill>
                  <a:srgbClr val="56555A"/>
                </a:solidFill>
                <a:latin typeface="Arial Black"/>
                <a:cs typeface="Arial Black"/>
              </a:rPr>
              <a:t>Classification is a typical example of supervised learning.</a:t>
            </a:r>
            <a:endParaRPr sz="1400" dirty="0">
              <a:latin typeface="Arial Black"/>
              <a:cs typeface="Arial Black"/>
            </a:endParaRPr>
          </a:p>
          <a:p>
            <a:pPr>
              <a:lnSpc>
                <a:spcPct val="100000"/>
              </a:lnSpc>
              <a:spcBef>
                <a:spcPts val="60"/>
              </a:spcBef>
            </a:pPr>
            <a:endParaRPr sz="1150" dirty="0">
              <a:latin typeface="Arial Black"/>
              <a:cs typeface="Arial Black"/>
            </a:endParaRPr>
          </a:p>
          <a:p>
            <a:pPr marL="82550" marR="76200" indent="1905" algn="ctr">
              <a:lnSpc>
                <a:spcPct val="100000"/>
              </a:lnSpc>
            </a:pPr>
            <a:r>
              <a:rPr sz="1400" dirty="0">
                <a:solidFill>
                  <a:srgbClr val="56555A"/>
                </a:solidFill>
                <a:latin typeface="Arial Black"/>
                <a:cs typeface="Arial Black"/>
              </a:rPr>
              <a:t>It is used whenever we have input data and the desired  correct outcomes (targets). We train our data to find the  patterns in the inputs that lead to the targets.</a:t>
            </a:r>
            <a:endParaRPr sz="1400" dirty="0">
              <a:latin typeface="Arial Black"/>
              <a:cs typeface="Arial Black"/>
            </a:endParaRPr>
          </a:p>
          <a:p>
            <a:pPr>
              <a:lnSpc>
                <a:spcPct val="100000"/>
              </a:lnSpc>
              <a:spcBef>
                <a:spcPts val="60"/>
              </a:spcBef>
            </a:pPr>
            <a:endParaRPr sz="1150" dirty="0">
              <a:latin typeface="Arial Black"/>
              <a:cs typeface="Arial Black"/>
            </a:endParaRPr>
          </a:p>
          <a:p>
            <a:pPr marL="12700" marR="5080" algn="ctr">
              <a:lnSpc>
                <a:spcPct val="100000"/>
              </a:lnSpc>
            </a:pPr>
            <a:r>
              <a:rPr sz="1400" dirty="0">
                <a:solidFill>
                  <a:srgbClr val="56555A"/>
                </a:solidFill>
                <a:latin typeface="Arial Black"/>
                <a:cs typeface="Arial Black"/>
              </a:rPr>
              <a:t>With classification we essentially need to know the correct  class of each of the observations in our data, in order to  apply the algorithm.</a:t>
            </a:r>
            <a:endParaRPr sz="1400" dirty="0">
              <a:latin typeface="Arial Black"/>
              <a:cs typeface="Arial Black"/>
            </a:endParaRPr>
          </a:p>
          <a:p>
            <a:pPr>
              <a:lnSpc>
                <a:spcPct val="100000"/>
              </a:lnSpc>
              <a:spcBef>
                <a:spcPts val="60"/>
              </a:spcBef>
            </a:pPr>
            <a:endParaRPr sz="1150" dirty="0">
              <a:latin typeface="Arial Black"/>
              <a:cs typeface="Arial Black"/>
            </a:endParaRPr>
          </a:p>
          <a:p>
            <a:pPr marL="71755">
              <a:lnSpc>
                <a:spcPct val="100000"/>
              </a:lnSpc>
            </a:pPr>
            <a:r>
              <a:rPr sz="1400" dirty="0">
                <a:solidFill>
                  <a:srgbClr val="56555A"/>
                </a:solidFill>
                <a:latin typeface="Arial Black"/>
                <a:cs typeface="Arial Black"/>
              </a:rPr>
              <a:t>A logistic regression is a typical example of classification.</a:t>
            </a:r>
            <a:endParaRPr sz="1400" dirty="0">
              <a:latin typeface="Arial Black"/>
              <a:cs typeface="Arial Black"/>
            </a:endParaRPr>
          </a:p>
        </p:txBody>
      </p:sp>
      <p:grpSp>
        <p:nvGrpSpPr>
          <p:cNvPr id="6" name="object 6"/>
          <p:cNvGrpSpPr/>
          <p:nvPr/>
        </p:nvGrpSpPr>
        <p:grpSpPr>
          <a:xfrm>
            <a:off x="2849879" y="4579621"/>
            <a:ext cx="1490980" cy="1173480"/>
            <a:chOff x="2849879" y="3954779"/>
            <a:chExt cx="1490980" cy="1173480"/>
          </a:xfrm>
        </p:grpSpPr>
        <p:sp>
          <p:nvSpPr>
            <p:cNvPr id="7" name="object 7"/>
            <p:cNvSpPr/>
            <p:nvPr/>
          </p:nvSpPr>
          <p:spPr>
            <a:xfrm>
              <a:off x="2849879" y="4503419"/>
              <a:ext cx="367030" cy="76200"/>
            </a:xfrm>
            <a:custGeom>
              <a:avLst/>
              <a:gdLst/>
              <a:ahLst/>
              <a:cxnLst/>
              <a:rect l="l" t="t" r="r" b="b"/>
              <a:pathLst>
                <a:path w="367030" h="76200">
                  <a:moveTo>
                    <a:pt x="290702" y="0"/>
                  </a:moveTo>
                  <a:lnTo>
                    <a:pt x="290702" y="76199"/>
                  </a:lnTo>
                  <a:lnTo>
                    <a:pt x="354202" y="44449"/>
                  </a:lnTo>
                  <a:lnTo>
                    <a:pt x="303402" y="44449"/>
                  </a:lnTo>
                  <a:lnTo>
                    <a:pt x="303402" y="31749"/>
                  </a:lnTo>
                  <a:lnTo>
                    <a:pt x="354202" y="31749"/>
                  </a:lnTo>
                  <a:lnTo>
                    <a:pt x="290702" y="0"/>
                  </a:lnTo>
                  <a:close/>
                </a:path>
                <a:path w="367030" h="76200">
                  <a:moveTo>
                    <a:pt x="290702" y="31749"/>
                  </a:moveTo>
                  <a:lnTo>
                    <a:pt x="0" y="31749"/>
                  </a:lnTo>
                  <a:lnTo>
                    <a:pt x="0" y="44449"/>
                  </a:lnTo>
                  <a:lnTo>
                    <a:pt x="290702" y="44449"/>
                  </a:lnTo>
                  <a:lnTo>
                    <a:pt x="290702" y="31749"/>
                  </a:lnTo>
                  <a:close/>
                </a:path>
                <a:path w="367030" h="76200">
                  <a:moveTo>
                    <a:pt x="354202" y="31749"/>
                  </a:moveTo>
                  <a:lnTo>
                    <a:pt x="303402" y="31749"/>
                  </a:lnTo>
                  <a:lnTo>
                    <a:pt x="303402" y="44449"/>
                  </a:lnTo>
                  <a:lnTo>
                    <a:pt x="354202" y="44449"/>
                  </a:lnTo>
                  <a:lnTo>
                    <a:pt x="366902" y="38099"/>
                  </a:lnTo>
                  <a:lnTo>
                    <a:pt x="354202" y="31749"/>
                  </a:lnTo>
                  <a:close/>
                </a:path>
              </a:pathLst>
            </a:custGeom>
            <a:solidFill>
              <a:srgbClr val="92AB9C"/>
            </a:solidFill>
          </p:spPr>
          <p:txBody>
            <a:bodyPr wrap="square" lIns="0" tIns="0" rIns="0" bIns="0" rtlCol="0"/>
            <a:lstStyle/>
            <a:p>
              <a:endParaRPr/>
            </a:p>
          </p:txBody>
        </p:sp>
        <p:sp>
          <p:nvSpPr>
            <p:cNvPr id="8" name="object 8"/>
            <p:cNvSpPr/>
            <p:nvPr/>
          </p:nvSpPr>
          <p:spPr>
            <a:xfrm>
              <a:off x="3217163" y="3954779"/>
              <a:ext cx="1123315" cy="1173480"/>
            </a:xfrm>
            <a:custGeom>
              <a:avLst/>
              <a:gdLst/>
              <a:ahLst/>
              <a:cxnLst/>
              <a:rect l="l" t="t" r="r" b="b"/>
              <a:pathLst>
                <a:path w="1123314" h="1173479">
                  <a:moveTo>
                    <a:pt x="561594" y="0"/>
                  </a:moveTo>
                  <a:lnTo>
                    <a:pt x="515538" y="1944"/>
                  </a:lnTo>
                  <a:lnTo>
                    <a:pt x="470506" y="7677"/>
                  </a:lnTo>
                  <a:lnTo>
                    <a:pt x="426644" y="17048"/>
                  </a:lnTo>
                  <a:lnTo>
                    <a:pt x="384096" y="29906"/>
                  </a:lnTo>
                  <a:lnTo>
                    <a:pt x="343007" y="46101"/>
                  </a:lnTo>
                  <a:lnTo>
                    <a:pt x="303520" y="65480"/>
                  </a:lnTo>
                  <a:lnTo>
                    <a:pt x="265781" y="87893"/>
                  </a:lnTo>
                  <a:lnTo>
                    <a:pt x="229935" y="113190"/>
                  </a:lnTo>
                  <a:lnTo>
                    <a:pt x="196125" y="141219"/>
                  </a:lnTo>
                  <a:lnTo>
                    <a:pt x="164496" y="171831"/>
                  </a:lnTo>
                  <a:lnTo>
                    <a:pt x="135194" y="204872"/>
                  </a:lnTo>
                  <a:lnTo>
                    <a:pt x="108362" y="240194"/>
                  </a:lnTo>
                  <a:lnTo>
                    <a:pt x="84145" y="277645"/>
                  </a:lnTo>
                  <a:lnTo>
                    <a:pt x="62688" y="317074"/>
                  </a:lnTo>
                  <a:lnTo>
                    <a:pt x="44136" y="358330"/>
                  </a:lnTo>
                  <a:lnTo>
                    <a:pt x="28632" y="401263"/>
                  </a:lnTo>
                  <a:lnTo>
                    <a:pt x="16322" y="445721"/>
                  </a:lnTo>
                  <a:lnTo>
                    <a:pt x="7351" y="491554"/>
                  </a:lnTo>
                  <a:lnTo>
                    <a:pt x="1861" y="538610"/>
                  </a:lnTo>
                  <a:lnTo>
                    <a:pt x="0" y="586740"/>
                  </a:lnTo>
                  <a:lnTo>
                    <a:pt x="1861" y="634869"/>
                  </a:lnTo>
                  <a:lnTo>
                    <a:pt x="7351" y="681925"/>
                  </a:lnTo>
                  <a:lnTo>
                    <a:pt x="16322" y="727758"/>
                  </a:lnTo>
                  <a:lnTo>
                    <a:pt x="28632" y="772216"/>
                  </a:lnTo>
                  <a:lnTo>
                    <a:pt x="44136" y="815149"/>
                  </a:lnTo>
                  <a:lnTo>
                    <a:pt x="62688" y="856405"/>
                  </a:lnTo>
                  <a:lnTo>
                    <a:pt x="84145" y="895834"/>
                  </a:lnTo>
                  <a:lnTo>
                    <a:pt x="108362" y="933285"/>
                  </a:lnTo>
                  <a:lnTo>
                    <a:pt x="135194" y="968607"/>
                  </a:lnTo>
                  <a:lnTo>
                    <a:pt x="164496" y="1001649"/>
                  </a:lnTo>
                  <a:lnTo>
                    <a:pt x="196125" y="1032260"/>
                  </a:lnTo>
                  <a:lnTo>
                    <a:pt x="229935" y="1060289"/>
                  </a:lnTo>
                  <a:lnTo>
                    <a:pt x="265781" y="1085586"/>
                  </a:lnTo>
                  <a:lnTo>
                    <a:pt x="303520" y="1107999"/>
                  </a:lnTo>
                  <a:lnTo>
                    <a:pt x="343007" y="1127379"/>
                  </a:lnTo>
                  <a:lnTo>
                    <a:pt x="384096" y="1143573"/>
                  </a:lnTo>
                  <a:lnTo>
                    <a:pt x="426644" y="1156431"/>
                  </a:lnTo>
                  <a:lnTo>
                    <a:pt x="470506" y="1165802"/>
                  </a:lnTo>
                  <a:lnTo>
                    <a:pt x="515538" y="1171535"/>
                  </a:lnTo>
                  <a:lnTo>
                    <a:pt x="561594" y="1173480"/>
                  </a:lnTo>
                  <a:lnTo>
                    <a:pt x="607649" y="1171535"/>
                  </a:lnTo>
                  <a:lnTo>
                    <a:pt x="652681" y="1165802"/>
                  </a:lnTo>
                  <a:lnTo>
                    <a:pt x="696543" y="1156431"/>
                  </a:lnTo>
                  <a:lnTo>
                    <a:pt x="739091" y="1143573"/>
                  </a:lnTo>
                  <a:lnTo>
                    <a:pt x="780180" y="1127379"/>
                  </a:lnTo>
                  <a:lnTo>
                    <a:pt x="819667" y="1107999"/>
                  </a:lnTo>
                  <a:lnTo>
                    <a:pt x="857406" y="1085586"/>
                  </a:lnTo>
                  <a:lnTo>
                    <a:pt x="893252" y="1060289"/>
                  </a:lnTo>
                  <a:lnTo>
                    <a:pt x="927062" y="1032260"/>
                  </a:lnTo>
                  <a:lnTo>
                    <a:pt x="958691" y="1001649"/>
                  </a:lnTo>
                  <a:lnTo>
                    <a:pt x="987993" y="968607"/>
                  </a:lnTo>
                  <a:lnTo>
                    <a:pt x="1014825" y="933285"/>
                  </a:lnTo>
                  <a:lnTo>
                    <a:pt x="1039042" y="895834"/>
                  </a:lnTo>
                  <a:lnTo>
                    <a:pt x="1060499" y="856405"/>
                  </a:lnTo>
                  <a:lnTo>
                    <a:pt x="1079051" y="815149"/>
                  </a:lnTo>
                  <a:lnTo>
                    <a:pt x="1094555" y="772216"/>
                  </a:lnTo>
                  <a:lnTo>
                    <a:pt x="1106865" y="727758"/>
                  </a:lnTo>
                  <a:lnTo>
                    <a:pt x="1115836" y="681925"/>
                  </a:lnTo>
                  <a:lnTo>
                    <a:pt x="1121326" y="634869"/>
                  </a:lnTo>
                  <a:lnTo>
                    <a:pt x="1123188" y="586740"/>
                  </a:lnTo>
                  <a:lnTo>
                    <a:pt x="1121326" y="538610"/>
                  </a:lnTo>
                  <a:lnTo>
                    <a:pt x="1115836" y="491554"/>
                  </a:lnTo>
                  <a:lnTo>
                    <a:pt x="1106865" y="445721"/>
                  </a:lnTo>
                  <a:lnTo>
                    <a:pt x="1094555" y="401263"/>
                  </a:lnTo>
                  <a:lnTo>
                    <a:pt x="1079051" y="358330"/>
                  </a:lnTo>
                  <a:lnTo>
                    <a:pt x="1060499" y="317074"/>
                  </a:lnTo>
                  <a:lnTo>
                    <a:pt x="1039042" y="277645"/>
                  </a:lnTo>
                  <a:lnTo>
                    <a:pt x="1014825" y="240194"/>
                  </a:lnTo>
                  <a:lnTo>
                    <a:pt x="987993" y="204872"/>
                  </a:lnTo>
                  <a:lnTo>
                    <a:pt x="958691" y="171831"/>
                  </a:lnTo>
                  <a:lnTo>
                    <a:pt x="927062" y="141219"/>
                  </a:lnTo>
                  <a:lnTo>
                    <a:pt x="893252" y="113190"/>
                  </a:lnTo>
                  <a:lnTo>
                    <a:pt x="857406" y="87893"/>
                  </a:lnTo>
                  <a:lnTo>
                    <a:pt x="819667" y="65480"/>
                  </a:lnTo>
                  <a:lnTo>
                    <a:pt x="780180" y="46100"/>
                  </a:lnTo>
                  <a:lnTo>
                    <a:pt x="739091" y="29906"/>
                  </a:lnTo>
                  <a:lnTo>
                    <a:pt x="696543" y="17048"/>
                  </a:lnTo>
                  <a:lnTo>
                    <a:pt x="652681" y="7677"/>
                  </a:lnTo>
                  <a:lnTo>
                    <a:pt x="607649" y="1944"/>
                  </a:lnTo>
                  <a:lnTo>
                    <a:pt x="561594" y="0"/>
                  </a:lnTo>
                  <a:close/>
                </a:path>
              </a:pathLst>
            </a:custGeom>
            <a:solidFill>
              <a:srgbClr val="96AD9F"/>
            </a:solidFill>
          </p:spPr>
          <p:txBody>
            <a:bodyPr wrap="square" lIns="0" tIns="0" rIns="0" bIns="0" rtlCol="0"/>
            <a:lstStyle/>
            <a:p>
              <a:endParaRPr/>
            </a:p>
          </p:txBody>
        </p:sp>
      </p:grpSp>
      <p:sp>
        <p:nvSpPr>
          <p:cNvPr id="9" name="object 9"/>
          <p:cNvSpPr txBox="1"/>
          <p:nvPr/>
        </p:nvSpPr>
        <p:spPr>
          <a:xfrm>
            <a:off x="3460750" y="5018405"/>
            <a:ext cx="637540" cy="239395"/>
          </a:xfrm>
          <a:prstGeom prst="rect">
            <a:avLst/>
          </a:prstGeom>
        </p:spPr>
        <p:txBody>
          <a:bodyPr vert="horz" wrap="square" lIns="0" tIns="12700" rIns="0" bIns="0" rtlCol="0">
            <a:spAutoFit/>
          </a:bodyPr>
          <a:lstStyle/>
          <a:p>
            <a:pPr marL="12700">
              <a:lnSpc>
                <a:spcPct val="100000"/>
              </a:lnSpc>
              <a:spcBef>
                <a:spcPts val="100"/>
              </a:spcBef>
            </a:pPr>
            <a:r>
              <a:rPr sz="1400" spc="-114" dirty="0">
                <a:solidFill>
                  <a:srgbClr val="FFFFFF"/>
                </a:solidFill>
                <a:latin typeface="Arial Black"/>
                <a:cs typeface="Arial Black"/>
              </a:rPr>
              <a:t>O</a:t>
            </a:r>
            <a:r>
              <a:rPr sz="1400" spc="-185" dirty="0">
                <a:solidFill>
                  <a:srgbClr val="FFFFFF"/>
                </a:solidFill>
                <a:latin typeface="Arial Black"/>
                <a:cs typeface="Arial Black"/>
              </a:rPr>
              <a:t>u</a:t>
            </a:r>
            <a:r>
              <a:rPr sz="1400" spc="-125" dirty="0">
                <a:solidFill>
                  <a:srgbClr val="FFFFFF"/>
                </a:solidFill>
                <a:latin typeface="Arial Black"/>
                <a:cs typeface="Arial Black"/>
              </a:rPr>
              <a:t>t</a:t>
            </a:r>
            <a:r>
              <a:rPr sz="1400" spc="-204" dirty="0">
                <a:solidFill>
                  <a:srgbClr val="FFFFFF"/>
                </a:solidFill>
                <a:latin typeface="Arial Black"/>
                <a:cs typeface="Arial Black"/>
              </a:rPr>
              <a:t>p</a:t>
            </a:r>
            <a:r>
              <a:rPr sz="1400" spc="-185" dirty="0">
                <a:solidFill>
                  <a:srgbClr val="FFFFFF"/>
                </a:solidFill>
                <a:latin typeface="Arial Black"/>
                <a:cs typeface="Arial Black"/>
              </a:rPr>
              <a:t>u</a:t>
            </a:r>
            <a:r>
              <a:rPr sz="1400" spc="-229" dirty="0">
                <a:solidFill>
                  <a:srgbClr val="FFFFFF"/>
                </a:solidFill>
                <a:latin typeface="Arial Black"/>
                <a:cs typeface="Arial Black"/>
              </a:rPr>
              <a:t>ts</a:t>
            </a:r>
            <a:endParaRPr sz="1400" dirty="0">
              <a:latin typeface="Arial Black"/>
              <a:cs typeface="Arial Black"/>
            </a:endParaRPr>
          </a:p>
        </p:txBody>
      </p:sp>
      <p:sp>
        <p:nvSpPr>
          <p:cNvPr id="10" name="object 10"/>
          <p:cNvSpPr/>
          <p:nvPr/>
        </p:nvSpPr>
        <p:spPr>
          <a:xfrm>
            <a:off x="1959864" y="5000245"/>
            <a:ext cx="890269" cy="334010"/>
          </a:xfrm>
          <a:custGeom>
            <a:avLst/>
            <a:gdLst/>
            <a:ahLst/>
            <a:cxnLst/>
            <a:rect l="l" t="t" r="r" b="b"/>
            <a:pathLst>
              <a:path w="890269" h="334010">
                <a:moveTo>
                  <a:pt x="834390" y="0"/>
                </a:moveTo>
                <a:lnTo>
                  <a:pt x="55625" y="0"/>
                </a:lnTo>
                <a:lnTo>
                  <a:pt x="33968" y="4369"/>
                </a:lnTo>
                <a:lnTo>
                  <a:pt x="16287" y="16287"/>
                </a:lnTo>
                <a:lnTo>
                  <a:pt x="4369" y="33968"/>
                </a:lnTo>
                <a:lnTo>
                  <a:pt x="0" y="55626"/>
                </a:lnTo>
                <a:lnTo>
                  <a:pt x="0" y="278130"/>
                </a:lnTo>
                <a:lnTo>
                  <a:pt x="4369" y="299787"/>
                </a:lnTo>
                <a:lnTo>
                  <a:pt x="16287" y="317468"/>
                </a:lnTo>
                <a:lnTo>
                  <a:pt x="33968" y="329386"/>
                </a:lnTo>
                <a:lnTo>
                  <a:pt x="55625" y="333756"/>
                </a:lnTo>
                <a:lnTo>
                  <a:pt x="834390" y="333756"/>
                </a:lnTo>
                <a:lnTo>
                  <a:pt x="856047" y="329386"/>
                </a:lnTo>
                <a:lnTo>
                  <a:pt x="873728" y="317468"/>
                </a:lnTo>
                <a:lnTo>
                  <a:pt x="885646" y="299787"/>
                </a:lnTo>
                <a:lnTo>
                  <a:pt x="890016" y="278130"/>
                </a:lnTo>
                <a:lnTo>
                  <a:pt x="890016" y="55626"/>
                </a:lnTo>
                <a:lnTo>
                  <a:pt x="885646" y="33968"/>
                </a:lnTo>
                <a:lnTo>
                  <a:pt x="873728" y="16287"/>
                </a:lnTo>
                <a:lnTo>
                  <a:pt x="856047" y="4369"/>
                </a:lnTo>
                <a:lnTo>
                  <a:pt x="834390" y="0"/>
                </a:lnTo>
                <a:close/>
              </a:path>
            </a:pathLst>
          </a:custGeom>
          <a:solidFill>
            <a:srgbClr val="56555A"/>
          </a:solidFill>
        </p:spPr>
        <p:txBody>
          <a:bodyPr wrap="square" lIns="0" tIns="0" rIns="0" bIns="0" rtlCol="0"/>
          <a:lstStyle/>
          <a:p>
            <a:endParaRPr/>
          </a:p>
        </p:txBody>
      </p:sp>
      <p:sp>
        <p:nvSpPr>
          <p:cNvPr id="11" name="object 11"/>
          <p:cNvSpPr txBox="1"/>
          <p:nvPr/>
        </p:nvSpPr>
        <p:spPr>
          <a:xfrm>
            <a:off x="2149220" y="5018405"/>
            <a:ext cx="510540" cy="239395"/>
          </a:xfrm>
          <a:prstGeom prst="rect">
            <a:avLst/>
          </a:prstGeom>
        </p:spPr>
        <p:txBody>
          <a:bodyPr vert="horz" wrap="square" lIns="0" tIns="12700" rIns="0" bIns="0" rtlCol="0">
            <a:spAutoFit/>
          </a:bodyPr>
          <a:lstStyle/>
          <a:p>
            <a:pPr marL="12700">
              <a:lnSpc>
                <a:spcPct val="100000"/>
              </a:lnSpc>
              <a:spcBef>
                <a:spcPts val="100"/>
              </a:spcBef>
            </a:pPr>
            <a:r>
              <a:rPr sz="1400" spc="-145" dirty="0">
                <a:solidFill>
                  <a:srgbClr val="FFFFFF"/>
                </a:solidFill>
                <a:latin typeface="Arial Black"/>
                <a:cs typeface="Arial Black"/>
              </a:rPr>
              <a:t>M</a:t>
            </a:r>
            <a:r>
              <a:rPr sz="1400" spc="-120" dirty="0">
                <a:solidFill>
                  <a:srgbClr val="FFFFFF"/>
                </a:solidFill>
                <a:latin typeface="Arial Black"/>
                <a:cs typeface="Arial Black"/>
              </a:rPr>
              <a:t>o</a:t>
            </a:r>
            <a:r>
              <a:rPr sz="1400" spc="-145" dirty="0">
                <a:solidFill>
                  <a:srgbClr val="FFFFFF"/>
                </a:solidFill>
                <a:latin typeface="Arial Black"/>
                <a:cs typeface="Arial Black"/>
              </a:rPr>
              <a:t>d</a:t>
            </a:r>
            <a:r>
              <a:rPr sz="1400" spc="-229" dirty="0">
                <a:solidFill>
                  <a:srgbClr val="FFFFFF"/>
                </a:solidFill>
                <a:latin typeface="Arial Black"/>
                <a:cs typeface="Arial Black"/>
              </a:rPr>
              <a:t>e</a:t>
            </a:r>
            <a:r>
              <a:rPr sz="1400" spc="-155" dirty="0">
                <a:solidFill>
                  <a:srgbClr val="FFFFFF"/>
                </a:solidFill>
                <a:latin typeface="Arial Black"/>
                <a:cs typeface="Arial Black"/>
              </a:rPr>
              <a:t>l</a:t>
            </a:r>
            <a:endParaRPr sz="1400">
              <a:latin typeface="Arial Black"/>
              <a:cs typeface="Arial Black"/>
            </a:endParaRPr>
          </a:p>
        </p:txBody>
      </p:sp>
      <p:grpSp>
        <p:nvGrpSpPr>
          <p:cNvPr id="12" name="object 12"/>
          <p:cNvGrpSpPr/>
          <p:nvPr/>
        </p:nvGrpSpPr>
        <p:grpSpPr>
          <a:xfrm>
            <a:off x="467868" y="4572000"/>
            <a:ext cx="1491615" cy="1173480"/>
            <a:chOff x="467868" y="3954779"/>
            <a:chExt cx="1491615" cy="1173480"/>
          </a:xfrm>
        </p:grpSpPr>
        <p:sp>
          <p:nvSpPr>
            <p:cNvPr id="13" name="object 13"/>
            <p:cNvSpPr/>
            <p:nvPr/>
          </p:nvSpPr>
          <p:spPr>
            <a:xfrm>
              <a:off x="1592579" y="4503419"/>
              <a:ext cx="367030" cy="76200"/>
            </a:xfrm>
            <a:custGeom>
              <a:avLst/>
              <a:gdLst/>
              <a:ahLst/>
              <a:cxnLst/>
              <a:rect l="l" t="t" r="r" b="b"/>
              <a:pathLst>
                <a:path w="367030" h="76200">
                  <a:moveTo>
                    <a:pt x="290702" y="0"/>
                  </a:moveTo>
                  <a:lnTo>
                    <a:pt x="290702" y="76199"/>
                  </a:lnTo>
                  <a:lnTo>
                    <a:pt x="354202" y="44449"/>
                  </a:lnTo>
                  <a:lnTo>
                    <a:pt x="303402" y="44449"/>
                  </a:lnTo>
                  <a:lnTo>
                    <a:pt x="303402" y="31749"/>
                  </a:lnTo>
                  <a:lnTo>
                    <a:pt x="354202" y="31749"/>
                  </a:lnTo>
                  <a:lnTo>
                    <a:pt x="290702" y="0"/>
                  </a:lnTo>
                  <a:close/>
                </a:path>
                <a:path w="367030" h="76200">
                  <a:moveTo>
                    <a:pt x="290702" y="31749"/>
                  </a:moveTo>
                  <a:lnTo>
                    <a:pt x="0" y="31749"/>
                  </a:lnTo>
                  <a:lnTo>
                    <a:pt x="0" y="44449"/>
                  </a:lnTo>
                  <a:lnTo>
                    <a:pt x="290702" y="44449"/>
                  </a:lnTo>
                  <a:lnTo>
                    <a:pt x="290702" y="31749"/>
                  </a:lnTo>
                  <a:close/>
                </a:path>
                <a:path w="367030" h="76200">
                  <a:moveTo>
                    <a:pt x="354202" y="31749"/>
                  </a:moveTo>
                  <a:lnTo>
                    <a:pt x="303402" y="31749"/>
                  </a:lnTo>
                  <a:lnTo>
                    <a:pt x="303402" y="44449"/>
                  </a:lnTo>
                  <a:lnTo>
                    <a:pt x="354202" y="44449"/>
                  </a:lnTo>
                  <a:lnTo>
                    <a:pt x="366902" y="38099"/>
                  </a:lnTo>
                  <a:lnTo>
                    <a:pt x="354202" y="31749"/>
                  </a:lnTo>
                  <a:close/>
                </a:path>
              </a:pathLst>
            </a:custGeom>
            <a:solidFill>
              <a:srgbClr val="92AB9C"/>
            </a:solidFill>
          </p:spPr>
          <p:txBody>
            <a:bodyPr wrap="square" lIns="0" tIns="0" rIns="0" bIns="0" rtlCol="0"/>
            <a:lstStyle/>
            <a:p>
              <a:endParaRPr/>
            </a:p>
          </p:txBody>
        </p:sp>
        <p:sp>
          <p:nvSpPr>
            <p:cNvPr id="14" name="object 14"/>
            <p:cNvSpPr/>
            <p:nvPr/>
          </p:nvSpPr>
          <p:spPr>
            <a:xfrm>
              <a:off x="467868" y="3954779"/>
              <a:ext cx="1125220" cy="1173480"/>
            </a:xfrm>
            <a:custGeom>
              <a:avLst/>
              <a:gdLst/>
              <a:ahLst/>
              <a:cxnLst/>
              <a:rect l="l" t="t" r="r" b="b"/>
              <a:pathLst>
                <a:path w="1125220" h="1173479">
                  <a:moveTo>
                    <a:pt x="562356" y="0"/>
                  </a:moveTo>
                  <a:lnTo>
                    <a:pt x="516234" y="1944"/>
                  </a:lnTo>
                  <a:lnTo>
                    <a:pt x="471139" y="7677"/>
                  </a:lnTo>
                  <a:lnTo>
                    <a:pt x="427216" y="17048"/>
                  </a:lnTo>
                  <a:lnTo>
                    <a:pt x="384608" y="29906"/>
                  </a:lnTo>
                  <a:lnTo>
                    <a:pt x="343462" y="46101"/>
                  </a:lnTo>
                  <a:lnTo>
                    <a:pt x="303921" y="65480"/>
                  </a:lnTo>
                  <a:lnTo>
                    <a:pt x="266131" y="87893"/>
                  </a:lnTo>
                  <a:lnTo>
                    <a:pt x="230236" y="113190"/>
                  </a:lnTo>
                  <a:lnTo>
                    <a:pt x="196381" y="141219"/>
                  </a:lnTo>
                  <a:lnTo>
                    <a:pt x="164711" y="171831"/>
                  </a:lnTo>
                  <a:lnTo>
                    <a:pt x="135369" y="204872"/>
                  </a:lnTo>
                  <a:lnTo>
                    <a:pt x="108502" y="240194"/>
                  </a:lnTo>
                  <a:lnTo>
                    <a:pt x="84254" y="277645"/>
                  </a:lnTo>
                  <a:lnTo>
                    <a:pt x="62769" y="317074"/>
                  </a:lnTo>
                  <a:lnTo>
                    <a:pt x="44193" y="358330"/>
                  </a:lnTo>
                  <a:lnTo>
                    <a:pt x="28669" y="401263"/>
                  </a:lnTo>
                  <a:lnTo>
                    <a:pt x="16343" y="445721"/>
                  </a:lnTo>
                  <a:lnTo>
                    <a:pt x="7360" y="491554"/>
                  </a:lnTo>
                  <a:lnTo>
                    <a:pt x="1864" y="538610"/>
                  </a:lnTo>
                  <a:lnTo>
                    <a:pt x="0" y="586740"/>
                  </a:lnTo>
                  <a:lnTo>
                    <a:pt x="1864" y="634869"/>
                  </a:lnTo>
                  <a:lnTo>
                    <a:pt x="7360" y="681925"/>
                  </a:lnTo>
                  <a:lnTo>
                    <a:pt x="16343" y="727758"/>
                  </a:lnTo>
                  <a:lnTo>
                    <a:pt x="28669" y="772216"/>
                  </a:lnTo>
                  <a:lnTo>
                    <a:pt x="44193" y="815149"/>
                  </a:lnTo>
                  <a:lnTo>
                    <a:pt x="62769" y="856405"/>
                  </a:lnTo>
                  <a:lnTo>
                    <a:pt x="84254" y="895834"/>
                  </a:lnTo>
                  <a:lnTo>
                    <a:pt x="108502" y="933285"/>
                  </a:lnTo>
                  <a:lnTo>
                    <a:pt x="135369" y="968607"/>
                  </a:lnTo>
                  <a:lnTo>
                    <a:pt x="164711" y="1001649"/>
                  </a:lnTo>
                  <a:lnTo>
                    <a:pt x="196381" y="1032260"/>
                  </a:lnTo>
                  <a:lnTo>
                    <a:pt x="230236" y="1060289"/>
                  </a:lnTo>
                  <a:lnTo>
                    <a:pt x="266131" y="1085586"/>
                  </a:lnTo>
                  <a:lnTo>
                    <a:pt x="303921" y="1107999"/>
                  </a:lnTo>
                  <a:lnTo>
                    <a:pt x="343462" y="1127379"/>
                  </a:lnTo>
                  <a:lnTo>
                    <a:pt x="384608" y="1143573"/>
                  </a:lnTo>
                  <a:lnTo>
                    <a:pt x="427216" y="1156431"/>
                  </a:lnTo>
                  <a:lnTo>
                    <a:pt x="471139" y="1165802"/>
                  </a:lnTo>
                  <a:lnTo>
                    <a:pt x="516234" y="1171535"/>
                  </a:lnTo>
                  <a:lnTo>
                    <a:pt x="562356" y="1173480"/>
                  </a:lnTo>
                  <a:lnTo>
                    <a:pt x="608486" y="1171535"/>
                  </a:lnTo>
                  <a:lnTo>
                    <a:pt x="653587" y="1165802"/>
                  </a:lnTo>
                  <a:lnTo>
                    <a:pt x="697516" y="1156431"/>
                  </a:lnTo>
                  <a:lnTo>
                    <a:pt x="740127" y="1143573"/>
                  </a:lnTo>
                  <a:lnTo>
                    <a:pt x="781276" y="1127379"/>
                  </a:lnTo>
                  <a:lnTo>
                    <a:pt x="820818" y="1107999"/>
                  </a:lnTo>
                  <a:lnTo>
                    <a:pt x="858608" y="1085586"/>
                  </a:lnTo>
                  <a:lnTo>
                    <a:pt x="894502" y="1060289"/>
                  </a:lnTo>
                  <a:lnTo>
                    <a:pt x="928356" y="1032260"/>
                  </a:lnTo>
                  <a:lnTo>
                    <a:pt x="960024" y="1001649"/>
                  </a:lnTo>
                  <a:lnTo>
                    <a:pt x="989363" y="968607"/>
                  </a:lnTo>
                  <a:lnTo>
                    <a:pt x="1016227" y="933285"/>
                  </a:lnTo>
                  <a:lnTo>
                    <a:pt x="1040472" y="895834"/>
                  </a:lnTo>
                  <a:lnTo>
                    <a:pt x="1061954" y="856405"/>
                  </a:lnTo>
                  <a:lnTo>
                    <a:pt x="1080527" y="815149"/>
                  </a:lnTo>
                  <a:lnTo>
                    <a:pt x="1096048" y="772216"/>
                  </a:lnTo>
                  <a:lnTo>
                    <a:pt x="1108371" y="727758"/>
                  </a:lnTo>
                  <a:lnTo>
                    <a:pt x="1117353" y="681925"/>
                  </a:lnTo>
                  <a:lnTo>
                    <a:pt x="1122848" y="634869"/>
                  </a:lnTo>
                  <a:lnTo>
                    <a:pt x="1124712" y="586740"/>
                  </a:lnTo>
                  <a:lnTo>
                    <a:pt x="1122848" y="538610"/>
                  </a:lnTo>
                  <a:lnTo>
                    <a:pt x="1117353" y="491554"/>
                  </a:lnTo>
                  <a:lnTo>
                    <a:pt x="1108371" y="445721"/>
                  </a:lnTo>
                  <a:lnTo>
                    <a:pt x="1096048" y="401263"/>
                  </a:lnTo>
                  <a:lnTo>
                    <a:pt x="1080527" y="358330"/>
                  </a:lnTo>
                  <a:lnTo>
                    <a:pt x="1061954" y="317074"/>
                  </a:lnTo>
                  <a:lnTo>
                    <a:pt x="1040472" y="277645"/>
                  </a:lnTo>
                  <a:lnTo>
                    <a:pt x="1016227" y="240194"/>
                  </a:lnTo>
                  <a:lnTo>
                    <a:pt x="989363" y="204872"/>
                  </a:lnTo>
                  <a:lnTo>
                    <a:pt x="960024" y="171831"/>
                  </a:lnTo>
                  <a:lnTo>
                    <a:pt x="928356" y="141219"/>
                  </a:lnTo>
                  <a:lnTo>
                    <a:pt x="894502" y="113190"/>
                  </a:lnTo>
                  <a:lnTo>
                    <a:pt x="858608" y="87893"/>
                  </a:lnTo>
                  <a:lnTo>
                    <a:pt x="820818" y="65480"/>
                  </a:lnTo>
                  <a:lnTo>
                    <a:pt x="781276" y="46100"/>
                  </a:lnTo>
                  <a:lnTo>
                    <a:pt x="740127" y="29906"/>
                  </a:lnTo>
                  <a:lnTo>
                    <a:pt x="697516" y="17048"/>
                  </a:lnTo>
                  <a:lnTo>
                    <a:pt x="653587" y="7677"/>
                  </a:lnTo>
                  <a:lnTo>
                    <a:pt x="608486" y="1944"/>
                  </a:lnTo>
                  <a:lnTo>
                    <a:pt x="562356" y="0"/>
                  </a:lnTo>
                  <a:close/>
                </a:path>
              </a:pathLst>
            </a:custGeom>
            <a:solidFill>
              <a:srgbClr val="96AD9F"/>
            </a:solidFill>
          </p:spPr>
          <p:txBody>
            <a:bodyPr wrap="square" lIns="0" tIns="0" rIns="0" bIns="0" rtlCol="0"/>
            <a:lstStyle/>
            <a:p>
              <a:endParaRPr/>
            </a:p>
          </p:txBody>
        </p:sp>
      </p:grpSp>
      <p:sp>
        <p:nvSpPr>
          <p:cNvPr id="15" name="object 15"/>
          <p:cNvSpPr txBox="1"/>
          <p:nvPr/>
        </p:nvSpPr>
        <p:spPr>
          <a:xfrm>
            <a:off x="609601" y="5029532"/>
            <a:ext cx="740790"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Arial Black"/>
                <a:cs typeface="Arial Black"/>
              </a:rPr>
              <a:t>Inputs</a:t>
            </a:r>
            <a:endParaRPr sz="1400" dirty="0">
              <a:latin typeface="Arial Black"/>
              <a:cs typeface="Arial Black"/>
            </a:endParaRPr>
          </a:p>
        </p:txBody>
      </p:sp>
      <p:grpSp>
        <p:nvGrpSpPr>
          <p:cNvPr id="16" name="object 16"/>
          <p:cNvGrpSpPr/>
          <p:nvPr/>
        </p:nvGrpSpPr>
        <p:grpSpPr>
          <a:xfrm>
            <a:off x="2486914" y="4579621"/>
            <a:ext cx="3345815" cy="1494155"/>
            <a:chOff x="2486914" y="3954779"/>
            <a:chExt cx="3345815" cy="1494155"/>
          </a:xfrm>
        </p:grpSpPr>
        <p:sp>
          <p:nvSpPr>
            <p:cNvPr id="17" name="object 17"/>
            <p:cNvSpPr/>
            <p:nvPr/>
          </p:nvSpPr>
          <p:spPr>
            <a:xfrm>
              <a:off x="2486914" y="4782311"/>
              <a:ext cx="2995295" cy="666750"/>
            </a:xfrm>
            <a:custGeom>
              <a:avLst/>
              <a:gdLst/>
              <a:ahLst/>
              <a:cxnLst/>
              <a:rect l="l" t="t" r="r" b="b"/>
              <a:pathLst>
                <a:path w="2995295" h="666750">
                  <a:moveTo>
                    <a:pt x="65082" y="40126"/>
                  </a:moveTo>
                  <a:lnTo>
                    <a:pt x="57490" y="50399"/>
                  </a:lnTo>
                  <a:lnTo>
                    <a:pt x="74294" y="62864"/>
                  </a:lnTo>
                  <a:lnTo>
                    <a:pt x="87122" y="72517"/>
                  </a:lnTo>
                  <a:lnTo>
                    <a:pt x="100837" y="82423"/>
                  </a:lnTo>
                  <a:lnTo>
                    <a:pt x="115062" y="92963"/>
                  </a:lnTo>
                  <a:lnTo>
                    <a:pt x="161417" y="126745"/>
                  </a:lnTo>
                  <a:lnTo>
                    <a:pt x="195325" y="151002"/>
                  </a:lnTo>
                  <a:lnTo>
                    <a:pt x="269240" y="202945"/>
                  </a:lnTo>
                  <a:lnTo>
                    <a:pt x="308991" y="230124"/>
                  </a:lnTo>
                  <a:lnTo>
                    <a:pt x="350519" y="257937"/>
                  </a:lnTo>
                  <a:lnTo>
                    <a:pt x="393700" y="286257"/>
                  </a:lnTo>
                  <a:lnTo>
                    <a:pt x="438150" y="314706"/>
                  </a:lnTo>
                  <a:lnTo>
                    <a:pt x="484124" y="343407"/>
                  </a:lnTo>
                  <a:lnTo>
                    <a:pt x="531241" y="371982"/>
                  </a:lnTo>
                  <a:lnTo>
                    <a:pt x="579247" y="400304"/>
                  </a:lnTo>
                  <a:lnTo>
                    <a:pt x="628396" y="427989"/>
                  </a:lnTo>
                  <a:lnTo>
                    <a:pt x="678307" y="455168"/>
                  </a:lnTo>
                  <a:lnTo>
                    <a:pt x="728726" y="481456"/>
                  </a:lnTo>
                  <a:lnTo>
                    <a:pt x="779652" y="506729"/>
                  </a:lnTo>
                  <a:lnTo>
                    <a:pt x="831088" y="530860"/>
                  </a:lnTo>
                  <a:lnTo>
                    <a:pt x="882650" y="553719"/>
                  </a:lnTo>
                  <a:lnTo>
                    <a:pt x="934338" y="574801"/>
                  </a:lnTo>
                  <a:lnTo>
                    <a:pt x="985901" y="594232"/>
                  </a:lnTo>
                  <a:lnTo>
                    <a:pt x="1037463" y="611759"/>
                  </a:lnTo>
                  <a:lnTo>
                    <a:pt x="1088516" y="627126"/>
                  </a:lnTo>
                  <a:lnTo>
                    <a:pt x="1139316" y="640334"/>
                  </a:lnTo>
                  <a:lnTo>
                    <a:pt x="1189482" y="651001"/>
                  </a:lnTo>
                  <a:lnTo>
                    <a:pt x="1239012" y="659003"/>
                  </a:lnTo>
                  <a:lnTo>
                    <a:pt x="1287780" y="664082"/>
                  </a:lnTo>
                  <a:lnTo>
                    <a:pt x="1335405" y="666241"/>
                  </a:lnTo>
                  <a:lnTo>
                    <a:pt x="1382649" y="665860"/>
                  </a:lnTo>
                  <a:lnTo>
                    <a:pt x="1430274" y="663701"/>
                  </a:lnTo>
                  <a:lnTo>
                    <a:pt x="1478407" y="659638"/>
                  </a:lnTo>
                  <a:lnTo>
                    <a:pt x="1526921" y="653922"/>
                  </a:lnTo>
                  <a:lnTo>
                    <a:pt x="1529450" y="653541"/>
                  </a:lnTo>
                  <a:lnTo>
                    <a:pt x="1335277" y="653541"/>
                  </a:lnTo>
                  <a:lnTo>
                    <a:pt x="1312037" y="652907"/>
                  </a:lnTo>
                  <a:lnTo>
                    <a:pt x="1264665" y="649224"/>
                  </a:lnTo>
                  <a:lnTo>
                    <a:pt x="1216152" y="642747"/>
                  </a:lnTo>
                  <a:lnTo>
                    <a:pt x="1167002" y="633476"/>
                  </a:lnTo>
                  <a:lnTo>
                    <a:pt x="1117091" y="621665"/>
                  </a:lnTo>
                  <a:lnTo>
                    <a:pt x="1041019" y="599566"/>
                  </a:lnTo>
                  <a:lnTo>
                    <a:pt x="990091" y="582294"/>
                  </a:lnTo>
                  <a:lnTo>
                    <a:pt x="938784" y="562863"/>
                  </a:lnTo>
                  <a:lnTo>
                    <a:pt x="887476" y="541909"/>
                  </a:lnTo>
                  <a:lnTo>
                    <a:pt x="836168" y="519303"/>
                  </a:lnTo>
                  <a:lnTo>
                    <a:pt x="785113" y="495300"/>
                  </a:lnTo>
                  <a:lnTo>
                    <a:pt x="734313" y="470026"/>
                  </a:lnTo>
                  <a:lnTo>
                    <a:pt x="684149" y="443864"/>
                  </a:lnTo>
                  <a:lnTo>
                    <a:pt x="634365" y="416813"/>
                  </a:lnTo>
                  <a:lnTo>
                    <a:pt x="585597" y="389127"/>
                  </a:lnTo>
                  <a:lnTo>
                    <a:pt x="537591" y="361061"/>
                  </a:lnTo>
                  <a:lnTo>
                    <a:pt x="490600" y="332486"/>
                  </a:lnTo>
                  <a:lnTo>
                    <a:pt x="444881" y="304038"/>
                  </a:lnTo>
                  <a:lnTo>
                    <a:pt x="400431" y="275589"/>
                  </a:lnTo>
                  <a:lnTo>
                    <a:pt x="315975" y="219456"/>
                  </a:lnTo>
                  <a:lnTo>
                    <a:pt x="276352" y="192405"/>
                  </a:lnTo>
                  <a:lnTo>
                    <a:pt x="202565" y="140588"/>
                  </a:lnTo>
                  <a:lnTo>
                    <a:pt x="137413" y="93599"/>
                  </a:lnTo>
                  <a:lnTo>
                    <a:pt x="94742" y="62230"/>
                  </a:lnTo>
                  <a:lnTo>
                    <a:pt x="81915" y="52577"/>
                  </a:lnTo>
                  <a:lnTo>
                    <a:pt x="65082" y="40126"/>
                  </a:lnTo>
                  <a:close/>
                </a:path>
                <a:path w="2995295" h="666750">
                  <a:moveTo>
                    <a:pt x="2988818" y="28829"/>
                  </a:moveTo>
                  <a:lnTo>
                    <a:pt x="2663825" y="204215"/>
                  </a:lnTo>
                  <a:lnTo>
                    <a:pt x="2556002" y="260476"/>
                  </a:lnTo>
                  <a:lnTo>
                    <a:pt x="2448687" y="314832"/>
                  </a:lnTo>
                  <a:lnTo>
                    <a:pt x="2342007" y="366775"/>
                  </a:lnTo>
                  <a:lnTo>
                    <a:pt x="2236089" y="416051"/>
                  </a:lnTo>
                  <a:lnTo>
                    <a:pt x="2130933" y="461899"/>
                  </a:lnTo>
                  <a:lnTo>
                    <a:pt x="2026793" y="503935"/>
                  </a:lnTo>
                  <a:lnTo>
                    <a:pt x="1923796" y="541782"/>
                  </a:lnTo>
                  <a:lnTo>
                    <a:pt x="1821941" y="574929"/>
                  </a:lnTo>
                  <a:lnTo>
                    <a:pt x="1721485" y="602869"/>
                  </a:lnTo>
                  <a:lnTo>
                    <a:pt x="1671827" y="614679"/>
                  </a:lnTo>
                  <a:lnTo>
                    <a:pt x="1622425" y="625094"/>
                  </a:lnTo>
                  <a:lnTo>
                    <a:pt x="1573530" y="633984"/>
                  </a:lnTo>
                  <a:lnTo>
                    <a:pt x="1525015" y="641350"/>
                  </a:lnTo>
                  <a:lnTo>
                    <a:pt x="1476883" y="647065"/>
                  </a:lnTo>
                  <a:lnTo>
                    <a:pt x="1429258" y="651001"/>
                  </a:lnTo>
                  <a:lnTo>
                    <a:pt x="1382014" y="653160"/>
                  </a:lnTo>
                  <a:lnTo>
                    <a:pt x="1335277" y="653541"/>
                  </a:lnTo>
                  <a:lnTo>
                    <a:pt x="1529450" y="653541"/>
                  </a:lnTo>
                  <a:lnTo>
                    <a:pt x="1575815" y="646557"/>
                  </a:lnTo>
                  <a:lnTo>
                    <a:pt x="1625091" y="637540"/>
                  </a:lnTo>
                  <a:lnTo>
                    <a:pt x="1674749" y="626999"/>
                  </a:lnTo>
                  <a:lnTo>
                    <a:pt x="1724787" y="615060"/>
                  </a:lnTo>
                  <a:lnTo>
                    <a:pt x="1825878" y="586994"/>
                  </a:lnTo>
                  <a:lnTo>
                    <a:pt x="1928240" y="553593"/>
                  </a:lnTo>
                  <a:lnTo>
                    <a:pt x="2031491" y="515619"/>
                  </a:lnTo>
                  <a:lnTo>
                    <a:pt x="2136013" y="473456"/>
                  </a:lnTo>
                  <a:lnTo>
                    <a:pt x="2241423" y="427481"/>
                  </a:lnTo>
                  <a:lnTo>
                    <a:pt x="2347595" y="378206"/>
                  </a:lnTo>
                  <a:lnTo>
                    <a:pt x="2454529" y="326136"/>
                  </a:lnTo>
                  <a:lnTo>
                    <a:pt x="2561844" y="271780"/>
                  </a:lnTo>
                  <a:lnTo>
                    <a:pt x="2669794" y="215392"/>
                  </a:lnTo>
                  <a:lnTo>
                    <a:pt x="2994914" y="40005"/>
                  </a:lnTo>
                  <a:lnTo>
                    <a:pt x="2988818" y="28829"/>
                  </a:lnTo>
                  <a:close/>
                </a:path>
                <a:path w="2995295" h="666750">
                  <a:moveTo>
                    <a:pt x="0" y="0"/>
                  </a:moveTo>
                  <a:lnTo>
                    <a:pt x="38608" y="75945"/>
                  </a:lnTo>
                  <a:lnTo>
                    <a:pt x="57490" y="50399"/>
                  </a:lnTo>
                  <a:lnTo>
                    <a:pt x="47243" y="42799"/>
                  </a:lnTo>
                  <a:lnTo>
                    <a:pt x="54863" y="32638"/>
                  </a:lnTo>
                  <a:lnTo>
                    <a:pt x="70617" y="32638"/>
                  </a:lnTo>
                  <a:lnTo>
                    <a:pt x="83947" y="14605"/>
                  </a:lnTo>
                  <a:lnTo>
                    <a:pt x="0" y="0"/>
                  </a:lnTo>
                  <a:close/>
                </a:path>
                <a:path w="2995295" h="666750">
                  <a:moveTo>
                    <a:pt x="54863" y="32638"/>
                  </a:moveTo>
                  <a:lnTo>
                    <a:pt x="47243" y="42799"/>
                  </a:lnTo>
                  <a:lnTo>
                    <a:pt x="57490" y="50399"/>
                  </a:lnTo>
                  <a:lnTo>
                    <a:pt x="65082" y="40126"/>
                  </a:lnTo>
                  <a:lnTo>
                    <a:pt x="54863" y="32638"/>
                  </a:lnTo>
                  <a:close/>
                </a:path>
                <a:path w="2995295" h="666750">
                  <a:moveTo>
                    <a:pt x="70617" y="32638"/>
                  </a:moveTo>
                  <a:lnTo>
                    <a:pt x="54863" y="32638"/>
                  </a:lnTo>
                  <a:lnTo>
                    <a:pt x="65082" y="40126"/>
                  </a:lnTo>
                  <a:lnTo>
                    <a:pt x="70617" y="32638"/>
                  </a:lnTo>
                  <a:close/>
                </a:path>
              </a:pathLst>
            </a:custGeom>
            <a:solidFill>
              <a:srgbClr val="56555A"/>
            </a:solidFill>
          </p:spPr>
          <p:txBody>
            <a:bodyPr wrap="square" lIns="0" tIns="0" rIns="0" bIns="0" rtlCol="0"/>
            <a:lstStyle/>
            <a:p>
              <a:endParaRPr/>
            </a:p>
          </p:txBody>
        </p:sp>
        <p:sp>
          <p:nvSpPr>
            <p:cNvPr id="18" name="object 18"/>
            <p:cNvSpPr/>
            <p:nvPr/>
          </p:nvSpPr>
          <p:spPr>
            <a:xfrm>
              <a:off x="4707636" y="3954779"/>
              <a:ext cx="1125220" cy="1173480"/>
            </a:xfrm>
            <a:custGeom>
              <a:avLst/>
              <a:gdLst/>
              <a:ahLst/>
              <a:cxnLst/>
              <a:rect l="l" t="t" r="r" b="b"/>
              <a:pathLst>
                <a:path w="1125220" h="1173479">
                  <a:moveTo>
                    <a:pt x="562355" y="0"/>
                  </a:moveTo>
                  <a:lnTo>
                    <a:pt x="516225" y="1944"/>
                  </a:lnTo>
                  <a:lnTo>
                    <a:pt x="471124" y="7677"/>
                  </a:lnTo>
                  <a:lnTo>
                    <a:pt x="427195" y="17048"/>
                  </a:lnTo>
                  <a:lnTo>
                    <a:pt x="384584" y="29906"/>
                  </a:lnTo>
                  <a:lnTo>
                    <a:pt x="343435" y="46101"/>
                  </a:lnTo>
                  <a:lnTo>
                    <a:pt x="303893" y="65480"/>
                  </a:lnTo>
                  <a:lnTo>
                    <a:pt x="266103" y="87893"/>
                  </a:lnTo>
                  <a:lnTo>
                    <a:pt x="230209" y="113190"/>
                  </a:lnTo>
                  <a:lnTo>
                    <a:pt x="196355" y="141219"/>
                  </a:lnTo>
                  <a:lnTo>
                    <a:pt x="164687" y="171831"/>
                  </a:lnTo>
                  <a:lnTo>
                    <a:pt x="135348" y="204872"/>
                  </a:lnTo>
                  <a:lnTo>
                    <a:pt x="108484" y="240194"/>
                  </a:lnTo>
                  <a:lnTo>
                    <a:pt x="84239" y="277645"/>
                  </a:lnTo>
                  <a:lnTo>
                    <a:pt x="62757" y="317074"/>
                  </a:lnTo>
                  <a:lnTo>
                    <a:pt x="44184" y="358330"/>
                  </a:lnTo>
                  <a:lnTo>
                    <a:pt x="28663" y="401263"/>
                  </a:lnTo>
                  <a:lnTo>
                    <a:pt x="16340" y="445721"/>
                  </a:lnTo>
                  <a:lnTo>
                    <a:pt x="7358" y="491554"/>
                  </a:lnTo>
                  <a:lnTo>
                    <a:pt x="1863" y="538610"/>
                  </a:lnTo>
                  <a:lnTo>
                    <a:pt x="0" y="586740"/>
                  </a:lnTo>
                  <a:lnTo>
                    <a:pt x="1863" y="634869"/>
                  </a:lnTo>
                  <a:lnTo>
                    <a:pt x="7358" y="681925"/>
                  </a:lnTo>
                  <a:lnTo>
                    <a:pt x="16340" y="727758"/>
                  </a:lnTo>
                  <a:lnTo>
                    <a:pt x="28663" y="772216"/>
                  </a:lnTo>
                  <a:lnTo>
                    <a:pt x="44184" y="815149"/>
                  </a:lnTo>
                  <a:lnTo>
                    <a:pt x="62757" y="856405"/>
                  </a:lnTo>
                  <a:lnTo>
                    <a:pt x="84239" y="895834"/>
                  </a:lnTo>
                  <a:lnTo>
                    <a:pt x="108484" y="933285"/>
                  </a:lnTo>
                  <a:lnTo>
                    <a:pt x="135348" y="968607"/>
                  </a:lnTo>
                  <a:lnTo>
                    <a:pt x="164687" y="1001649"/>
                  </a:lnTo>
                  <a:lnTo>
                    <a:pt x="196355" y="1032260"/>
                  </a:lnTo>
                  <a:lnTo>
                    <a:pt x="230209" y="1060289"/>
                  </a:lnTo>
                  <a:lnTo>
                    <a:pt x="266103" y="1085586"/>
                  </a:lnTo>
                  <a:lnTo>
                    <a:pt x="303893" y="1107999"/>
                  </a:lnTo>
                  <a:lnTo>
                    <a:pt x="343435" y="1127379"/>
                  </a:lnTo>
                  <a:lnTo>
                    <a:pt x="384584" y="1143573"/>
                  </a:lnTo>
                  <a:lnTo>
                    <a:pt x="427195" y="1156431"/>
                  </a:lnTo>
                  <a:lnTo>
                    <a:pt x="471124" y="1165802"/>
                  </a:lnTo>
                  <a:lnTo>
                    <a:pt x="516225" y="1171535"/>
                  </a:lnTo>
                  <a:lnTo>
                    <a:pt x="562355" y="1173480"/>
                  </a:lnTo>
                  <a:lnTo>
                    <a:pt x="608486" y="1171535"/>
                  </a:lnTo>
                  <a:lnTo>
                    <a:pt x="653587" y="1165802"/>
                  </a:lnTo>
                  <a:lnTo>
                    <a:pt x="697516" y="1156431"/>
                  </a:lnTo>
                  <a:lnTo>
                    <a:pt x="740127" y="1143573"/>
                  </a:lnTo>
                  <a:lnTo>
                    <a:pt x="781276" y="1127379"/>
                  </a:lnTo>
                  <a:lnTo>
                    <a:pt x="820818" y="1107999"/>
                  </a:lnTo>
                  <a:lnTo>
                    <a:pt x="858608" y="1085586"/>
                  </a:lnTo>
                  <a:lnTo>
                    <a:pt x="894502" y="1060289"/>
                  </a:lnTo>
                  <a:lnTo>
                    <a:pt x="928356" y="1032260"/>
                  </a:lnTo>
                  <a:lnTo>
                    <a:pt x="960024" y="1001649"/>
                  </a:lnTo>
                  <a:lnTo>
                    <a:pt x="989363" y="968607"/>
                  </a:lnTo>
                  <a:lnTo>
                    <a:pt x="1016227" y="933285"/>
                  </a:lnTo>
                  <a:lnTo>
                    <a:pt x="1040472" y="895834"/>
                  </a:lnTo>
                  <a:lnTo>
                    <a:pt x="1061954" y="856405"/>
                  </a:lnTo>
                  <a:lnTo>
                    <a:pt x="1080527" y="815149"/>
                  </a:lnTo>
                  <a:lnTo>
                    <a:pt x="1096048" y="772216"/>
                  </a:lnTo>
                  <a:lnTo>
                    <a:pt x="1108371" y="727758"/>
                  </a:lnTo>
                  <a:lnTo>
                    <a:pt x="1117353" y="681925"/>
                  </a:lnTo>
                  <a:lnTo>
                    <a:pt x="1122848" y="634869"/>
                  </a:lnTo>
                  <a:lnTo>
                    <a:pt x="1124712" y="586740"/>
                  </a:lnTo>
                  <a:lnTo>
                    <a:pt x="1122848" y="538610"/>
                  </a:lnTo>
                  <a:lnTo>
                    <a:pt x="1117353" y="491554"/>
                  </a:lnTo>
                  <a:lnTo>
                    <a:pt x="1108371" y="445721"/>
                  </a:lnTo>
                  <a:lnTo>
                    <a:pt x="1096048" y="401263"/>
                  </a:lnTo>
                  <a:lnTo>
                    <a:pt x="1080527" y="358330"/>
                  </a:lnTo>
                  <a:lnTo>
                    <a:pt x="1061954" y="317074"/>
                  </a:lnTo>
                  <a:lnTo>
                    <a:pt x="1040472" y="277645"/>
                  </a:lnTo>
                  <a:lnTo>
                    <a:pt x="1016227" y="240194"/>
                  </a:lnTo>
                  <a:lnTo>
                    <a:pt x="989363" y="204872"/>
                  </a:lnTo>
                  <a:lnTo>
                    <a:pt x="960024" y="171831"/>
                  </a:lnTo>
                  <a:lnTo>
                    <a:pt x="928356" y="141219"/>
                  </a:lnTo>
                  <a:lnTo>
                    <a:pt x="894502" y="113190"/>
                  </a:lnTo>
                  <a:lnTo>
                    <a:pt x="858608" y="87893"/>
                  </a:lnTo>
                  <a:lnTo>
                    <a:pt x="820818" y="65480"/>
                  </a:lnTo>
                  <a:lnTo>
                    <a:pt x="781276" y="46100"/>
                  </a:lnTo>
                  <a:lnTo>
                    <a:pt x="740127" y="29906"/>
                  </a:lnTo>
                  <a:lnTo>
                    <a:pt x="697516" y="17048"/>
                  </a:lnTo>
                  <a:lnTo>
                    <a:pt x="653587" y="7677"/>
                  </a:lnTo>
                  <a:lnTo>
                    <a:pt x="608486" y="1944"/>
                  </a:lnTo>
                  <a:lnTo>
                    <a:pt x="562355" y="0"/>
                  </a:lnTo>
                  <a:close/>
                </a:path>
              </a:pathLst>
            </a:custGeom>
            <a:solidFill>
              <a:srgbClr val="96AD9F"/>
            </a:solidFill>
          </p:spPr>
          <p:txBody>
            <a:bodyPr wrap="square" lIns="0" tIns="0" rIns="0" bIns="0" rtlCol="0"/>
            <a:lstStyle/>
            <a:p>
              <a:endParaRPr/>
            </a:p>
          </p:txBody>
        </p:sp>
      </p:grpSp>
      <p:sp>
        <p:nvSpPr>
          <p:cNvPr id="19" name="object 19"/>
          <p:cNvSpPr txBox="1"/>
          <p:nvPr/>
        </p:nvSpPr>
        <p:spPr>
          <a:xfrm>
            <a:off x="4988814" y="5018405"/>
            <a:ext cx="563245" cy="239395"/>
          </a:xfrm>
          <a:prstGeom prst="rect">
            <a:avLst/>
          </a:prstGeom>
        </p:spPr>
        <p:txBody>
          <a:bodyPr vert="horz" wrap="square" lIns="0" tIns="12700" rIns="0" bIns="0" rtlCol="0">
            <a:spAutoFit/>
          </a:bodyPr>
          <a:lstStyle/>
          <a:p>
            <a:pPr marL="12700">
              <a:lnSpc>
                <a:spcPct val="100000"/>
              </a:lnSpc>
              <a:spcBef>
                <a:spcPts val="100"/>
              </a:spcBef>
            </a:pPr>
            <a:r>
              <a:rPr sz="1400" spc="-245" dirty="0">
                <a:solidFill>
                  <a:srgbClr val="FFFFFF"/>
                </a:solidFill>
                <a:latin typeface="Arial Black"/>
                <a:cs typeface="Arial Black"/>
              </a:rPr>
              <a:t>Targets</a:t>
            </a:r>
            <a:endParaRPr sz="1400" dirty="0">
              <a:latin typeface="Arial Black"/>
              <a:cs typeface="Arial Black"/>
            </a:endParaRPr>
          </a:p>
        </p:txBody>
      </p:sp>
      <p:sp>
        <p:nvSpPr>
          <p:cNvPr id="20" name="object 20"/>
          <p:cNvSpPr/>
          <p:nvPr/>
        </p:nvSpPr>
        <p:spPr>
          <a:xfrm>
            <a:off x="4340352" y="5128262"/>
            <a:ext cx="367030" cy="76200"/>
          </a:xfrm>
          <a:custGeom>
            <a:avLst/>
            <a:gdLst/>
            <a:ahLst/>
            <a:cxnLst/>
            <a:rect l="l" t="t" r="r" b="b"/>
            <a:pathLst>
              <a:path w="367029" h="76200">
                <a:moveTo>
                  <a:pt x="290702" y="0"/>
                </a:moveTo>
                <a:lnTo>
                  <a:pt x="290702" y="76199"/>
                </a:lnTo>
                <a:lnTo>
                  <a:pt x="354202" y="44449"/>
                </a:lnTo>
                <a:lnTo>
                  <a:pt x="303402" y="44449"/>
                </a:lnTo>
                <a:lnTo>
                  <a:pt x="303402" y="31749"/>
                </a:lnTo>
                <a:lnTo>
                  <a:pt x="354202" y="31749"/>
                </a:lnTo>
                <a:lnTo>
                  <a:pt x="290702" y="0"/>
                </a:lnTo>
                <a:close/>
              </a:path>
              <a:path w="367029" h="76200">
                <a:moveTo>
                  <a:pt x="290702" y="31749"/>
                </a:moveTo>
                <a:lnTo>
                  <a:pt x="0" y="31749"/>
                </a:lnTo>
                <a:lnTo>
                  <a:pt x="0" y="44449"/>
                </a:lnTo>
                <a:lnTo>
                  <a:pt x="290702" y="44449"/>
                </a:lnTo>
                <a:lnTo>
                  <a:pt x="290702" y="31749"/>
                </a:lnTo>
                <a:close/>
              </a:path>
              <a:path w="367029" h="76200">
                <a:moveTo>
                  <a:pt x="354202" y="31749"/>
                </a:moveTo>
                <a:lnTo>
                  <a:pt x="303402" y="31749"/>
                </a:lnTo>
                <a:lnTo>
                  <a:pt x="303402" y="44449"/>
                </a:lnTo>
                <a:lnTo>
                  <a:pt x="354202" y="44449"/>
                </a:lnTo>
                <a:lnTo>
                  <a:pt x="366902" y="38099"/>
                </a:lnTo>
                <a:lnTo>
                  <a:pt x="354202" y="31749"/>
                </a:lnTo>
                <a:close/>
              </a:path>
            </a:pathLst>
          </a:custGeom>
          <a:solidFill>
            <a:srgbClr val="92AB9C"/>
          </a:solidFill>
        </p:spPr>
        <p:txBody>
          <a:bodyPr wrap="square" lIns="0" tIns="0" rIns="0" bIns="0" rtlCol="0"/>
          <a:lstStyle/>
          <a:p>
            <a:endParaRPr/>
          </a:p>
        </p:txBody>
      </p:sp>
      <p:sp>
        <p:nvSpPr>
          <p:cNvPr id="21" name="object 21"/>
          <p:cNvSpPr txBox="1"/>
          <p:nvPr/>
        </p:nvSpPr>
        <p:spPr>
          <a:xfrm>
            <a:off x="609600" y="6252210"/>
            <a:ext cx="4942459" cy="444352"/>
          </a:xfrm>
          <a:prstGeom prst="rect">
            <a:avLst/>
          </a:prstGeom>
        </p:spPr>
        <p:txBody>
          <a:bodyPr vert="horz" wrap="square" lIns="0" tIns="13335" rIns="0" bIns="0" rtlCol="0">
            <a:spAutoFit/>
          </a:bodyPr>
          <a:lstStyle/>
          <a:p>
            <a:pPr algn="ctr">
              <a:lnSpc>
                <a:spcPct val="100000"/>
              </a:lnSpc>
              <a:spcBef>
                <a:spcPts val="105"/>
              </a:spcBef>
            </a:pPr>
            <a:r>
              <a:rPr sz="1400" dirty="0">
                <a:solidFill>
                  <a:srgbClr val="56555A"/>
                </a:solidFill>
                <a:latin typeface="Arial Black"/>
                <a:cs typeface="Arial Black"/>
              </a:rPr>
              <a:t>We use the targets (correct values) to adjust the</a:t>
            </a:r>
            <a:endParaRPr sz="1400" dirty="0">
              <a:latin typeface="Arial Black"/>
              <a:cs typeface="Arial Black"/>
            </a:endParaRPr>
          </a:p>
          <a:p>
            <a:pPr algn="ctr">
              <a:lnSpc>
                <a:spcPct val="100000"/>
              </a:lnSpc>
            </a:pPr>
            <a:r>
              <a:rPr sz="1400" dirty="0">
                <a:solidFill>
                  <a:srgbClr val="56555A"/>
                </a:solidFill>
                <a:latin typeface="Arial Black"/>
                <a:cs typeface="Arial Black"/>
              </a:rPr>
              <a:t>model to get better outputs.</a:t>
            </a:r>
            <a:endParaRPr sz="1400" dirty="0">
              <a:latin typeface="Arial Black"/>
              <a:cs typeface="Arial Black"/>
            </a:endParaRPr>
          </a:p>
        </p:txBody>
      </p:sp>
      <p:sp>
        <p:nvSpPr>
          <p:cNvPr id="22" name="object 22"/>
          <p:cNvSpPr txBox="1"/>
          <p:nvPr/>
        </p:nvSpPr>
        <p:spPr>
          <a:xfrm>
            <a:off x="8105393" y="216154"/>
            <a:ext cx="1671955" cy="452120"/>
          </a:xfrm>
          <a:prstGeom prst="rect">
            <a:avLst/>
          </a:prstGeom>
        </p:spPr>
        <p:txBody>
          <a:bodyPr vert="horz" wrap="square" lIns="0" tIns="12065" rIns="0" bIns="0" rtlCol="0">
            <a:spAutoFit/>
          </a:bodyPr>
          <a:lstStyle/>
          <a:p>
            <a:pPr marL="12700">
              <a:lnSpc>
                <a:spcPct val="100000"/>
              </a:lnSpc>
              <a:spcBef>
                <a:spcPts val="95"/>
              </a:spcBef>
            </a:pPr>
            <a:r>
              <a:rPr sz="2800" b="1" spc="-30" dirty="0">
                <a:solidFill>
                  <a:srgbClr val="56555A"/>
                </a:solidFill>
                <a:latin typeface="Trebuchet MS"/>
                <a:cs typeface="Trebuchet MS"/>
              </a:rPr>
              <a:t>Clustering</a:t>
            </a:r>
            <a:endParaRPr sz="2800">
              <a:latin typeface="Trebuchet MS"/>
              <a:cs typeface="Trebuchet MS"/>
            </a:endParaRPr>
          </a:p>
        </p:txBody>
      </p:sp>
      <p:sp>
        <p:nvSpPr>
          <p:cNvPr id="23" name="object 23"/>
          <p:cNvSpPr txBox="1"/>
          <p:nvPr/>
        </p:nvSpPr>
        <p:spPr>
          <a:xfrm>
            <a:off x="6776466" y="1158951"/>
            <a:ext cx="4332605" cy="2547492"/>
          </a:xfrm>
          <a:prstGeom prst="rect">
            <a:avLst/>
          </a:prstGeom>
        </p:spPr>
        <p:txBody>
          <a:bodyPr vert="horz" wrap="square" lIns="0" tIns="13335" rIns="0" bIns="0" rtlCol="0">
            <a:spAutoFit/>
          </a:bodyPr>
          <a:lstStyle/>
          <a:p>
            <a:pPr marR="635" algn="ctr">
              <a:lnSpc>
                <a:spcPct val="100000"/>
              </a:lnSpc>
              <a:spcBef>
                <a:spcPts val="105"/>
              </a:spcBef>
            </a:pPr>
            <a:r>
              <a:rPr sz="1400" dirty="0">
                <a:solidFill>
                  <a:srgbClr val="56555A"/>
                </a:solidFill>
                <a:latin typeface="Arial Black"/>
                <a:cs typeface="Arial Black"/>
              </a:rPr>
              <a:t>Cluster analysis is a typical example of unsupervised</a:t>
            </a:r>
            <a:endParaRPr sz="1400" dirty="0">
              <a:latin typeface="Arial Black"/>
              <a:cs typeface="Arial Black"/>
            </a:endParaRPr>
          </a:p>
          <a:p>
            <a:pPr marR="1270" algn="ctr">
              <a:lnSpc>
                <a:spcPct val="100000"/>
              </a:lnSpc>
            </a:pPr>
            <a:r>
              <a:rPr sz="1400" dirty="0">
                <a:solidFill>
                  <a:srgbClr val="56555A"/>
                </a:solidFill>
                <a:latin typeface="Arial Black"/>
                <a:cs typeface="Arial Black"/>
              </a:rPr>
              <a:t>learning.</a:t>
            </a:r>
            <a:endParaRPr sz="1400" dirty="0">
              <a:latin typeface="Arial Black"/>
              <a:cs typeface="Arial Black"/>
            </a:endParaRPr>
          </a:p>
          <a:p>
            <a:pPr>
              <a:lnSpc>
                <a:spcPct val="100000"/>
              </a:lnSpc>
              <a:spcBef>
                <a:spcPts val="60"/>
              </a:spcBef>
            </a:pPr>
            <a:endParaRPr sz="1150" dirty="0">
              <a:latin typeface="Arial Black"/>
              <a:cs typeface="Arial Black"/>
            </a:endParaRPr>
          </a:p>
          <a:p>
            <a:pPr marL="13970" marR="6985" algn="ctr">
              <a:lnSpc>
                <a:spcPct val="100000"/>
              </a:lnSpc>
            </a:pPr>
            <a:r>
              <a:rPr sz="1400" dirty="0">
                <a:solidFill>
                  <a:srgbClr val="56555A"/>
                </a:solidFill>
                <a:latin typeface="Arial Black"/>
                <a:cs typeface="Arial Black"/>
              </a:rPr>
              <a:t>It is used whenever we have input data but have no clue  what the correct outcomes are.</a:t>
            </a:r>
            <a:endParaRPr sz="1400" dirty="0">
              <a:latin typeface="Arial Black"/>
              <a:cs typeface="Arial Black"/>
            </a:endParaRPr>
          </a:p>
          <a:p>
            <a:pPr>
              <a:lnSpc>
                <a:spcPct val="100000"/>
              </a:lnSpc>
              <a:spcBef>
                <a:spcPts val="60"/>
              </a:spcBef>
            </a:pPr>
            <a:endParaRPr sz="1150" dirty="0">
              <a:latin typeface="Arial Black"/>
              <a:cs typeface="Arial Black"/>
            </a:endParaRPr>
          </a:p>
          <a:p>
            <a:pPr marL="12700">
              <a:lnSpc>
                <a:spcPct val="100000"/>
              </a:lnSpc>
            </a:pPr>
            <a:r>
              <a:rPr sz="1400" dirty="0">
                <a:solidFill>
                  <a:srgbClr val="56555A"/>
                </a:solidFill>
                <a:latin typeface="Arial Black"/>
                <a:cs typeface="Arial Black"/>
              </a:rPr>
              <a:t>Clustering is about grouping data points together based</a:t>
            </a:r>
            <a:endParaRPr sz="1400" dirty="0">
              <a:latin typeface="Arial Black"/>
              <a:cs typeface="Arial Black"/>
            </a:endParaRPr>
          </a:p>
          <a:p>
            <a:pPr marL="57785">
              <a:lnSpc>
                <a:spcPct val="100000"/>
              </a:lnSpc>
            </a:pPr>
            <a:r>
              <a:rPr sz="1400" dirty="0">
                <a:solidFill>
                  <a:srgbClr val="56555A"/>
                </a:solidFill>
                <a:latin typeface="Arial Black"/>
                <a:cs typeface="Arial Black"/>
              </a:rPr>
              <a:t>on similarities among them and difference from others.</a:t>
            </a:r>
            <a:endParaRPr sz="1400" dirty="0">
              <a:latin typeface="Arial Black"/>
              <a:cs typeface="Arial Black"/>
            </a:endParaRPr>
          </a:p>
        </p:txBody>
      </p:sp>
      <p:sp>
        <p:nvSpPr>
          <p:cNvPr id="24" name="object 24"/>
          <p:cNvSpPr txBox="1"/>
          <p:nvPr/>
        </p:nvSpPr>
        <p:spPr>
          <a:xfrm>
            <a:off x="7106156" y="5756249"/>
            <a:ext cx="4704843" cy="444352"/>
          </a:xfrm>
          <a:prstGeom prst="rect">
            <a:avLst/>
          </a:prstGeom>
        </p:spPr>
        <p:txBody>
          <a:bodyPr vert="horz" wrap="square" lIns="0" tIns="13335" rIns="0" bIns="0" rtlCol="0">
            <a:spAutoFit/>
          </a:bodyPr>
          <a:lstStyle/>
          <a:p>
            <a:pPr algn="ctr">
              <a:lnSpc>
                <a:spcPct val="100000"/>
              </a:lnSpc>
              <a:spcBef>
                <a:spcPts val="105"/>
              </a:spcBef>
            </a:pPr>
            <a:r>
              <a:rPr sz="1400" dirty="0">
                <a:solidFill>
                  <a:srgbClr val="56555A"/>
                </a:solidFill>
                <a:latin typeface="Arial Black"/>
                <a:cs typeface="Arial Black"/>
              </a:rPr>
              <a:t>There is no feedback loop, therefore, the model</a:t>
            </a:r>
            <a:endParaRPr sz="1400" dirty="0">
              <a:latin typeface="Arial Black"/>
              <a:cs typeface="Arial Black"/>
            </a:endParaRPr>
          </a:p>
          <a:p>
            <a:pPr algn="ctr">
              <a:lnSpc>
                <a:spcPct val="100000"/>
              </a:lnSpc>
            </a:pPr>
            <a:r>
              <a:rPr sz="1400" dirty="0">
                <a:solidFill>
                  <a:srgbClr val="56555A"/>
                </a:solidFill>
                <a:latin typeface="Arial Black"/>
                <a:cs typeface="Arial Black"/>
              </a:rPr>
              <a:t>simply finds the outputs it deems best.</a:t>
            </a:r>
            <a:endParaRPr sz="1400" dirty="0">
              <a:latin typeface="Arial Black"/>
              <a:cs typeface="Arial Black"/>
            </a:endParaRPr>
          </a:p>
        </p:txBody>
      </p:sp>
      <p:grpSp>
        <p:nvGrpSpPr>
          <p:cNvPr id="25" name="object 25"/>
          <p:cNvGrpSpPr/>
          <p:nvPr/>
        </p:nvGrpSpPr>
        <p:grpSpPr>
          <a:xfrm>
            <a:off x="9383268" y="3954779"/>
            <a:ext cx="1493520" cy="1173480"/>
            <a:chOff x="9383268" y="3954779"/>
            <a:chExt cx="1493520" cy="1173480"/>
          </a:xfrm>
        </p:grpSpPr>
        <p:sp>
          <p:nvSpPr>
            <p:cNvPr id="26" name="object 26"/>
            <p:cNvSpPr/>
            <p:nvPr/>
          </p:nvSpPr>
          <p:spPr>
            <a:xfrm>
              <a:off x="9383268" y="4503419"/>
              <a:ext cx="370205" cy="76200"/>
            </a:xfrm>
            <a:custGeom>
              <a:avLst/>
              <a:gdLst/>
              <a:ahLst/>
              <a:cxnLst/>
              <a:rect l="l" t="t" r="r" b="b"/>
              <a:pathLst>
                <a:path w="370204" h="76200">
                  <a:moveTo>
                    <a:pt x="294004" y="0"/>
                  </a:moveTo>
                  <a:lnTo>
                    <a:pt x="294004" y="76199"/>
                  </a:lnTo>
                  <a:lnTo>
                    <a:pt x="357504" y="44449"/>
                  </a:lnTo>
                  <a:lnTo>
                    <a:pt x="306704" y="44449"/>
                  </a:lnTo>
                  <a:lnTo>
                    <a:pt x="306704" y="31749"/>
                  </a:lnTo>
                  <a:lnTo>
                    <a:pt x="357504" y="31749"/>
                  </a:lnTo>
                  <a:lnTo>
                    <a:pt x="294004" y="0"/>
                  </a:lnTo>
                  <a:close/>
                </a:path>
                <a:path w="370204" h="76200">
                  <a:moveTo>
                    <a:pt x="294004" y="31749"/>
                  </a:moveTo>
                  <a:lnTo>
                    <a:pt x="0" y="31749"/>
                  </a:lnTo>
                  <a:lnTo>
                    <a:pt x="0" y="44449"/>
                  </a:lnTo>
                  <a:lnTo>
                    <a:pt x="294004" y="44449"/>
                  </a:lnTo>
                  <a:lnTo>
                    <a:pt x="294004" y="31749"/>
                  </a:lnTo>
                  <a:close/>
                </a:path>
                <a:path w="370204" h="76200">
                  <a:moveTo>
                    <a:pt x="357504" y="31749"/>
                  </a:moveTo>
                  <a:lnTo>
                    <a:pt x="306704" y="31749"/>
                  </a:lnTo>
                  <a:lnTo>
                    <a:pt x="306704" y="44449"/>
                  </a:lnTo>
                  <a:lnTo>
                    <a:pt x="357504" y="44449"/>
                  </a:lnTo>
                  <a:lnTo>
                    <a:pt x="370204" y="38099"/>
                  </a:lnTo>
                  <a:lnTo>
                    <a:pt x="357504" y="31749"/>
                  </a:lnTo>
                  <a:close/>
                </a:path>
              </a:pathLst>
            </a:custGeom>
            <a:solidFill>
              <a:srgbClr val="92AB9C"/>
            </a:solidFill>
          </p:spPr>
          <p:txBody>
            <a:bodyPr wrap="square" lIns="0" tIns="0" rIns="0" bIns="0" rtlCol="0"/>
            <a:lstStyle/>
            <a:p>
              <a:endParaRPr/>
            </a:p>
          </p:txBody>
        </p:sp>
        <p:sp>
          <p:nvSpPr>
            <p:cNvPr id="27" name="object 27"/>
            <p:cNvSpPr/>
            <p:nvPr/>
          </p:nvSpPr>
          <p:spPr>
            <a:xfrm>
              <a:off x="9752076" y="3954779"/>
              <a:ext cx="1125220" cy="1173480"/>
            </a:xfrm>
            <a:custGeom>
              <a:avLst/>
              <a:gdLst/>
              <a:ahLst/>
              <a:cxnLst/>
              <a:rect l="l" t="t" r="r" b="b"/>
              <a:pathLst>
                <a:path w="1125220" h="1173479">
                  <a:moveTo>
                    <a:pt x="562355" y="0"/>
                  </a:moveTo>
                  <a:lnTo>
                    <a:pt x="516225" y="1944"/>
                  </a:lnTo>
                  <a:lnTo>
                    <a:pt x="471124" y="7677"/>
                  </a:lnTo>
                  <a:lnTo>
                    <a:pt x="427195" y="17048"/>
                  </a:lnTo>
                  <a:lnTo>
                    <a:pt x="384584" y="29906"/>
                  </a:lnTo>
                  <a:lnTo>
                    <a:pt x="343435" y="46101"/>
                  </a:lnTo>
                  <a:lnTo>
                    <a:pt x="303893" y="65480"/>
                  </a:lnTo>
                  <a:lnTo>
                    <a:pt x="266103" y="87893"/>
                  </a:lnTo>
                  <a:lnTo>
                    <a:pt x="230209" y="113190"/>
                  </a:lnTo>
                  <a:lnTo>
                    <a:pt x="196355" y="141219"/>
                  </a:lnTo>
                  <a:lnTo>
                    <a:pt x="164687" y="171831"/>
                  </a:lnTo>
                  <a:lnTo>
                    <a:pt x="135348" y="204872"/>
                  </a:lnTo>
                  <a:lnTo>
                    <a:pt x="108484" y="240194"/>
                  </a:lnTo>
                  <a:lnTo>
                    <a:pt x="84239" y="277645"/>
                  </a:lnTo>
                  <a:lnTo>
                    <a:pt x="62757" y="317074"/>
                  </a:lnTo>
                  <a:lnTo>
                    <a:pt x="44184" y="358330"/>
                  </a:lnTo>
                  <a:lnTo>
                    <a:pt x="28663" y="401263"/>
                  </a:lnTo>
                  <a:lnTo>
                    <a:pt x="16340" y="445721"/>
                  </a:lnTo>
                  <a:lnTo>
                    <a:pt x="7358" y="491554"/>
                  </a:lnTo>
                  <a:lnTo>
                    <a:pt x="1863" y="538610"/>
                  </a:lnTo>
                  <a:lnTo>
                    <a:pt x="0" y="586740"/>
                  </a:lnTo>
                  <a:lnTo>
                    <a:pt x="1863" y="634869"/>
                  </a:lnTo>
                  <a:lnTo>
                    <a:pt x="7358" y="681925"/>
                  </a:lnTo>
                  <a:lnTo>
                    <a:pt x="16340" y="727758"/>
                  </a:lnTo>
                  <a:lnTo>
                    <a:pt x="28663" y="772216"/>
                  </a:lnTo>
                  <a:lnTo>
                    <a:pt x="44184" y="815149"/>
                  </a:lnTo>
                  <a:lnTo>
                    <a:pt x="62757" y="856405"/>
                  </a:lnTo>
                  <a:lnTo>
                    <a:pt x="84239" y="895834"/>
                  </a:lnTo>
                  <a:lnTo>
                    <a:pt x="108484" y="933285"/>
                  </a:lnTo>
                  <a:lnTo>
                    <a:pt x="135348" y="968607"/>
                  </a:lnTo>
                  <a:lnTo>
                    <a:pt x="164687" y="1001649"/>
                  </a:lnTo>
                  <a:lnTo>
                    <a:pt x="196355" y="1032260"/>
                  </a:lnTo>
                  <a:lnTo>
                    <a:pt x="230209" y="1060289"/>
                  </a:lnTo>
                  <a:lnTo>
                    <a:pt x="266103" y="1085586"/>
                  </a:lnTo>
                  <a:lnTo>
                    <a:pt x="303893" y="1107999"/>
                  </a:lnTo>
                  <a:lnTo>
                    <a:pt x="343435" y="1127379"/>
                  </a:lnTo>
                  <a:lnTo>
                    <a:pt x="384584" y="1143573"/>
                  </a:lnTo>
                  <a:lnTo>
                    <a:pt x="427195" y="1156431"/>
                  </a:lnTo>
                  <a:lnTo>
                    <a:pt x="471124" y="1165802"/>
                  </a:lnTo>
                  <a:lnTo>
                    <a:pt x="516225" y="1171535"/>
                  </a:lnTo>
                  <a:lnTo>
                    <a:pt x="562355" y="1173480"/>
                  </a:lnTo>
                  <a:lnTo>
                    <a:pt x="608486" y="1171535"/>
                  </a:lnTo>
                  <a:lnTo>
                    <a:pt x="653587" y="1165802"/>
                  </a:lnTo>
                  <a:lnTo>
                    <a:pt x="697516" y="1156431"/>
                  </a:lnTo>
                  <a:lnTo>
                    <a:pt x="740127" y="1143573"/>
                  </a:lnTo>
                  <a:lnTo>
                    <a:pt x="781276" y="1127379"/>
                  </a:lnTo>
                  <a:lnTo>
                    <a:pt x="820818" y="1107999"/>
                  </a:lnTo>
                  <a:lnTo>
                    <a:pt x="858608" y="1085586"/>
                  </a:lnTo>
                  <a:lnTo>
                    <a:pt x="894502" y="1060289"/>
                  </a:lnTo>
                  <a:lnTo>
                    <a:pt x="928356" y="1032260"/>
                  </a:lnTo>
                  <a:lnTo>
                    <a:pt x="960024" y="1001649"/>
                  </a:lnTo>
                  <a:lnTo>
                    <a:pt x="989363" y="968607"/>
                  </a:lnTo>
                  <a:lnTo>
                    <a:pt x="1016227" y="933285"/>
                  </a:lnTo>
                  <a:lnTo>
                    <a:pt x="1040472" y="895834"/>
                  </a:lnTo>
                  <a:lnTo>
                    <a:pt x="1061954" y="856405"/>
                  </a:lnTo>
                  <a:lnTo>
                    <a:pt x="1080527" y="815149"/>
                  </a:lnTo>
                  <a:lnTo>
                    <a:pt x="1096048" y="772216"/>
                  </a:lnTo>
                  <a:lnTo>
                    <a:pt x="1108371" y="727758"/>
                  </a:lnTo>
                  <a:lnTo>
                    <a:pt x="1117353" y="681925"/>
                  </a:lnTo>
                  <a:lnTo>
                    <a:pt x="1122848" y="634869"/>
                  </a:lnTo>
                  <a:lnTo>
                    <a:pt x="1124712" y="586740"/>
                  </a:lnTo>
                  <a:lnTo>
                    <a:pt x="1122848" y="538610"/>
                  </a:lnTo>
                  <a:lnTo>
                    <a:pt x="1117353" y="491554"/>
                  </a:lnTo>
                  <a:lnTo>
                    <a:pt x="1108371" y="445721"/>
                  </a:lnTo>
                  <a:lnTo>
                    <a:pt x="1096048" y="401263"/>
                  </a:lnTo>
                  <a:lnTo>
                    <a:pt x="1080527" y="358330"/>
                  </a:lnTo>
                  <a:lnTo>
                    <a:pt x="1061954" y="317074"/>
                  </a:lnTo>
                  <a:lnTo>
                    <a:pt x="1040472" y="277645"/>
                  </a:lnTo>
                  <a:lnTo>
                    <a:pt x="1016227" y="240194"/>
                  </a:lnTo>
                  <a:lnTo>
                    <a:pt x="989363" y="204872"/>
                  </a:lnTo>
                  <a:lnTo>
                    <a:pt x="960024" y="171831"/>
                  </a:lnTo>
                  <a:lnTo>
                    <a:pt x="928356" y="141219"/>
                  </a:lnTo>
                  <a:lnTo>
                    <a:pt x="894502" y="113190"/>
                  </a:lnTo>
                  <a:lnTo>
                    <a:pt x="858608" y="87893"/>
                  </a:lnTo>
                  <a:lnTo>
                    <a:pt x="820818" y="65480"/>
                  </a:lnTo>
                  <a:lnTo>
                    <a:pt x="781276" y="46100"/>
                  </a:lnTo>
                  <a:lnTo>
                    <a:pt x="740127" y="29906"/>
                  </a:lnTo>
                  <a:lnTo>
                    <a:pt x="697516" y="17048"/>
                  </a:lnTo>
                  <a:lnTo>
                    <a:pt x="653587" y="7677"/>
                  </a:lnTo>
                  <a:lnTo>
                    <a:pt x="608486" y="1944"/>
                  </a:lnTo>
                  <a:lnTo>
                    <a:pt x="562355" y="0"/>
                  </a:lnTo>
                  <a:close/>
                </a:path>
              </a:pathLst>
            </a:custGeom>
            <a:solidFill>
              <a:srgbClr val="96AD9F"/>
            </a:solidFill>
          </p:spPr>
          <p:txBody>
            <a:bodyPr wrap="square" lIns="0" tIns="0" rIns="0" bIns="0" rtlCol="0"/>
            <a:lstStyle/>
            <a:p>
              <a:endParaRPr/>
            </a:p>
          </p:txBody>
        </p:sp>
      </p:grpSp>
      <p:sp>
        <p:nvSpPr>
          <p:cNvPr id="28" name="object 28"/>
          <p:cNvSpPr txBox="1"/>
          <p:nvPr/>
        </p:nvSpPr>
        <p:spPr>
          <a:xfrm>
            <a:off x="9997820" y="4418838"/>
            <a:ext cx="637540" cy="239395"/>
          </a:xfrm>
          <a:prstGeom prst="rect">
            <a:avLst/>
          </a:prstGeom>
        </p:spPr>
        <p:txBody>
          <a:bodyPr vert="horz" wrap="square" lIns="0" tIns="12700" rIns="0" bIns="0" rtlCol="0">
            <a:spAutoFit/>
          </a:bodyPr>
          <a:lstStyle/>
          <a:p>
            <a:pPr marL="12700">
              <a:lnSpc>
                <a:spcPct val="100000"/>
              </a:lnSpc>
              <a:spcBef>
                <a:spcPts val="100"/>
              </a:spcBef>
            </a:pPr>
            <a:r>
              <a:rPr sz="1400" spc="-114" dirty="0">
                <a:solidFill>
                  <a:srgbClr val="FFFFFF"/>
                </a:solidFill>
                <a:latin typeface="Arial Black"/>
                <a:cs typeface="Arial Black"/>
              </a:rPr>
              <a:t>O</a:t>
            </a:r>
            <a:r>
              <a:rPr sz="1400" spc="-185" dirty="0">
                <a:solidFill>
                  <a:srgbClr val="FFFFFF"/>
                </a:solidFill>
                <a:latin typeface="Arial Black"/>
                <a:cs typeface="Arial Black"/>
              </a:rPr>
              <a:t>u</a:t>
            </a:r>
            <a:r>
              <a:rPr sz="1400" spc="-125" dirty="0">
                <a:solidFill>
                  <a:srgbClr val="FFFFFF"/>
                </a:solidFill>
                <a:latin typeface="Arial Black"/>
                <a:cs typeface="Arial Black"/>
              </a:rPr>
              <a:t>t</a:t>
            </a:r>
            <a:r>
              <a:rPr sz="1400" spc="-204" dirty="0">
                <a:solidFill>
                  <a:srgbClr val="FFFFFF"/>
                </a:solidFill>
                <a:latin typeface="Arial Black"/>
                <a:cs typeface="Arial Black"/>
              </a:rPr>
              <a:t>p</a:t>
            </a:r>
            <a:r>
              <a:rPr sz="1400" spc="-185" dirty="0">
                <a:solidFill>
                  <a:srgbClr val="FFFFFF"/>
                </a:solidFill>
                <a:latin typeface="Arial Black"/>
                <a:cs typeface="Arial Black"/>
              </a:rPr>
              <a:t>u</a:t>
            </a:r>
            <a:r>
              <a:rPr sz="1400" spc="-229" dirty="0">
                <a:solidFill>
                  <a:srgbClr val="FFFFFF"/>
                </a:solidFill>
                <a:latin typeface="Arial Black"/>
                <a:cs typeface="Arial Black"/>
              </a:rPr>
              <a:t>ts</a:t>
            </a:r>
            <a:endParaRPr sz="1400">
              <a:latin typeface="Arial Black"/>
              <a:cs typeface="Arial Black"/>
            </a:endParaRPr>
          </a:p>
        </p:txBody>
      </p:sp>
      <p:sp>
        <p:nvSpPr>
          <p:cNvPr id="29" name="object 29"/>
          <p:cNvSpPr/>
          <p:nvPr/>
        </p:nvSpPr>
        <p:spPr>
          <a:xfrm>
            <a:off x="8491728" y="4375403"/>
            <a:ext cx="891540" cy="334010"/>
          </a:xfrm>
          <a:custGeom>
            <a:avLst/>
            <a:gdLst/>
            <a:ahLst/>
            <a:cxnLst/>
            <a:rect l="l" t="t" r="r" b="b"/>
            <a:pathLst>
              <a:path w="891540" h="334010">
                <a:moveTo>
                  <a:pt x="835914" y="0"/>
                </a:moveTo>
                <a:lnTo>
                  <a:pt x="55625" y="0"/>
                </a:lnTo>
                <a:lnTo>
                  <a:pt x="33968" y="4369"/>
                </a:lnTo>
                <a:lnTo>
                  <a:pt x="16287" y="16287"/>
                </a:lnTo>
                <a:lnTo>
                  <a:pt x="4369" y="33968"/>
                </a:lnTo>
                <a:lnTo>
                  <a:pt x="0" y="55626"/>
                </a:lnTo>
                <a:lnTo>
                  <a:pt x="0" y="278130"/>
                </a:lnTo>
                <a:lnTo>
                  <a:pt x="4369" y="299787"/>
                </a:lnTo>
                <a:lnTo>
                  <a:pt x="16287" y="317468"/>
                </a:lnTo>
                <a:lnTo>
                  <a:pt x="33968" y="329386"/>
                </a:lnTo>
                <a:lnTo>
                  <a:pt x="55625" y="333756"/>
                </a:lnTo>
                <a:lnTo>
                  <a:pt x="835914" y="333756"/>
                </a:lnTo>
                <a:lnTo>
                  <a:pt x="857571" y="329386"/>
                </a:lnTo>
                <a:lnTo>
                  <a:pt x="875252" y="317468"/>
                </a:lnTo>
                <a:lnTo>
                  <a:pt x="887170" y="299787"/>
                </a:lnTo>
                <a:lnTo>
                  <a:pt x="891540" y="278130"/>
                </a:lnTo>
                <a:lnTo>
                  <a:pt x="891540" y="55626"/>
                </a:lnTo>
                <a:lnTo>
                  <a:pt x="887170" y="33968"/>
                </a:lnTo>
                <a:lnTo>
                  <a:pt x="875252" y="16287"/>
                </a:lnTo>
                <a:lnTo>
                  <a:pt x="857571" y="4369"/>
                </a:lnTo>
                <a:lnTo>
                  <a:pt x="835914" y="0"/>
                </a:lnTo>
                <a:close/>
              </a:path>
            </a:pathLst>
          </a:custGeom>
          <a:solidFill>
            <a:srgbClr val="56555A"/>
          </a:solidFill>
        </p:spPr>
        <p:txBody>
          <a:bodyPr wrap="square" lIns="0" tIns="0" rIns="0" bIns="0" rtlCol="0"/>
          <a:lstStyle/>
          <a:p>
            <a:endParaRPr/>
          </a:p>
        </p:txBody>
      </p:sp>
      <p:sp>
        <p:nvSpPr>
          <p:cNvPr id="30" name="object 30"/>
          <p:cNvSpPr txBox="1"/>
          <p:nvPr/>
        </p:nvSpPr>
        <p:spPr>
          <a:xfrm>
            <a:off x="8682990" y="4418838"/>
            <a:ext cx="510540" cy="239395"/>
          </a:xfrm>
          <a:prstGeom prst="rect">
            <a:avLst/>
          </a:prstGeom>
        </p:spPr>
        <p:txBody>
          <a:bodyPr vert="horz" wrap="square" lIns="0" tIns="12700" rIns="0" bIns="0" rtlCol="0">
            <a:spAutoFit/>
          </a:bodyPr>
          <a:lstStyle/>
          <a:p>
            <a:pPr marL="12700">
              <a:lnSpc>
                <a:spcPct val="100000"/>
              </a:lnSpc>
              <a:spcBef>
                <a:spcPts val="100"/>
              </a:spcBef>
            </a:pPr>
            <a:r>
              <a:rPr sz="1400" spc="-145" dirty="0">
                <a:solidFill>
                  <a:srgbClr val="FFFFFF"/>
                </a:solidFill>
                <a:latin typeface="Arial Black"/>
                <a:cs typeface="Arial Black"/>
              </a:rPr>
              <a:t>M</a:t>
            </a:r>
            <a:r>
              <a:rPr sz="1400" spc="-120" dirty="0">
                <a:solidFill>
                  <a:srgbClr val="FFFFFF"/>
                </a:solidFill>
                <a:latin typeface="Arial Black"/>
                <a:cs typeface="Arial Black"/>
              </a:rPr>
              <a:t>o</a:t>
            </a:r>
            <a:r>
              <a:rPr sz="1400" spc="-145" dirty="0">
                <a:solidFill>
                  <a:srgbClr val="FFFFFF"/>
                </a:solidFill>
                <a:latin typeface="Arial Black"/>
                <a:cs typeface="Arial Black"/>
              </a:rPr>
              <a:t>d</a:t>
            </a:r>
            <a:r>
              <a:rPr sz="1400" spc="-229" dirty="0">
                <a:solidFill>
                  <a:srgbClr val="FFFFFF"/>
                </a:solidFill>
                <a:latin typeface="Arial Black"/>
                <a:cs typeface="Arial Black"/>
              </a:rPr>
              <a:t>e</a:t>
            </a:r>
            <a:r>
              <a:rPr sz="1400" spc="-155" dirty="0">
                <a:solidFill>
                  <a:srgbClr val="FFFFFF"/>
                </a:solidFill>
                <a:latin typeface="Arial Black"/>
                <a:cs typeface="Arial Black"/>
              </a:rPr>
              <a:t>l</a:t>
            </a:r>
            <a:endParaRPr sz="1400">
              <a:latin typeface="Arial Black"/>
              <a:cs typeface="Arial Black"/>
            </a:endParaRPr>
          </a:p>
        </p:txBody>
      </p:sp>
      <p:grpSp>
        <p:nvGrpSpPr>
          <p:cNvPr id="31" name="object 31"/>
          <p:cNvGrpSpPr/>
          <p:nvPr/>
        </p:nvGrpSpPr>
        <p:grpSpPr>
          <a:xfrm>
            <a:off x="6998207" y="3954779"/>
            <a:ext cx="1493520" cy="1173480"/>
            <a:chOff x="6998207" y="3954779"/>
            <a:chExt cx="1493520" cy="1173480"/>
          </a:xfrm>
        </p:grpSpPr>
        <p:sp>
          <p:nvSpPr>
            <p:cNvPr id="32" name="object 32"/>
            <p:cNvSpPr/>
            <p:nvPr/>
          </p:nvSpPr>
          <p:spPr>
            <a:xfrm>
              <a:off x="8121395" y="4503419"/>
              <a:ext cx="370205" cy="76200"/>
            </a:xfrm>
            <a:custGeom>
              <a:avLst/>
              <a:gdLst/>
              <a:ahLst/>
              <a:cxnLst/>
              <a:rect l="l" t="t" r="r" b="b"/>
              <a:pathLst>
                <a:path w="370204" h="76200">
                  <a:moveTo>
                    <a:pt x="294004" y="0"/>
                  </a:moveTo>
                  <a:lnTo>
                    <a:pt x="294004" y="76199"/>
                  </a:lnTo>
                  <a:lnTo>
                    <a:pt x="357504" y="44449"/>
                  </a:lnTo>
                  <a:lnTo>
                    <a:pt x="306704" y="44449"/>
                  </a:lnTo>
                  <a:lnTo>
                    <a:pt x="306704" y="31749"/>
                  </a:lnTo>
                  <a:lnTo>
                    <a:pt x="357504" y="31749"/>
                  </a:lnTo>
                  <a:lnTo>
                    <a:pt x="294004" y="0"/>
                  </a:lnTo>
                  <a:close/>
                </a:path>
                <a:path w="370204" h="76200">
                  <a:moveTo>
                    <a:pt x="294004" y="31749"/>
                  </a:moveTo>
                  <a:lnTo>
                    <a:pt x="0" y="31749"/>
                  </a:lnTo>
                  <a:lnTo>
                    <a:pt x="0" y="44449"/>
                  </a:lnTo>
                  <a:lnTo>
                    <a:pt x="294004" y="44449"/>
                  </a:lnTo>
                  <a:lnTo>
                    <a:pt x="294004" y="31749"/>
                  </a:lnTo>
                  <a:close/>
                </a:path>
                <a:path w="370204" h="76200">
                  <a:moveTo>
                    <a:pt x="357504" y="31749"/>
                  </a:moveTo>
                  <a:lnTo>
                    <a:pt x="306704" y="31749"/>
                  </a:lnTo>
                  <a:lnTo>
                    <a:pt x="306704" y="44449"/>
                  </a:lnTo>
                  <a:lnTo>
                    <a:pt x="357504" y="44449"/>
                  </a:lnTo>
                  <a:lnTo>
                    <a:pt x="370204" y="38099"/>
                  </a:lnTo>
                  <a:lnTo>
                    <a:pt x="357504" y="31749"/>
                  </a:lnTo>
                  <a:close/>
                </a:path>
              </a:pathLst>
            </a:custGeom>
            <a:solidFill>
              <a:srgbClr val="92AB9C"/>
            </a:solidFill>
          </p:spPr>
          <p:txBody>
            <a:bodyPr wrap="square" lIns="0" tIns="0" rIns="0" bIns="0" rtlCol="0"/>
            <a:lstStyle/>
            <a:p>
              <a:endParaRPr/>
            </a:p>
          </p:txBody>
        </p:sp>
        <p:sp>
          <p:nvSpPr>
            <p:cNvPr id="33" name="object 33"/>
            <p:cNvSpPr/>
            <p:nvPr/>
          </p:nvSpPr>
          <p:spPr>
            <a:xfrm>
              <a:off x="6998207" y="3954779"/>
              <a:ext cx="1123315" cy="1173480"/>
            </a:xfrm>
            <a:custGeom>
              <a:avLst/>
              <a:gdLst/>
              <a:ahLst/>
              <a:cxnLst/>
              <a:rect l="l" t="t" r="r" b="b"/>
              <a:pathLst>
                <a:path w="1123315" h="1173479">
                  <a:moveTo>
                    <a:pt x="561594" y="0"/>
                  </a:moveTo>
                  <a:lnTo>
                    <a:pt x="515538" y="1944"/>
                  </a:lnTo>
                  <a:lnTo>
                    <a:pt x="470506" y="7677"/>
                  </a:lnTo>
                  <a:lnTo>
                    <a:pt x="426644" y="17048"/>
                  </a:lnTo>
                  <a:lnTo>
                    <a:pt x="384096" y="29906"/>
                  </a:lnTo>
                  <a:lnTo>
                    <a:pt x="343007" y="46101"/>
                  </a:lnTo>
                  <a:lnTo>
                    <a:pt x="303520" y="65480"/>
                  </a:lnTo>
                  <a:lnTo>
                    <a:pt x="265781" y="87893"/>
                  </a:lnTo>
                  <a:lnTo>
                    <a:pt x="229935" y="113190"/>
                  </a:lnTo>
                  <a:lnTo>
                    <a:pt x="196125" y="141219"/>
                  </a:lnTo>
                  <a:lnTo>
                    <a:pt x="164496" y="171831"/>
                  </a:lnTo>
                  <a:lnTo>
                    <a:pt x="135194" y="204872"/>
                  </a:lnTo>
                  <a:lnTo>
                    <a:pt x="108362" y="240194"/>
                  </a:lnTo>
                  <a:lnTo>
                    <a:pt x="84145" y="277645"/>
                  </a:lnTo>
                  <a:lnTo>
                    <a:pt x="62688" y="317074"/>
                  </a:lnTo>
                  <a:lnTo>
                    <a:pt x="44136" y="358330"/>
                  </a:lnTo>
                  <a:lnTo>
                    <a:pt x="28632" y="401263"/>
                  </a:lnTo>
                  <a:lnTo>
                    <a:pt x="16322" y="445721"/>
                  </a:lnTo>
                  <a:lnTo>
                    <a:pt x="7351" y="491554"/>
                  </a:lnTo>
                  <a:lnTo>
                    <a:pt x="1861" y="538610"/>
                  </a:lnTo>
                  <a:lnTo>
                    <a:pt x="0" y="586740"/>
                  </a:lnTo>
                  <a:lnTo>
                    <a:pt x="1861" y="634869"/>
                  </a:lnTo>
                  <a:lnTo>
                    <a:pt x="7351" y="681925"/>
                  </a:lnTo>
                  <a:lnTo>
                    <a:pt x="16322" y="727758"/>
                  </a:lnTo>
                  <a:lnTo>
                    <a:pt x="28632" y="772216"/>
                  </a:lnTo>
                  <a:lnTo>
                    <a:pt x="44136" y="815149"/>
                  </a:lnTo>
                  <a:lnTo>
                    <a:pt x="62688" y="856405"/>
                  </a:lnTo>
                  <a:lnTo>
                    <a:pt x="84145" y="895834"/>
                  </a:lnTo>
                  <a:lnTo>
                    <a:pt x="108362" y="933285"/>
                  </a:lnTo>
                  <a:lnTo>
                    <a:pt x="135194" y="968607"/>
                  </a:lnTo>
                  <a:lnTo>
                    <a:pt x="164496" y="1001649"/>
                  </a:lnTo>
                  <a:lnTo>
                    <a:pt x="196125" y="1032260"/>
                  </a:lnTo>
                  <a:lnTo>
                    <a:pt x="229935" y="1060289"/>
                  </a:lnTo>
                  <a:lnTo>
                    <a:pt x="265781" y="1085586"/>
                  </a:lnTo>
                  <a:lnTo>
                    <a:pt x="303520" y="1107999"/>
                  </a:lnTo>
                  <a:lnTo>
                    <a:pt x="343007" y="1127379"/>
                  </a:lnTo>
                  <a:lnTo>
                    <a:pt x="384096" y="1143573"/>
                  </a:lnTo>
                  <a:lnTo>
                    <a:pt x="426644" y="1156431"/>
                  </a:lnTo>
                  <a:lnTo>
                    <a:pt x="470506" y="1165802"/>
                  </a:lnTo>
                  <a:lnTo>
                    <a:pt x="515538" y="1171535"/>
                  </a:lnTo>
                  <a:lnTo>
                    <a:pt x="561594" y="1173480"/>
                  </a:lnTo>
                  <a:lnTo>
                    <a:pt x="607649" y="1171535"/>
                  </a:lnTo>
                  <a:lnTo>
                    <a:pt x="652681" y="1165802"/>
                  </a:lnTo>
                  <a:lnTo>
                    <a:pt x="696543" y="1156431"/>
                  </a:lnTo>
                  <a:lnTo>
                    <a:pt x="739091" y="1143573"/>
                  </a:lnTo>
                  <a:lnTo>
                    <a:pt x="780180" y="1127379"/>
                  </a:lnTo>
                  <a:lnTo>
                    <a:pt x="819667" y="1107999"/>
                  </a:lnTo>
                  <a:lnTo>
                    <a:pt x="857406" y="1085586"/>
                  </a:lnTo>
                  <a:lnTo>
                    <a:pt x="893252" y="1060289"/>
                  </a:lnTo>
                  <a:lnTo>
                    <a:pt x="927062" y="1032260"/>
                  </a:lnTo>
                  <a:lnTo>
                    <a:pt x="958691" y="1001649"/>
                  </a:lnTo>
                  <a:lnTo>
                    <a:pt x="987993" y="968607"/>
                  </a:lnTo>
                  <a:lnTo>
                    <a:pt x="1014825" y="933285"/>
                  </a:lnTo>
                  <a:lnTo>
                    <a:pt x="1039042" y="895834"/>
                  </a:lnTo>
                  <a:lnTo>
                    <a:pt x="1060499" y="856405"/>
                  </a:lnTo>
                  <a:lnTo>
                    <a:pt x="1079051" y="815149"/>
                  </a:lnTo>
                  <a:lnTo>
                    <a:pt x="1094555" y="772216"/>
                  </a:lnTo>
                  <a:lnTo>
                    <a:pt x="1106865" y="727758"/>
                  </a:lnTo>
                  <a:lnTo>
                    <a:pt x="1115836" y="681925"/>
                  </a:lnTo>
                  <a:lnTo>
                    <a:pt x="1121326" y="634869"/>
                  </a:lnTo>
                  <a:lnTo>
                    <a:pt x="1123188" y="586740"/>
                  </a:lnTo>
                  <a:lnTo>
                    <a:pt x="1121326" y="538610"/>
                  </a:lnTo>
                  <a:lnTo>
                    <a:pt x="1115836" y="491554"/>
                  </a:lnTo>
                  <a:lnTo>
                    <a:pt x="1106865" y="445721"/>
                  </a:lnTo>
                  <a:lnTo>
                    <a:pt x="1094555" y="401263"/>
                  </a:lnTo>
                  <a:lnTo>
                    <a:pt x="1079051" y="358330"/>
                  </a:lnTo>
                  <a:lnTo>
                    <a:pt x="1060499" y="317074"/>
                  </a:lnTo>
                  <a:lnTo>
                    <a:pt x="1039042" y="277645"/>
                  </a:lnTo>
                  <a:lnTo>
                    <a:pt x="1014825" y="240194"/>
                  </a:lnTo>
                  <a:lnTo>
                    <a:pt x="987993" y="204872"/>
                  </a:lnTo>
                  <a:lnTo>
                    <a:pt x="958691" y="171831"/>
                  </a:lnTo>
                  <a:lnTo>
                    <a:pt x="927062" y="141219"/>
                  </a:lnTo>
                  <a:lnTo>
                    <a:pt x="893252" y="113190"/>
                  </a:lnTo>
                  <a:lnTo>
                    <a:pt x="857406" y="87893"/>
                  </a:lnTo>
                  <a:lnTo>
                    <a:pt x="819667" y="65480"/>
                  </a:lnTo>
                  <a:lnTo>
                    <a:pt x="780180" y="46100"/>
                  </a:lnTo>
                  <a:lnTo>
                    <a:pt x="739091" y="29906"/>
                  </a:lnTo>
                  <a:lnTo>
                    <a:pt x="696543" y="17048"/>
                  </a:lnTo>
                  <a:lnTo>
                    <a:pt x="652681" y="7677"/>
                  </a:lnTo>
                  <a:lnTo>
                    <a:pt x="607649" y="1944"/>
                  </a:lnTo>
                  <a:lnTo>
                    <a:pt x="561594" y="0"/>
                  </a:lnTo>
                  <a:close/>
                </a:path>
              </a:pathLst>
            </a:custGeom>
            <a:solidFill>
              <a:srgbClr val="96AD9F"/>
            </a:solidFill>
          </p:spPr>
          <p:txBody>
            <a:bodyPr wrap="square" lIns="0" tIns="0" rIns="0" bIns="0" rtlCol="0"/>
            <a:lstStyle/>
            <a:p>
              <a:endParaRPr/>
            </a:p>
          </p:txBody>
        </p:sp>
      </p:grpSp>
      <p:sp>
        <p:nvSpPr>
          <p:cNvPr id="34" name="object 34"/>
          <p:cNvSpPr txBox="1"/>
          <p:nvPr/>
        </p:nvSpPr>
        <p:spPr>
          <a:xfrm>
            <a:off x="7314056" y="4418838"/>
            <a:ext cx="493395" cy="239395"/>
          </a:xfrm>
          <a:prstGeom prst="rect">
            <a:avLst/>
          </a:prstGeom>
        </p:spPr>
        <p:txBody>
          <a:bodyPr vert="horz" wrap="square" lIns="0" tIns="12700" rIns="0" bIns="0" rtlCol="0">
            <a:spAutoFit/>
          </a:bodyPr>
          <a:lstStyle/>
          <a:p>
            <a:pPr marL="12700">
              <a:lnSpc>
                <a:spcPct val="100000"/>
              </a:lnSpc>
              <a:spcBef>
                <a:spcPts val="100"/>
              </a:spcBef>
            </a:pPr>
            <a:r>
              <a:rPr sz="1400" spc="-155" dirty="0">
                <a:solidFill>
                  <a:srgbClr val="FFFFFF"/>
                </a:solidFill>
                <a:latin typeface="Arial Black"/>
                <a:cs typeface="Arial Black"/>
              </a:rPr>
              <a:t>In</a:t>
            </a:r>
            <a:r>
              <a:rPr sz="1400" spc="-210" dirty="0">
                <a:solidFill>
                  <a:srgbClr val="FFFFFF"/>
                </a:solidFill>
                <a:latin typeface="Arial Black"/>
                <a:cs typeface="Arial Black"/>
              </a:rPr>
              <a:t>p</a:t>
            </a:r>
            <a:r>
              <a:rPr sz="1400" spc="-185" dirty="0">
                <a:solidFill>
                  <a:srgbClr val="FFFFFF"/>
                </a:solidFill>
                <a:latin typeface="Arial Black"/>
                <a:cs typeface="Arial Black"/>
              </a:rPr>
              <a:t>u</a:t>
            </a:r>
            <a:r>
              <a:rPr sz="1400" spc="-229" dirty="0">
                <a:solidFill>
                  <a:srgbClr val="FFFFFF"/>
                </a:solidFill>
                <a:latin typeface="Arial Black"/>
                <a:cs typeface="Arial Black"/>
              </a:rPr>
              <a:t>ts</a:t>
            </a:r>
            <a:endParaRPr sz="1400">
              <a:latin typeface="Arial Black"/>
              <a:cs typeface="Arial Black"/>
            </a:endParaRPr>
          </a:p>
        </p:txBody>
      </p:sp>
      <p:sp>
        <p:nvSpPr>
          <p:cNvPr id="35" name="object 35"/>
          <p:cNvSpPr/>
          <p:nvPr/>
        </p:nvSpPr>
        <p:spPr>
          <a:xfrm>
            <a:off x="8654795" y="4707635"/>
            <a:ext cx="570230" cy="265430"/>
          </a:xfrm>
          <a:custGeom>
            <a:avLst/>
            <a:gdLst/>
            <a:ahLst/>
            <a:cxnLst/>
            <a:rect l="l" t="t" r="r" b="b"/>
            <a:pathLst>
              <a:path w="570229" h="265429">
                <a:moveTo>
                  <a:pt x="47384" y="60063"/>
                </a:moveTo>
                <a:lnTo>
                  <a:pt x="36789" y="67041"/>
                </a:lnTo>
                <a:lnTo>
                  <a:pt x="46354" y="81280"/>
                </a:lnTo>
                <a:lnTo>
                  <a:pt x="61722" y="102996"/>
                </a:lnTo>
                <a:lnTo>
                  <a:pt x="96138" y="147955"/>
                </a:lnTo>
                <a:lnTo>
                  <a:pt x="133730" y="191262"/>
                </a:lnTo>
                <a:lnTo>
                  <a:pt x="163195" y="219963"/>
                </a:lnTo>
                <a:lnTo>
                  <a:pt x="203073" y="249427"/>
                </a:lnTo>
                <a:lnTo>
                  <a:pt x="242824" y="264540"/>
                </a:lnTo>
                <a:lnTo>
                  <a:pt x="252602" y="265430"/>
                </a:lnTo>
                <a:lnTo>
                  <a:pt x="261874" y="265175"/>
                </a:lnTo>
                <a:lnTo>
                  <a:pt x="299974" y="257301"/>
                </a:lnTo>
                <a:lnTo>
                  <a:pt x="311519" y="252730"/>
                </a:lnTo>
                <a:lnTo>
                  <a:pt x="252222" y="252730"/>
                </a:lnTo>
                <a:lnTo>
                  <a:pt x="244094" y="251840"/>
                </a:lnTo>
                <a:lnTo>
                  <a:pt x="199771" y="232409"/>
                </a:lnTo>
                <a:lnTo>
                  <a:pt x="161798" y="201549"/>
                </a:lnTo>
                <a:lnTo>
                  <a:pt x="124078" y="161544"/>
                </a:lnTo>
                <a:lnTo>
                  <a:pt x="88392" y="117601"/>
                </a:lnTo>
                <a:lnTo>
                  <a:pt x="56642" y="73913"/>
                </a:lnTo>
                <a:lnTo>
                  <a:pt x="47384" y="60063"/>
                </a:lnTo>
                <a:close/>
              </a:path>
              <a:path w="570229" h="265429">
                <a:moveTo>
                  <a:pt x="560704" y="9270"/>
                </a:moveTo>
                <a:lnTo>
                  <a:pt x="519683" y="55499"/>
                </a:lnTo>
                <a:lnTo>
                  <a:pt x="478917" y="100202"/>
                </a:lnTo>
                <a:lnTo>
                  <a:pt x="438657" y="141858"/>
                </a:lnTo>
                <a:lnTo>
                  <a:pt x="398906" y="178943"/>
                </a:lnTo>
                <a:lnTo>
                  <a:pt x="360172" y="210057"/>
                </a:lnTo>
                <a:lnTo>
                  <a:pt x="322452" y="233552"/>
                </a:lnTo>
                <a:lnTo>
                  <a:pt x="286511" y="248157"/>
                </a:lnTo>
                <a:lnTo>
                  <a:pt x="252222" y="252730"/>
                </a:lnTo>
                <a:lnTo>
                  <a:pt x="311519" y="252730"/>
                </a:lnTo>
                <a:lnTo>
                  <a:pt x="348233" y="233425"/>
                </a:lnTo>
                <a:lnTo>
                  <a:pt x="387603" y="205105"/>
                </a:lnTo>
                <a:lnTo>
                  <a:pt x="427481" y="170180"/>
                </a:lnTo>
                <a:lnTo>
                  <a:pt x="467868" y="130175"/>
                </a:lnTo>
                <a:lnTo>
                  <a:pt x="508634" y="86613"/>
                </a:lnTo>
                <a:lnTo>
                  <a:pt x="570102" y="17780"/>
                </a:lnTo>
                <a:lnTo>
                  <a:pt x="560704" y="9270"/>
                </a:lnTo>
                <a:close/>
              </a:path>
              <a:path w="570229" h="265429">
                <a:moveTo>
                  <a:pt x="0" y="0"/>
                </a:moveTo>
                <a:lnTo>
                  <a:pt x="10159" y="84581"/>
                </a:lnTo>
                <a:lnTo>
                  <a:pt x="36789" y="67041"/>
                </a:lnTo>
                <a:lnTo>
                  <a:pt x="29718" y="56514"/>
                </a:lnTo>
                <a:lnTo>
                  <a:pt x="40258" y="49402"/>
                </a:lnTo>
                <a:lnTo>
                  <a:pt x="63568" y="49402"/>
                </a:lnTo>
                <a:lnTo>
                  <a:pt x="73786" y="42671"/>
                </a:lnTo>
                <a:lnTo>
                  <a:pt x="0" y="0"/>
                </a:lnTo>
                <a:close/>
              </a:path>
              <a:path w="570229" h="265429">
                <a:moveTo>
                  <a:pt x="40258" y="49402"/>
                </a:moveTo>
                <a:lnTo>
                  <a:pt x="29718" y="56514"/>
                </a:lnTo>
                <a:lnTo>
                  <a:pt x="36789" y="67041"/>
                </a:lnTo>
                <a:lnTo>
                  <a:pt x="47384" y="60063"/>
                </a:lnTo>
                <a:lnTo>
                  <a:pt x="40258" y="49402"/>
                </a:lnTo>
                <a:close/>
              </a:path>
              <a:path w="570229" h="265429">
                <a:moveTo>
                  <a:pt x="63568" y="49402"/>
                </a:moveTo>
                <a:lnTo>
                  <a:pt x="40258" y="49402"/>
                </a:lnTo>
                <a:lnTo>
                  <a:pt x="47384" y="60063"/>
                </a:lnTo>
                <a:lnTo>
                  <a:pt x="63568" y="49402"/>
                </a:lnTo>
                <a:close/>
              </a:path>
            </a:pathLst>
          </a:custGeom>
          <a:solidFill>
            <a:srgbClr val="56555A"/>
          </a:solidFill>
        </p:spPr>
        <p:txBody>
          <a:bodyPr wrap="square" lIns="0" tIns="0" rIns="0" bIns="0" rtlCol="0"/>
          <a:lstStyle/>
          <a:p>
            <a:endParaRPr/>
          </a:p>
        </p:txBody>
      </p:sp>
      <p:sp>
        <p:nvSpPr>
          <p:cNvPr id="36" name="object 36"/>
          <p:cNvSpPr/>
          <p:nvPr/>
        </p:nvSpPr>
        <p:spPr>
          <a:xfrm>
            <a:off x="10248900" y="6513574"/>
            <a:ext cx="1874520" cy="2758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0320">
              <a:lnSpc>
                <a:spcPct val="100000"/>
              </a:lnSpc>
              <a:spcBef>
                <a:spcPts val="95"/>
              </a:spcBef>
            </a:pPr>
            <a:r>
              <a:rPr spc="-75" dirty="0"/>
              <a:t>Types </a:t>
            </a:r>
            <a:r>
              <a:rPr spc="25" dirty="0"/>
              <a:t>of</a:t>
            </a:r>
            <a:r>
              <a:rPr spc="-350" dirty="0"/>
              <a:t> </a:t>
            </a:r>
            <a:r>
              <a:rPr spc="-40" dirty="0"/>
              <a:t>clustering</a:t>
            </a:r>
          </a:p>
        </p:txBody>
      </p:sp>
      <p:sp>
        <p:nvSpPr>
          <p:cNvPr id="3" name="object 3"/>
          <p:cNvSpPr/>
          <p:nvPr/>
        </p:nvSpPr>
        <p:spPr>
          <a:xfrm>
            <a:off x="4701540" y="3745991"/>
            <a:ext cx="1713230" cy="581025"/>
          </a:xfrm>
          <a:custGeom>
            <a:avLst/>
            <a:gdLst/>
            <a:ahLst/>
            <a:cxnLst/>
            <a:rect l="l" t="t" r="r" b="b"/>
            <a:pathLst>
              <a:path w="1713229" h="581025">
                <a:moveTo>
                  <a:pt x="1616202" y="0"/>
                </a:moveTo>
                <a:lnTo>
                  <a:pt x="96774" y="0"/>
                </a:lnTo>
                <a:lnTo>
                  <a:pt x="59096" y="7602"/>
                </a:lnTo>
                <a:lnTo>
                  <a:pt x="28336" y="28336"/>
                </a:lnTo>
                <a:lnTo>
                  <a:pt x="7602" y="59096"/>
                </a:lnTo>
                <a:lnTo>
                  <a:pt x="0" y="96773"/>
                </a:lnTo>
                <a:lnTo>
                  <a:pt x="0" y="483869"/>
                </a:lnTo>
                <a:lnTo>
                  <a:pt x="7602" y="521547"/>
                </a:lnTo>
                <a:lnTo>
                  <a:pt x="28336" y="552307"/>
                </a:lnTo>
                <a:lnTo>
                  <a:pt x="59096" y="573041"/>
                </a:lnTo>
                <a:lnTo>
                  <a:pt x="96774" y="580643"/>
                </a:lnTo>
                <a:lnTo>
                  <a:pt x="1616202" y="580643"/>
                </a:lnTo>
                <a:lnTo>
                  <a:pt x="1653879" y="573041"/>
                </a:lnTo>
                <a:lnTo>
                  <a:pt x="1684639" y="552307"/>
                </a:lnTo>
                <a:lnTo>
                  <a:pt x="1705373" y="521547"/>
                </a:lnTo>
                <a:lnTo>
                  <a:pt x="1712976" y="483869"/>
                </a:lnTo>
                <a:lnTo>
                  <a:pt x="1712976" y="96773"/>
                </a:lnTo>
                <a:lnTo>
                  <a:pt x="1705373" y="59096"/>
                </a:lnTo>
                <a:lnTo>
                  <a:pt x="1684639" y="28336"/>
                </a:lnTo>
                <a:lnTo>
                  <a:pt x="1653879" y="7602"/>
                </a:lnTo>
                <a:lnTo>
                  <a:pt x="1616202" y="0"/>
                </a:lnTo>
                <a:close/>
              </a:path>
            </a:pathLst>
          </a:custGeom>
          <a:solidFill>
            <a:srgbClr val="688586"/>
          </a:solidFill>
        </p:spPr>
        <p:txBody>
          <a:bodyPr wrap="square" lIns="0" tIns="0" rIns="0" bIns="0" rtlCol="0"/>
          <a:lstStyle/>
          <a:p>
            <a:endParaRPr/>
          </a:p>
        </p:txBody>
      </p:sp>
      <p:sp>
        <p:nvSpPr>
          <p:cNvPr id="4" name="object 4"/>
          <p:cNvSpPr txBox="1"/>
          <p:nvPr/>
        </p:nvSpPr>
        <p:spPr>
          <a:xfrm>
            <a:off x="5134102" y="3803345"/>
            <a:ext cx="848360" cy="434975"/>
          </a:xfrm>
          <a:prstGeom prst="rect">
            <a:avLst/>
          </a:prstGeom>
        </p:spPr>
        <p:txBody>
          <a:bodyPr vert="horz" wrap="square" lIns="0" tIns="12065" rIns="0" bIns="0" rtlCol="0">
            <a:spAutoFit/>
          </a:bodyPr>
          <a:lstStyle/>
          <a:p>
            <a:pPr marL="53340">
              <a:lnSpc>
                <a:spcPts val="1850"/>
              </a:lnSpc>
              <a:spcBef>
                <a:spcPts val="95"/>
              </a:spcBef>
            </a:pPr>
            <a:r>
              <a:rPr sz="1600" b="1" spc="5" dirty="0">
                <a:solidFill>
                  <a:srgbClr val="FFFFFF"/>
                </a:solidFill>
                <a:latin typeface="Trebuchet MS"/>
                <a:cs typeface="Trebuchet MS"/>
              </a:rPr>
              <a:t>Divisive</a:t>
            </a:r>
            <a:endParaRPr sz="1600">
              <a:latin typeface="Trebuchet MS"/>
              <a:cs typeface="Trebuchet MS"/>
            </a:endParaRPr>
          </a:p>
          <a:p>
            <a:pPr marL="12700">
              <a:lnSpc>
                <a:spcPts val="1370"/>
              </a:lnSpc>
            </a:pPr>
            <a:r>
              <a:rPr sz="1200" b="1" spc="20" dirty="0">
                <a:solidFill>
                  <a:srgbClr val="FFFFFF"/>
                </a:solidFill>
                <a:latin typeface="Trebuchet MS"/>
                <a:cs typeface="Trebuchet MS"/>
              </a:rPr>
              <a:t>(top-down)</a:t>
            </a:r>
            <a:endParaRPr sz="1200">
              <a:latin typeface="Trebuchet MS"/>
              <a:cs typeface="Trebuchet MS"/>
            </a:endParaRPr>
          </a:p>
        </p:txBody>
      </p:sp>
      <p:sp>
        <p:nvSpPr>
          <p:cNvPr id="5" name="object 5"/>
          <p:cNvSpPr/>
          <p:nvPr/>
        </p:nvSpPr>
        <p:spPr>
          <a:xfrm>
            <a:off x="8906256" y="3750564"/>
            <a:ext cx="1713230" cy="581025"/>
          </a:xfrm>
          <a:custGeom>
            <a:avLst/>
            <a:gdLst/>
            <a:ahLst/>
            <a:cxnLst/>
            <a:rect l="l" t="t" r="r" b="b"/>
            <a:pathLst>
              <a:path w="1713229" h="581025">
                <a:moveTo>
                  <a:pt x="1616202" y="0"/>
                </a:moveTo>
                <a:lnTo>
                  <a:pt x="96774" y="0"/>
                </a:lnTo>
                <a:lnTo>
                  <a:pt x="59096" y="7602"/>
                </a:lnTo>
                <a:lnTo>
                  <a:pt x="28336" y="28336"/>
                </a:lnTo>
                <a:lnTo>
                  <a:pt x="7602" y="59096"/>
                </a:lnTo>
                <a:lnTo>
                  <a:pt x="0" y="96774"/>
                </a:lnTo>
                <a:lnTo>
                  <a:pt x="0" y="483869"/>
                </a:lnTo>
                <a:lnTo>
                  <a:pt x="7602" y="521547"/>
                </a:lnTo>
                <a:lnTo>
                  <a:pt x="28336" y="552307"/>
                </a:lnTo>
                <a:lnTo>
                  <a:pt x="59096" y="573041"/>
                </a:lnTo>
                <a:lnTo>
                  <a:pt x="96774" y="580644"/>
                </a:lnTo>
                <a:lnTo>
                  <a:pt x="1616202" y="580644"/>
                </a:lnTo>
                <a:lnTo>
                  <a:pt x="1653879" y="573041"/>
                </a:lnTo>
                <a:lnTo>
                  <a:pt x="1684639" y="552307"/>
                </a:lnTo>
                <a:lnTo>
                  <a:pt x="1705373" y="521547"/>
                </a:lnTo>
                <a:lnTo>
                  <a:pt x="1712976" y="483869"/>
                </a:lnTo>
                <a:lnTo>
                  <a:pt x="1712976" y="96774"/>
                </a:lnTo>
                <a:lnTo>
                  <a:pt x="1705373" y="59096"/>
                </a:lnTo>
                <a:lnTo>
                  <a:pt x="1684639" y="28336"/>
                </a:lnTo>
                <a:lnTo>
                  <a:pt x="1653879" y="7602"/>
                </a:lnTo>
                <a:lnTo>
                  <a:pt x="1616202" y="0"/>
                </a:lnTo>
                <a:close/>
              </a:path>
            </a:pathLst>
          </a:custGeom>
          <a:solidFill>
            <a:srgbClr val="486A75"/>
          </a:solidFill>
        </p:spPr>
        <p:txBody>
          <a:bodyPr wrap="square" lIns="0" tIns="0" rIns="0" bIns="0" rtlCol="0"/>
          <a:lstStyle/>
          <a:p>
            <a:endParaRPr/>
          </a:p>
        </p:txBody>
      </p:sp>
      <p:sp>
        <p:nvSpPr>
          <p:cNvPr id="6" name="object 6"/>
          <p:cNvSpPr txBox="1"/>
          <p:nvPr/>
        </p:nvSpPr>
        <p:spPr>
          <a:xfrm>
            <a:off x="9043796" y="3807967"/>
            <a:ext cx="1440815" cy="434340"/>
          </a:xfrm>
          <a:prstGeom prst="rect">
            <a:avLst/>
          </a:prstGeom>
        </p:spPr>
        <p:txBody>
          <a:bodyPr vert="horz" wrap="square" lIns="0" tIns="12065" rIns="0" bIns="0" rtlCol="0">
            <a:spAutoFit/>
          </a:bodyPr>
          <a:lstStyle/>
          <a:p>
            <a:pPr algn="ctr">
              <a:lnSpc>
                <a:spcPts val="1850"/>
              </a:lnSpc>
              <a:spcBef>
                <a:spcPts val="95"/>
              </a:spcBef>
            </a:pPr>
            <a:r>
              <a:rPr sz="1600" b="1" spc="105" dirty="0">
                <a:solidFill>
                  <a:srgbClr val="FFFFFF"/>
                </a:solidFill>
                <a:latin typeface="Trebuchet MS"/>
                <a:cs typeface="Trebuchet MS"/>
              </a:rPr>
              <a:t>A</a:t>
            </a:r>
            <a:r>
              <a:rPr sz="1600" b="1" spc="180" dirty="0">
                <a:solidFill>
                  <a:srgbClr val="FFFFFF"/>
                </a:solidFill>
                <a:latin typeface="Trebuchet MS"/>
                <a:cs typeface="Trebuchet MS"/>
              </a:rPr>
              <a:t>g</a:t>
            </a:r>
            <a:r>
              <a:rPr sz="1600" b="1" spc="175" dirty="0">
                <a:solidFill>
                  <a:srgbClr val="FFFFFF"/>
                </a:solidFill>
                <a:latin typeface="Trebuchet MS"/>
                <a:cs typeface="Trebuchet MS"/>
              </a:rPr>
              <a:t>g</a:t>
            </a:r>
            <a:r>
              <a:rPr sz="1600" b="1" dirty="0">
                <a:solidFill>
                  <a:srgbClr val="FFFFFF"/>
                </a:solidFill>
                <a:latin typeface="Trebuchet MS"/>
                <a:cs typeface="Trebuchet MS"/>
              </a:rPr>
              <a:t>lomer</a:t>
            </a:r>
            <a:r>
              <a:rPr sz="1600" b="1" spc="10" dirty="0">
                <a:solidFill>
                  <a:srgbClr val="FFFFFF"/>
                </a:solidFill>
                <a:latin typeface="Trebuchet MS"/>
                <a:cs typeface="Trebuchet MS"/>
              </a:rPr>
              <a:t>a</a:t>
            </a:r>
            <a:r>
              <a:rPr sz="1600" b="1" spc="-30" dirty="0">
                <a:solidFill>
                  <a:srgbClr val="FFFFFF"/>
                </a:solidFill>
                <a:latin typeface="Trebuchet MS"/>
                <a:cs typeface="Trebuchet MS"/>
              </a:rPr>
              <a:t>t</a:t>
            </a:r>
            <a:r>
              <a:rPr sz="1600" b="1" spc="-20" dirty="0">
                <a:solidFill>
                  <a:srgbClr val="FFFFFF"/>
                </a:solidFill>
                <a:latin typeface="Trebuchet MS"/>
                <a:cs typeface="Trebuchet MS"/>
              </a:rPr>
              <a:t>i</a:t>
            </a:r>
            <a:r>
              <a:rPr sz="1600" b="1" spc="5" dirty="0">
                <a:solidFill>
                  <a:srgbClr val="FFFFFF"/>
                </a:solidFill>
                <a:latin typeface="Trebuchet MS"/>
                <a:cs typeface="Trebuchet MS"/>
              </a:rPr>
              <a:t>v</a:t>
            </a:r>
            <a:r>
              <a:rPr sz="1600" b="1" spc="-60" dirty="0">
                <a:solidFill>
                  <a:srgbClr val="FFFFFF"/>
                </a:solidFill>
                <a:latin typeface="Trebuchet MS"/>
                <a:cs typeface="Trebuchet MS"/>
              </a:rPr>
              <a:t>e</a:t>
            </a:r>
            <a:endParaRPr sz="1600">
              <a:latin typeface="Trebuchet MS"/>
              <a:cs typeface="Trebuchet MS"/>
            </a:endParaRPr>
          </a:p>
          <a:p>
            <a:pPr marL="635" algn="ctr">
              <a:lnSpc>
                <a:spcPts val="1370"/>
              </a:lnSpc>
            </a:pPr>
            <a:r>
              <a:rPr sz="1200" b="1" spc="20" dirty="0">
                <a:solidFill>
                  <a:srgbClr val="FFFFFF"/>
                </a:solidFill>
                <a:latin typeface="Trebuchet MS"/>
                <a:cs typeface="Trebuchet MS"/>
              </a:rPr>
              <a:t>(bottom-up)</a:t>
            </a:r>
            <a:endParaRPr sz="1200">
              <a:latin typeface="Trebuchet MS"/>
              <a:cs typeface="Trebuchet MS"/>
            </a:endParaRPr>
          </a:p>
        </p:txBody>
      </p:sp>
      <p:sp>
        <p:nvSpPr>
          <p:cNvPr id="7" name="object 7"/>
          <p:cNvSpPr/>
          <p:nvPr/>
        </p:nvSpPr>
        <p:spPr>
          <a:xfrm>
            <a:off x="4800600" y="973836"/>
            <a:ext cx="2334895" cy="448309"/>
          </a:xfrm>
          <a:custGeom>
            <a:avLst/>
            <a:gdLst/>
            <a:ahLst/>
            <a:cxnLst/>
            <a:rect l="l" t="t" r="r" b="b"/>
            <a:pathLst>
              <a:path w="2334895" h="448309">
                <a:moveTo>
                  <a:pt x="2260092" y="0"/>
                </a:moveTo>
                <a:lnTo>
                  <a:pt x="74675" y="0"/>
                </a:lnTo>
                <a:lnTo>
                  <a:pt x="45594" y="5863"/>
                </a:lnTo>
                <a:lnTo>
                  <a:pt x="21859" y="21859"/>
                </a:lnTo>
                <a:lnTo>
                  <a:pt x="5863" y="45594"/>
                </a:lnTo>
                <a:lnTo>
                  <a:pt x="0" y="74675"/>
                </a:lnTo>
                <a:lnTo>
                  <a:pt x="0" y="373379"/>
                </a:lnTo>
                <a:lnTo>
                  <a:pt x="5863" y="402461"/>
                </a:lnTo>
                <a:lnTo>
                  <a:pt x="21859" y="426196"/>
                </a:lnTo>
                <a:lnTo>
                  <a:pt x="45594" y="442192"/>
                </a:lnTo>
                <a:lnTo>
                  <a:pt x="74675" y="448055"/>
                </a:lnTo>
                <a:lnTo>
                  <a:pt x="2260092" y="448055"/>
                </a:lnTo>
                <a:lnTo>
                  <a:pt x="2289173" y="442192"/>
                </a:lnTo>
                <a:lnTo>
                  <a:pt x="2312908" y="426196"/>
                </a:lnTo>
                <a:lnTo>
                  <a:pt x="2328904" y="402461"/>
                </a:lnTo>
                <a:lnTo>
                  <a:pt x="2334768" y="373379"/>
                </a:lnTo>
                <a:lnTo>
                  <a:pt x="2334768" y="74675"/>
                </a:lnTo>
                <a:lnTo>
                  <a:pt x="2328904" y="45594"/>
                </a:lnTo>
                <a:lnTo>
                  <a:pt x="2312908" y="21859"/>
                </a:lnTo>
                <a:lnTo>
                  <a:pt x="2289173" y="5863"/>
                </a:lnTo>
                <a:lnTo>
                  <a:pt x="2260092" y="0"/>
                </a:lnTo>
                <a:close/>
              </a:path>
            </a:pathLst>
          </a:custGeom>
          <a:solidFill>
            <a:srgbClr val="688586"/>
          </a:solidFill>
        </p:spPr>
        <p:txBody>
          <a:bodyPr wrap="square" lIns="0" tIns="0" rIns="0" bIns="0" rtlCol="0"/>
          <a:lstStyle/>
          <a:p>
            <a:endParaRPr/>
          </a:p>
        </p:txBody>
      </p:sp>
      <p:sp>
        <p:nvSpPr>
          <p:cNvPr id="8" name="object 8"/>
          <p:cNvSpPr txBox="1"/>
          <p:nvPr/>
        </p:nvSpPr>
        <p:spPr>
          <a:xfrm>
            <a:off x="5224398" y="976376"/>
            <a:ext cx="1486535"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FFFFFF"/>
                </a:solidFill>
                <a:latin typeface="Trebuchet MS"/>
                <a:cs typeface="Trebuchet MS"/>
              </a:rPr>
              <a:t>Clustering</a:t>
            </a:r>
            <a:endParaRPr sz="2400">
              <a:latin typeface="Trebuchet MS"/>
              <a:cs typeface="Trebuchet MS"/>
            </a:endParaRPr>
          </a:p>
        </p:txBody>
      </p:sp>
      <p:sp>
        <p:nvSpPr>
          <p:cNvPr id="9" name="object 9"/>
          <p:cNvSpPr/>
          <p:nvPr/>
        </p:nvSpPr>
        <p:spPr>
          <a:xfrm>
            <a:off x="1316736" y="1600200"/>
            <a:ext cx="1371600" cy="448309"/>
          </a:xfrm>
          <a:custGeom>
            <a:avLst/>
            <a:gdLst/>
            <a:ahLst/>
            <a:cxnLst/>
            <a:rect l="l" t="t" r="r" b="b"/>
            <a:pathLst>
              <a:path w="1371600" h="448310">
                <a:moveTo>
                  <a:pt x="1296924" y="0"/>
                </a:moveTo>
                <a:lnTo>
                  <a:pt x="74675" y="0"/>
                </a:lnTo>
                <a:lnTo>
                  <a:pt x="45594" y="5863"/>
                </a:lnTo>
                <a:lnTo>
                  <a:pt x="21859" y="21859"/>
                </a:lnTo>
                <a:lnTo>
                  <a:pt x="5863" y="45594"/>
                </a:lnTo>
                <a:lnTo>
                  <a:pt x="0" y="74675"/>
                </a:lnTo>
                <a:lnTo>
                  <a:pt x="0" y="373379"/>
                </a:lnTo>
                <a:lnTo>
                  <a:pt x="5863" y="402461"/>
                </a:lnTo>
                <a:lnTo>
                  <a:pt x="21859" y="426196"/>
                </a:lnTo>
                <a:lnTo>
                  <a:pt x="45594" y="442192"/>
                </a:lnTo>
                <a:lnTo>
                  <a:pt x="74675" y="448055"/>
                </a:lnTo>
                <a:lnTo>
                  <a:pt x="1296924" y="448055"/>
                </a:lnTo>
                <a:lnTo>
                  <a:pt x="1326005" y="442192"/>
                </a:lnTo>
                <a:lnTo>
                  <a:pt x="1349740" y="426196"/>
                </a:lnTo>
                <a:lnTo>
                  <a:pt x="1365736" y="402461"/>
                </a:lnTo>
                <a:lnTo>
                  <a:pt x="1371600" y="373379"/>
                </a:lnTo>
                <a:lnTo>
                  <a:pt x="1371600" y="74675"/>
                </a:lnTo>
                <a:lnTo>
                  <a:pt x="1365736" y="45594"/>
                </a:lnTo>
                <a:lnTo>
                  <a:pt x="1349740" y="21859"/>
                </a:lnTo>
                <a:lnTo>
                  <a:pt x="1326005" y="5863"/>
                </a:lnTo>
                <a:lnTo>
                  <a:pt x="1296924" y="0"/>
                </a:lnTo>
                <a:close/>
              </a:path>
            </a:pathLst>
          </a:custGeom>
          <a:solidFill>
            <a:srgbClr val="96AD9F"/>
          </a:solidFill>
        </p:spPr>
        <p:txBody>
          <a:bodyPr wrap="square" lIns="0" tIns="0" rIns="0" bIns="0" rtlCol="0"/>
          <a:lstStyle/>
          <a:p>
            <a:endParaRPr/>
          </a:p>
        </p:txBody>
      </p:sp>
      <p:sp>
        <p:nvSpPr>
          <p:cNvPr id="10" name="object 10"/>
          <p:cNvSpPr txBox="1"/>
          <p:nvPr/>
        </p:nvSpPr>
        <p:spPr>
          <a:xfrm>
            <a:off x="1791080" y="1654251"/>
            <a:ext cx="422275" cy="300355"/>
          </a:xfrm>
          <a:prstGeom prst="rect">
            <a:avLst/>
          </a:prstGeom>
        </p:spPr>
        <p:txBody>
          <a:bodyPr vert="horz" wrap="square" lIns="0" tIns="12700" rIns="0" bIns="0" rtlCol="0">
            <a:spAutoFit/>
          </a:bodyPr>
          <a:lstStyle/>
          <a:p>
            <a:pPr marL="12700">
              <a:lnSpc>
                <a:spcPct val="100000"/>
              </a:lnSpc>
              <a:spcBef>
                <a:spcPts val="100"/>
              </a:spcBef>
            </a:pPr>
            <a:r>
              <a:rPr sz="1800" b="1" spc="-35" dirty="0">
                <a:solidFill>
                  <a:srgbClr val="FFFFFF"/>
                </a:solidFill>
                <a:latin typeface="Trebuchet MS"/>
                <a:cs typeface="Trebuchet MS"/>
              </a:rPr>
              <a:t>Flat</a:t>
            </a:r>
            <a:endParaRPr sz="1800">
              <a:latin typeface="Trebuchet MS"/>
              <a:cs typeface="Trebuchet MS"/>
            </a:endParaRPr>
          </a:p>
        </p:txBody>
      </p:sp>
      <p:sp>
        <p:nvSpPr>
          <p:cNvPr id="11" name="object 11"/>
          <p:cNvSpPr/>
          <p:nvPr/>
        </p:nvSpPr>
        <p:spPr>
          <a:xfrm>
            <a:off x="6915911" y="1600200"/>
            <a:ext cx="1490980" cy="448309"/>
          </a:xfrm>
          <a:custGeom>
            <a:avLst/>
            <a:gdLst/>
            <a:ahLst/>
            <a:cxnLst/>
            <a:rect l="l" t="t" r="r" b="b"/>
            <a:pathLst>
              <a:path w="1490979" h="448310">
                <a:moveTo>
                  <a:pt x="1415796" y="0"/>
                </a:moveTo>
                <a:lnTo>
                  <a:pt x="74676" y="0"/>
                </a:lnTo>
                <a:lnTo>
                  <a:pt x="45594" y="5863"/>
                </a:lnTo>
                <a:lnTo>
                  <a:pt x="21859" y="21859"/>
                </a:lnTo>
                <a:lnTo>
                  <a:pt x="5863" y="45594"/>
                </a:lnTo>
                <a:lnTo>
                  <a:pt x="0" y="74675"/>
                </a:lnTo>
                <a:lnTo>
                  <a:pt x="0" y="373379"/>
                </a:lnTo>
                <a:lnTo>
                  <a:pt x="5863" y="402461"/>
                </a:lnTo>
                <a:lnTo>
                  <a:pt x="21859" y="426196"/>
                </a:lnTo>
                <a:lnTo>
                  <a:pt x="45594" y="442192"/>
                </a:lnTo>
                <a:lnTo>
                  <a:pt x="74676" y="448055"/>
                </a:lnTo>
                <a:lnTo>
                  <a:pt x="1415796" y="448055"/>
                </a:lnTo>
                <a:lnTo>
                  <a:pt x="1444877" y="442192"/>
                </a:lnTo>
                <a:lnTo>
                  <a:pt x="1468612" y="426196"/>
                </a:lnTo>
                <a:lnTo>
                  <a:pt x="1484608" y="402461"/>
                </a:lnTo>
                <a:lnTo>
                  <a:pt x="1490472" y="373379"/>
                </a:lnTo>
                <a:lnTo>
                  <a:pt x="1490472" y="74675"/>
                </a:lnTo>
                <a:lnTo>
                  <a:pt x="1484608" y="45594"/>
                </a:lnTo>
                <a:lnTo>
                  <a:pt x="1468612" y="21859"/>
                </a:lnTo>
                <a:lnTo>
                  <a:pt x="1444877" y="5863"/>
                </a:lnTo>
                <a:lnTo>
                  <a:pt x="1415796" y="0"/>
                </a:lnTo>
                <a:close/>
              </a:path>
            </a:pathLst>
          </a:custGeom>
          <a:solidFill>
            <a:srgbClr val="486A75"/>
          </a:solidFill>
        </p:spPr>
        <p:txBody>
          <a:bodyPr wrap="square" lIns="0" tIns="0" rIns="0" bIns="0" rtlCol="0"/>
          <a:lstStyle/>
          <a:p>
            <a:endParaRPr/>
          </a:p>
        </p:txBody>
      </p:sp>
      <p:sp>
        <p:nvSpPr>
          <p:cNvPr id="12" name="object 12"/>
          <p:cNvSpPr txBox="1"/>
          <p:nvPr/>
        </p:nvSpPr>
        <p:spPr>
          <a:xfrm>
            <a:off x="7007732" y="1654251"/>
            <a:ext cx="1304290" cy="300355"/>
          </a:xfrm>
          <a:prstGeom prst="rect">
            <a:avLst/>
          </a:prstGeom>
        </p:spPr>
        <p:txBody>
          <a:bodyPr vert="horz" wrap="square" lIns="0" tIns="12700" rIns="0" bIns="0" rtlCol="0">
            <a:spAutoFit/>
          </a:bodyPr>
          <a:lstStyle/>
          <a:p>
            <a:pPr marL="12700">
              <a:lnSpc>
                <a:spcPct val="100000"/>
              </a:lnSpc>
              <a:spcBef>
                <a:spcPts val="100"/>
              </a:spcBef>
            </a:pPr>
            <a:r>
              <a:rPr sz="1800" b="1" spc="-20" dirty="0">
                <a:solidFill>
                  <a:srgbClr val="FFFFFF"/>
                </a:solidFill>
                <a:latin typeface="Trebuchet MS"/>
                <a:cs typeface="Trebuchet MS"/>
              </a:rPr>
              <a:t>Hierarchical</a:t>
            </a:r>
            <a:endParaRPr sz="1800">
              <a:latin typeface="Trebuchet MS"/>
              <a:cs typeface="Trebuchet MS"/>
            </a:endParaRPr>
          </a:p>
        </p:txBody>
      </p:sp>
      <p:grpSp>
        <p:nvGrpSpPr>
          <p:cNvPr id="13" name="object 13"/>
          <p:cNvGrpSpPr/>
          <p:nvPr/>
        </p:nvGrpSpPr>
        <p:grpSpPr>
          <a:xfrm>
            <a:off x="2683573" y="1417129"/>
            <a:ext cx="6228080" cy="2628900"/>
            <a:chOff x="2683573" y="1417129"/>
            <a:chExt cx="6228080" cy="2628900"/>
          </a:xfrm>
        </p:grpSpPr>
        <p:sp>
          <p:nvSpPr>
            <p:cNvPr id="14" name="object 14"/>
            <p:cNvSpPr/>
            <p:nvPr/>
          </p:nvSpPr>
          <p:spPr>
            <a:xfrm>
              <a:off x="2688335" y="1421891"/>
              <a:ext cx="3279775" cy="402590"/>
            </a:xfrm>
            <a:custGeom>
              <a:avLst/>
              <a:gdLst/>
              <a:ahLst/>
              <a:cxnLst/>
              <a:rect l="l" t="t" r="r" b="b"/>
              <a:pathLst>
                <a:path w="3279775" h="402589">
                  <a:moveTo>
                    <a:pt x="3279521" y="0"/>
                  </a:moveTo>
                  <a:lnTo>
                    <a:pt x="3279521" y="402336"/>
                  </a:lnTo>
                  <a:lnTo>
                    <a:pt x="0" y="402336"/>
                  </a:lnTo>
                </a:path>
              </a:pathLst>
            </a:custGeom>
            <a:ln w="9524">
              <a:solidFill>
                <a:srgbClr val="92AB9C"/>
              </a:solidFill>
            </a:ln>
          </p:spPr>
          <p:txBody>
            <a:bodyPr wrap="square" lIns="0" tIns="0" rIns="0" bIns="0" rtlCol="0"/>
            <a:lstStyle/>
            <a:p>
              <a:endParaRPr/>
            </a:p>
          </p:txBody>
        </p:sp>
        <p:sp>
          <p:nvSpPr>
            <p:cNvPr id="15" name="object 15"/>
            <p:cNvSpPr/>
            <p:nvPr/>
          </p:nvSpPr>
          <p:spPr>
            <a:xfrm>
              <a:off x="2688335" y="1824227"/>
              <a:ext cx="4228465" cy="0"/>
            </a:xfrm>
            <a:custGeom>
              <a:avLst/>
              <a:gdLst/>
              <a:ahLst/>
              <a:cxnLst/>
              <a:rect l="l" t="t" r="r" b="b"/>
              <a:pathLst>
                <a:path w="4228465">
                  <a:moveTo>
                    <a:pt x="0" y="0"/>
                  </a:moveTo>
                  <a:lnTo>
                    <a:pt x="4228084" y="0"/>
                  </a:lnTo>
                </a:path>
              </a:pathLst>
            </a:custGeom>
            <a:ln w="9525">
              <a:solidFill>
                <a:srgbClr val="92AB9C"/>
              </a:solidFill>
            </a:ln>
          </p:spPr>
          <p:txBody>
            <a:bodyPr wrap="square" lIns="0" tIns="0" rIns="0" bIns="0" rtlCol="0"/>
            <a:lstStyle/>
            <a:p>
              <a:endParaRPr/>
            </a:p>
          </p:txBody>
        </p:sp>
        <p:sp>
          <p:nvSpPr>
            <p:cNvPr id="16" name="object 16"/>
            <p:cNvSpPr/>
            <p:nvPr/>
          </p:nvSpPr>
          <p:spPr>
            <a:xfrm>
              <a:off x="6414515" y="2048255"/>
              <a:ext cx="1246505" cy="1988820"/>
            </a:xfrm>
            <a:custGeom>
              <a:avLst/>
              <a:gdLst/>
              <a:ahLst/>
              <a:cxnLst/>
              <a:rect l="l" t="t" r="r" b="b"/>
              <a:pathLst>
                <a:path w="1246504" h="1988820">
                  <a:moveTo>
                    <a:pt x="1245997" y="0"/>
                  </a:moveTo>
                  <a:lnTo>
                    <a:pt x="1245997" y="1988693"/>
                  </a:lnTo>
                  <a:lnTo>
                    <a:pt x="0" y="1988693"/>
                  </a:lnTo>
                </a:path>
              </a:pathLst>
            </a:custGeom>
            <a:ln w="9524">
              <a:solidFill>
                <a:srgbClr val="92AB9C"/>
              </a:solidFill>
            </a:ln>
          </p:spPr>
          <p:txBody>
            <a:bodyPr wrap="square" lIns="0" tIns="0" rIns="0" bIns="0" rtlCol="0"/>
            <a:lstStyle/>
            <a:p>
              <a:endParaRPr/>
            </a:p>
          </p:txBody>
        </p:sp>
        <p:sp>
          <p:nvSpPr>
            <p:cNvPr id="17" name="object 17"/>
            <p:cNvSpPr/>
            <p:nvPr/>
          </p:nvSpPr>
          <p:spPr>
            <a:xfrm>
              <a:off x="6414515" y="4037075"/>
              <a:ext cx="2492375" cy="4445"/>
            </a:xfrm>
            <a:custGeom>
              <a:avLst/>
              <a:gdLst/>
              <a:ahLst/>
              <a:cxnLst/>
              <a:rect l="l" t="t" r="r" b="b"/>
              <a:pathLst>
                <a:path w="2492375" h="4445">
                  <a:moveTo>
                    <a:pt x="0" y="0"/>
                  </a:moveTo>
                  <a:lnTo>
                    <a:pt x="2491993" y="4063"/>
                  </a:lnTo>
                </a:path>
              </a:pathLst>
            </a:custGeom>
            <a:ln w="9524">
              <a:solidFill>
                <a:srgbClr val="92AB9C"/>
              </a:solidFill>
            </a:ln>
          </p:spPr>
          <p:txBody>
            <a:bodyPr wrap="square" lIns="0" tIns="0" rIns="0" bIns="0" rtlCol="0"/>
            <a:lstStyle/>
            <a:p>
              <a:endParaRPr/>
            </a:p>
          </p:txBody>
        </p:sp>
      </p:grpSp>
      <p:sp>
        <p:nvSpPr>
          <p:cNvPr id="18" name="object 18"/>
          <p:cNvSpPr txBox="1"/>
          <p:nvPr/>
        </p:nvSpPr>
        <p:spPr>
          <a:xfrm>
            <a:off x="7758467" y="2037815"/>
            <a:ext cx="3556635" cy="1948610"/>
          </a:xfrm>
          <a:prstGeom prst="rect">
            <a:avLst/>
          </a:prstGeom>
        </p:spPr>
        <p:txBody>
          <a:bodyPr vert="horz" wrap="square" lIns="0" tIns="12065" rIns="0" bIns="0" rtlCol="0">
            <a:spAutoFit/>
          </a:bodyPr>
          <a:lstStyle/>
          <a:p>
            <a:pPr marL="12700" marR="54610">
              <a:lnSpc>
                <a:spcPct val="107200"/>
              </a:lnSpc>
              <a:spcBef>
                <a:spcPts val="95"/>
              </a:spcBef>
            </a:pPr>
            <a:r>
              <a:rPr sz="1400" dirty="0">
                <a:solidFill>
                  <a:srgbClr val="56555A"/>
                </a:solidFill>
                <a:latin typeface="Arial Black"/>
                <a:cs typeface="Arial Black"/>
              </a:rPr>
              <a:t>Historically, lustering was developed first. An  example hierarchical cof clustering with  hierarchy is taxonomy of the animal kingdom.</a:t>
            </a:r>
            <a:endParaRPr sz="1400" dirty="0">
              <a:latin typeface="Arial Black"/>
              <a:cs typeface="Arial Black"/>
            </a:endParaRPr>
          </a:p>
          <a:p>
            <a:pPr marL="12700" marR="5080">
              <a:lnSpc>
                <a:spcPct val="107100"/>
              </a:lnSpc>
              <a:spcBef>
                <a:spcPts val="790"/>
              </a:spcBef>
            </a:pPr>
            <a:r>
              <a:rPr sz="1400" dirty="0">
                <a:solidFill>
                  <a:srgbClr val="56555A"/>
                </a:solidFill>
                <a:latin typeface="Arial Black"/>
                <a:cs typeface="Arial Black"/>
              </a:rPr>
              <a:t>It is superior to flat clustering in the fact that it  explores (contains) all solutions.</a:t>
            </a:r>
            <a:endParaRPr sz="1400" dirty="0">
              <a:latin typeface="Arial Black"/>
              <a:cs typeface="Arial Black"/>
            </a:endParaRPr>
          </a:p>
        </p:txBody>
      </p:sp>
      <p:sp>
        <p:nvSpPr>
          <p:cNvPr id="19" name="object 19"/>
          <p:cNvSpPr txBox="1"/>
          <p:nvPr/>
        </p:nvSpPr>
        <p:spPr>
          <a:xfrm>
            <a:off x="573430" y="2148381"/>
            <a:ext cx="2719070" cy="3434273"/>
          </a:xfrm>
          <a:prstGeom prst="rect">
            <a:avLst/>
          </a:prstGeom>
        </p:spPr>
        <p:txBody>
          <a:bodyPr vert="horz" wrap="square" lIns="0" tIns="12065" rIns="0" bIns="0" rtlCol="0">
            <a:spAutoFit/>
          </a:bodyPr>
          <a:lstStyle/>
          <a:p>
            <a:pPr marL="12700" marR="8255">
              <a:lnSpc>
                <a:spcPct val="107200"/>
              </a:lnSpc>
              <a:spcBef>
                <a:spcPts val="95"/>
              </a:spcBef>
            </a:pPr>
            <a:r>
              <a:rPr sz="1400" dirty="0">
                <a:solidFill>
                  <a:srgbClr val="56555A"/>
                </a:solidFill>
                <a:latin typeface="Arial Black"/>
                <a:cs typeface="Arial Black"/>
              </a:rPr>
              <a:t>With flat methods there is no  hierarchy, but rather the number of  clusters are chosen prior to  clustering.</a:t>
            </a:r>
            <a:endParaRPr sz="1400" dirty="0">
              <a:latin typeface="Arial Black"/>
              <a:cs typeface="Arial Black"/>
            </a:endParaRPr>
          </a:p>
          <a:p>
            <a:pPr marL="12700" marR="7620">
              <a:lnSpc>
                <a:spcPct val="107200"/>
              </a:lnSpc>
              <a:spcBef>
                <a:spcPts val="790"/>
              </a:spcBef>
            </a:pPr>
            <a:r>
              <a:rPr sz="1400" dirty="0">
                <a:solidFill>
                  <a:srgbClr val="56555A"/>
                </a:solidFill>
                <a:latin typeface="Arial Black"/>
                <a:cs typeface="Arial Black"/>
              </a:rPr>
              <a:t>Flat methods have been developed  because hierarchical clustering is  much slower and computationally  expensive.</a:t>
            </a:r>
            <a:endParaRPr sz="1400" dirty="0">
              <a:latin typeface="Arial Black"/>
              <a:cs typeface="Arial Black"/>
            </a:endParaRPr>
          </a:p>
          <a:p>
            <a:pPr marL="12700" marR="5080">
              <a:lnSpc>
                <a:spcPct val="107100"/>
              </a:lnSpc>
              <a:spcBef>
                <a:spcPts val="795"/>
              </a:spcBef>
            </a:pPr>
            <a:r>
              <a:rPr sz="1400" dirty="0">
                <a:solidFill>
                  <a:srgbClr val="56555A"/>
                </a:solidFill>
                <a:latin typeface="Arial Black"/>
                <a:cs typeface="Arial Black"/>
              </a:rPr>
              <a:t>Nowadays, flat methods are  preferred because of the volume of  data we typically try to cluster.</a:t>
            </a:r>
            <a:endParaRPr sz="1400" dirty="0">
              <a:latin typeface="Arial Black"/>
              <a:cs typeface="Arial Black"/>
            </a:endParaRPr>
          </a:p>
        </p:txBody>
      </p:sp>
      <p:sp>
        <p:nvSpPr>
          <p:cNvPr id="20" name="object 20"/>
          <p:cNvSpPr txBox="1"/>
          <p:nvPr/>
        </p:nvSpPr>
        <p:spPr>
          <a:xfrm>
            <a:off x="3703701" y="4496536"/>
            <a:ext cx="3674110" cy="2640788"/>
          </a:xfrm>
          <a:prstGeom prst="rect">
            <a:avLst/>
          </a:prstGeom>
        </p:spPr>
        <p:txBody>
          <a:bodyPr vert="horz" wrap="square" lIns="0" tIns="12700" rIns="0" bIns="0" rtlCol="0">
            <a:spAutoFit/>
          </a:bodyPr>
          <a:lstStyle/>
          <a:p>
            <a:pPr marL="12700" marR="5080">
              <a:lnSpc>
                <a:spcPct val="107100"/>
              </a:lnSpc>
              <a:spcBef>
                <a:spcPts val="100"/>
              </a:spcBef>
            </a:pPr>
            <a:r>
              <a:rPr sz="1400" dirty="0">
                <a:solidFill>
                  <a:srgbClr val="56555A"/>
                </a:solidFill>
                <a:latin typeface="Arial Black"/>
                <a:cs typeface="Arial Black"/>
              </a:rPr>
              <a:t>With divisive clustering we start from a situation  where all observations are in the same cluster,</a:t>
            </a:r>
            <a:endParaRPr sz="1400" dirty="0">
              <a:latin typeface="Arial Black"/>
              <a:cs typeface="Arial Black"/>
            </a:endParaRPr>
          </a:p>
          <a:p>
            <a:pPr marL="12700" marR="29209">
              <a:lnSpc>
                <a:spcPct val="106900"/>
              </a:lnSpc>
            </a:pPr>
            <a:r>
              <a:rPr sz="1400" dirty="0">
                <a:solidFill>
                  <a:srgbClr val="56555A"/>
                </a:solidFill>
                <a:latin typeface="Arial Black"/>
                <a:cs typeface="Arial Black"/>
              </a:rPr>
              <a:t>e.g. from the dinosaurs. Then we split this big  cluster into 2 smaller ones. Then we continue  with 3, 4, 5, and so on, until each observation is  its separate cluster.</a:t>
            </a:r>
            <a:endParaRPr sz="1400" dirty="0">
              <a:latin typeface="Arial Black"/>
              <a:cs typeface="Arial Black"/>
            </a:endParaRPr>
          </a:p>
          <a:p>
            <a:pPr marL="12700" marR="572770">
              <a:lnSpc>
                <a:spcPct val="107100"/>
              </a:lnSpc>
              <a:spcBef>
                <a:spcPts val="805"/>
              </a:spcBef>
            </a:pPr>
            <a:r>
              <a:rPr sz="1400" dirty="0">
                <a:solidFill>
                  <a:srgbClr val="56555A"/>
                </a:solidFill>
                <a:latin typeface="Arial Black"/>
                <a:cs typeface="Arial Black"/>
              </a:rPr>
              <a:t>To find the best split, we must explore all  possibilities at each step.</a:t>
            </a:r>
            <a:endParaRPr sz="1400" dirty="0">
              <a:latin typeface="Arial Black"/>
              <a:cs typeface="Arial Black"/>
            </a:endParaRPr>
          </a:p>
        </p:txBody>
      </p:sp>
      <p:sp>
        <p:nvSpPr>
          <p:cNvPr id="21" name="object 21"/>
          <p:cNvSpPr txBox="1"/>
          <p:nvPr/>
        </p:nvSpPr>
        <p:spPr>
          <a:xfrm>
            <a:off x="7933753" y="4378780"/>
            <a:ext cx="3658235" cy="2640788"/>
          </a:xfrm>
          <a:prstGeom prst="rect">
            <a:avLst/>
          </a:prstGeom>
        </p:spPr>
        <p:txBody>
          <a:bodyPr vert="horz" wrap="square" lIns="0" tIns="12700" rIns="0" bIns="0" rtlCol="0">
            <a:spAutoFit/>
          </a:bodyPr>
          <a:lstStyle/>
          <a:p>
            <a:pPr marL="12700" marR="5080">
              <a:lnSpc>
                <a:spcPct val="107100"/>
              </a:lnSpc>
              <a:spcBef>
                <a:spcPts val="100"/>
              </a:spcBef>
            </a:pPr>
            <a:r>
              <a:rPr sz="1400" dirty="0">
                <a:solidFill>
                  <a:srgbClr val="56555A"/>
                </a:solidFill>
                <a:latin typeface="Arial Black"/>
                <a:cs typeface="Arial Black"/>
              </a:rPr>
              <a:t>When it comes to agglomerative clustering, the  approach is bottom up. We start from different  dog and cat breeds, cluster them into dogs and  cats respectively, and then we continue pairing  up species, until we reach the animal cluster.</a:t>
            </a:r>
            <a:endParaRPr sz="1400" dirty="0">
              <a:latin typeface="Arial Black"/>
              <a:cs typeface="Arial Black"/>
            </a:endParaRPr>
          </a:p>
          <a:p>
            <a:pPr marL="12700" marR="113030" algn="just">
              <a:lnSpc>
                <a:spcPct val="107100"/>
              </a:lnSpc>
              <a:spcBef>
                <a:spcPts val="795"/>
              </a:spcBef>
            </a:pPr>
            <a:r>
              <a:rPr sz="1400" dirty="0">
                <a:solidFill>
                  <a:srgbClr val="56555A"/>
                </a:solidFill>
                <a:latin typeface="Arial Black"/>
                <a:cs typeface="Arial Black"/>
              </a:rPr>
              <a:t>To find the combination of observations into a  cluster, we must explore all possibilities at each  step.</a:t>
            </a:r>
            <a:endParaRPr sz="1400" dirty="0">
              <a:latin typeface="Arial Black"/>
              <a:cs typeface="Arial Black"/>
            </a:endParaRPr>
          </a:p>
        </p:txBody>
      </p:sp>
      <p:sp>
        <p:nvSpPr>
          <p:cNvPr id="22" name="object 22"/>
          <p:cNvSpPr/>
          <p:nvPr/>
        </p:nvSpPr>
        <p:spPr>
          <a:xfrm>
            <a:off x="113842" y="6547520"/>
            <a:ext cx="1874520" cy="2758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TotalTime>
  <Words>757</Words>
  <Application>Microsoft Office PowerPoint</Application>
  <PresentationFormat>Grand écran</PresentationFormat>
  <Paragraphs>112</Paragraphs>
  <Slides>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Arial</vt:lpstr>
      <vt:lpstr>Arial Black</vt:lpstr>
      <vt:lpstr>Calibri</vt:lpstr>
      <vt:lpstr>DejaVu Sans Condensed</vt:lpstr>
      <vt:lpstr>Symbola</vt:lpstr>
      <vt:lpstr>Trebuchet MS</vt:lpstr>
      <vt:lpstr>Office Theme</vt:lpstr>
      <vt:lpstr>COURSE NOTES: CLUSTER  ANALYSIS</vt:lpstr>
      <vt:lpstr>Cluster analysis</vt:lpstr>
      <vt:lpstr>Euclidean distance</vt:lpstr>
      <vt:lpstr>K-means clustering</vt:lpstr>
      <vt:lpstr>K-means clustering - pros and cons</vt:lpstr>
      <vt:lpstr>Classification</vt:lpstr>
      <vt:lpstr>Types of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Iliya Valchanov</dc:creator>
  <cp:lastModifiedBy>TPC</cp:lastModifiedBy>
  <cp:revision>4</cp:revision>
  <dcterms:created xsi:type="dcterms:W3CDTF">2022-11-02T23:51:45Z</dcterms:created>
  <dcterms:modified xsi:type="dcterms:W3CDTF">2022-11-03T13:50:09Z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2020-04-06T00:00:00Z</vt:filetime>
  </property>
  <property fmtid="{D5CDD505-2E9C-101B-9397-08002B2CF9AE}" pid="3" name="Creator">
    <vt:lpwstr>Microsoft® PowerPoint® for Office 365</vt:lpwstr>
  </property>
  <property fmtid="{D5CDD505-2E9C-101B-9397-08002B2CF9AE}" pid="4" name="LastSaved">
    <vt:filetime>2022-11-02T00:00:00Z</vt:filetime>
  </property>
</Properties>
</file>