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76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92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4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1653-4689-4BE5-94C4-896EA5BD7CA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9F773F-93FE-42E4-8B2B-FA55FF29ED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326250" cy="1646302"/>
          </a:xfrm>
        </p:spPr>
        <p:txBody>
          <a:bodyPr/>
          <a:lstStyle/>
          <a:p>
            <a:r>
              <a:rPr lang="fr-FR" sz="9600" dirty="0" smtClean="0"/>
              <a:t>Regroupement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8000" dirty="0" smtClean="0"/>
              <a:t>(clustering)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94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Similarité entre objets(I)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1675"/>
            <a:ext cx="10126654" cy="4969463"/>
          </a:xfrm>
        </p:spPr>
        <p:txBody>
          <a:bodyPr>
            <a:noAutofit/>
          </a:bodyPr>
          <a:lstStyle/>
          <a:p>
            <a:r>
              <a:rPr lang="fr-FR" sz="3200" dirty="0"/>
              <a:t> </a:t>
            </a:r>
            <a:r>
              <a:rPr lang="fr-FR" sz="3200" dirty="0" smtClean="0"/>
              <a:t>Si </a:t>
            </a:r>
            <a:r>
              <a:rPr lang="fr-FR" sz="3200" dirty="0"/>
              <a:t>q = 2, d est la distance Euclidienne : </a:t>
            </a:r>
            <a:endParaRPr lang="fr-FR" sz="3200" dirty="0" smtClean="0"/>
          </a:p>
          <a:p>
            <a:endParaRPr lang="fr-FR" sz="3200" dirty="0"/>
          </a:p>
          <a:p>
            <a:pPr marL="0" indent="0">
              <a:buNone/>
            </a:pPr>
            <a:endParaRPr lang="fr-FR" sz="3600" dirty="0" smtClean="0"/>
          </a:p>
          <a:p>
            <a:r>
              <a:rPr lang="fr-FR" sz="3200" dirty="0" smtClean="0"/>
              <a:t>Propriétés </a:t>
            </a:r>
          </a:p>
          <a:p>
            <a:pPr lvl="1"/>
            <a:r>
              <a:rPr lang="fr-FR" sz="2800" dirty="0" smtClean="0"/>
              <a:t>d(</a:t>
            </a:r>
            <a:r>
              <a:rPr lang="fr-FR" sz="2800" dirty="0" err="1" smtClean="0"/>
              <a:t>i,j</a:t>
            </a:r>
            <a:r>
              <a:rPr lang="fr-FR" sz="2800" dirty="0"/>
              <a:t>) </a:t>
            </a:r>
            <a:r>
              <a:rPr lang="fr-FR" sz="2800" dirty="0" smtClean="0"/>
              <a:t>&gt;= 0</a:t>
            </a:r>
          </a:p>
          <a:p>
            <a:pPr lvl="1"/>
            <a:r>
              <a:rPr lang="fr-FR" sz="2800" dirty="0" smtClean="0"/>
              <a:t> </a:t>
            </a:r>
            <a:r>
              <a:rPr lang="fr-FR" sz="2800" dirty="0"/>
              <a:t>d(</a:t>
            </a:r>
            <a:r>
              <a:rPr lang="fr-FR" sz="2800" dirty="0" err="1"/>
              <a:t>i,i</a:t>
            </a:r>
            <a:r>
              <a:rPr lang="fr-FR" sz="2800" dirty="0"/>
              <a:t>) = </a:t>
            </a:r>
            <a:r>
              <a:rPr lang="fr-FR" sz="2800" dirty="0" smtClean="0"/>
              <a:t>0</a:t>
            </a:r>
          </a:p>
          <a:p>
            <a:pPr lvl="1"/>
            <a:r>
              <a:rPr lang="fr-FR" sz="2800" dirty="0" smtClean="0"/>
              <a:t> </a:t>
            </a:r>
            <a:r>
              <a:rPr lang="fr-FR" sz="2800" dirty="0"/>
              <a:t>d(</a:t>
            </a:r>
            <a:r>
              <a:rPr lang="fr-FR" sz="2800" dirty="0" err="1"/>
              <a:t>i,j</a:t>
            </a:r>
            <a:r>
              <a:rPr lang="fr-FR" sz="2800" dirty="0"/>
              <a:t>) = d(</a:t>
            </a:r>
            <a:r>
              <a:rPr lang="fr-FR" sz="2800" dirty="0" err="1"/>
              <a:t>j,i</a:t>
            </a:r>
            <a:r>
              <a:rPr lang="fr-FR" sz="2800" dirty="0" smtClean="0"/>
              <a:t>)</a:t>
            </a:r>
          </a:p>
          <a:p>
            <a:pPr lvl="1"/>
            <a:r>
              <a:rPr lang="fr-FR" sz="2800" dirty="0" smtClean="0"/>
              <a:t> </a:t>
            </a:r>
            <a:r>
              <a:rPr lang="fr-FR" sz="2800" dirty="0"/>
              <a:t>d(</a:t>
            </a:r>
            <a:r>
              <a:rPr lang="fr-FR" sz="2800" dirty="0" err="1"/>
              <a:t>i,j</a:t>
            </a:r>
            <a:r>
              <a:rPr lang="fr-FR" sz="2800" dirty="0"/>
              <a:t>) </a:t>
            </a:r>
            <a:r>
              <a:rPr lang="fr-FR" sz="2800" dirty="0" smtClean="0"/>
              <a:t>&lt;= </a:t>
            </a:r>
            <a:r>
              <a:rPr lang="fr-FR" sz="2800" dirty="0"/>
              <a:t>d(</a:t>
            </a:r>
            <a:r>
              <a:rPr lang="fr-FR" sz="2800" dirty="0" err="1"/>
              <a:t>i,k</a:t>
            </a:r>
            <a:r>
              <a:rPr lang="fr-FR" sz="2800" dirty="0"/>
              <a:t>) + d(</a:t>
            </a:r>
            <a:r>
              <a:rPr lang="fr-FR" sz="2800" dirty="0" err="1"/>
              <a:t>k,j</a:t>
            </a:r>
            <a:r>
              <a:rPr lang="fr-FR" sz="2800" dirty="0"/>
              <a:t>)</a:t>
            </a:r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9" y="2103120"/>
            <a:ext cx="7457080" cy="12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distance de Manhattan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1384017"/>
            <a:ext cx="11116491" cy="5225789"/>
          </a:xfrm>
        </p:spPr>
      </p:pic>
      <p:sp>
        <p:nvSpPr>
          <p:cNvPr id="5" name="Émoticône 4"/>
          <p:cNvSpPr/>
          <p:nvPr/>
        </p:nvSpPr>
        <p:spPr>
          <a:xfrm>
            <a:off x="8948058" y="6035040"/>
            <a:ext cx="463228" cy="5747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Approches de Clustering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491175"/>
            <a:ext cx="11514667" cy="5366825"/>
          </a:xfrm>
        </p:spPr>
        <p:txBody>
          <a:bodyPr>
            <a:noAutofit/>
          </a:bodyPr>
          <a:lstStyle/>
          <a:p>
            <a:r>
              <a:rPr lang="fr-FR" sz="2400" dirty="0"/>
              <a:t> </a:t>
            </a:r>
            <a:r>
              <a:rPr lang="fr-FR" sz="2400" dirty="0" smtClean="0">
                <a:solidFill>
                  <a:srgbClr val="0070C0"/>
                </a:solidFill>
              </a:rPr>
              <a:t>Algorithmes </a:t>
            </a:r>
            <a:r>
              <a:rPr lang="fr-FR" sz="2400" dirty="0">
                <a:solidFill>
                  <a:srgbClr val="0070C0"/>
                </a:solidFill>
              </a:rPr>
              <a:t>de Partitionnement</a:t>
            </a:r>
            <a:r>
              <a:rPr lang="fr-FR" sz="2400" dirty="0"/>
              <a:t>: Construire plusieurs partitions puis les évaluer selon certains critères </a:t>
            </a:r>
            <a:endParaRPr lang="fr-FR" sz="2400" dirty="0" smtClean="0"/>
          </a:p>
          <a:p>
            <a:r>
              <a:rPr lang="fr-FR" sz="2400" dirty="0">
                <a:solidFill>
                  <a:srgbClr val="0070C0"/>
                </a:solidFill>
              </a:rPr>
              <a:t>Algorithmes </a:t>
            </a:r>
            <a:r>
              <a:rPr lang="fr-FR" sz="2400" dirty="0">
                <a:solidFill>
                  <a:srgbClr val="0070C0"/>
                </a:solidFill>
              </a:rPr>
              <a:t>hiérarchiques</a:t>
            </a:r>
            <a:r>
              <a:rPr lang="fr-FR" sz="2400" dirty="0"/>
              <a:t>: Créer une décomposition hiérarchique des objets selon certains critères </a:t>
            </a:r>
            <a:endParaRPr lang="fr-FR" sz="2400" dirty="0" smtClean="0"/>
          </a:p>
          <a:p>
            <a:r>
              <a:rPr lang="fr-FR" sz="2400" dirty="0">
                <a:solidFill>
                  <a:srgbClr val="0070C0"/>
                </a:solidFill>
              </a:rPr>
              <a:t>Algorithmes </a:t>
            </a:r>
            <a:r>
              <a:rPr lang="fr-FR" sz="2400" dirty="0">
                <a:solidFill>
                  <a:srgbClr val="0070C0"/>
                </a:solidFill>
              </a:rPr>
              <a:t>basés sur la densité</a:t>
            </a:r>
            <a:r>
              <a:rPr lang="fr-FR" sz="2400" dirty="0"/>
              <a:t>: basés sur des notions de connectivité et de densité </a:t>
            </a:r>
            <a:endParaRPr lang="fr-FR" sz="2400" dirty="0" smtClean="0"/>
          </a:p>
          <a:p>
            <a:r>
              <a:rPr lang="fr-FR" sz="2400" dirty="0">
                <a:solidFill>
                  <a:srgbClr val="0070C0"/>
                </a:solidFill>
              </a:rPr>
              <a:t>Algorithmes </a:t>
            </a:r>
            <a:r>
              <a:rPr lang="fr-FR" sz="2400" dirty="0">
                <a:solidFill>
                  <a:srgbClr val="0070C0"/>
                </a:solidFill>
              </a:rPr>
              <a:t>de grille</a:t>
            </a:r>
            <a:r>
              <a:rPr lang="fr-FR" sz="2400" dirty="0"/>
              <a:t>: basés sur un structure à multi- niveaux de granularité </a:t>
            </a:r>
            <a:endParaRPr lang="fr-FR" sz="2400" dirty="0" smtClean="0"/>
          </a:p>
          <a:p>
            <a:r>
              <a:rPr lang="fr-FR" sz="2400" dirty="0">
                <a:solidFill>
                  <a:srgbClr val="0070C0"/>
                </a:solidFill>
              </a:rPr>
              <a:t>Algorithmes </a:t>
            </a:r>
            <a:r>
              <a:rPr lang="fr-FR" sz="2400" dirty="0">
                <a:solidFill>
                  <a:srgbClr val="0070C0"/>
                </a:solidFill>
              </a:rPr>
              <a:t>à modèles</a:t>
            </a:r>
            <a:r>
              <a:rPr lang="fr-FR" sz="2400" dirty="0"/>
              <a:t>: Un modèle est supposé pour chaque cluster ensuite vérifier chaque modèle sur chaque groupe pour choisir le meilleur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8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 à </a:t>
            </a:r>
            <a:r>
              <a:rPr lang="fr-FR" dirty="0" err="1" smtClean="0"/>
              <a:t>partionnement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15001"/>
            <a:ext cx="11514666" cy="53234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Construire </a:t>
            </a:r>
            <a:r>
              <a:rPr lang="fr-FR" sz="3200" dirty="0"/>
              <a:t>une partition à k clusters d’une base D de n objets 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Les </a:t>
            </a:r>
            <a:r>
              <a:rPr lang="fr-FR" sz="3200" dirty="0"/>
              <a:t>k clusters doivent optimiser le critère choisi </a:t>
            </a:r>
            <a:endParaRPr lang="fr-F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Global </a:t>
            </a:r>
            <a:r>
              <a:rPr lang="fr-FR" sz="2800" dirty="0"/>
              <a:t>optimal: Considérer toutes les k-partitions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err="1" smtClean="0"/>
              <a:t>Heuristic</a:t>
            </a:r>
            <a:r>
              <a:rPr lang="fr-FR" sz="2800" dirty="0" smtClean="0"/>
              <a:t> </a:t>
            </a:r>
            <a:r>
              <a:rPr lang="fr-FR" sz="2800" dirty="0" err="1"/>
              <a:t>methods</a:t>
            </a:r>
            <a:r>
              <a:rPr lang="fr-FR" sz="2800" dirty="0"/>
              <a:t>: Algorithmes k-</a:t>
            </a:r>
            <a:r>
              <a:rPr lang="fr-FR" sz="2800" dirty="0" err="1"/>
              <a:t>means</a:t>
            </a:r>
            <a:r>
              <a:rPr lang="fr-FR" sz="2800" dirty="0"/>
              <a:t> et k-</a:t>
            </a:r>
            <a:r>
              <a:rPr lang="fr-FR" sz="2800" dirty="0" err="1"/>
              <a:t>medoids</a:t>
            </a:r>
            <a:r>
              <a:rPr lang="fr-FR" sz="2800" dirty="0"/>
              <a:t>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k-</a:t>
            </a:r>
            <a:r>
              <a:rPr lang="fr-FR" sz="2800" dirty="0" err="1" smtClean="0"/>
              <a:t>means</a:t>
            </a:r>
            <a:r>
              <a:rPr lang="fr-FR" sz="2800" dirty="0" smtClean="0"/>
              <a:t> </a:t>
            </a:r>
            <a:r>
              <a:rPr lang="fr-FR" sz="2800" dirty="0"/>
              <a:t>(MacQueen’67): Chaque cluster est représenté par son </a:t>
            </a:r>
            <a:r>
              <a:rPr lang="fr-FR" sz="2800" dirty="0" smtClean="0"/>
              <a:t>centre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/>
              <a:t>k-</a:t>
            </a:r>
            <a:r>
              <a:rPr lang="fr-FR" sz="2800" dirty="0" err="1"/>
              <a:t>medoids</a:t>
            </a:r>
            <a:r>
              <a:rPr lang="fr-FR" sz="2800" dirty="0"/>
              <a:t> or PAM (Partition </a:t>
            </a:r>
            <a:r>
              <a:rPr lang="fr-FR" sz="2800" dirty="0" err="1"/>
              <a:t>around</a:t>
            </a:r>
            <a:r>
              <a:rPr lang="fr-FR" sz="2800" dirty="0"/>
              <a:t> </a:t>
            </a:r>
            <a:r>
              <a:rPr lang="fr-FR" sz="2800" dirty="0" err="1"/>
              <a:t>medoids</a:t>
            </a:r>
            <a:r>
              <a:rPr lang="fr-FR" sz="2800" dirty="0"/>
              <a:t>) (Kaufman &amp; Rousseeuw’87): Chaque cluster est représenté par un de ses objets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des k-moyennes (K-</a:t>
            </a:r>
            <a:r>
              <a:rPr lang="fr-FR" dirty="0" err="1" smtClean="0"/>
              <a:t>Means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70000"/>
            <a:ext cx="11514666" cy="558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L’algorithme </a:t>
            </a:r>
            <a:r>
              <a:rPr lang="fr-FR" sz="2800" dirty="0"/>
              <a:t>k-</a:t>
            </a:r>
            <a:r>
              <a:rPr lang="fr-FR" sz="2800" dirty="0" err="1"/>
              <a:t>means</a:t>
            </a:r>
            <a:r>
              <a:rPr lang="fr-FR" sz="2800" dirty="0"/>
              <a:t> est en 4 étapes </a:t>
            </a:r>
            <a:r>
              <a:rPr lang="fr-FR" sz="2800" dirty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fr-FR" sz="2800" dirty="0"/>
              <a:t> Choisir k objets formant ainsi k </a:t>
            </a:r>
            <a:r>
              <a:rPr lang="fr-FR" sz="2800" dirty="0" smtClean="0"/>
              <a:t>clusters</a:t>
            </a:r>
            <a:endParaRPr lang="fr-FR" sz="2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2800" dirty="0" smtClean="0"/>
              <a:t>(Ré)affecter </a:t>
            </a:r>
            <a:r>
              <a:rPr lang="fr-FR" sz="2800" dirty="0"/>
              <a:t>chaque objet O au cluster </a:t>
            </a:r>
            <a:r>
              <a:rPr lang="fr-FR" sz="2800" dirty="0" smtClean="0"/>
              <a:t>C</a:t>
            </a:r>
            <a:r>
              <a:rPr lang="fr-FR" sz="2800" baseline="-25000" dirty="0" smtClean="0"/>
              <a:t>i </a:t>
            </a:r>
            <a:r>
              <a:rPr lang="fr-FR" sz="2800" dirty="0"/>
              <a:t>de centre </a:t>
            </a:r>
            <a:r>
              <a:rPr lang="fr-FR" sz="2800" dirty="0" smtClean="0"/>
              <a:t>M</a:t>
            </a:r>
            <a:r>
              <a:rPr lang="fr-FR" sz="2800" baseline="-25000" dirty="0" smtClean="0"/>
              <a:t>i</a:t>
            </a:r>
            <a:r>
              <a:rPr lang="fr-FR" sz="2800" dirty="0" smtClean="0"/>
              <a:t> </a:t>
            </a:r>
            <a:r>
              <a:rPr lang="fr-FR" sz="2800" dirty="0"/>
              <a:t>tel que </a:t>
            </a:r>
            <a:r>
              <a:rPr lang="fr-FR" sz="2800" dirty="0" err="1" smtClean="0"/>
              <a:t>dist</a:t>
            </a:r>
            <a:r>
              <a:rPr lang="fr-FR" sz="2800" dirty="0" smtClean="0"/>
              <a:t>(</a:t>
            </a:r>
            <a:r>
              <a:rPr lang="fr-FR" sz="2800" dirty="0" err="1" smtClean="0"/>
              <a:t>O,M</a:t>
            </a:r>
            <a:r>
              <a:rPr lang="fr-FR" sz="2800" baseline="-25000" dirty="0" err="1" smtClean="0"/>
              <a:t>i</a:t>
            </a:r>
            <a:r>
              <a:rPr lang="fr-FR" sz="2800" baseline="-25000" dirty="0" smtClean="0"/>
              <a:t> </a:t>
            </a:r>
            <a:r>
              <a:rPr lang="fr-FR" sz="2800" dirty="0"/>
              <a:t>) est </a:t>
            </a:r>
            <a:r>
              <a:rPr lang="fr-FR" sz="2800" dirty="0" smtClean="0"/>
              <a:t>minimal</a:t>
            </a:r>
          </a:p>
          <a:p>
            <a:pPr marL="1428750" lvl="2" indent="-514350">
              <a:buFont typeface="+mj-lt"/>
              <a:buAutoNum type="arabicPeriod"/>
            </a:pPr>
            <a:endParaRPr lang="fr-FR" sz="2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fr-FR" sz="2800" dirty="0" smtClean="0"/>
              <a:t>Recalculer M</a:t>
            </a:r>
            <a:r>
              <a:rPr lang="fr-FR" sz="2800" baseline="-25000" dirty="0" smtClean="0"/>
              <a:t>i</a:t>
            </a:r>
            <a:r>
              <a:rPr lang="fr-FR" sz="2800" dirty="0" smtClean="0"/>
              <a:t> </a:t>
            </a:r>
            <a:r>
              <a:rPr lang="fr-FR" sz="2800" dirty="0"/>
              <a:t>de chaque cluster (le barycentre) </a:t>
            </a:r>
            <a:endParaRPr lang="fr-FR" sz="2800" dirty="0" smtClean="0"/>
          </a:p>
          <a:p>
            <a:pPr marL="1428750" lvl="2" indent="-514350">
              <a:buFont typeface="+mj-lt"/>
              <a:buAutoNum type="arabicPeriod"/>
            </a:pPr>
            <a:endParaRPr lang="fr-FR" sz="2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2800" dirty="0" smtClean="0"/>
              <a:t>Aller </a:t>
            </a:r>
            <a:r>
              <a:rPr lang="fr-FR" sz="2800" dirty="0"/>
              <a:t>à l’étape </a:t>
            </a:r>
            <a:r>
              <a:rPr lang="fr-FR" sz="2800" dirty="0"/>
              <a:t>2 si on vient de faire une affectation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9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K-</a:t>
            </a:r>
            <a:r>
              <a:rPr lang="fr-FR" dirty="0" err="1" smtClean="0"/>
              <a:t>Means</a:t>
            </a:r>
            <a:r>
              <a:rPr lang="fr-FR" dirty="0" smtClean="0"/>
              <a:t> :Exemple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0386" y="1270000"/>
            <a:ext cx="11514667" cy="5859194"/>
          </a:xfrm>
        </p:spPr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sz="2800" dirty="0" smtClean="0"/>
              <a:t>A</a:t>
            </a:r>
            <a:r>
              <a:rPr lang="fr-FR" sz="2800" dirty="0"/>
              <a:t>={1,2,3,6,7,8,13,15,17</a:t>
            </a:r>
            <a:r>
              <a:rPr lang="fr-FR" sz="2800" dirty="0" smtClean="0"/>
              <a:t>}. </a:t>
            </a:r>
            <a:r>
              <a:rPr lang="fr-FR" sz="2800" dirty="0"/>
              <a:t>Créer 3 clusters à partir de </a:t>
            </a:r>
            <a:r>
              <a:rPr lang="fr-FR" sz="2800" dirty="0" smtClean="0"/>
              <a:t>A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On prend 3 objets au hasard. Supposons que c’est 1, 2 et 3. </a:t>
            </a:r>
            <a:r>
              <a:rPr lang="fr-FR" sz="2800" dirty="0" smtClean="0"/>
              <a:t>         Ca </a:t>
            </a:r>
            <a:r>
              <a:rPr lang="fr-FR" sz="2800" dirty="0"/>
              <a:t>donne </a:t>
            </a:r>
            <a:r>
              <a:rPr lang="fr-FR" sz="2800" dirty="0" smtClean="0"/>
              <a:t>C 1 </a:t>
            </a:r>
            <a:r>
              <a:rPr lang="fr-FR" sz="2800" dirty="0"/>
              <a:t>={1}, M 1 =1, C 2 ={2}, M 2 =2, C 3 ={3} et M 3 =3 </a:t>
            </a:r>
            <a:endParaRPr lang="fr-FR" sz="2800" dirty="0" smtClean="0"/>
          </a:p>
          <a:p>
            <a:r>
              <a:rPr lang="fr-FR" sz="2800" dirty="0" smtClean="0"/>
              <a:t>Chaque </a:t>
            </a:r>
            <a:r>
              <a:rPr lang="fr-FR" sz="2800" dirty="0"/>
              <a:t>objet O est affecté au cluster au milieu duquel, O est le plus proche. </a:t>
            </a:r>
            <a:r>
              <a:rPr lang="fr-FR" sz="2800" dirty="0" smtClean="0"/>
              <a:t>    6 </a:t>
            </a:r>
            <a:r>
              <a:rPr lang="fr-FR" sz="2800" dirty="0"/>
              <a:t>est affecté à C 3 car :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800" dirty="0" err="1" smtClean="0"/>
              <a:t>dist</a:t>
            </a:r>
            <a:r>
              <a:rPr lang="fr-FR" sz="2800" dirty="0" smtClean="0"/>
              <a:t>(M </a:t>
            </a:r>
            <a:r>
              <a:rPr lang="fr-FR" sz="2800" dirty="0"/>
              <a:t>3,6)&lt;</a:t>
            </a:r>
            <a:r>
              <a:rPr lang="fr-FR" sz="2800" dirty="0" err="1"/>
              <a:t>dist</a:t>
            </a:r>
            <a:r>
              <a:rPr lang="fr-FR" sz="2800" dirty="0"/>
              <a:t>(M 2,6) et </a:t>
            </a:r>
            <a:r>
              <a:rPr lang="fr-FR" sz="2800" dirty="0" err="1"/>
              <a:t>dist</a:t>
            </a:r>
            <a:r>
              <a:rPr lang="fr-FR" sz="2800" dirty="0"/>
              <a:t>(M 3,6)&lt;</a:t>
            </a:r>
            <a:r>
              <a:rPr lang="fr-FR" sz="2800" dirty="0" err="1"/>
              <a:t>dist</a:t>
            </a:r>
            <a:r>
              <a:rPr lang="fr-FR" sz="2800" dirty="0"/>
              <a:t>(M 1,6)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	On </a:t>
            </a:r>
            <a:r>
              <a:rPr lang="fr-FR" sz="2800" dirty="0"/>
              <a:t>a C 1 ={1}, M 1 =1, C 2 ={2}, M 2 =2 C 3 ={3, 6,7,8,13,15,17}, M3=69/7=9.86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K-</a:t>
            </a:r>
            <a:r>
              <a:rPr lang="fr-FR" dirty="0" err="1" smtClean="0"/>
              <a:t>Means</a:t>
            </a:r>
            <a:r>
              <a:rPr lang="fr-FR" dirty="0" smtClean="0"/>
              <a:t> :Exemple (suite)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800806" cy="5061804"/>
          </a:xfrm>
        </p:spPr>
        <p:txBody>
          <a:bodyPr>
            <a:noAutofit/>
          </a:bodyPr>
          <a:lstStyle/>
          <a:p>
            <a:r>
              <a:rPr lang="fr-FR" sz="2400" dirty="0" err="1"/>
              <a:t>dist</a:t>
            </a:r>
            <a:r>
              <a:rPr lang="fr-FR" sz="2400" dirty="0"/>
              <a:t>(3,M2)&lt;</a:t>
            </a:r>
            <a:r>
              <a:rPr lang="fr-FR" sz="2400" dirty="0" err="1"/>
              <a:t>dist</a:t>
            </a:r>
            <a:r>
              <a:rPr lang="fr-FR" sz="2400" dirty="0"/>
              <a:t>(3,M3)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 </a:t>
            </a:r>
            <a:r>
              <a:rPr lang="fr-FR" sz="2400" dirty="0"/>
              <a:t>3 passe dans C 2. Tous les autres objets ne bougent pas. C 1 ={1}, M 1 =1, C 2 ={2,3}, M 2 =2.5,C 3 ={6,7,8,13,15,17} et M 3 = 66/6=11 </a:t>
            </a:r>
            <a:endParaRPr lang="fr-FR" sz="2400" dirty="0" smtClean="0"/>
          </a:p>
          <a:p>
            <a:r>
              <a:rPr lang="fr-FR" sz="2400" dirty="0" err="1" smtClean="0"/>
              <a:t>dist</a:t>
            </a:r>
            <a:r>
              <a:rPr lang="fr-FR" sz="2400" dirty="0" smtClean="0"/>
              <a:t>(6,M </a:t>
            </a:r>
            <a:r>
              <a:rPr lang="fr-FR" sz="2400" dirty="0"/>
              <a:t>2 )&lt;</a:t>
            </a:r>
            <a:r>
              <a:rPr lang="fr-FR" sz="2400" dirty="0" err="1"/>
              <a:t>dist</a:t>
            </a:r>
            <a:r>
              <a:rPr lang="fr-FR" sz="2400" dirty="0"/>
              <a:t>(6,M 3 )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 </a:t>
            </a:r>
            <a:r>
              <a:rPr lang="fr-FR" sz="2400" dirty="0"/>
              <a:t>6 passe dans C2. Tous les autres objets ne bougent pas. C 1 ={1}, M 1 =1, C 2 ={2,3,6}, M 2 =11/3=3.67, C3={7,8,13,15,17}, M 3 = </a:t>
            </a:r>
            <a:r>
              <a:rPr lang="fr-FR" sz="2400" dirty="0" smtClean="0"/>
              <a:t>12</a:t>
            </a:r>
          </a:p>
          <a:p>
            <a:r>
              <a:rPr lang="fr-FR" sz="2400" dirty="0" smtClean="0"/>
              <a:t> </a:t>
            </a:r>
            <a:r>
              <a:rPr lang="fr-FR" sz="2400" dirty="0" err="1"/>
              <a:t>dist</a:t>
            </a:r>
            <a:r>
              <a:rPr lang="fr-FR" sz="2400" dirty="0"/>
              <a:t>(2,M1)&lt;</a:t>
            </a:r>
            <a:r>
              <a:rPr lang="fr-FR" sz="2400" dirty="0" err="1"/>
              <a:t>dist</a:t>
            </a:r>
            <a:r>
              <a:rPr lang="fr-FR" sz="2400" dirty="0"/>
              <a:t>(2,M2)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 </a:t>
            </a:r>
            <a:r>
              <a:rPr lang="fr-FR" sz="2400" dirty="0"/>
              <a:t>2 passe en C1. </a:t>
            </a:r>
            <a:r>
              <a:rPr lang="fr-FR" sz="2400" dirty="0" err="1"/>
              <a:t>dist</a:t>
            </a:r>
            <a:r>
              <a:rPr lang="fr-FR" sz="2400" dirty="0"/>
              <a:t>(7,M2)&lt;</a:t>
            </a:r>
            <a:r>
              <a:rPr lang="fr-FR" sz="2400" dirty="0" err="1"/>
              <a:t>dist</a:t>
            </a:r>
            <a:r>
              <a:rPr lang="fr-FR" sz="2400" dirty="0"/>
              <a:t>(7,M3)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 </a:t>
            </a:r>
            <a:r>
              <a:rPr lang="fr-FR" sz="2400" dirty="0"/>
              <a:t>7 passe en C2. Les autres ne bougent pas. C1={1,2}, M1=1.5, C2={3,6,7}, M2=5.34, C3= {8,13,15,17}, M3=13.25 </a:t>
            </a:r>
            <a:endParaRPr lang="fr-FR" sz="2400" dirty="0" smtClean="0"/>
          </a:p>
          <a:p>
            <a:r>
              <a:rPr lang="fr-FR" sz="2400" dirty="0" err="1" smtClean="0"/>
              <a:t>dist</a:t>
            </a:r>
            <a:r>
              <a:rPr lang="fr-FR" sz="2400" dirty="0" smtClean="0"/>
              <a:t>(3,M1</a:t>
            </a:r>
            <a:r>
              <a:rPr lang="fr-FR" sz="2400" dirty="0"/>
              <a:t>)&lt;</a:t>
            </a:r>
            <a:r>
              <a:rPr lang="fr-FR" sz="2400" dirty="0" err="1"/>
              <a:t>dist</a:t>
            </a:r>
            <a:r>
              <a:rPr lang="fr-FR" sz="2400" dirty="0"/>
              <a:t>(3,M2)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3 </a:t>
            </a:r>
            <a:r>
              <a:rPr lang="fr-FR" sz="2400" dirty="0"/>
              <a:t>passe en 1. </a:t>
            </a:r>
            <a:r>
              <a:rPr lang="fr-FR" sz="2400" dirty="0" err="1"/>
              <a:t>dist</a:t>
            </a:r>
            <a:r>
              <a:rPr lang="fr-FR" sz="2400" dirty="0"/>
              <a:t>(8,M2)&lt;</a:t>
            </a:r>
            <a:r>
              <a:rPr lang="fr-FR" sz="2400" dirty="0" err="1"/>
              <a:t>dist</a:t>
            </a:r>
            <a:r>
              <a:rPr lang="fr-FR" sz="2400" dirty="0"/>
              <a:t>(8,M3) </a:t>
            </a: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smtClean="0"/>
              <a:t>8 </a:t>
            </a:r>
            <a:r>
              <a:rPr lang="fr-FR" sz="2400" dirty="0"/>
              <a:t>passe en 2 C1={1,2,3}, M1=2, C2={6,7,8}, M2=7, C3={13,15,17}, M3=15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</a:t>
            </a:r>
            <a:r>
              <a:rPr lang="fr-FR" sz="2400" dirty="0" smtClean="0">
                <a:solidFill>
                  <a:srgbClr val="FF0000"/>
                </a:solidFill>
              </a:rPr>
              <a:t>Plus </a:t>
            </a:r>
            <a:r>
              <a:rPr lang="fr-FR" sz="2400" dirty="0">
                <a:solidFill>
                  <a:srgbClr val="FF0000"/>
                </a:solidFill>
              </a:rPr>
              <a:t>rien </a:t>
            </a:r>
            <a:r>
              <a:rPr lang="fr-FR" sz="2400" dirty="0" smtClean="0">
                <a:solidFill>
                  <a:srgbClr val="FF0000"/>
                </a:solidFill>
              </a:rPr>
              <a:t>ne </a:t>
            </a:r>
            <a:r>
              <a:rPr lang="fr-FR" sz="2400" dirty="0" smtClean="0">
                <a:solidFill>
                  <a:srgbClr val="FF0000"/>
                </a:solidFill>
              </a:rPr>
              <a:t>bouge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Algorithme K-</a:t>
            </a:r>
            <a:r>
              <a:rPr lang="fr-FR" dirty="0" err="1"/>
              <a:t>Means</a:t>
            </a:r>
            <a:r>
              <a:rPr lang="fr-FR" dirty="0"/>
              <a:t> Exemple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9" y="1270000"/>
            <a:ext cx="10651067" cy="5071403"/>
          </a:xfrm>
        </p:spPr>
      </p:pic>
    </p:spTree>
    <p:extLst>
      <p:ext uri="{BB962C8B-B14F-4D97-AF65-F5344CB8AC3E}">
        <p14:creationId xmlns:p14="http://schemas.microsoft.com/office/powerpoint/2010/main" val="30255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0848" cy="1320800"/>
          </a:xfrm>
        </p:spPr>
        <p:txBody>
          <a:bodyPr/>
          <a:lstStyle/>
          <a:p>
            <a:r>
              <a:rPr lang="fr-FR" dirty="0" smtClean="0"/>
              <a:t>Commentaires sur la méthode des K-</a:t>
            </a:r>
            <a:r>
              <a:rPr lang="fr-FR" dirty="0" err="1" smtClean="0"/>
              <a:t>Means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Autofit/>
          </a:bodyPr>
          <a:lstStyle/>
          <a:p>
            <a:endParaRPr lang="fr-FR" sz="2800" dirty="0" smtClean="0"/>
          </a:p>
          <a:p>
            <a:r>
              <a:rPr lang="fr-FR" sz="2800" dirty="0" smtClean="0">
                <a:solidFill>
                  <a:srgbClr val="00B050"/>
                </a:solidFill>
              </a:rPr>
              <a:t>Force</a:t>
            </a:r>
            <a:r>
              <a:rPr lang="fr-FR" sz="2800" dirty="0" smtClean="0"/>
              <a:t> </a:t>
            </a:r>
          </a:p>
          <a:p>
            <a:pPr lvl="1"/>
            <a:r>
              <a:rPr lang="fr-FR" sz="2400" dirty="0" smtClean="0"/>
              <a:t>Relativement </a:t>
            </a:r>
            <a:r>
              <a:rPr lang="fr-FR" sz="2400" dirty="0"/>
              <a:t>efficace: O(</a:t>
            </a:r>
            <a:r>
              <a:rPr lang="fr-FR" sz="2400" dirty="0" err="1"/>
              <a:t>tkn</a:t>
            </a:r>
            <a:r>
              <a:rPr lang="fr-FR" sz="2400" dirty="0"/>
              <a:t>), où n est # objets, k est # clusters, et t est # itérations. Normalement, k, t &lt;&lt; n. </a:t>
            </a:r>
            <a:endParaRPr lang="fr-FR" sz="2400" dirty="0" smtClean="0"/>
          </a:p>
          <a:p>
            <a:r>
              <a:rPr lang="fr-FR" sz="2800" dirty="0" smtClean="0">
                <a:solidFill>
                  <a:srgbClr val="FF0000"/>
                </a:solidFill>
              </a:rPr>
              <a:t>Faiblesses</a:t>
            </a:r>
            <a:r>
              <a:rPr lang="fr-FR" sz="2800" dirty="0" smtClean="0"/>
              <a:t> </a:t>
            </a:r>
          </a:p>
          <a:p>
            <a:pPr lvl="1"/>
            <a:r>
              <a:rPr lang="fr-FR" sz="2400" dirty="0" smtClean="0"/>
              <a:t>N’est </a:t>
            </a:r>
            <a:r>
              <a:rPr lang="fr-FR" sz="2400" dirty="0"/>
              <a:t>pas applicable en présence d’attributs qui ne sont pas du type intervalle (moyenne=?) </a:t>
            </a:r>
            <a:endParaRPr lang="fr-FR" sz="2400" dirty="0" smtClean="0"/>
          </a:p>
          <a:p>
            <a:pPr lvl="1"/>
            <a:r>
              <a:rPr lang="fr-FR" sz="2400" dirty="0" smtClean="0"/>
              <a:t>On </a:t>
            </a:r>
            <a:r>
              <a:rPr lang="fr-FR" sz="2400" dirty="0"/>
              <a:t>doit spécifier k (nombre de clusters) </a:t>
            </a:r>
            <a:endParaRPr lang="fr-FR" sz="2400" dirty="0" smtClean="0"/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clusters sont construits par rapports à des objets inexistants (les milieux) </a:t>
            </a:r>
            <a:endParaRPr lang="fr-FR" sz="2400" dirty="0" smtClean="0"/>
          </a:p>
          <a:p>
            <a:pPr lvl="1"/>
            <a:r>
              <a:rPr lang="fr-FR" sz="2400" dirty="0" smtClean="0"/>
              <a:t>Ne </a:t>
            </a:r>
            <a:r>
              <a:rPr lang="fr-FR" sz="2400" dirty="0"/>
              <a:t>peut pas découvrir les groupes non-convexes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3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des K-</a:t>
            </a:r>
            <a:r>
              <a:rPr lang="fr-FR" dirty="0" err="1" smtClean="0"/>
              <a:t>Medoids</a:t>
            </a:r>
            <a:r>
              <a:rPr lang="fr-FR" dirty="0" smtClean="0"/>
              <a:t> (PAM)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8860" y="1372798"/>
            <a:ext cx="11613140" cy="49857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 </a:t>
            </a:r>
            <a:r>
              <a:rPr lang="fr-FR" sz="3200" dirty="0"/>
              <a:t>Trouver </a:t>
            </a:r>
            <a:r>
              <a:rPr lang="fr-FR" sz="3200" dirty="0"/>
              <a:t>des objets représentatifs (</a:t>
            </a:r>
            <a:r>
              <a:rPr lang="fr-FR" sz="3200" dirty="0" err="1"/>
              <a:t>medoïdes</a:t>
            </a:r>
            <a:r>
              <a:rPr lang="fr-FR" sz="3200" dirty="0"/>
              <a:t>) dans les clusters (au lieu de la moyenne) </a:t>
            </a:r>
            <a:endParaRPr lang="fr-FR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/>
              <a:t>Principe :</a:t>
            </a:r>
          </a:p>
          <a:p>
            <a:pPr lvl="1"/>
            <a:r>
              <a:rPr lang="fr-FR" sz="3200" dirty="0"/>
              <a:t>Commencer avec un ensemble de </a:t>
            </a:r>
            <a:r>
              <a:rPr lang="fr-FR" sz="3200" dirty="0" err="1"/>
              <a:t>medoïdes</a:t>
            </a:r>
            <a:r>
              <a:rPr lang="fr-FR" sz="3200" dirty="0"/>
              <a:t> puis itérativement remplacer un par un autre si ça permet de réduire la distance </a:t>
            </a:r>
            <a:r>
              <a:rPr lang="fr-FR" sz="3200" dirty="0" smtClean="0"/>
              <a:t>globale. </a:t>
            </a:r>
          </a:p>
          <a:p>
            <a:pPr marL="457200" lvl="1" indent="0">
              <a:buNone/>
            </a:pPr>
            <a:endParaRPr lang="fr-FR" sz="3200" dirty="0" smtClean="0"/>
          </a:p>
          <a:p>
            <a:pPr lvl="1"/>
            <a:r>
              <a:rPr lang="fr-FR" sz="3200" dirty="0" smtClean="0"/>
              <a:t>Efficace </a:t>
            </a:r>
            <a:r>
              <a:rPr lang="fr-FR" sz="3200" dirty="0"/>
              <a:t>pour des données de petite </a:t>
            </a:r>
            <a:r>
              <a:rPr lang="fr-FR" sz="3200" dirty="0" smtClean="0"/>
              <a:t>taille.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7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9705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fr-FR" sz="2400" dirty="0" smtClean="0"/>
              <a:t>C’est </a:t>
            </a:r>
            <a:r>
              <a:rPr lang="fr-FR" sz="2400" dirty="0"/>
              <a:t>quoi ? Qu’est ce qu’un bon </a:t>
            </a:r>
            <a:r>
              <a:rPr lang="fr-FR" sz="2400" dirty="0" smtClean="0"/>
              <a:t>Regroupement </a:t>
            </a:r>
            <a:r>
              <a:rPr lang="fr-FR" sz="2400" dirty="0"/>
              <a:t>(Clustering):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 smtClean="0"/>
              <a:t>Mesurer </a:t>
            </a:r>
            <a:r>
              <a:rPr lang="fr-FR" sz="2400" dirty="0"/>
              <a:t>la qualité d’un clustering 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Types des variables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 smtClean="0"/>
              <a:t>Approches </a:t>
            </a:r>
            <a:r>
              <a:rPr lang="fr-FR" sz="2400" dirty="0"/>
              <a:t>de Clustering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Algorithmes à </a:t>
            </a:r>
            <a:r>
              <a:rPr lang="fr-FR" sz="2400" dirty="0" err="1"/>
              <a:t>partionnement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La méthode des k-moyennes (K-</a:t>
            </a:r>
            <a:r>
              <a:rPr lang="fr-FR" sz="2400" dirty="0" err="1"/>
              <a:t>Means</a:t>
            </a:r>
            <a:r>
              <a:rPr lang="fr-FR" sz="2400" dirty="0"/>
              <a:t>)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K-</a:t>
            </a:r>
            <a:r>
              <a:rPr lang="fr-FR" sz="2400" dirty="0" err="1"/>
              <a:t>Means</a:t>
            </a:r>
            <a:r>
              <a:rPr lang="fr-FR" sz="2400" dirty="0"/>
              <a:t> :Exemple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Commentaires sur la méthode des K-</a:t>
            </a:r>
            <a:r>
              <a:rPr lang="fr-FR" sz="2400" dirty="0" err="1"/>
              <a:t>Means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La méthode des K-</a:t>
            </a:r>
            <a:r>
              <a:rPr lang="fr-FR" sz="2400" dirty="0" err="1"/>
              <a:t>Medoids</a:t>
            </a:r>
            <a:r>
              <a:rPr lang="fr-FR" sz="2400" dirty="0"/>
              <a:t> (PAM)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fr-FR" sz="2400" dirty="0"/>
              <a:t>Algorithme des k-</a:t>
            </a:r>
            <a:r>
              <a:rPr lang="fr-FR" sz="2400" dirty="0" err="1"/>
              <a:t>Medoides</a:t>
            </a: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0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des k-</a:t>
            </a:r>
            <a:r>
              <a:rPr lang="fr-FR" dirty="0" err="1" smtClean="0"/>
              <a:t>Medoides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489166"/>
            <a:ext cx="11514667" cy="5368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Choisir </a:t>
            </a:r>
            <a:r>
              <a:rPr lang="fr-FR" sz="2400" dirty="0"/>
              <a:t>arbitrairement k </a:t>
            </a:r>
            <a:r>
              <a:rPr lang="fr-FR" sz="2400" dirty="0" err="1"/>
              <a:t>medoides</a:t>
            </a:r>
            <a:r>
              <a:rPr lang="fr-FR" sz="2400" dirty="0"/>
              <a:t> 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Répéter</a:t>
            </a:r>
            <a:r>
              <a:rPr lang="fr-FR" sz="2400" dirty="0"/>
              <a:t> </a:t>
            </a:r>
          </a:p>
          <a:p>
            <a:pPr marL="457200" lvl="1" indent="0">
              <a:buNone/>
            </a:pPr>
            <a:r>
              <a:rPr lang="fr-FR" sz="2400" dirty="0"/>
              <a:t>affecter </a:t>
            </a:r>
            <a:r>
              <a:rPr lang="fr-FR" sz="2400" dirty="0"/>
              <a:t>chaque objet restant au </a:t>
            </a:r>
            <a:r>
              <a:rPr lang="fr-FR" sz="2400" dirty="0" err="1"/>
              <a:t>medoide</a:t>
            </a:r>
            <a:r>
              <a:rPr lang="fr-FR" sz="2400" dirty="0"/>
              <a:t> le plus proche </a:t>
            </a:r>
            <a:endParaRPr lang="fr-FR" sz="2400" dirty="0"/>
          </a:p>
          <a:p>
            <a:pPr marL="457200" lvl="1" indent="0">
              <a:buNone/>
            </a:pPr>
            <a:r>
              <a:rPr lang="fr-FR" sz="2400" dirty="0"/>
              <a:t>Choisir aléatoirement un non-</a:t>
            </a:r>
            <a:r>
              <a:rPr lang="fr-FR" sz="2400" dirty="0" err="1"/>
              <a:t>medoide</a:t>
            </a:r>
            <a:r>
              <a:rPr lang="fr-FR" sz="2400" dirty="0"/>
              <a:t> Or</a:t>
            </a:r>
          </a:p>
          <a:p>
            <a:pPr marL="457200" lvl="1" indent="0">
              <a:buNone/>
            </a:pPr>
            <a:r>
              <a:rPr lang="fr-FR" sz="2400" dirty="0"/>
              <a:t>Pour chaque </a:t>
            </a:r>
            <a:r>
              <a:rPr lang="fr-FR" sz="2400" dirty="0" err="1"/>
              <a:t>medoide</a:t>
            </a:r>
            <a:r>
              <a:rPr lang="fr-FR" sz="2400" dirty="0"/>
              <a:t> </a:t>
            </a:r>
            <a:r>
              <a:rPr lang="fr-FR" sz="2400" dirty="0" err="1"/>
              <a:t>Oj</a:t>
            </a:r>
            <a:r>
              <a:rPr lang="fr-FR" sz="2400" dirty="0"/>
              <a:t> </a:t>
            </a:r>
            <a:endParaRPr lang="fr-FR" sz="2400" dirty="0"/>
          </a:p>
          <a:p>
            <a:pPr marL="914400" lvl="2" indent="0">
              <a:buNone/>
            </a:pPr>
            <a:r>
              <a:rPr lang="fr-FR" sz="2400" dirty="0" smtClean="0"/>
              <a:t>Calculer </a:t>
            </a:r>
            <a:r>
              <a:rPr lang="fr-FR" sz="2400" dirty="0"/>
              <a:t>le coût TC du remplacement de </a:t>
            </a:r>
            <a:r>
              <a:rPr lang="fr-FR" sz="2400" dirty="0" err="1" smtClean="0"/>
              <a:t>O</a:t>
            </a:r>
            <a:r>
              <a:rPr lang="fr-FR" sz="2400" baseline="-25000" dirty="0" err="1" smtClean="0"/>
              <a:t>j</a:t>
            </a:r>
            <a:r>
              <a:rPr lang="fr-FR" sz="2400" dirty="0" smtClean="0"/>
              <a:t> </a:t>
            </a:r>
            <a:r>
              <a:rPr lang="fr-FR" sz="2400" dirty="0"/>
              <a:t>par </a:t>
            </a:r>
            <a:r>
              <a:rPr lang="fr-FR" sz="2400" dirty="0" smtClean="0"/>
              <a:t>O</a:t>
            </a:r>
            <a:r>
              <a:rPr lang="fr-FR" sz="2400" baseline="-25000" dirty="0" smtClean="0"/>
              <a:t>r</a:t>
            </a:r>
            <a:endParaRPr lang="fr-FR" sz="2400" baseline="-25000" dirty="0"/>
          </a:p>
          <a:p>
            <a:pPr marL="914400" lvl="2" indent="0">
              <a:buNone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accent6"/>
                </a:solidFill>
              </a:rPr>
              <a:t>Si</a:t>
            </a:r>
            <a:r>
              <a:rPr lang="fr-FR" sz="2400" dirty="0"/>
              <a:t> TC &lt; 0 alors</a:t>
            </a:r>
          </a:p>
          <a:p>
            <a:pPr marL="1371600" lvl="3" indent="0">
              <a:buNone/>
            </a:pPr>
            <a:r>
              <a:rPr lang="fr-FR" sz="2400" dirty="0"/>
              <a:t> Remplacer </a:t>
            </a:r>
            <a:r>
              <a:rPr lang="fr-FR" sz="2400" dirty="0" err="1" smtClean="0"/>
              <a:t>O</a:t>
            </a:r>
            <a:r>
              <a:rPr lang="fr-FR" sz="2400" baseline="-25000" dirty="0" err="1" smtClean="0"/>
              <a:t>j</a:t>
            </a:r>
            <a:r>
              <a:rPr lang="fr-FR" sz="2400" baseline="-25000" dirty="0" smtClean="0"/>
              <a:t> </a:t>
            </a:r>
            <a:r>
              <a:rPr lang="fr-FR" sz="2400" dirty="0"/>
              <a:t>par </a:t>
            </a:r>
            <a:r>
              <a:rPr lang="fr-FR" sz="2400" dirty="0" smtClean="0"/>
              <a:t>O</a:t>
            </a:r>
            <a:r>
              <a:rPr lang="fr-FR" sz="2400" baseline="-25000" dirty="0" smtClean="0"/>
              <a:t>r </a:t>
            </a:r>
            <a:endParaRPr lang="fr-FR" sz="2400" baseline="-25000" dirty="0"/>
          </a:p>
          <a:p>
            <a:pPr marL="1371600" lvl="3" indent="0">
              <a:buNone/>
            </a:pPr>
            <a:r>
              <a:rPr lang="fr-FR" sz="2400" dirty="0"/>
              <a:t>Calculer les nouveaux </a:t>
            </a:r>
            <a:r>
              <a:rPr lang="fr-FR" sz="2400" dirty="0" smtClean="0"/>
              <a:t>clusters</a:t>
            </a:r>
          </a:p>
          <a:p>
            <a:pPr marL="914400" lvl="2" indent="0">
              <a:buNone/>
            </a:pPr>
            <a:r>
              <a:rPr lang="fr-FR" sz="2800" dirty="0" smtClean="0">
                <a:solidFill>
                  <a:schemeClr val="accent6"/>
                </a:solidFill>
              </a:rPr>
              <a:t>Fin si </a:t>
            </a:r>
            <a:endParaRPr lang="fr-FR" sz="28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Fin Pour 						</a:t>
            </a:r>
            <a:r>
              <a:rPr lang="fr-FR" sz="2400" dirty="0">
                <a:solidFill>
                  <a:srgbClr val="FF0000"/>
                </a:solidFill>
              </a:rPr>
              <a:t>Jusqu’à </a:t>
            </a:r>
            <a:r>
              <a:rPr lang="fr-FR" sz="2400" dirty="0">
                <a:solidFill>
                  <a:srgbClr val="FF0000"/>
                </a:solidFill>
              </a:rPr>
              <a:t>ce 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qu’il n’y ait plus de changement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4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? Regroupement (Clustering):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11514667" cy="3880773"/>
          </a:xfrm>
        </p:spPr>
        <p:txBody>
          <a:bodyPr>
            <a:normAutofit/>
          </a:bodyPr>
          <a:lstStyle/>
          <a:p>
            <a:r>
              <a:rPr lang="fr-FR" sz="2800" dirty="0"/>
              <a:t>construire une collection d’objets Similaires au sein d’un même groupe Dissimilaires 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Le </a:t>
            </a:r>
            <a:r>
              <a:rPr lang="fr-FR" sz="2800" dirty="0"/>
              <a:t>Clustering est de la </a:t>
            </a:r>
            <a:r>
              <a:rPr lang="fr-FR" sz="2800" b="1" dirty="0">
                <a:solidFill>
                  <a:srgbClr val="FF0000"/>
                </a:solidFill>
              </a:rPr>
              <a:t>classification non supervisée</a:t>
            </a:r>
            <a:r>
              <a:rPr lang="fr-FR" sz="2800" dirty="0"/>
              <a:t>: pas de classes prédéfinies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8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 bon regroupement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10647158" cy="4521565"/>
          </a:xfrm>
        </p:spPr>
        <p:txBody>
          <a:bodyPr>
            <a:normAutofit/>
          </a:bodyPr>
          <a:lstStyle/>
          <a:p>
            <a:r>
              <a:rPr lang="fr-FR" sz="2800" dirty="0"/>
              <a:t>Une bonne méthode de regroupement permet de </a:t>
            </a:r>
            <a:r>
              <a:rPr lang="fr-FR" sz="2800" dirty="0" smtClean="0"/>
              <a:t>garantir : 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similarité intra-groupe </a:t>
            </a:r>
            <a:endParaRPr lang="fr-FR" sz="2400" dirty="0" smtClean="0"/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faible similarité </a:t>
            </a:r>
            <a:r>
              <a:rPr lang="fr-FR" sz="2400" dirty="0" err="1"/>
              <a:t>inter-groupe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/>
              <a:t>qualité d’un regroupement dépend donc de la mesure de similarité utilisée par la méthode et de son implémentation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4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Mesurer la qualité d’un clustering 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2287"/>
            <a:ext cx="11364612" cy="4479362"/>
          </a:xfrm>
        </p:spPr>
        <p:txBody>
          <a:bodyPr>
            <a:noAutofit/>
          </a:bodyPr>
          <a:lstStyle/>
          <a:p>
            <a:r>
              <a:rPr lang="fr-FR" sz="2800" dirty="0"/>
              <a:t>Métrique pour la similarité: La similarité est exprimée par le biais d’une mesure de </a:t>
            </a:r>
            <a:r>
              <a:rPr lang="fr-FR" sz="2800" b="1" u="sng" dirty="0">
                <a:solidFill>
                  <a:schemeClr val="accent2"/>
                </a:solidFill>
              </a:rPr>
              <a:t>distance</a:t>
            </a:r>
            <a:r>
              <a:rPr lang="fr-FR" sz="2800" dirty="0"/>
              <a:t> </a:t>
            </a:r>
            <a:endParaRPr lang="fr-FR" sz="2800" dirty="0" smtClean="0"/>
          </a:p>
          <a:p>
            <a:r>
              <a:rPr lang="fr-FR" sz="2800" dirty="0" smtClean="0"/>
              <a:t>Les </a:t>
            </a:r>
            <a:r>
              <a:rPr lang="fr-FR" sz="2800" dirty="0"/>
              <a:t>définitions de distance sont très différentes que les variables soient des intervalles (continues), catégories, booléennes ou ordinales </a:t>
            </a:r>
            <a:endParaRPr lang="fr-FR" sz="2800" dirty="0" smtClean="0"/>
          </a:p>
          <a:p>
            <a:r>
              <a:rPr lang="fr-FR" sz="2800" dirty="0" smtClean="0"/>
              <a:t>En </a:t>
            </a:r>
            <a:r>
              <a:rPr lang="fr-FR" sz="2800" dirty="0"/>
              <a:t>pratique, on utilise souvent </a:t>
            </a:r>
            <a:r>
              <a:rPr lang="fr-FR" sz="2800" u="sng" dirty="0"/>
              <a:t>une pondération des variables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7633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des variables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Intervalles</a:t>
            </a:r>
            <a:r>
              <a:rPr lang="fr-FR" sz="2800" dirty="0"/>
              <a:t>: </a:t>
            </a:r>
            <a:endParaRPr lang="fr-FR" sz="2800" dirty="0" smtClean="0"/>
          </a:p>
          <a:p>
            <a:r>
              <a:rPr lang="fr-FR" sz="2800" dirty="0" smtClean="0"/>
              <a:t>Binaires</a:t>
            </a:r>
            <a:r>
              <a:rPr lang="fr-FR" sz="2800" dirty="0"/>
              <a:t>: </a:t>
            </a:r>
            <a:endParaRPr lang="fr-FR" sz="2800" dirty="0" smtClean="0"/>
          </a:p>
          <a:p>
            <a:r>
              <a:rPr lang="fr-FR" sz="2800" dirty="0" smtClean="0"/>
              <a:t>catégories</a:t>
            </a:r>
            <a:r>
              <a:rPr lang="fr-FR" sz="2800" dirty="0"/>
              <a:t>, </a:t>
            </a:r>
            <a:r>
              <a:rPr lang="fr-FR" sz="2800" dirty="0" smtClean="0"/>
              <a:t>ordinales</a:t>
            </a:r>
            <a:r>
              <a:rPr lang="fr-FR" sz="2800" dirty="0"/>
              <a:t>, </a:t>
            </a:r>
            <a:r>
              <a:rPr lang="fr-FR" sz="2800" dirty="0" smtClean="0"/>
              <a:t>ratio: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Différents types: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5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Intervalle (discrètes)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9525"/>
            <a:ext cx="10515600" cy="5032375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Standardiser </a:t>
            </a:r>
            <a:r>
              <a:rPr lang="fr-FR" sz="2800" dirty="0"/>
              <a:t>les données </a:t>
            </a:r>
            <a:endParaRPr lang="fr-FR" sz="2800" dirty="0" smtClean="0"/>
          </a:p>
          <a:p>
            <a:pPr lvl="1"/>
            <a:r>
              <a:rPr lang="fr-FR" sz="2400" dirty="0" smtClean="0"/>
              <a:t>Calculer </a:t>
            </a:r>
            <a:r>
              <a:rPr lang="fr-FR" sz="2400" dirty="0"/>
              <a:t>l’écart absolu moyen: </a:t>
            </a:r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marL="457200" lvl="1" indent="0">
              <a:buNone/>
            </a:pP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		où </a:t>
            </a:r>
          </a:p>
          <a:p>
            <a:pPr marL="457200" lvl="1" indent="0">
              <a:buNone/>
            </a:pPr>
            <a:endParaRPr lang="fr-FR" sz="2400" dirty="0"/>
          </a:p>
          <a:p>
            <a:pPr lvl="1"/>
            <a:r>
              <a:rPr lang="fr-FR" sz="2400" dirty="0" smtClean="0"/>
              <a:t>Calculer </a:t>
            </a:r>
            <a:r>
              <a:rPr lang="fr-FR" sz="2400" dirty="0"/>
              <a:t>la mesure standardisée (z-score</a:t>
            </a:r>
            <a:r>
              <a:rPr lang="fr-FR" sz="2400" dirty="0" smtClean="0"/>
              <a:t>)</a:t>
            </a:r>
          </a:p>
          <a:p>
            <a:pPr lvl="1"/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82" y="2486275"/>
            <a:ext cx="7837955" cy="10857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48" y="3724825"/>
            <a:ext cx="5278171" cy="10310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41" y="5459584"/>
            <a:ext cx="2808787" cy="12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7308" cy="6858000"/>
          </a:xfrm>
        </p:spPr>
      </p:pic>
    </p:spTree>
    <p:extLst>
      <p:ext uri="{BB962C8B-B14F-4D97-AF65-F5344CB8AC3E}">
        <p14:creationId xmlns:p14="http://schemas.microsoft.com/office/powerpoint/2010/main" val="41549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Similarité entre objets 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78634"/>
            <a:ext cx="10844106" cy="5655211"/>
          </a:xfrm>
        </p:spPr>
        <p:txBody>
          <a:bodyPr>
            <a:normAutofit/>
          </a:bodyPr>
          <a:lstStyle/>
          <a:p>
            <a:r>
              <a:rPr lang="fr-FR" sz="2400" dirty="0"/>
              <a:t>Les distances expriment une similarité </a:t>
            </a:r>
            <a:endParaRPr lang="fr-FR" sz="2400" dirty="0" smtClean="0"/>
          </a:p>
          <a:p>
            <a:r>
              <a:rPr lang="fr-FR" sz="2400" dirty="0" smtClean="0"/>
              <a:t>Ex</a:t>
            </a:r>
            <a:r>
              <a:rPr lang="fr-FR" sz="2400" dirty="0"/>
              <a:t>: la distance de Minkowski :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où </a:t>
            </a:r>
            <a:r>
              <a:rPr lang="fr-FR" sz="2400" dirty="0"/>
              <a:t>i = (x </a:t>
            </a:r>
            <a:r>
              <a:rPr lang="fr-FR" sz="2400" baseline="-25000" dirty="0"/>
              <a:t>i1</a:t>
            </a:r>
            <a:r>
              <a:rPr lang="fr-FR" sz="2400" dirty="0"/>
              <a:t>, x </a:t>
            </a:r>
            <a:r>
              <a:rPr lang="fr-FR" sz="2400" baseline="-25000" dirty="0"/>
              <a:t>i2</a:t>
            </a:r>
            <a:r>
              <a:rPr lang="fr-FR" sz="2400" dirty="0"/>
              <a:t>, …, x </a:t>
            </a:r>
            <a:r>
              <a:rPr lang="fr-FR" sz="2400" baseline="-25000" dirty="0" err="1"/>
              <a:t>ip</a:t>
            </a:r>
            <a:r>
              <a:rPr lang="fr-FR" sz="2400" dirty="0"/>
              <a:t> ) et j = (x </a:t>
            </a:r>
            <a:r>
              <a:rPr lang="fr-FR" sz="2400" baseline="-25000" dirty="0"/>
              <a:t>j1</a:t>
            </a:r>
            <a:r>
              <a:rPr lang="fr-FR" sz="2400" dirty="0"/>
              <a:t>, x </a:t>
            </a:r>
            <a:r>
              <a:rPr lang="fr-FR" sz="2400" baseline="-25000" dirty="0"/>
              <a:t>j2</a:t>
            </a:r>
            <a:r>
              <a:rPr lang="fr-FR" sz="2400" dirty="0"/>
              <a:t>, …, x </a:t>
            </a:r>
            <a:r>
              <a:rPr lang="fr-FR" sz="2400" baseline="-25000" dirty="0" err="1"/>
              <a:t>jp</a:t>
            </a:r>
            <a:r>
              <a:rPr lang="fr-FR" sz="2400" dirty="0"/>
              <a:t> ) sont deux objets p-dimensionnels et q un entier positif 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/>
              <a:t>q = 1, d est la distance de </a:t>
            </a:r>
            <a:r>
              <a:rPr lang="fr-FR" sz="2400" dirty="0" smtClean="0"/>
              <a:t>Manhattan</a:t>
            </a:r>
          </a:p>
          <a:p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42" y="2381691"/>
            <a:ext cx="7680960" cy="12379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93" y="5298001"/>
            <a:ext cx="5505179" cy="9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748</Words>
  <Application>Microsoft Office PowerPoint</Application>
  <PresentationFormat>Grand écran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Facette</vt:lpstr>
      <vt:lpstr>Regroupement</vt:lpstr>
      <vt:lpstr>PLAN </vt:lpstr>
      <vt:lpstr>C’est quoi ? Regroupement (Clustering):</vt:lpstr>
      <vt:lpstr>Qu’est ce qu’un bon regroupement ?</vt:lpstr>
      <vt:lpstr>Mesurer la qualité d’un clustering :</vt:lpstr>
      <vt:lpstr>Types des variables</vt:lpstr>
      <vt:lpstr>Intervalle (discrètes)</vt:lpstr>
      <vt:lpstr>Présentation PowerPoint</vt:lpstr>
      <vt:lpstr>Similarité entre objets </vt:lpstr>
      <vt:lpstr>Similarité entre objets(I)</vt:lpstr>
      <vt:lpstr>Exemple: distance de Manhattan</vt:lpstr>
      <vt:lpstr>Approches de Clustering</vt:lpstr>
      <vt:lpstr>Algorithmes à partionnement</vt:lpstr>
      <vt:lpstr>La méthode des k-moyennes (K-Means)</vt:lpstr>
      <vt:lpstr>K-Means :Exemple</vt:lpstr>
      <vt:lpstr>K-Means :Exemple (suite)</vt:lpstr>
      <vt:lpstr> Algorithme K-Means Exemple</vt:lpstr>
      <vt:lpstr>Commentaires sur la méthode des K-Means</vt:lpstr>
      <vt:lpstr>La méthode des K-Medoids (PAM)</vt:lpstr>
      <vt:lpstr>Algorithme des k-Medoides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Regroupement</dc:title>
  <dc:creator>TPC</dc:creator>
  <cp:lastModifiedBy>TPC</cp:lastModifiedBy>
  <cp:revision>13</cp:revision>
  <dcterms:created xsi:type="dcterms:W3CDTF">2022-11-02T19:31:00Z</dcterms:created>
  <dcterms:modified xsi:type="dcterms:W3CDTF">2022-11-03T13:49:53Z</dcterms:modified>
</cp:coreProperties>
</file>