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62" r:id="rId4"/>
    <p:sldId id="282" r:id="rId5"/>
    <p:sldId id="283" r:id="rId6"/>
    <p:sldId id="275" r:id="rId7"/>
    <p:sldId id="258" r:id="rId8"/>
    <p:sldId id="276" r:id="rId9"/>
    <p:sldId id="265" r:id="rId10"/>
    <p:sldId id="264" r:id="rId11"/>
    <p:sldId id="266" r:id="rId12"/>
    <p:sldId id="268" r:id="rId13"/>
    <p:sldId id="273" r:id="rId14"/>
    <p:sldId id="269" r:id="rId15"/>
    <p:sldId id="270" r:id="rId16"/>
    <p:sldId id="271" r:id="rId17"/>
    <p:sldId id="272" r:id="rId18"/>
    <p:sldId id="267" r:id="rId19"/>
    <p:sldId id="277" r:id="rId20"/>
    <p:sldId id="278" r:id="rId21"/>
    <p:sldId id="280" r:id="rId22"/>
    <p:sldId id="281" r:id="rId23"/>
  </p:sldIdLst>
  <p:sldSz cx="12192000" cy="6858000"/>
  <p:notesSz cx="6858000" cy="9144000"/>
  <p:custShowLst>
    <p:custShow name="Presentation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5"/>
        <p:sld r:id="rId13"/>
        <p:sld r:id="rId16"/>
        <p:sld r:id="rId13"/>
        <p:sld r:id="rId17"/>
        <p:sld r:id="rId13"/>
        <p:sld r:id="rId18"/>
        <p:sld r:id="rId14"/>
        <p:sld r:id="rId19"/>
        <p:sld r:id="rId20"/>
        <p:sld r:id="rId21"/>
        <p:sld r:id="rId22"/>
        <p:sld r:id="rId23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2653ECC-346A-45EC-BEC9-C763420FD530}">
          <p14:sldIdLst>
            <p14:sldId id="256"/>
            <p14:sldId id="274"/>
            <p14:sldId id="262"/>
            <p14:sldId id="282"/>
            <p14:sldId id="283"/>
            <p14:sldId id="275"/>
            <p14:sldId id="258"/>
            <p14:sldId id="276"/>
            <p14:sldId id="265"/>
            <p14:sldId id="264"/>
            <p14:sldId id="266"/>
            <p14:sldId id="268"/>
            <p14:sldId id="273"/>
            <p14:sldId id="269"/>
            <p14:sldId id="270"/>
            <p14:sldId id="271"/>
            <p14:sldId id="272"/>
            <p14:sldId id="267"/>
            <p14:sldId id="277"/>
            <p14:sldId id="278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Mots les plus fréquents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14-414D-88A7-1B53B1D30F9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14-414D-88A7-1B53B1D30F9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014-414D-88A7-1B53B1D30F9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014-414D-88A7-1B53B1D30F9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014-414D-88A7-1B53B1D30F9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014-414D-88A7-1B53B1D30F94}"/>
              </c:ext>
            </c:extLst>
          </c:dPt>
          <c:cat>
            <c:strRef>
              <c:f>Feuil1!$A$2:$A$6</c:f>
              <c:strCache>
                <c:ptCount val="5"/>
                <c:pt idx="0">
                  <c:v>election</c:v>
                </c:pt>
                <c:pt idx="1">
                  <c:v>ballot</c:v>
                </c:pt>
                <c:pt idx="2">
                  <c:v>presidential</c:v>
                </c:pt>
                <c:pt idx="3">
                  <c:v>fake</c:v>
                </c:pt>
                <c:pt idx="4">
                  <c:v>hoax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014-414D-88A7-1B53B1D30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92BD-F864-4C87-8CA8-94683F6044ED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F877-6731-4F1B-AEC6-E3CCBD0A8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92BD-F864-4C87-8CA8-94683F6044ED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F877-6731-4F1B-AEC6-E3CCBD0A8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02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92BD-F864-4C87-8CA8-94683F6044ED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F877-6731-4F1B-AEC6-E3CCBD0A8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576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92BD-F864-4C87-8CA8-94683F6044ED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F877-6731-4F1B-AEC6-E3CCBD0A8347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239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92BD-F864-4C87-8CA8-94683F6044ED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F877-6731-4F1B-AEC6-E3CCBD0A8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994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92BD-F864-4C87-8CA8-94683F6044ED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F877-6731-4F1B-AEC6-E3CCBD0A8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891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92BD-F864-4C87-8CA8-94683F6044ED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F877-6731-4F1B-AEC6-E3CCBD0A8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679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92BD-F864-4C87-8CA8-94683F6044ED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F877-6731-4F1B-AEC6-E3CCBD0A8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162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92BD-F864-4C87-8CA8-94683F6044ED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F877-6731-4F1B-AEC6-E3CCBD0A8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85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92BD-F864-4C87-8CA8-94683F6044ED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F877-6731-4F1B-AEC6-E3CCBD0A8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60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92BD-F864-4C87-8CA8-94683F6044ED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F877-6731-4F1B-AEC6-E3CCBD0A8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13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92BD-F864-4C87-8CA8-94683F6044ED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F877-6731-4F1B-AEC6-E3CCBD0A8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3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92BD-F864-4C87-8CA8-94683F6044ED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F877-6731-4F1B-AEC6-E3CCBD0A8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58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92BD-F864-4C87-8CA8-94683F6044ED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F877-6731-4F1B-AEC6-E3CCBD0A8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95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92BD-F864-4C87-8CA8-94683F6044ED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F877-6731-4F1B-AEC6-E3CCBD0A8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90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92BD-F864-4C87-8CA8-94683F6044ED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F877-6731-4F1B-AEC6-E3CCBD0A8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56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92BD-F864-4C87-8CA8-94683F6044ED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F877-6731-4F1B-AEC6-E3CCBD0A8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23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E392BD-F864-4C87-8CA8-94683F6044ED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4F877-6731-4F1B-AEC6-E3CCBD0A8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909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com/realdonaldtrum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F00E8C-EAEC-4205-ACFB-32D00983F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352" y="1600115"/>
            <a:ext cx="10260990" cy="3523885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b="1" dirty="0">
                <a:solidFill>
                  <a:schemeClr val="bg1"/>
                </a:solidFill>
              </a:rPr>
              <a:t>Plugin Fake News Detector</a:t>
            </a:r>
            <a:br>
              <a:rPr lang="fr-FR" sz="8000" b="1" dirty="0">
                <a:solidFill>
                  <a:schemeClr val="bg2"/>
                </a:solidFill>
              </a:rPr>
            </a:br>
            <a:endParaRPr lang="fr-FR" sz="80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63C6FD-2D4F-45B3-B550-F2E1C3179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4795" y="4777380"/>
            <a:ext cx="3591699" cy="180097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r-FR" sz="2400" dirty="0" err="1">
                <a:solidFill>
                  <a:schemeClr val="bg2"/>
                </a:solidFill>
              </a:rPr>
              <a:t>Fayssal</a:t>
            </a:r>
            <a:r>
              <a:rPr lang="fr-FR" sz="2400" dirty="0">
                <a:solidFill>
                  <a:schemeClr val="bg2"/>
                </a:solidFill>
              </a:rPr>
              <a:t> </a:t>
            </a:r>
            <a:r>
              <a:rPr lang="fr-FR" sz="2400" dirty="0" err="1">
                <a:solidFill>
                  <a:schemeClr val="bg2"/>
                </a:solidFill>
              </a:rPr>
              <a:t>defaa</a:t>
            </a:r>
            <a:endParaRPr lang="fr-FR" sz="2400" dirty="0">
              <a:solidFill>
                <a:schemeClr val="bg2"/>
              </a:solidFill>
            </a:endParaRPr>
          </a:p>
          <a:p>
            <a:pPr algn="ctr"/>
            <a:r>
              <a:rPr lang="fr-FR" sz="2400" dirty="0">
                <a:solidFill>
                  <a:schemeClr val="bg2"/>
                </a:solidFill>
              </a:rPr>
              <a:t>Yahya </a:t>
            </a:r>
            <a:r>
              <a:rPr lang="fr-FR" sz="2400" dirty="0" err="1">
                <a:solidFill>
                  <a:schemeClr val="bg2"/>
                </a:solidFill>
              </a:rPr>
              <a:t>janboubi</a:t>
            </a:r>
            <a:endParaRPr lang="fr-FR" sz="2400" dirty="0">
              <a:solidFill>
                <a:schemeClr val="bg2"/>
              </a:solidFill>
            </a:endParaRPr>
          </a:p>
          <a:p>
            <a:pPr algn="ctr"/>
            <a:r>
              <a:rPr lang="fr-FR" sz="2400" dirty="0">
                <a:solidFill>
                  <a:schemeClr val="bg2"/>
                </a:solidFill>
              </a:rPr>
              <a:t>Oussama </a:t>
            </a:r>
            <a:r>
              <a:rPr lang="fr-FR" sz="2400" dirty="0" err="1">
                <a:solidFill>
                  <a:schemeClr val="bg2"/>
                </a:solidFill>
              </a:rPr>
              <a:t>janaheddine</a:t>
            </a:r>
            <a:endParaRPr lang="fr-FR" sz="2400" dirty="0">
              <a:solidFill>
                <a:schemeClr val="bg2"/>
              </a:solidFill>
            </a:endParaRPr>
          </a:p>
          <a:p>
            <a:pPr algn="ctr"/>
            <a:r>
              <a:rPr lang="fr-FR" sz="2400" dirty="0">
                <a:solidFill>
                  <a:schemeClr val="bg2"/>
                </a:solidFill>
              </a:rPr>
              <a:t>Mohammed el </a:t>
            </a:r>
            <a:r>
              <a:rPr lang="fr-FR" sz="2400" dirty="0" err="1">
                <a:solidFill>
                  <a:schemeClr val="bg2"/>
                </a:solidFill>
              </a:rPr>
              <a:t>hamidi</a:t>
            </a:r>
            <a:endParaRPr lang="fr-FR" sz="2400" dirty="0">
              <a:solidFill>
                <a:schemeClr val="bg2"/>
              </a:solidFill>
            </a:endParaRPr>
          </a:p>
          <a:p>
            <a:pPr algn="ctr"/>
            <a:endParaRPr lang="fr-FR" sz="2400" dirty="0">
              <a:solidFill>
                <a:schemeClr val="bg2"/>
              </a:solidFill>
            </a:endParaRPr>
          </a:p>
          <a:p>
            <a:pPr algn="ctr"/>
            <a:endParaRPr lang="fr-FR" sz="2400" dirty="0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29A56F-E5CB-42AB-974E-D90524FF59FC}"/>
              </a:ext>
            </a:extLst>
          </p:cNvPr>
          <p:cNvSpPr txBox="1"/>
          <p:nvPr/>
        </p:nvSpPr>
        <p:spPr>
          <a:xfrm>
            <a:off x="332231" y="6209021"/>
            <a:ext cx="240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Coding </a:t>
            </a:r>
            <a:r>
              <a:rPr lang="fr-FR" dirty="0" err="1">
                <a:solidFill>
                  <a:schemeClr val="bg1"/>
                </a:solidFill>
              </a:rPr>
              <a:t>Weeks</a:t>
            </a:r>
            <a:r>
              <a:rPr lang="fr-FR" dirty="0">
                <a:solidFill>
                  <a:schemeClr val="bg1"/>
                </a:solidFill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86113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B8607-746E-44F6-AEC1-58E03A75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254" y="2226505"/>
            <a:ext cx="6395492" cy="2760098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rgbClr val="FFFFFF"/>
                </a:solidFill>
              </a:rPr>
              <a:t>Mécanisme interne</a:t>
            </a:r>
          </a:p>
        </p:txBody>
      </p:sp>
    </p:spTree>
    <p:extLst>
      <p:ext uri="{BB962C8B-B14F-4D97-AF65-F5344CB8AC3E}">
        <p14:creationId xmlns:p14="http://schemas.microsoft.com/office/powerpoint/2010/main" val="190525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5505F7EE-E291-44B8-B9D8-6102306637A7}"/>
              </a:ext>
            </a:extLst>
          </p:cNvPr>
          <p:cNvSpPr/>
          <p:nvPr/>
        </p:nvSpPr>
        <p:spPr>
          <a:xfrm>
            <a:off x="8558074" y="1971027"/>
            <a:ext cx="2327428" cy="2371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2400" dirty="0"/>
              <a:t>Extension</a:t>
            </a:r>
            <a:endParaRPr lang="fr-FR" sz="24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E75F7F-2266-44BD-AFA7-AA82FDFAA4AE}"/>
              </a:ext>
            </a:extLst>
          </p:cNvPr>
          <p:cNvSpPr/>
          <p:nvPr/>
        </p:nvSpPr>
        <p:spPr>
          <a:xfrm>
            <a:off x="4982593" y="1971027"/>
            <a:ext cx="2327428" cy="2371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2400" dirty="0"/>
              <a:t>API</a:t>
            </a:r>
            <a:endParaRPr lang="fr-FR" sz="2400" dirty="0"/>
          </a:p>
        </p:txBody>
      </p:sp>
      <p:sp>
        <p:nvSpPr>
          <p:cNvPr id="11" name="Ellipse 10">
            <a:hlinkClick r:id="rId2" action="ppaction://hlinksldjump"/>
            <a:extLst>
              <a:ext uri="{FF2B5EF4-FFF2-40B4-BE49-F238E27FC236}">
                <a16:creationId xmlns:a16="http://schemas.microsoft.com/office/drawing/2014/main" id="{BC88CC32-3240-4CB0-89E9-ADA219717BA8}"/>
              </a:ext>
            </a:extLst>
          </p:cNvPr>
          <p:cNvSpPr/>
          <p:nvPr/>
        </p:nvSpPr>
        <p:spPr>
          <a:xfrm>
            <a:off x="1407112" y="1971027"/>
            <a:ext cx="2327428" cy="2371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2400" dirty="0"/>
              <a:t>Scripts</a:t>
            </a:r>
            <a:endParaRPr lang="fr-FR" sz="2400" dirty="0"/>
          </a:p>
        </p:txBody>
      </p:sp>
      <p:sp>
        <p:nvSpPr>
          <p:cNvPr id="12" name="Flèche : courbe vers le haut 11">
            <a:extLst>
              <a:ext uri="{FF2B5EF4-FFF2-40B4-BE49-F238E27FC236}">
                <a16:creationId xmlns:a16="http://schemas.microsoft.com/office/drawing/2014/main" id="{60563BD7-DCB4-4AF1-B712-CAFD9B36FE1A}"/>
              </a:ext>
            </a:extLst>
          </p:cNvPr>
          <p:cNvSpPr/>
          <p:nvPr/>
        </p:nvSpPr>
        <p:spPr>
          <a:xfrm>
            <a:off x="2373299" y="4470555"/>
            <a:ext cx="3551068" cy="121624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Flèche : courbe vers le bas 12">
            <a:extLst>
              <a:ext uri="{FF2B5EF4-FFF2-40B4-BE49-F238E27FC236}">
                <a16:creationId xmlns:a16="http://schemas.microsoft.com/office/drawing/2014/main" id="{EDBCF1EE-E8CB-42C5-A7B1-B779214C0379}"/>
              </a:ext>
            </a:extLst>
          </p:cNvPr>
          <p:cNvSpPr/>
          <p:nvPr/>
        </p:nvSpPr>
        <p:spPr>
          <a:xfrm rot="10800000">
            <a:off x="6267634" y="4479432"/>
            <a:ext cx="3580660" cy="1207363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 : courbe vers le haut 13">
            <a:extLst>
              <a:ext uri="{FF2B5EF4-FFF2-40B4-BE49-F238E27FC236}">
                <a16:creationId xmlns:a16="http://schemas.microsoft.com/office/drawing/2014/main" id="{87F0A7BC-AE2D-4215-BF8D-A5645A8479BA}"/>
              </a:ext>
            </a:extLst>
          </p:cNvPr>
          <p:cNvSpPr/>
          <p:nvPr/>
        </p:nvSpPr>
        <p:spPr>
          <a:xfrm rot="10800000">
            <a:off x="2373299" y="648900"/>
            <a:ext cx="3551068" cy="1216241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Flèche : courbe vers le bas 14">
            <a:extLst>
              <a:ext uri="{FF2B5EF4-FFF2-40B4-BE49-F238E27FC236}">
                <a16:creationId xmlns:a16="http://schemas.microsoft.com/office/drawing/2014/main" id="{623A9E4C-EEFD-4822-B5FB-83B5B017CB58}"/>
              </a:ext>
            </a:extLst>
          </p:cNvPr>
          <p:cNvSpPr/>
          <p:nvPr/>
        </p:nvSpPr>
        <p:spPr>
          <a:xfrm>
            <a:off x="6267634" y="657779"/>
            <a:ext cx="3580660" cy="12073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66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hlinkClick r:id="rId2" action="ppaction://hlinksldjump"/>
            <a:extLst>
              <a:ext uri="{FF2B5EF4-FFF2-40B4-BE49-F238E27FC236}">
                <a16:creationId xmlns:a16="http://schemas.microsoft.com/office/drawing/2014/main" id="{CB82F5C6-32CC-49ED-A633-F884AD38195C}"/>
              </a:ext>
            </a:extLst>
          </p:cNvPr>
          <p:cNvSpPr/>
          <p:nvPr/>
        </p:nvSpPr>
        <p:spPr>
          <a:xfrm>
            <a:off x="1583994" y="1942808"/>
            <a:ext cx="3029527" cy="15540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Détection linguistique des indicateurs de Fake News</a:t>
            </a:r>
          </a:p>
        </p:txBody>
      </p:sp>
      <p:sp>
        <p:nvSpPr>
          <p:cNvPr id="10" name="Rectangle : coins arrondis 9">
            <a:hlinkClick r:id="rId3" action="ppaction://hlinksldjump"/>
            <a:extLst>
              <a:ext uri="{FF2B5EF4-FFF2-40B4-BE49-F238E27FC236}">
                <a16:creationId xmlns:a16="http://schemas.microsoft.com/office/drawing/2014/main" id="{42841612-FB65-47EC-A7B8-E22D98FC3213}"/>
              </a:ext>
            </a:extLst>
          </p:cNvPr>
          <p:cNvSpPr/>
          <p:nvPr/>
        </p:nvSpPr>
        <p:spPr>
          <a:xfrm>
            <a:off x="6277478" y="1953218"/>
            <a:ext cx="3029527" cy="15540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Arborescence des utilisateurs</a:t>
            </a:r>
          </a:p>
        </p:txBody>
      </p:sp>
      <p:sp>
        <p:nvSpPr>
          <p:cNvPr id="11" name="Rectangle : coins arrondis 10">
            <a:hlinkClick r:id="rId4" action="ppaction://hlinksldjump"/>
            <a:extLst>
              <a:ext uri="{FF2B5EF4-FFF2-40B4-BE49-F238E27FC236}">
                <a16:creationId xmlns:a16="http://schemas.microsoft.com/office/drawing/2014/main" id="{60504506-2032-47E9-8BA2-04414639368A}"/>
              </a:ext>
            </a:extLst>
          </p:cNvPr>
          <p:cNvSpPr/>
          <p:nvPr/>
        </p:nvSpPr>
        <p:spPr>
          <a:xfrm>
            <a:off x="7312310" y="3972793"/>
            <a:ext cx="3029527" cy="15540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Analyse de sentiments</a:t>
            </a:r>
          </a:p>
        </p:txBody>
      </p:sp>
      <p:sp>
        <p:nvSpPr>
          <p:cNvPr id="12" name="Rectangle : coins arrondis 11">
            <a:hlinkClick r:id="rId5" action="ppaction://hlinksldjump"/>
            <a:extLst>
              <a:ext uri="{FF2B5EF4-FFF2-40B4-BE49-F238E27FC236}">
                <a16:creationId xmlns:a16="http://schemas.microsoft.com/office/drawing/2014/main" id="{FDF824E4-3E63-4952-B771-BE907ABD527C}"/>
              </a:ext>
            </a:extLst>
          </p:cNvPr>
          <p:cNvSpPr/>
          <p:nvPr/>
        </p:nvSpPr>
        <p:spPr>
          <a:xfrm>
            <a:off x="2768020" y="3972793"/>
            <a:ext cx="3029527" cy="15540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Analyse fréquentielle</a:t>
            </a:r>
          </a:p>
        </p:txBody>
      </p:sp>
      <p:sp>
        <p:nvSpPr>
          <p:cNvPr id="125" name="Titre 1">
            <a:extLst>
              <a:ext uri="{FF2B5EF4-FFF2-40B4-BE49-F238E27FC236}">
                <a16:creationId xmlns:a16="http://schemas.microsoft.com/office/drawing/2014/main" id="{8D6CD4D4-9B94-40FE-AB16-4DD3D603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283" y="630924"/>
            <a:ext cx="9404723" cy="1400530"/>
          </a:xfrm>
        </p:spPr>
        <p:txBody>
          <a:bodyPr/>
          <a:lstStyle/>
          <a:p>
            <a:pPr algn="ctr"/>
            <a:r>
              <a:rPr lang="fr-FR" dirty="0"/>
              <a:t>Critères de crédibilité</a:t>
            </a:r>
          </a:p>
        </p:txBody>
      </p:sp>
    </p:spTree>
    <p:extLst>
      <p:ext uri="{BB962C8B-B14F-4D97-AF65-F5344CB8AC3E}">
        <p14:creationId xmlns:p14="http://schemas.microsoft.com/office/powerpoint/2010/main" val="237004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hlinkClick r:id="rId2" action="ppaction://hlinksldjump"/>
            <a:extLst>
              <a:ext uri="{FF2B5EF4-FFF2-40B4-BE49-F238E27FC236}">
                <a16:creationId xmlns:a16="http://schemas.microsoft.com/office/drawing/2014/main" id="{CB82F5C6-32CC-49ED-A633-F884AD38195C}"/>
              </a:ext>
            </a:extLst>
          </p:cNvPr>
          <p:cNvSpPr/>
          <p:nvPr/>
        </p:nvSpPr>
        <p:spPr>
          <a:xfrm>
            <a:off x="1203281" y="1874982"/>
            <a:ext cx="3029527" cy="15540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Détection linguistique des indicateurs de Fake News</a:t>
            </a:r>
          </a:p>
        </p:txBody>
      </p:sp>
      <p:sp>
        <p:nvSpPr>
          <p:cNvPr id="10" name="Rectangle : coins arrondis 9">
            <a:hlinkClick r:id="rId3" action="ppaction://hlinksldjump"/>
            <a:extLst>
              <a:ext uri="{FF2B5EF4-FFF2-40B4-BE49-F238E27FC236}">
                <a16:creationId xmlns:a16="http://schemas.microsoft.com/office/drawing/2014/main" id="{42841612-FB65-47EC-A7B8-E22D98FC3213}"/>
              </a:ext>
            </a:extLst>
          </p:cNvPr>
          <p:cNvSpPr/>
          <p:nvPr/>
        </p:nvSpPr>
        <p:spPr>
          <a:xfrm>
            <a:off x="7959190" y="1874982"/>
            <a:ext cx="3029527" cy="15540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Arborescence des utilisateurs</a:t>
            </a:r>
          </a:p>
        </p:txBody>
      </p:sp>
      <p:sp>
        <p:nvSpPr>
          <p:cNvPr id="11" name="Rectangle : coins arrondis 10">
            <a:hlinkClick r:id="rId4" action="ppaction://hlinksldjump"/>
            <a:extLst>
              <a:ext uri="{FF2B5EF4-FFF2-40B4-BE49-F238E27FC236}">
                <a16:creationId xmlns:a16="http://schemas.microsoft.com/office/drawing/2014/main" id="{60504506-2032-47E9-8BA2-04414639368A}"/>
              </a:ext>
            </a:extLst>
          </p:cNvPr>
          <p:cNvSpPr/>
          <p:nvPr/>
        </p:nvSpPr>
        <p:spPr>
          <a:xfrm>
            <a:off x="7959189" y="4567597"/>
            <a:ext cx="3029527" cy="15540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Analyse de sentiments</a:t>
            </a:r>
          </a:p>
        </p:txBody>
      </p:sp>
      <p:sp>
        <p:nvSpPr>
          <p:cNvPr id="12" name="Rectangle : coins arrondis 11">
            <a:hlinkClick r:id="rId5" action="ppaction://hlinksldjump"/>
            <a:extLst>
              <a:ext uri="{FF2B5EF4-FFF2-40B4-BE49-F238E27FC236}">
                <a16:creationId xmlns:a16="http://schemas.microsoft.com/office/drawing/2014/main" id="{FDF824E4-3E63-4952-B771-BE907ABD527C}"/>
              </a:ext>
            </a:extLst>
          </p:cNvPr>
          <p:cNvSpPr/>
          <p:nvPr/>
        </p:nvSpPr>
        <p:spPr>
          <a:xfrm>
            <a:off x="1203280" y="4567597"/>
            <a:ext cx="3029527" cy="15540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Analyse fréquentielle</a:t>
            </a:r>
          </a:p>
        </p:txBody>
      </p:sp>
      <p:sp>
        <p:nvSpPr>
          <p:cNvPr id="125" name="Titre 1">
            <a:extLst>
              <a:ext uri="{FF2B5EF4-FFF2-40B4-BE49-F238E27FC236}">
                <a16:creationId xmlns:a16="http://schemas.microsoft.com/office/drawing/2014/main" id="{8D6CD4D4-9B94-40FE-AB16-4DD3D603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283" y="630924"/>
            <a:ext cx="9404723" cy="1400530"/>
          </a:xfrm>
        </p:spPr>
        <p:txBody>
          <a:bodyPr/>
          <a:lstStyle/>
          <a:p>
            <a:pPr algn="ctr"/>
            <a:r>
              <a:rPr lang="fr-FR" dirty="0"/>
              <a:t>Vue Globale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F7DE44B3-4A27-4D6F-A1A7-C80E095F831B}"/>
              </a:ext>
            </a:extLst>
          </p:cNvPr>
          <p:cNvSpPr/>
          <p:nvPr/>
        </p:nvSpPr>
        <p:spPr>
          <a:xfrm>
            <a:off x="4903429" y="3077646"/>
            <a:ext cx="2379216" cy="174890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3600" b="1" dirty="0"/>
              <a:t>Score</a:t>
            </a:r>
            <a:endParaRPr lang="fr-FR" sz="3600" b="1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4A99998-0C83-440E-9F3C-00B786CC2247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4232808" y="2651991"/>
            <a:ext cx="1019049" cy="68177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E8F0E52-3738-4FA5-8BD8-8C85B7F2ACCB}"/>
              </a:ext>
            </a:extLst>
          </p:cNvPr>
          <p:cNvCxnSpPr>
            <a:cxnSpLocks/>
            <a:stCxn id="12" idx="3"/>
            <a:endCxn id="2" idx="3"/>
          </p:cNvCxnSpPr>
          <p:nvPr/>
        </p:nvCxnSpPr>
        <p:spPr>
          <a:xfrm flipV="1">
            <a:off x="4232807" y="4570426"/>
            <a:ext cx="1044000" cy="7741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6476BFA-5ACA-44F2-9614-6540A86C3058}"/>
              </a:ext>
            </a:extLst>
          </p:cNvPr>
          <p:cNvCxnSpPr>
            <a:cxnSpLocks/>
            <a:stCxn id="11" idx="1"/>
            <a:endCxn id="2" idx="5"/>
          </p:cNvCxnSpPr>
          <p:nvPr/>
        </p:nvCxnSpPr>
        <p:spPr>
          <a:xfrm flipH="1" flipV="1">
            <a:off x="6934217" y="4570426"/>
            <a:ext cx="1024972" cy="7741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E255AA-DBEB-4AD4-83B5-EA481E3F20A7}"/>
              </a:ext>
            </a:extLst>
          </p:cNvPr>
          <p:cNvCxnSpPr>
            <a:cxnSpLocks/>
            <a:stCxn id="10" idx="1"/>
            <a:endCxn id="2" idx="7"/>
          </p:cNvCxnSpPr>
          <p:nvPr/>
        </p:nvCxnSpPr>
        <p:spPr>
          <a:xfrm flipH="1">
            <a:off x="6934217" y="2651991"/>
            <a:ext cx="1024973" cy="68177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6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8E47F-986A-4F8A-9F87-F03F5803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88229"/>
            <a:ext cx="9404723" cy="1400530"/>
          </a:xfrm>
        </p:spPr>
        <p:txBody>
          <a:bodyPr/>
          <a:lstStyle/>
          <a:p>
            <a:pPr algn="ctr"/>
            <a:r>
              <a:rPr lang="fr-FR" dirty="0"/>
              <a:t>Détection linguistique des indicateurs de Fake News</a:t>
            </a:r>
          </a:p>
        </p:txBody>
      </p:sp>
      <p:graphicFrame>
        <p:nvGraphicFramePr>
          <p:cNvPr id="4" name="Espace réservé du contenu 15">
            <a:extLst>
              <a:ext uri="{FF2B5EF4-FFF2-40B4-BE49-F238E27FC236}">
                <a16:creationId xmlns:a16="http://schemas.microsoft.com/office/drawing/2014/main" id="{71AA2559-0195-49C3-9BCE-C4A0D5FEA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631193"/>
              </p:ext>
            </p:extLst>
          </p:nvPr>
        </p:nvGraphicFramePr>
        <p:xfrm>
          <a:off x="1622424" y="2043760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228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CBBDC-BBBB-4CF6-B26D-FF90611C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609601"/>
            <a:ext cx="9404723" cy="1400530"/>
          </a:xfrm>
        </p:spPr>
        <p:txBody>
          <a:bodyPr/>
          <a:lstStyle/>
          <a:p>
            <a:pPr algn="ctr"/>
            <a:r>
              <a:rPr lang="fr-FR" dirty="0"/>
              <a:t>Arborescence des utilisateurs</a:t>
            </a:r>
          </a:p>
        </p:txBody>
      </p:sp>
      <p:sp>
        <p:nvSpPr>
          <p:cNvPr id="3" name="Losange 2">
            <a:extLst>
              <a:ext uri="{FF2B5EF4-FFF2-40B4-BE49-F238E27FC236}">
                <a16:creationId xmlns:a16="http://schemas.microsoft.com/office/drawing/2014/main" id="{1CCE7E5E-37B0-45EA-ABB8-3348B1AF6A20}"/>
              </a:ext>
            </a:extLst>
          </p:cNvPr>
          <p:cNvSpPr/>
          <p:nvPr/>
        </p:nvSpPr>
        <p:spPr>
          <a:xfrm>
            <a:off x="2388094" y="2521258"/>
            <a:ext cx="2769833" cy="25834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Similarité</a:t>
            </a:r>
            <a:endParaRPr lang="fr-FR" dirty="0"/>
          </a:p>
        </p:txBody>
      </p:sp>
      <p:sp>
        <p:nvSpPr>
          <p:cNvPr id="4" name="Losange 3">
            <a:extLst>
              <a:ext uri="{FF2B5EF4-FFF2-40B4-BE49-F238E27FC236}">
                <a16:creationId xmlns:a16="http://schemas.microsoft.com/office/drawing/2014/main" id="{09D79029-2521-4C12-A012-682E6514207F}"/>
              </a:ext>
            </a:extLst>
          </p:cNvPr>
          <p:cNvSpPr/>
          <p:nvPr/>
        </p:nvSpPr>
        <p:spPr>
          <a:xfrm>
            <a:off x="7034073" y="2442839"/>
            <a:ext cx="2769833" cy="25834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Utilisateurs Vérifiés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84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C8C5D-3D1C-4FC0-8CA3-04247363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609601"/>
            <a:ext cx="9404723" cy="1400530"/>
          </a:xfrm>
        </p:spPr>
        <p:txBody>
          <a:bodyPr/>
          <a:lstStyle/>
          <a:p>
            <a:pPr algn="ctr"/>
            <a:r>
              <a:rPr lang="fr-FR" dirty="0"/>
              <a:t>Analyse fréquentielle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C06CF85-1452-4AD6-AD1D-738A037C1842}"/>
              </a:ext>
            </a:extLst>
          </p:cNvPr>
          <p:cNvSpPr/>
          <p:nvPr/>
        </p:nvSpPr>
        <p:spPr>
          <a:xfrm>
            <a:off x="2432113" y="2243276"/>
            <a:ext cx="2327428" cy="2371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2000" dirty="0" err="1"/>
              <a:t>Term</a:t>
            </a:r>
            <a:r>
              <a:rPr lang="fr-MA" sz="2000" dirty="0"/>
              <a:t> Frequency</a:t>
            </a:r>
            <a:endParaRPr lang="fr-FR" sz="2000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6D9B098-0845-4729-B04F-FD446AB64BB0}"/>
              </a:ext>
            </a:extLst>
          </p:cNvPr>
          <p:cNvSpPr/>
          <p:nvPr/>
        </p:nvSpPr>
        <p:spPr>
          <a:xfrm>
            <a:off x="7432459" y="2243276"/>
            <a:ext cx="2327428" cy="2371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2000" dirty="0"/>
              <a:t>Inverse Document Frequency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7065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9F0E5-C4E5-4B5D-BAD7-52AD56A9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523740"/>
            <a:ext cx="9404723" cy="1400530"/>
          </a:xfrm>
        </p:spPr>
        <p:txBody>
          <a:bodyPr/>
          <a:lstStyle/>
          <a:p>
            <a:pPr algn="ctr"/>
            <a:r>
              <a:rPr lang="fr-FR" dirty="0"/>
              <a:t>Analyse de sentiments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7A387DD-8C1C-42EF-9DF5-1CB416022417}"/>
              </a:ext>
            </a:extLst>
          </p:cNvPr>
          <p:cNvSpPr/>
          <p:nvPr/>
        </p:nvSpPr>
        <p:spPr>
          <a:xfrm>
            <a:off x="2139518" y="2706915"/>
            <a:ext cx="2831977" cy="17311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2400" dirty="0"/>
              <a:t>Objectivité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E2D717F-21BF-4E24-B922-FA98B4167CC3}"/>
              </a:ext>
            </a:extLst>
          </p:cNvPr>
          <p:cNvSpPr/>
          <p:nvPr/>
        </p:nvSpPr>
        <p:spPr>
          <a:xfrm>
            <a:off x="7085859" y="2706915"/>
            <a:ext cx="2831977" cy="17311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2400" dirty="0"/>
              <a:t>Réaction des lecteurs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43006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06B50AB-278B-44F7-BA7E-06B345ECD07B}"/>
              </a:ext>
            </a:extLst>
          </p:cNvPr>
          <p:cNvSpPr txBox="1">
            <a:spLocks/>
          </p:cNvSpPr>
          <p:nvPr/>
        </p:nvSpPr>
        <p:spPr>
          <a:xfrm>
            <a:off x="2836110" y="2590490"/>
            <a:ext cx="6395492" cy="2760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5400" dirty="0">
                <a:solidFill>
                  <a:srgbClr val="FFFFFF"/>
                </a:solidFill>
              </a:rPr>
              <a:t>Allons plus loin</a:t>
            </a:r>
          </a:p>
        </p:txBody>
      </p:sp>
    </p:spTree>
    <p:extLst>
      <p:ext uri="{BB962C8B-B14F-4D97-AF65-F5344CB8AC3E}">
        <p14:creationId xmlns:p14="http://schemas.microsoft.com/office/powerpoint/2010/main" val="154552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0B5D9-E420-4E9E-A785-AC68112F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095" y="514862"/>
            <a:ext cx="8775809" cy="1400530"/>
          </a:xfrm>
        </p:spPr>
        <p:txBody>
          <a:bodyPr/>
          <a:lstStyle/>
          <a:p>
            <a:pPr algn="ctr"/>
            <a:r>
              <a:rPr lang="es-ES" dirty="0" err="1"/>
              <a:t>Surmonter</a:t>
            </a:r>
            <a:r>
              <a:rPr lang="es-ES" dirty="0"/>
              <a:t> les </a:t>
            </a:r>
            <a:r>
              <a:rPr lang="es-ES" dirty="0" err="1"/>
              <a:t>limitations</a:t>
            </a:r>
            <a:r>
              <a:rPr lang="es-ES" dirty="0"/>
              <a:t> </a:t>
            </a:r>
            <a:r>
              <a:rPr lang="es-ES" dirty="0" err="1"/>
              <a:t>techniques</a:t>
            </a:r>
            <a:r>
              <a:rPr lang="es-ES" dirty="0"/>
              <a:t>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B3C9EA-0E60-45EA-93DD-29199C51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166" y="2147657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L’accès</a:t>
            </a:r>
            <a:r>
              <a:rPr lang="es-ES" dirty="0"/>
              <a:t> </a:t>
            </a:r>
            <a:r>
              <a:rPr lang="es-ES" dirty="0" err="1"/>
              <a:t>au</a:t>
            </a:r>
            <a:r>
              <a:rPr lang="es-ES" dirty="0"/>
              <a:t> Twitter API </a:t>
            </a:r>
            <a:r>
              <a:rPr lang="es-ES" dirty="0" err="1"/>
              <a:t>officiel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L’</a:t>
            </a:r>
            <a:r>
              <a:rPr lang="fr-FR" dirty="0"/>
              <a:t>accès à un serveur API plus performant.</a:t>
            </a:r>
          </a:p>
          <a:p>
            <a:endParaRPr lang="fr-FR" dirty="0"/>
          </a:p>
          <a:p>
            <a:r>
              <a:rPr lang="fr-FR" dirty="0"/>
              <a:t>Redondance des opérations dans le code.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09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AEFD2-6806-4A79-A3FC-43B022AA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97" y="2706625"/>
            <a:ext cx="3105075" cy="1444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Analyse</a:t>
            </a:r>
            <a:r>
              <a:rPr lang="en-US" sz="4400" dirty="0"/>
              <a:t> du </a:t>
            </a:r>
            <a:r>
              <a:rPr lang="en-US" sz="4400" dirty="0" err="1"/>
              <a:t>besoin</a:t>
            </a:r>
            <a:r>
              <a:rPr lang="en-US" sz="4400" dirty="0"/>
              <a:t> 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77F74B7-5344-4985-8463-5B8EE703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0DD7D4-CD57-4577-ACCC-43E1C72F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70719B4-CA66-434A-8713-46D34C132A04}"/>
              </a:ext>
            </a:extLst>
          </p:cNvPr>
          <p:cNvSpPr txBox="1"/>
          <p:nvPr/>
        </p:nvSpPr>
        <p:spPr>
          <a:xfrm>
            <a:off x="140084" y="6081903"/>
            <a:ext cx="3104751" cy="107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050" dirty="0">
                <a:latin typeface="+mj-lt"/>
                <a:ea typeface="+mj-ea"/>
                <a:cs typeface="+mj-cs"/>
              </a:rPr>
              <a:t>Sources des images:</a:t>
            </a:r>
          </a:p>
          <a:p>
            <a:pPr marL="171450" indent="-17145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050" dirty="0">
                <a:latin typeface="+mj-lt"/>
                <a:ea typeface="+mj-ea"/>
                <a:cs typeface="+mj-cs"/>
              </a:rPr>
              <a:t>Top:  éclaireursdelacom.fr</a:t>
            </a:r>
          </a:p>
          <a:p>
            <a:pPr marL="171450" indent="-17145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050" dirty="0">
                <a:latin typeface="+mj-lt"/>
                <a:ea typeface="+mj-ea"/>
                <a:cs typeface="+mj-cs"/>
              </a:rPr>
              <a:t>Bottom : 20minutes.fr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94E952F-E666-4663-A536-2A83243C1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436" y="3753298"/>
            <a:ext cx="2480436" cy="2480436"/>
          </a:xfrm>
          <a:prstGeom prst="rect">
            <a:avLst/>
          </a:prstGeom>
          <a:effectLst/>
        </p:spPr>
      </p:pic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7C890A9-9849-453E-BCFB-4CC713BD8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427" y="1272863"/>
            <a:ext cx="5768455" cy="24804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60372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520E2A-BBCA-4660-9FB0-B667FB50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106" y="609601"/>
            <a:ext cx="9404723" cy="1400530"/>
          </a:xfrm>
        </p:spPr>
        <p:txBody>
          <a:bodyPr/>
          <a:lstStyle/>
          <a:p>
            <a:pPr algn="ctr"/>
            <a:r>
              <a:rPr lang="fr-FR" dirty="0"/>
              <a:t>Exploitation des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665BBC-8F0D-43AB-9E29-EE3BA3C32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578" y="2257104"/>
            <a:ext cx="8946541" cy="4195481"/>
          </a:xfrm>
        </p:spPr>
        <p:txBody>
          <a:bodyPr>
            <a:normAutofit/>
          </a:bodyPr>
          <a:lstStyle/>
          <a:p>
            <a:r>
              <a:rPr lang="es-ES" sz="2800" dirty="0"/>
              <a:t> </a:t>
            </a:r>
            <a:r>
              <a:rPr lang="es-ES" dirty="0" err="1"/>
              <a:t>Etude</a:t>
            </a:r>
            <a:r>
              <a:rPr lang="es-ES" dirty="0"/>
              <a:t> sur les </a:t>
            </a:r>
            <a:r>
              <a:rPr lang="es-ES" dirty="0" err="1"/>
              <a:t>méchanismes</a:t>
            </a:r>
            <a:r>
              <a:rPr lang="es-ES" dirty="0"/>
              <a:t> de </a:t>
            </a:r>
            <a:r>
              <a:rPr lang="es-ES" dirty="0" err="1"/>
              <a:t>propagation</a:t>
            </a:r>
            <a:r>
              <a:rPr lang="es-ES" dirty="0"/>
              <a:t> des </a:t>
            </a:r>
            <a:r>
              <a:rPr lang="es-ES" dirty="0" err="1"/>
              <a:t>Fake</a:t>
            </a:r>
            <a:r>
              <a:rPr lang="es-ES" dirty="0"/>
              <a:t> News.</a:t>
            </a:r>
          </a:p>
          <a:p>
            <a:pPr marL="0" indent="0">
              <a:buNone/>
            </a:pPr>
            <a:endParaRPr lang="es-ES" sz="1600" dirty="0"/>
          </a:p>
          <a:p>
            <a:r>
              <a:rPr lang="es-ES" dirty="0" err="1"/>
              <a:t>Remonter</a:t>
            </a:r>
            <a:r>
              <a:rPr lang="es-ES" dirty="0"/>
              <a:t> </a:t>
            </a:r>
            <a:r>
              <a:rPr lang="es-ES" dirty="0" err="1"/>
              <a:t>aux</a:t>
            </a:r>
            <a:r>
              <a:rPr lang="es-ES" dirty="0"/>
              <a:t> origines des </a:t>
            </a:r>
            <a:r>
              <a:rPr lang="es-ES" dirty="0" err="1"/>
              <a:t>rumeurs</a:t>
            </a:r>
            <a:r>
              <a:rPr lang="es-ES" dirty="0"/>
              <a:t>.</a:t>
            </a:r>
            <a:endParaRPr lang="es-ES" sz="1600" dirty="0"/>
          </a:p>
          <a:p>
            <a:endParaRPr lang="es-ES" sz="1600" dirty="0"/>
          </a:p>
          <a:p>
            <a:r>
              <a:rPr lang="es-ES" dirty="0" err="1"/>
              <a:t>Classifier</a:t>
            </a:r>
            <a:r>
              <a:rPr lang="es-ES" dirty="0"/>
              <a:t> </a:t>
            </a:r>
            <a:r>
              <a:rPr lang="es-ES" dirty="0" err="1"/>
              <a:t>l’ampleur</a:t>
            </a:r>
            <a:r>
              <a:rPr lang="es-ES" dirty="0"/>
              <a:t> </a:t>
            </a:r>
            <a:r>
              <a:rPr lang="es-ES" dirty="0" err="1"/>
              <a:t>d’impact</a:t>
            </a:r>
            <a:r>
              <a:rPr lang="es-ES" dirty="0"/>
              <a:t> des </a:t>
            </a:r>
            <a:r>
              <a:rPr lang="es-ES" dirty="0" err="1"/>
              <a:t>Fake</a:t>
            </a:r>
            <a:r>
              <a:rPr lang="es-ES" dirty="0"/>
              <a:t> News.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55618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06B50AB-278B-44F7-BA7E-06B345ECD07B}"/>
              </a:ext>
            </a:extLst>
          </p:cNvPr>
          <p:cNvSpPr txBox="1">
            <a:spLocks/>
          </p:cNvSpPr>
          <p:nvPr/>
        </p:nvSpPr>
        <p:spPr>
          <a:xfrm>
            <a:off x="2836110" y="2590490"/>
            <a:ext cx="6395492" cy="2760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MA" sz="5400" dirty="0">
                <a:solidFill>
                  <a:srgbClr val="FFFFFF"/>
                </a:solidFill>
              </a:rPr>
              <a:t>Q</a:t>
            </a:r>
            <a:r>
              <a:rPr lang="fr-FR" sz="5400" dirty="0" err="1">
                <a:solidFill>
                  <a:srgbClr val="FFFFFF"/>
                </a:solidFill>
              </a:rPr>
              <a:t>uestions</a:t>
            </a:r>
            <a:r>
              <a:rPr lang="fr-FR" sz="5400" dirty="0">
                <a:solidFill>
                  <a:srgbClr val="FFFFFF"/>
                </a:solidFill>
              </a:rPr>
              <a:t>, réponses</a:t>
            </a:r>
          </a:p>
        </p:txBody>
      </p:sp>
    </p:spTree>
    <p:extLst>
      <p:ext uri="{BB962C8B-B14F-4D97-AF65-F5344CB8AC3E}">
        <p14:creationId xmlns:p14="http://schemas.microsoft.com/office/powerpoint/2010/main" val="4162509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2F29C-6FB3-4C7D-A750-9C31D1CE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fr-MA" sz="5400" dirty="0"/>
              <a:t>Merci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55581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B45341-5152-4854-A962-DAC8EC9A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456" y="2706624"/>
            <a:ext cx="3108626" cy="1444752"/>
          </a:xfrm>
        </p:spPr>
        <p:txBody>
          <a:bodyPr anchor="b">
            <a:normAutofit/>
          </a:bodyPr>
          <a:lstStyle/>
          <a:p>
            <a:r>
              <a:rPr lang="fr-FR" sz="4400" dirty="0">
                <a:solidFill>
                  <a:srgbClr val="EBEBEB"/>
                </a:solidFill>
              </a:rPr>
              <a:t>Solution envisagée</a:t>
            </a: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6DD18BF-5C34-4650-BF33-B73002CF7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782" y="1729363"/>
            <a:ext cx="7040990" cy="39605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63849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90DAE4-3DCD-40F4-8E61-6AC5DA5C2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906843"/>
            <a:ext cx="6495847" cy="3653913"/>
          </a:xfrm>
          <a:prstGeom prst="rect">
            <a:avLst/>
          </a:prstGeom>
          <a:effectLst/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953B9ACB-BD3C-4877-9036-A8A9EF8A76BB}"/>
              </a:ext>
            </a:extLst>
          </p:cNvPr>
          <p:cNvSpPr txBox="1">
            <a:spLocks/>
          </p:cNvSpPr>
          <p:nvPr/>
        </p:nvSpPr>
        <p:spPr>
          <a:xfrm>
            <a:off x="622456" y="2706624"/>
            <a:ext cx="3108626" cy="144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>
                <a:solidFill>
                  <a:srgbClr val="EBEBEB"/>
                </a:solidFill>
              </a:rPr>
              <a:t>Solution envisagée</a:t>
            </a:r>
            <a:endParaRPr lang="fr-FR" sz="4400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166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AE8DE79-4A94-486A-9A40-2FDE9C4DD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451" y="1906842"/>
            <a:ext cx="6495847" cy="365391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0A9ED76E-4780-4F59-A4E5-4056BFA56D2C}"/>
              </a:ext>
            </a:extLst>
          </p:cNvPr>
          <p:cNvSpPr txBox="1">
            <a:spLocks/>
          </p:cNvSpPr>
          <p:nvPr/>
        </p:nvSpPr>
        <p:spPr>
          <a:xfrm>
            <a:off x="622456" y="2706624"/>
            <a:ext cx="3108626" cy="144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>
                <a:solidFill>
                  <a:srgbClr val="EBEBEB"/>
                </a:solidFill>
              </a:rPr>
              <a:t>Solution envisagée</a:t>
            </a:r>
            <a:endParaRPr lang="fr-FR" sz="4400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648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10B00F-A986-4C76-BF81-219F4F24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1627633"/>
            <a:ext cx="3108626" cy="1444752"/>
          </a:xfrm>
        </p:spPr>
        <p:txBody>
          <a:bodyPr anchor="b">
            <a:normAutofit/>
          </a:bodyPr>
          <a:lstStyle/>
          <a:p>
            <a:r>
              <a:rPr lang="fr-FR" sz="4000" dirty="0">
                <a:solidFill>
                  <a:srgbClr val="EBEBEB"/>
                </a:solidFill>
              </a:rPr>
              <a:t>Stratégie initiale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72A3F7-15D0-44BE-AEC7-D3D85E5A6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42" y="3429000"/>
            <a:ext cx="3108057" cy="2947415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Séance de créativité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Sprints et fonctionnalités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Répartition de tâches</a:t>
            </a:r>
          </a:p>
          <a:p>
            <a:pPr marL="457200" lvl="1" indent="0">
              <a:buNone/>
            </a:pPr>
            <a:endParaRPr lang="fr-FR" sz="1600" dirty="0">
              <a:solidFill>
                <a:srgbClr val="FFFFFF"/>
              </a:solidFill>
            </a:endParaRPr>
          </a:p>
          <a:p>
            <a:pPr lvl="1"/>
            <a:endParaRPr lang="fr-FR" sz="1600" dirty="0">
              <a:solidFill>
                <a:srgbClr val="FFFFFF"/>
              </a:solidFill>
            </a:endParaRPr>
          </a:p>
        </p:txBody>
      </p:sp>
      <p:pic>
        <p:nvPicPr>
          <p:cNvPr id="7" name="Graphic 6" descr="Composants web">
            <a:extLst>
              <a:ext uri="{FF2B5EF4-FFF2-40B4-BE49-F238E27FC236}">
                <a16:creationId xmlns:a16="http://schemas.microsoft.com/office/drawing/2014/main" id="{80232814-D23D-42D3-A345-E12F29B28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4307" y="1173102"/>
            <a:ext cx="5073078" cy="5073078"/>
          </a:xfrm>
          <a:prstGeom prst="rect">
            <a:avLst/>
          </a:prstGeom>
          <a:effectLst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DB6E98A-3AD5-4BB0-B346-D15EC0F1C062}"/>
              </a:ext>
            </a:extLst>
          </p:cNvPr>
          <p:cNvSpPr txBox="1"/>
          <p:nvPr/>
        </p:nvSpPr>
        <p:spPr>
          <a:xfrm>
            <a:off x="8921236" y="2170175"/>
            <a:ext cx="101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b="1" dirty="0">
                <a:solidFill>
                  <a:schemeClr val="accent1"/>
                </a:solidFill>
              </a:rPr>
              <a:t>MVP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E97C0D-8A19-4B0C-A7D1-6402D8C78FBE}"/>
              </a:ext>
            </a:extLst>
          </p:cNvPr>
          <p:cNvSpPr txBox="1"/>
          <p:nvPr/>
        </p:nvSpPr>
        <p:spPr>
          <a:xfrm>
            <a:off x="6531427" y="2810775"/>
            <a:ext cx="1381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dirty="0"/>
              <a:t>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F91A3F-56E6-4E02-8082-CABC1DC21B1D}"/>
              </a:ext>
            </a:extLst>
          </p:cNvPr>
          <p:cNvSpPr txBox="1"/>
          <p:nvPr/>
        </p:nvSpPr>
        <p:spPr>
          <a:xfrm>
            <a:off x="6477740" y="4448448"/>
            <a:ext cx="148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dirty="0"/>
              <a:t>PROJET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84F1B1-8D8E-4716-A672-29040134508B}"/>
              </a:ext>
            </a:extLst>
          </p:cNvPr>
          <p:cNvSpPr txBox="1"/>
          <p:nvPr/>
        </p:nvSpPr>
        <p:spPr>
          <a:xfrm>
            <a:off x="8089116" y="4382038"/>
            <a:ext cx="148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399409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63C4AA7-B9B6-4346-8691-A0BBF37816FE}"/>
              </a:ext>
            </a:extLst>
          </p:cNvPr>
          <p:cNvSpPr txBox="1">
            <a:spLocks/>
          </p:cNvSpPr>
          <p:nvPr/>
        </p:nvSpPr>
        <p:spPr>
          <a:xfrm>
            <a:off x="2898254" y="2226505"/>
            <a:ext cx="6395492" cy="2760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5400" dirty="0">
                <a:solidFill>
                  <a:srgbClr val="FFFFFF"/>
                </a:solidFill>
              </a:rPr>
              <a:t>Déroulé opérationnel</a:t>
            </a:r>
          </a:p>
        </p:txBody>
      </p:sp>
    </p:spTree>
    <p:extLst>
      <p:ext uri="{BB962C8B-B14F-4D97-AF65-F5344CB8AC3E}">
        <p14:creationId xmlns:p14="http://schemas.microsoft.com/office/powerpoint/2010/main" val="331033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AAEFD2-6806-4A79-A3FC-43B022AA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26" y="1924812"/>
            <a:ext cx="3393284" cy="3008376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sz="2800" dirty="0">
                <a:solidFill>
                  <a:srgbClr val="EBEBEB"/>
                </a:solidFill>
              </a:rPr>
              <a:t>- Cohésion du groupe.</a:t>
            </a:r>
            <a:br>
              <a:rPr lang="fr-FR" sz="2800" dirty="0">
                <a:solidFill>
                  <a:srgbClr val="EBEBEB"/>
                </a:solidFill>
              </a:rPr>
            </a:br>
            <a:br>
              <a:rPr lang="fr-FR" sz="2800" dirty="0">
                <a:solidFill>
                  <a:srgbClr val="EBEBEB"/>
                </a:solidFill>
              </a:rPr>
            </a:br>
            <a:r>
              <a:rPr lang="fr-FR" sz="2800" dirty="0">
                <a:solidFill>
                  <a:srgbClr val="EBEBEB"/>
                </a:solidFill>
              </a:rPr>
              <a:t>- Découpage des sous-</a:t>
            </a:r>
            <a:r>
              <a:rPr lang="fr-FR" sz="2800" i="0" dirty="0">
                <a:solidFill>
                  <a:srgbClr val="EBEBEB"/>
                </a:solidFill>
                <a:effectLst/>
                <a:latin typeface="sofia-pro"/>
              </a:rPr>
              <a:t>tâches</a:t>
            </a:r>
            <a:r>
              <a:rPr lang="fr-FR" sz="2800" dirty="0">
                <a:solidFill>
                  <a:srgbClr val="EBEBEB"/>
                </a:solidFill>
                <a:latin typeface="sofia-pro"/>
              </a:rPr>
              <a:t>.</a:t>
            </a:r>
            <a:br>
              <a:rPr lang="fr-FR" sz="2800" dirty="0">
                <a:solidFill>
                  <a:srgbClr val="EBEBEB"/>
                </a:solidFill>
                <a:latin typeface="sofia-pro"/>
              </a:rPr>
            </a:br>
            <a:br>
              <a:rPr lang="fr-FR" sz="2800" dirty="0">
                <a:solidFill>
                  <a:srgbClr val="EBEBEB"/>
                </a:solidFill>
                <a:latin typeface="sofia-pro"/>
              </a:rPr>
            </a:br>
            <a:r>
              <a:rPr lang="fr-FR" sz="2800" dirty="0">
                <a:solidFill>
                  <a:srgbClr val="EBEBEB"/>
                </a:solidFill>
                <a:latin typeface="sofia-pro"/>
              </a:rPr>
              <a:t>- Répartition du travail.</a:t>
            </a:r>
            <a:br>
              <a:rPr lang="fr-FR" sz="2800" dirty="0">
                <a:solidFill>
                  <a:srgbClr val="EBEBEB"/>
                </a:solidFill>
              </a:rPr>
            </a:br>
            <a:endParaRPr lang="fr-FR" sz="2800" dirty="0">
              <a:solidFill>
                <a:srgbClr val="EBEBEB"/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2B4460F-01F0-4CC3-B391-A17F4E86A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211" y="1259487"/>
            <a:ext cx="7040563" cy="49003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16878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B8607-746E-44F6-AEC1-58E03A75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825" y="704236"/>
            <a:ext cx="4837443" cy="1417527"/>
          </a:xfrm>
        </p:spPr>
        <p:txBody>
          <a:bodyPr>
            <a:normAutofit/>
          </a:bodyPr>
          <a:lstStyle/>
          <a:p>
            <a:pPr algn="ctr"/>
            <a:r>
              <a:rPr lang="fr-FR" sz="6600" dirty="0">
                <a:solidFill>
                  <a:srgbClr val="FFFFFF"/>
                </a:solidFill>
              </a:rPr>
              <a:t>DÉMO</a:t>
            </a:r>
          </a:p>
        </p:txBody>
      </p:sp>
      <p:sp>
        <p:nvSpPr>
          <p:cNvPr id="4" name="Organigramme : Extraire 3">
            <a:hlinkClick r:id="rId2"/>
            <a:extLst>
              <a:ext uri="{FF2B5EF4-FFF2-40B4-BE49-F238E27FC236}">
                <a16:creationId xmlns:a16="http://schemas.microsoft.com/office/drawing/2014/main" id="{D101B57B-43F6-422B-BF49-42BEEE7E1F71}"/>
              </a:ext>
            </a:extLst>
          </p:cNvPr>
          <p:cNvSpPr/>
          <p:nvPr/>
        </p:nvSpPr>
        <p:spPr>
          <a:xfrm rot="5400000">
            <a:off x="5288132" y="2792026"/>
            <a:ext cx="1615736" cy="1713390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849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210</Words>
  <Application>Microsoft Office PowerPoint</Application>
  <PresentationFormat>Grand écran</PresentationFormat>
  <Paragraphs>68</Paragraphs>
  <Slides>22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  <vt:variant>
        <vt:lpstr>Diaporamas personnalisés</vt:lpstr>
      </vt:variant>
      <vt:variant>
        <vt:i4>1</vt:i4>
      </vt:variant>
    </vt:vector>
  </HeadingPairs>
  <TitlesOfParts>
    <vt:vector size="28" baseType="lpstr">
      <vt:lpstr>Arial</vt:lpstr>
      <vt:lpstr>Century Gothic</vt:lpstr>
      <vt:lpstr>sofia-pro</vt:lpstr>
      <vt:lpstr>Wingdings 3</vt:lpstr>
      <vt:lpstr>Ion</vt:lpstr>
      <vt:lpstr>Plugin Fake News Detector </vt:lpstr>
      <vt:lpstr>Analyse du besoin </vt:lpstr>
      <vt:lpstr>Solution envisagée</vt:lpstr>
      <vt:lpstr>Présentation PowerPoint</vt:lpstr>
      <vt:lpstr>Présentation PowerPoint</vt:lpstr>
      <vt:lpstr>Stratégie initiale</vt:lpstr>
      <vt:lpstr>Présentation PowerPoint</vt:lpstr>
      <vt:lpstr>- Cohésion du groupe.  - Découpage des sous-tâches.  - Répartition du travail. </vt:lpstr>
      <vt:lpstr>DÉMO</vt:lpstr>
      <vt:lpstr>Mécanisme interne</vt:lpstr>
      <vt:lpstr>Présentation PowerPoint</vt:lpstr>
      <vt:lpstr>Critères de crédibilité</vt:lpstr>
      <vt:lpstr>Vue Globale</vt:lpstr>
      <vt:lpstr>Détection linguistique des indicateurs de Fake News</vt:lpstr>
      <vt:lpstr>Arborescence des utilisateurs</vt:lpstr>
      <vt:lpstr>Analyse fréquentielle</vt:lpstr>
      <vt:lpstr>Analyse de sentiments</vt:lpstr>
      <vt:lpstr>Présentation PowerPoint</vt:lpstr>
      <vt:lpstr>Surmonter les limitations techniques </vt:lpstr>
      <vt:lpstr>Exploitation des données </vt:lpstr>
      <vt:lpstr>Présentation PowerPoint</vt:lpstr>
      <vt:lpstr>Merci</vt:lpstr>
      <vt:lpstr>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Plugin Fake News Detector </dc:title>
  <dc:creator>Oussama Janah Eddine</dc:creator>
  <cp:lastModifiedBy>Oussama Janah Eddine</cp:lastModifiedBy>
  <cp:revision>8</cp:revision>
  <dcterms:created xsi:type="dcterms:W3CDTF">2020-11-20T15:06:51Z</dcterms:created>
  <dcterms:modified xsi:type="dcterms:W3CDTF">2020-11-21T16:41:49Z</dcterms:modified>
</cp:coreProperties>
</file>