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5"/>
  </p:notesMasterIdLst>
  <p:handoutMasterIdLst>
    <p:handoutMasterId r:id="rId16"/>
  </p:handoutMasterIdLst>
  <p:sldIdLst>
    <p:sldId id="261" r:id="rId5"/>
    <p:sldId id="273" r:id="rId6"/>
    <p:sldId id="280" r:id="rId7"/>
    <p:sldId id="312" r:id="rId8"/>
    <p:sldId id="286" r:id="rId9"/>
    <p:sldId id="313" r:id="rId10"/>
    <p:sldId id="314" r:id="rId11"/>
    <p:sldId id="315" r:id="rId12"/>
    <p:sldId id="316" r:id="rId13"/>
    <p:sldId id="31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926232-1A4F-4878-B7BC-2292101722C2}">
          <p14:sldIdLst>
            <p14:sldId id="261"/>
            <p14:sldId id="273"/>
            <p14:sldId id="280"/>
          </p14:sldIdLst>
        </p14:section>
        <p14:section name="Untitled Section" id="{6A87F5DC-D836-451D-B5C8-D10E3F528433}">
          <p14:sldIdLst>
            <p14:sldId id="312"/>
            <p14:sldId id="286"/>
            <p14:sldId id="313"/>
            <p14:sldId id="314"/>
            <p14:sldId id="315"/>
            <p14:sldId id="316"/>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F69E1D"/>
    <a:srgbClr val="E58C09"/>
    <a:srgbClr val="87175F"/>
    <a:srgbClr val="EEC621"/>
    <a:srgbClr val="43467B"/>
    <a:srgbClr val="AEA422"/>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0" autoAdjust="0"/>
    <p:restoredTop sz="94095" autoAdjust="0"/>
  </p:normalViewPr>
  <p:slideViewPr>
    <p:cSldViewPr>
      <p:cViewPr varScale="1">
        <p:scale>
          <a:sx n="111" d="100"/>
          <a:sy n="111" d="100"/>
        </p:scale>
        <p:origin x="750" y="78"/>
      </p:cViewPr>
      <p:guideLst/>
    </p:cSldViewPr>
  </p:slideViewPr>
  <p:outlineViewPr>
    <p:cViewPr>
      <p:scale>
        <a:sx n="33" d="100"/>
        <a:sy n="33" d="100"/>
      </p:scale>
      <p:origin x="0" y="-1674"/>
    </p:cViewPr>
  </p:outlineViewPr>
  <p:notesTextViewPr>
    <p:cViewPr>
      <p:scale>
        <a:sx n="1" d="1"/>
        <a:sy n="1" d="1"/>
      </p:scale>
      <p:origin x="0" y="0"/>
    </p:cViewPr>
  </p:notesTextViewPr>
  <p:sorterViewPr>
    <p:cViewPr>
      <p:scale>
        <a:sx n="100" d="100"/>
        <a:sy n="100" d="100"/>
      </p:scale>
      <p:origin x="0" y="-7086"/>
    </p:cViewPr>
  </p:sorterViewPr>
  <p:notesViewPr>
    <p:cSldViewPr>
      <p:cViewPr varScale="1">
        <p:scale>
          <a:sx n="53" d="100"/>
          <a:sy n="53" d="100"/>
        </p:scale>
        <p:origin x="30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3/5/2024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3/5/2024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3B4AC-26FA-78B2-6187-D9B7614774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CD343C-B2DB-08DA-13AF-6EB6501157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B4FF72-8D31-07C6-5563-3998B62E02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08EF27-DD4A-1A8C-EAF8-A4035EE3C0F9}"/>
              </a:ext>
            </a:extLst>
          </p:cNvPr>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78814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402904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79476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CCEAB-AA82-F0B0-143F-2F88E72DEB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16248-FAC2-7B6B-6BD0-186590639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1A679B-1460-BB25-BB9C-A208572C8F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73ED22-90B7-310E-B5DB-863FBD7EB8E4}"/>
              </a:ext>
            </a:extLst>
          </p:cNvPr>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404311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E6741-2762-3A2C-5695-98CE0D03A9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234D91-9375-4394-B76F-2C69633BE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A7237E-55CA-42C7-38D4-A5ABAA08E8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DE722C-E73E-ED6F-8FBD-457AB3E0D6B6}"/>
              </a:ext>
            </a:extLst>
          </p:cNvPr>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10065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6A571-BB69-624F-AB6C-2CD879F251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7329F3-C04A-CB80-70AF-00738C3AB1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7A70B-C0BC-20CF-A9C1-9F6128E291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C971A7-5A29-AA0F-B19B-04B33E0369FC}"/>
              </a:ext>
            </a:extLst>
          </p:cNvPr>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62769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larousse.fr/dictionnaires/francais/r%C3%A9seau/68585" TargetMode="External"/><Relationship Id="rId2" Type="http://schemas.openxmlformats.org/officeDocument/2006/relationships/notesSlide" Target="../notesSlides/notesSlide4.xml"/><Relationship Id="rId1" Type="http://schemas.openxmlformats.org/officeDocument/2006/relationships/slideLayout" Target="../slideLayouts/slideLayout35.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4.xml"/><Relationship Id="rId4" Type="http://schemas.openxmlformats.org/officeDocument/2006/relationships/hyperlink" Target="https://www.google.com/url?sa=i&amp;url=https%3A%2F%2Fwww.futura-sciences.com%2Ftech%2Factualites%2Ftelephonie-voip-telephone-lignes-fixes-seront-fermees-orange-2021-61706%2F&amp;psig=AOvVaw0UPjdm5iN8fWsYT_XnchW3&amp;ust=1709749361852000&amp;source=images&amp;cd=vfe&amp;opi=89978449&amp;ved=0CBQQjhxqFwoTCKjYh-3e3YQDFQAAAAAdAAAAABA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999656" y="959814"/>
            <a:ext cx="5864382" cy="2275238"/>
          </a:xfrm>
        </p:spPr>
        <p:txBody>
          <a:bodyPr>
            <a:noAutofit/>
          </a:bodyPr>
          <a:lstStyle/>
          <a:p>
            <a:pPr marL="0" lvl="0" indent="0" algn="ctr" rtl="0">
              <a:spcBef>
                <a:spcPts val="1000"/>
              </a:spcBef>
              <a:spcAft>
                <a:spcPts val="0"/>
              </a:spcAft>
              <a:buSzPct val="80000"/>
              <a:buNone/>
            </a:pPr>
            <a:r>
              <a:rPr lang="fr-FR" sz="3200" b="1" i="1" u="sng" dirty="0">
                <a:solidFill>
                  <a:srgbClr val="F69E1D"/>
                </a:solidFill>
                <a:latin typeface="Microsoft Himalaya" panose="01010100010101010101" pitchFamily="2" charset="0"/>
                <a:ea typeface="Microsoft Himalaya" panose="01010100010101010101" pitchFamily="2" charset="0"/>
                <a:cs typeface="Microsoft Himalaya" panose="01010100010101010101" pitchFamily="2" charset="0"/>
                <a:sym typeface="Gentium Basic"/>
              </a:rPr>
              <a:t>Institut Supérieur des Etudes Technologiques Kef</a:t>
            </a:r>
            <a:br>
              <a:rPr lang="fr-FR" sz="3200" b="1" i="1" u="sng" dirty="0">
                <a:solidFill>
                  <a:srgbClr val="F69E1D"/>
                </a:solidFill>
                <a:latin typeface="Microsoft Himalaya" panose="01010100010101010101" pitchFamily="2" charset="0"/>
                <a:ea typeface="Microsoft Himalaya" panose="01010100010101010101" pitchFamily="2" charset="0"/>
                <a:cs typeface="Microsoft Himalaya" panose="01010100010101010101" pitchFamily="2" charset="0"/>
                <a:sym typeface="Gentium Basic"/>
              </a:rPr>
            </a:br>
            <a:br>
              <a:rPr lang="fr-FR" sz="3200" b="1" i="1" dirty="0">
                <a:solidFill>
                  <a:srgbClr val="F69E1D"/>
                </a:solidFill>
                <a:latin typeface="Microsoft Himalaya" panose="01010100010101010101" pitchFamily="2" charset="0"/>
                <a:ea typeface="Microsoft Himalaya" panose="01010100010101010101" pitchFamily="2" charset="0"/>
                <a:cs typeface="Microsoft Himalaya" panose="01010100010101010101" pitchFamily="2" charset="0"/>
                <a:sym typeface="Gentium Basic"/>
              </a:rPr>
            </a:br>
            <a:r>
              <a:rPr lang="fr-FR" sz="3200" b="1" i="1" dirty="0">
                <a:solidFill>
                  <a:srgbClr val="EEEEEE"/>
                </a:solidFill>
                <a:latin typeface="Bodoni MT" panose="02070603080606020203" pitchFamily="18" charset="0"/>
                <a:ea typeface="Arial"/>
                <a:cs typeface="Arial"/>
                <a:sym typeface="Arial"/>
              </a:rPr>
              <a:t>STAGE D’INITIATION </a:t>
            </a:r>
            <a:br>
              <a:rPr lang="fr-FR" sz="3200" b="1" i="1" dirty="0">
                <a:solidFill>
                  <a:srgbClr val="EEEEEE"/>
                </a:solidFill>
                <a:latin typeface="Bodoni MT" panose="02070603080606020203" pitchFamily="18" charset="0"/>
                <a:ea typeface="Arial"/>
                <a:cs typeface="Arial"/>
                <a:sym typeface="Arial"/>
              </a:rPr>
            </a:br>
            <a:r>
              <a:rPr lang="fr-FR" sz="3200" b="1" i="1" dirty="0">
                <a:latin typeface="Bodoni MT" panose="02070603080606020203" pitchFamily="18" charset="0"/>
                <a:ea typeface="Arial"/>
                <a:cs typeface="Arial"/>
                <a:sym typeface="Arial"/>
              </a:rPr>
              <a:t>Encadré par: </a:t>
            </a:r>
            <a:r>
              <a:rPr lang="fr-FR" sz="3200" b="1" i="1" u="sng" dirty="0" err="1">
                <a:latin typeface="Bodoni MT" panose="02070603080606020203" pitchFamily="18" charset="0"/>
                <a:ea typeface="Arial"/>
                <a:cs typeface="Arial"/>
                <a:sym typeface="Arial"/>
              </a:rPr>
              <a:t>Dimassi</a:t>
            </a:r>
            <a:r>
              <a:rPr lang="fr-FR" sz="3200" b="1" i="1" u="sng" dirty="0">
                <a:latin typeface="Bodoni MT" panose="02070603080606020203" pitchFamily="18" charset="0"/>
                <a:ea typeface="Arial"/>
                <a:cs typeface="Arial"/>
                <a:sym typeface="Arial"/>
              </a:rPr>
              <a:t> slim</a:t>
            </a:r>
            <a:br>
              <a:rPr lang="fr-FR" sz="4000" i="1" u="sng" dirty="0"/>
            </a:br>
            <a:br>
              <a:rPr lang="fr-FR" sz="2800" dirty="0">
                <a:solidFill>
                  <a:srgbClr val="005827"/>
                </a:solidFill>
              </a:rPr>
            </a:br>
            <a:br>
              <a:rPr lang="fr-FR" sz="8000" dirty="0">
                <a:solidFill>
                  <a:srgbClr val="005827"/>
                </a:solidFill>
                <a:latin typeface="Arial"/>
                <a:ea typeface="Arial"/>
                <a:cs typeface="Arial"/>
                <a:sym typeface="Arial"/>
              </a:rPr>
            </a:br>
            <a:endParaRPr lang="en-US" sz="8000" dirty="0">
              <a:solidFill>
                <a:schemeClr val="accent2">
                  <a:lumMod val="40000"/>
                  <a:lumOff val="60000"/>
                </a:schemeClr>
              </a:solidFill>
              <a:latin typeface="Berlin Sans FB" panose="020E0602020502020306" pitchFamily="34" charset="0"/>
            </a:endParaRPr>
          </a:p>
        </p:txBody>
      </p:sp>
      <p:sp>
        <p:nvSpPr>
          <p:cNvPr id="2" name="TextBox 1">
            <a:extLst>
              <a:ext uri="{FF2B5EF4-FFF2-40B4-BE49-F238E27FC236}">
                <a16:creationId xmlns:a16="http://schemas.microsoft.com/office/drawing/2014/main" id="{54B27AB0-6216-9FD0-7A29-B5F8A622B5A1}"/>
              </a:ext>
            </a:extLst>
          </p:cNvPr>
          <p:cNvSpPr txBox="1"/>
          <p:nvPr/>
        </p:nvSpPr>
        <p:spPr>
          <a:xfrm>
            <a:off x="2700378" y="3933056"/>
            <a:ext cx="4896544" cy="369332"/>
          </a:xfrm>
          <a:prstGeom prst="rect">
            <a:avLst/>
          </a:prstGeom>
          <a:noFill/>
        </p:spPr>
        <p:txBody>
          <a:bodyPr wrap="square" rtlCol="0">
            <a:spAutoFit/>
          </a:bodyPr>
          <a:lstStyle/>
          <a:p>
            <a:r>
              <a:rPr lang="fr-FR" b="1" i="1" u="sng" dirty="0">
                <a:solidFill>
                  <a:schemeClr val="bg1">
                    <a:lumMod val="50000"/>
                  </a:schemeClr>
                </a:solidFill>
              </a:rPr>
              <a:t>Présenter par :</a:t>
            </a:r>
            <a:r>
              <a:rPr lang="en-US" b="1" i="1" u="sng" dirty="0"/>
              <a:t>Zaidi Oussama</a:t>
            </a:r>
            <a:endParaRPr lang="fr-FR" b="1" i="1" u="sng" dirty="0"/>
          </a:p>
        </p:txBody>
      </p:sp>
      <p:pic>
        <p:nvPicPr>
          <p:cNvPr id="4" name="Picture 3">
            <a:extLst>
              <a:ext uri="{FF2B5EF4-FFF2-40B4-BE49-F238E27FC236}">
                <a16:creationId xmlns:a16="http://schemas.microsoft.com/office/drawing/2014/main" id="{71CA30B6-B459-8BCA-851D-A0C562013BD6}"/>
              </a:ext>
            </a:extLst>
          </p:cNvPr>
          <p:cNvPicPr>
            <a:picLocks noChangeAspect="1"/>
          </p:cNvPicPr>
          <p:nvPr/>
        </p:nvPicPr>
        <p:blipFill>
          <a:blip r:embed="rId4"/>
          <a:stretch>
            <a:fillRect/>
          </a:stretch>
        </p:blipFill>
        <p:spPr>
          <a:xfrm>
            <a:off x="10902580" y="5656657"/>
            <a:ext cx="1246248" cy="1183486"/>
          </a:xfrm>
          <a:prstGeom prst="rect">
            <a:avLst/>
          </a:prstGeom>
        </p:spPr>
      </p:pic>
      <p:sp>
        <p:nvSpPr>
          <p:cNvPr id="9" name="TextBox 8">
            <a:extLst>
              <a:ext uri="{FF2B5EF4-FFF2-40B4-BE49-F238E27FC236}">
                <a16:creationId xmlns:a16="http://schemas.microsoft.com/office/drawing/2014/main" id="{42FD11B9-25D0-E371-2982-7BDAF563C957}"/>
              </a:ext>
            </a:extLst>
          </p:cNvPr>
          <p:cNvSpPr txBox="1"/>
          <p:nvPr/>
        </p:nvSpPr>
        <p:spPr>
          <a:xfrm>
            <a:off x="5447928" y="5301208"/>
            <a:ext cx="3240360" cy="646331"/>
          </a:xfrm>
          <a:prstGeom prst="rect">
            <a:avLst/>
          </a:prstGeom>
          <a:noFill/>
        </p:spPr>
        <p:txBody>
          <a:bodyPr wrap="square" rtlCol="0">
            <a:spAutoFit/>
          </a:bodyPr>
          <a:lstStyle/>
          <a:p>
            <a:r>
              <a:rPr lang="fr-FR" sz="1800" i="1" u="sng" dirty="0">
                <a:solidFill>
                  <a:schemeClr val="bg2">
                    <a:lumMod val="10000"/>
                  </a:schemeClr>
                </a:solidFill>
                <a:latin typeface="Bahnschrift Condensed" panose="020B0502040204020203" pitchFamily="34" charset="0"/>
              </a:rPr>
              <a:t>Année universitaire 2023/2024</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B8CD5-7CA1-5AE1-857E-AD712ABE04A2}"/>
            </a:ext>
          </a:extLst>
        </p:cNvPr>
        <p:cNvGrpSpPr/>
        <p:nvPr/>
      </p:nvGrpSpPr>
      <p:grpSpPr>
        <a:xfrm>
          <a:off x="0" y="0"/>
          <a:ext cx="0" cy="0"/>
          <a:chOff x="0" y="0"/>
          <a:chExt cx="0" cy="0"/>
        </a:xfrm>
      </p:grpSpPr>
      <p:sp>
        <p:nvSpPr>
          <p:cNvPr id="14" name="Text Placeholder 13">
            <a:extLst>
              <a:ext uri="{FF2B5EF4-FFF2-40B4-BE49-F238E27FC236}">
                <a16:creationId xmlns:a16="http://schemas.microsoft.com/office/drawing/2014/main" id="{370D21C6-5F86-0DFF-9C97-FAB1FF46FA67}"/>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6" name="Text Placeholder 15">
            <a:extLst>
              <a:ext uri="{FF2B5EF4-FFF2-40B4-BE49-F238E27FC236}">
                <a16:creationId xmlns:a16="http://schemas.microsoft.com/office/drawing/2014/main" id="{E436E7A7-C760-B6F0-4927-9C5E625A85B9}"/>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5369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1569" y="546298"/>
            <a:ext cx="10837333" cy="433965"/>
          </a:xfrm>
        </p:spPr>
        <p:txBody>
          <a:bodyPr/>
          <a:lstStyle/>
          <a:p>
            <a:r>
              <a:rPr lang="fr-FR" i="1" dirty="0">
                <a:solidFill>
                  <a:schemeClr val="accent2">
                    <a:lumMod val="40000"/>
                    <a:lumOff val="60000"/>
                  </a:schemeClr>
                </a:solidFill>
                <a:latin typeface="Andalus" panose="02020603050405020304" pitchFamily="18" charset="-78"/>
                <a:cs typeface="Andalus" panose="02020603050405020304" pitchFamily="18" charset="-78"/>
              </a:rPr>
              <a:t>                                                   sommaire: </a:t>
            </a:r>
            <a:endParaRPr lang="en-US" i="1" dirty="0">
              <a:solidFill>
                <a:schemeClr val="accent2">
                  <a:lumMod val="40000"/>
                  <a:lumOff val="60000"/>
                </a:schemeClr>
              </a:solidFill>
              <a:latin typeface="Andalus" panose="02020603050405020304" pitchFamily="18" charset="-78"/>
              <a:cs typeface="Andalus" panose="02020603050405020304" pitchFamily="18" charset="-78"/>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369903" y="95253"/>
            <a:ext cx="8329613" cy="457200"/>
          </a:xfrm>
        </p:spPr>
      </p:pic>
      <p:sp>
        <p:nvSpPr>
          <p:cNvPr id="5" name="TextBox 4">
            <a:extLst>
              <a:ext uri="{FF2B5EF4-FFF2-40B4-BE49-F238E27FC236}">
                <a16:creationId xmlns:a16="http://schemas.microsoft.com/office/drawing/2014/main" id="{DE862C78-4872-B704-04C8-C62F996E4AC0}"/>
              </a:ext>
            </a:extLst>
          </p:cNvPr>
          <p:cNvSpPr txBox="1"/>
          <p:nvPr/>
        </p:nvSpPr>
        <p:spPr>
          <a:xfrm>
            <a:off x="-384720" y="260648"/>
            <a:ext cx="10441160" cy="2831544"/>
          </a:xfrm>
          <a:prstGeom prst="rect">
            <a:avLst/>
          </a:prstGeom>
          <a:noFill/>
        </p:spPr>
        <p:txBody>
          <a:bodyPr wrap="square" rtlCol="0">
            <a:spAutoFit/>
          </a:bodyPr>
          <a:lstStyle/>
          <a:p>
            <a:endParaRPr lang="fr-FR" sz="1600" b="1" dirty="0">
              <a:solidFill>
                <a:schemeClr val="accent6">
                  <a:lumMod val="75000"/>
                </a:schemeClr>
              </a:solidFill>
            </a:endParaRPr>
          </a:p>
          <a:p>
            <a:endParaRPr lang="fr-FR" sz="1600" b="1" dirty="0">
              <a:solidFill>
                <a:schemeClr val="accent6">
                  <a:lumMod val="75000"/>
                </a:schemeClr>
              </a:solidFill>
            </a:endParaRPr>
          </a:p>
          <a:p>
            <a:endParaRPr lang="fr-FR" sz="1600" b="1" dirty="0">
              <a:solidFill>
                <a:schemeClr val="accent6">
                  <a:lumMod val="75000"/>
                </a:schemeClr>
              </a:solidFill>
            </a:endParaRPr>
          </a:p>
          <a:p>
            <a:endParaRPr lang="fr-FR" sz="1600" b="1" dirty="0">
              <a:solidFill>
                <a:schemeClr val="accent6">
                  <a:lumMod val="75000"/>
                </a:schemeClr>
              </a:solidFill>
            </a:endParaRPr>
          </a:p>
          <a:p>
            <a:endParaRPr lang="fr-FR" sz="1600" b="1" dirty="0">
              <a:solidFill>
                <a:schemeClr val="accent6">
                  <a:lumMod val="75000"/>
                </a:schemeClr>
              </a:solidFill>
            </a:endParaRPr>
          </a:p>
          <a:p>
            <a:endParaRPr lang="fr-FR" sz="1600" b="1" dirty="0">
              <a:solidFill>
                <a:schemeClr val="accent6">
                  <a:lumMod val="75000"/>
                </a:schemeClr>
              </a:solidFill>
            </a:endParaRPr>
          </a:p>
          <a:p>
            <a:r>
              <a:rPr lang="fr-FR" sz="1600" b="1" dirty="0">
                <a:solidFill>
                  <a:schemeClr val="accent6">
                    <a:lumMod val="75000"/>
                  </a:schemeClr>
                </a:solidFill>
              </a:rPr>
              <a:t>                                                            </a:t>
            </a:r>
            <a:r>
              <a:rPr lang="fr-FR" sz="3200" b="1" dirty="0">
                <a:solidFill>
                  <a:schemeClr val="accent6">
                    <a:lumMod val="75000"/>
                  </a:schemeClr>
                </a:solidFill>
              </a:rPr>
              <a:t>Section1:</a:t>
            </a:r>
            <a:r>
              <a:rPr lang="fr-FR" sz="3200" b="1" dirty="0"/>
              <a:t>le réseau téléphonique </a:t>
            </a:r>
          </a:p>
          <a:p>
            <a:r>
              <a:rPr lang="fr-FR" sz="3200" b="1" dirty="0">
                <a:solidFill>
                  <a:schemeClr val="accent6">
                    <a:lumMod val="75000"/>
                  </a:schemeClr>
                </a:solidFill>
              </a:rPr>
              <a:t>                              Section2:</a:t>
            </a:r>
            <a:r>
              <a:rPr lang="fr-FR" sz="3200" b="1" dirty="0"/>
              <a:t>les tache effectuer </a:t>
            </a:r>
            <a:endParaRPr lang="en-US" sz="3200" b="1" dirty="0">
              <a:solidFill>
                <a:schemeClr val="accent6">
                  <a:lumMod val="75000"/>
                </a:schemeClr>
              </a:solidFill>
            </a:endParaRPr>
          </a:p>
          <a:p>
            <a:endParaRPr lang="en-US" dirty="0"/>
          </a:p>
        </p:txBody>
      </p:sp>
    </p:spTree>
    <p:extLst>
      <p:ext uri="{BB962C8B-B14F-4D97-AF65-F5344CB8AC3E}">
        <p14:creationId xmlns:p14="http://schemas.microsoft.com/office/powerpoint/2010/main" val="107472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7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anim calcmode="lin" valueType="num">
                                      <p:cBhvr>
                                        <p:cTn id="8" dur="1500" fill="hold"/>
                                        <p:tgtEl>
                                          <p:spTgt spid="5"/>
                                        </p:tgtEl>
                                        <p:attrNameLst>
                                          <p:attrName>ppt_x</p:attrName>
                                        </p:attrNameLst>
                                      </p:cBhvr>
                                      <p:tavLst>
                                        <p:tav tm="0">
                                          <p:val>
                                            <p:strVal val="#ppt_x"/>
                                          </p:val>
                                        </p:tav>
                                        <p:tav tm="100000">
                                          <p:val>
                                            <p:strVal val="#ppt_x"/>
                                          </p:val>
                                        </p:tav>
                                      </p:tavLst>
                                    </p:anim>
                                    <p:anim calcmode="lin" valueType="num">
                                      <p:cBhvr>
                                        <p:cTn id="9" dur="1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7838452" y="444713"/>
            <a:ext cx="4389542" cy="1832159"/>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8189183" y="788936"/>
            <a:ext cx="3688080" cy="1271912"/>
          </a:xfrm>
        </p:spPr>
        <p:txBody>
          <a:bodyPr>
            <a:normAutofit fontScale="92500"/>
          </a:bodyPr>
          <a:lstStyle/>
          <a:p>
            <a:r>
              <a:rPr lang="fr-FR" sz="3600" dirty="0">
                <a:latin typeface="Bookman Old Style" panose="02050604050505020204" pitchFamily="18" charset="0"/>
              </a:rPr>
              <a:t>       Introduction </a:t>
            </a:r>
          </a:p>
          <a:p>
            <a:r>
              <a:rPr lang="fr-FR" sz="3600" dirty="0">
                <a:latin typeface="Bookman Old Style" panose="02050604050505020204" pitchFamily="18" charset="0"/>
              </a:rPr>
              <a:t>      générale: </a:t>
            </a:r>
            <a:endParaRPr lang="en-US" sz="3600" dirty="0">
              <a:latin typeface="Bookman Old Style" panose="02050604050505020204" pitchFamily="18" charset="0"/>
            </a:endParaRP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r>
              <a:rPr lang="fr-FR" dirty="0"/>
              <a:t>1</a:t>
            </a:r>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51867BD-8DB8-697B-70F0-A1BD0A976DD9}"/>
              </a:ext>
            </a:extLst>
          </p:cNvPr>
          <p:cNvSpPr txBox="1"/>
          <p:nvPr/>
        </p:nvSpPr>
        <p:spPr>
          <a:xfrm>
            <a:off x="1559496" y="3740218"/>
            <a:ext cx="10317767" cy="923330"/>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Dans ce stage j ai découvris des connaissance concernant le réseau et la nature de travail dans </a:t>
            </a:r>
          </a:p>
          <a:p>
            <a:r>
              <a:rPr lang="fr-FR" b="1" dirty="0">
                <a:latin typeface="Times New Roman" panose="02020603050405020304" pitchFamily="18" charset="0"/>
                <a:cs typeface="Times New Roman" panose="02020603050405020304" pitchFamily="18" charset="0"/>
              </a:rPr>
              <a:t>L entreprise .</a:t>
            </a:r>
          </a:p>
          <a:p>
            <a:r>
              <a:rPr lang="fr-FR" b="1" dirty="0">
                <a:latin typeface="Times New Roman" panose="02020603050405020304" pitchFamily="18" charset="0"/>
                <a:cs typeface="Times New Roman" panose="02020603050405020304" pitchFamily="18" charset="0"/>
              </a:rPr>
              <a:t>Dans cet environnement il y a </a:t>
            </a:r>
          </a:p>
        </p:txBody>
      </p:sp>
    </p:spTree>
    <p:extLst>
      <p:ext uri="{BB962C8B-B14F-4D97-AF65-F5344CB8AC3E}">
        <p14:creationId xmlns:p14="http://schemas.microsoft.com/office/powerpoint/2010/main" val="295620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heel(1)">
                                      <p:cBhvr>
                                        <p:cTn id="1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4DABBD-A905-EF42-F634-055EEC604FAF}"/>
              </a:ext>
            </a:extLst>
          </p:cNvPr>
          <p:cNvSpPr txBox="1"/>
          <p:nvPr/>
        </p:nvSpPr>
        <p:spPr>
          <a:xfrm>
            <a:off x="263352" y="0"/>
            <a:ext cx="7416824" cy="400110"/>
          </a:xfrm>
          <a:prstGeom prst="rect">
            <a:avLst/>
          </a:prstGeom>
          <a:noFill/>
        </p:spPr>
        <p:txBody>
          <a:bodyPr wrap="square" rtlCol="0">
            <a:spAutoFit/>
          </a:bodyPr>
          <a:lstStyle/>
          <a:p>
            <a:r>
              <a:rPr lang="fr-FR" sz="2000" b="1" i="1" dirty="0">
                <a:solidFill>
                  <a:srgbClr val="F69E1D"/>
                </a:solidFill>
                <a:latin typeface="Bodoni MT" panose="02070603080606020203" pitchFamily="18" charset="0"/>
                <a:ea typeface="Yu Gothic UI" panose="020B0500000000000000" pitchFamily="34" charset="-128"/>
              </a:rPr>
              <a:t>Section 1:Le réseau téléphonique </a:t>
            </a:r>
            <a:endParaRPr lang="en-US" sz="2000" b="1" i="1" dirty="0">
              <a:solidFill>
                <a:srgbClr val="F69E1D"/>
              </a:solidFill>
              <a:latin typeface="Bodoni MT" panose="02070603080606020203" pitchFamily="18" charset="0"/>
              <a:ea typeface="Yu Gothic UI" panose="020B0500000000000000" pitchFamily="34" charset="-128"/>
            </a:endParaRPr>
          </a:p>
        </p:txBody>
      </p:sp>
      <p:sp>
        <p:nvSpPr>
          <p:cNvPr id="4" name="TextBox 3">
            <a:extLst>
              <a:ext uri="{FF2B5EF4-FFF2-40B4-BE49-F238E27FC236}">
                <a16:creationId xmlns:a16="http://schemas.microsoft.com/office/drawing/2014/main" id="{EB84BFEE-4537-BC78-5917-53E438A52451}"/>
              </a:ext>
            </a:extLst>
          </p:cNvPr>
          <p:cNvSpPr txBox="1"/>
          <p:nvPr/>
        </p:nvSpPr>
        <p:spPr>
          <a:xfrm>
            <a:off x="191344" y="1340768"/>
            <a:ext cx="7200800" cy="2677656"/>
          </a:xfrm>
          <a:prstGeom prst="rect">
            <a:avLst/>
          </a:prstGeom>
          <a:noFill/>
        </p:spPr>
        <p:txBody>
          <a:bodyPr wrap="square" rtlCol="0">
            <a:spAutoFit/>
          </a:bodyPr>
          <a:lstStyle/>
          <a:p>
            <a:r>
              <a:rPr lang="fr-FR" sz="2800" dirty="0">
                <a:solidFill>
                  <a:srgbClr val="E58C09"/>
                </a:solidFill>
              </a:rPr>
              <a:t>1.Le réseau:</a:t>
            </a:r>
          </a:p>
          <a:p>
            <a:endParaRPr lang="fr-FR" sz="2000" dirty="0">
              <a:solidFill>
                <a:srgbClr val="E58C09"/>
              </a:solidFill>
            </a:endParaRPr>
          </a:p>
          <a:p>
            <a:r>
              <a:rPr lang="fr-FR" sz="2000" b="0" i="0" dirty="0">
                <a:solidFill>
                  <a:srgbClr val="FF0000"/>
                </a:solidFill>
                <a:effectLst/>
                <a:latin typeface="__fkGroteskNeue_532e43"/>
              </a:rPr>
              <a:t>*</a:t>
            </a:r>
            <a:r>
              <a:rPr lang="fr-FR" sz="2000" b="0" i="0" dirty="0">
                <a:effectLst/>
                <a:latin typeface="__fkGroteskNeue_532e43"/>
              </a:rPr>
              <a:t>un réseau est un ensemble formé de lignes ou d'éléments qui communiquent ou s'entrecroisent,</a:t>
            </a:r>
          </a:p>
          <a:p>
            <a:r>
              <a:rPr lang="fr-FR" sz="2000" b="0" i="0" dirty="0">
                <a:effectLst/>
                <a:latin typeface="__fkGroteskNeue_532e43"/>
              </a:rPr>
              <a:t> comme un réseau de tranchées ou de  voies navigables</a:t>
            </a:r>
          </a:p>
          <a:p>
            <a:r>
              <a:rPr lang="fr-FR" sz="2000" b="0" i="0" dirty="0">
                <a:solidFill>
                  <a:srgbClr val="FF0000"/>
                </a:solidFill>
                <a:effectLst/>
                <a:latin typeface="__fkGroteskNeue_532e43"/>
              </a:rPr>
              <a:t>*</a:t>
            </a:r>
            <a:r>
              <a:rPr lang="fr-FR" sz="2000" b="0" i="0" dirty="0">
                <a:effectLst/>
                <a:latin typeface="__fkGroteskNeue_532e43"/>
              </a:rPr>
              <a:t>un ensemble d'éléments de même nature reliés les </a:t>
            </a:r>
          </a:p>
          <a:p>
            <a:r>
              <a:rPr lang="fr-FR" sz="2000" b="0" i="0" dirty="0">
                <a:effectLst/>
                <a:latin typeface="__fkGroteskNeue_532e43"/>
              </a:rPr>
              <a:t>uns aux autres, tel que le réseau routier</a:t>
            </a:r>
            <a:endParaRPr lang="fr-FR" sz="2000" b="0" i="0" u="none" strike="noStrike" dirty="0">
              <a:effectLst/>
              <a:latin typeface="var(--font-berkeley-mono)"/>
              <a:hlinkClick r:id="rId3">
                <a:extLst>
                  <a:ext uri="{A12FA001-AC4F-418D-AE19-62706E023703}">
                    <ahyp:hlinkClr xmlns:ahyp="http://schemas.microsoft.com/office/drawing/2018/hyperlinkcolor" val="tx"/>
                  </a:ext>
                </a:extLst>
              </a:hlinkClick>
            </a:endParaRPr>
          </a:p>
          <a:p>
            <a:r>
              <a:rPr lang="fr-FR" sz="2000" b="0" i="0" dirty="0">
                <a:solidFill>
                  <a:srgbClr val="E8E8E6"/>
                </a:solidFill>
                <a:effectLst/>
                <a:latin typeface="__fkGroteskNeue_532e43"/>
              </a:rPr>
              <a:t>.</a:t>
            </a:r>
            <a:endParaRPr lang="fr-FR" sz="2000" dirty="0">
              <a:solidFill>
                <a:srgbClr val="E58C09"/>
              </a:solidFill>
            </a:endParaRPr>
          </a:p>
        </p:txBody>
      </p:sp>
      <p:pic>
        <p:nvPicPr>
          <p:cNvPr id="6" name="Picture 5">
            <a:extLst>
              <a:ext uri="{FF2B5EF4-FFF2-40B4-BE49-F238E27FC236}">
                <a16:creationId xmlns:a16="http://schemas.microsoft.com/office/drawing/2014/main" id="{2A8A8ACE-B81A-820E-B702-0DD476A676EC}"/>
              </a:ext>
            </a:extLst>
          </p:cNvPr>
          <p:cNvPicPr>
            <a:picLocks noChangeAspect="1"/>
          </p:cNvPicPr>
          <p:nvPr/>
        </p:nvPicPr>
        <p:blipFill>
          <a:blip r:embed="rId4"/>
          <a:stretch>
            <a:fillRect/>
          </a:stretch>
        </p:blipFill>
        <p:spPr>
          <a:xfrm>
            <a:off x="7460449" y="1636350"/>
            <a:ext cx="4104456" cy="3744416"/>
          </a:xfrm>
          <a:prstGeom prst="rect">
            <a:avLst/>
          </a:prstGeom>
        </p:spPr>
      </p:pic>
      <p:sp>
        <p:nvSpPr>
          <p:cNvPr id="7" name="TextBox 6">
            <a:extLst>
              <a:ext uri="{FF2B5EF4-FFF2-40B4-BE49-F238E27FC236}">
                <a16:creationId xmlns:a16="http://schemas.microsoft.com/office/drawing/2014/main" id="{2C5DB2AD-77C9-B673-9D95-2FD5DC6735FE}"/>
              </a:ext>
            </a:extLst>
          </p:cNvPr>
          <p:cNvSpPr txBox="1"/>
          <p:nvPr/>
        </p:nvSpPr>
        <p:spPr>
          <a:xfrm>
            <a:off x="8328248" y="620688"/>
            <a:ext cx="2880320" cy="369332"/>
          </a:xfrm>
          <a:prstGeom prst="rect">
            <a:avLst/>
          </a:prstGeom>
          <a:noFill/>
        </p:spPr>
        <p:txBody>
          <a:bodyPr wrap="square" rtlCol="0">
            <a:spAutoFit/>
          </a:bodyPr>
          <a:lstStyle/>
          <a:p>
            <a:r>
              <a:rPr lang="fr-FR" dirty="0">
                <a:solidFill>
                  <a:schemeClr val="bg1">
                    <a:lumMod val="50000"/>
                  </a:schemeClr>
                </a:solidFill>
              </a:rPr>
              <a:t>Figure1:réseau informatique</a:t>
            </a:r>
            <a:endParaRPr lang="en-US" dirty="0">
              <a:solidFill>
                <a:schemeClr val="bg1">
                  <a:lumMod val="50000"/>
                </a:schemeClr>
              </a:solidFill>
            </a:endParaRPr>
          </a:p>
        </p:txBody>
      </p:sp>
    </p:spTree>
    <p:extLst>
      <p:ext uri="{BB962C8B-B14F-4D97-AF65-F5344CB8AC3E}">
        <p14:creationId xmlns:p14="http://schemas.microsoft.com/office/powerpoint/2010/main" val="97392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down)">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7" name="TextBox 6">
            <a:extLst>
              <a:ext uri="{FF2B5EF4-FFF2-40B4-BE49-F238E27FC236}">
                <a16:creationId xmlns:a16="http://schemas.microsoft.com/office/drawing/2014/main" id="{E8952378-223E-00B8-0A38-99F299B1C8C8}"/>
              </a:ext>
            </a:extLst>
          </p:cNvPr>
          <p:cNvSpPr txBox="1"/>
          <p:nvPr/>
        </p:nvSpPr>
        <p:spPr>
          <a:xfrm>
            <a:off x="695400" y="332656"/>
            <a:ext cx="9577064" cy="1754326"/>
          </a:xfrm>
          <a:prstGeom prst="rect">
            <a:avLst/>
          </a:prstGeom>
          <a:noFill/>
        </p:spPr>
        <p:txBody>
          <a:bodyPr wrap="square" rtlCol="0">
            <a:spAutoFit/>
          </a:bodyPr>
          <a:lstStyle/>
          <a:p>
            <a:endParaRPr lang="fr-FR" sz="3600" dirty="0">
              <a:solidFill>
                <a:srgbClr val="F69E1D"/>
              </a:solidFill>
              <a:latin typeface="+mj-lt"/>
            </a:endParaRPr>
          </a:p>
          <a:p>
            <a:endParaRPr lang="fr-FR" sz="3600" dirty="0">
              <a:solidFill>
                <a:srgbClr val="F69E1D"/>
              </a:solidFill>
              <a:latin typeface="+mj-lt"/>
            </a:endParaRPr>
          </a:p>
          <a:p>
            <a:endParaRPr lang="en-US" sz="3600" dirty="0">
              <a:solidFill>
                <a:srgbClr val="F69E1D"/>
              </a:solidFill>
              <a:latin typeface="+mj-lt"/>
            </a:endParaRPr>
          </a:p>
        </p:txBody>
      </p:sp>
      <p:sp>
        <p:nvSpPr>
          <p:cNvPr id="2" name="TextBox 1">
            <a:extLst>
              <a:ext uri="{FF2B5EF4-FFF2-40B4-BE49-F238E27FC236}">
                <a16:creationId xmlns:a16="http://schemas.microsoft.com/office/drawing/2014/main" id="{A7C3805D-7F2E-9F75-8C6E-796673BF88EB}"/>
              </a:ext>
            </a:extLst>
          </p:cNvPr>
          <p:cNvSpPr txBox="1"/>
          <p:nvPr/>
        </p:nvSpPr>
        <p:spPr>
          <a:xfrm>
            <a:off x="982550" y="260648"/>
            <a:ext cx="9433048" cy="3416320"/>
          </a:xfrm>
          <a:prstGeom prst="rect">
            <a:avLst/>
          </a:prstGeom>
          <a:noFill/>
        </p:spPr>
        <p:txBody>
          <a:bodyPr wrap="square" rtlCol="0">
            <a:spAutoFit/>
          </a:bodyPr>
          <a:lstStyle/>
          <a:p>
            <a:r>
              <a:rPr lang="fr-FR" sz="2400" dirty="0">
                <a:solidFill>
                  <a:srgbClr val="E58C09"/>
                </a:solidFill>
              </a:rPr>
              <a:t>2.Ligne téléphonique :</a:t>
            </a:r>
          </a:p>
          <a:p>
            <a:endParaRPr lang="fr-FR" sz="2400" dirty="0">
              <a:solidFill>
                <a:srgbClr val="E58C09"/>
              </a:solidFill>
            </a:endParaRPr>
          </a:p>
          <a:p>
            <a:endParaRPr lang="fr-FR" sz="2400" dirty="0">
              <a:solidFill>
                <a:srgbClr val="E58C09"/>
              </a:solidFill>
            </a:endParaRPr>
          </a:p>
          <a:p>
            <a:endParaRPr lang="fr-FR" sz="2400" dirty="0">
              <a:solidFill>
                <a:srgbClr val="E58C09"/>
              </a:solidFill>
            </a:endParaRPr>
          </a:p>
          <a:p>
            <a:r>
              <a:rPr lang="fr-FR" sz="2000" b="0" i="0" dirty="0">
                <a:effectLst/>
                <a:latin typeface="__fkGroteskNeue_532e43"/>
              </a:rPr>
              <a:t>Une ligne téléphonique est une connexion physique d'un téléphone au réseau téléphonique. C'est l'infrastructure qui permet l'établissement d'une connexion entre un poste téléphonique et le réseau téléphonique. Les lignes téléphoniques peuvent être analogiques ou numériques et sont essentielles pour assurer la communication vocale entre les utilisateurs. En résumé, une ligne téléphonique est le lien physique qui permet à un téléphone de se connecter au réseau téléphonique pour établir des communications</a:t>
            </a:r>
            <a:endParaRPr lang="en-US" sz="2000" dirty="0"/>
          </a:p>
        </p:txBody>
      </p:sp>
      <p:pic>
        <p:nvPicPr>
          <p:cNvPr id="4" name="Picture 3">
            <a:extLst>
              <a:ext uri="{FF2B5EF4-FFF2-40B4-BE49-F238E27FC236}">
                <a16:creationId xmlns:a16="http://schemas.microsoft.com/office/drawing/2014/main" id="{2FE08071-4B06-A0CB-C173-145179FC26E2}"/>
              </a:ext>
            </a:extLst>
          </p:cNvPr>
          <p:cNvPicPr>
            <a:picLocks noChangeAspect="1"/>
          </p:cNvPicPr>
          <p:nvPr/>
        </p:nvPicPr>
        <p:blipFill>
          <a:blip r:embed="rId3"/>
          <a:stretch>
            <a:fillRect/>
          </a:stretch>
        </p:blipFill>
        <p:spPr>
          <a:xfrm>
            <a:off x="1624596" y="4365104"/>
            <a:ext cx="7445246" cy="2394754"/>
          </a:xfrm>
          <a:prstGeom prst="rect">
            <a:avLst/>
          </a:prstGeom>
        </p:spPr>
      </p:pic>
      <p:sp>
        <p:nvSpPr>
          <p:cNvPr id="5" name="TextBox 4">
            <a:extLst>
              <a:ext uri="{FF2B5EF4-FFF2-40B4-BE49-F238E27FC236}">
                <a16:creationId xmlns:a16="http://schemas.microsoft.com/office/drawing/2014/main" id="{B7336DEE-815B-C0B1-ABDD-BF61F658628B}"/>
              </a:ext>
            </a:extLst>
          </p:cNvPr>
          <p:cNvSpPr txBox="1"/>
          <p:nvPr/>
        </p:nvSpPr>
        <p:spPr>
          <a:xfrm>
            <a:off x="2783632" y="3748976"/>
            <a:ext cx="4752528" cy="861774"/>
          </a:xfrm>
          <a:prstGeom prst="rect">
            <a:avLst/>
          </a:prstGeom>
          <a:noFill/>
        </p:spPr>
        <p:txBody>
          <a:bodyPr wrap="square" rtlCol="0">
            <a:spAutoFit/>
          </a:bodyPr>
          <a:lstStyle/>
          <a:p>
            <a:pPr algn="l"/>
            <a:r>
              <a:rPr lang="fr-FR" sz="1600" dirty="0">
                <a:solidFill>
                  <a:schemeClr val="bg1">
                    <a:lumMod val="50000"/>
                  </a:schemeClr>
                </a:solidFill>
              </a:rPr>
              <a:t>Figure 2</a:t>
            </a:r>
            <a:r>
              <a:rPr lang="fr-FR" dirty="0">
                <a:solidFill>
                  <a:schemeClr val="bg1">
                    <a:lumMod val="50000"/>
                  </a:schemeClr>
                </a:solidFill>
              </a:rPr>
              <a:t>:</a:t>
            </a:r>
            <a:r>
              <a:rPr lang="fr-FR" sz="1400" b="0" i="1" strike="noStrike" dirty="0">
                <a:solidFill>
                  <a:schemeClr val="bg1">
                    <a:lumMod val="50000"/>
                  </a:schemeClr>
                </a:solidFill>
                <a:effectLst/>
                <a:latin typeface="Google Sans"/>
                <a:hlinkClick r:id="rId4">
                  <a:extLst>
                    <a:ext uri="{A12FA001-AC4F-418D-AE19-62706E023703}">
                      <ahyp:hlinkClr xmlns:ahyp="http://schemas.microsoft.com/office/drawing/2018/hyperlinkcolor" val="tx"/>
                    </a:ext>
                  </a:extLst>
                </a:hlinkClick>
              </a:rPr>
              <a:t>Téléphone : les lignes fixes seront fermées par Orange dès 2021</a:t>
            </a:r>
          </a:p>
          <a:p>
            <a:endParaRPr lang="en-US" dirty="0"/>
          </a:p>
        </p:txBody>
      </p:sp>
    </p:spTree>
    <p:extLst>
      <p:ext uri="{BB962C8B-B14F-4D97-AF65-F5344CB8AC3E}">
        <p14:creationId xmlns:p14="http://schemas.microsoft.com/office/powerpoint/2010/main" val="306905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down)">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8615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7801F-6CAF-ECB6-D3B1-B02F50398333}"/>
            </a:ext>
          </a:extLst>
        </p:cNvPr>
        <p:cNvGrpSpPr/>
        <p:nvPr/>
      </p:nvGrpSpPr>
      <p:grpSpPr>
        <a:xfrm>
          <a:off x="0" y="0"/>
          <a:ext cx="0" cy="0"/>
          <a:chOff x="0" y="0"/>
          <a:chExt cx="0" cy="0"/>
        </a:xfrm>
      </p:grpSpPr>
      <p:sp>
        <p:nvSpPr>
          <p:cNvPr id="14" name="Text Placeholder 13">
            <a:extLst>
              <a:ext uri="{FF2B5EF4-FFF2-40B4-BE49-F238E27FC236}">
                <a16:creationId xmlns:a16="http://schemas.microsoft.com/office/drawing/2014/main" id="{8956B48A-67E1-E046-E5DC-F0CF2524F1E8}"/>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6" name="Text Placeholder 15">
            <a:extLst>
              <a:ext uri="{FF2B5EF4-FFF2-40B4-BE49-F238E27FC236}">
                <a16:creationId xmlns:a16="http://schemas.microsoft.com/office/drawing/2014/main" id="{E19EBCE4-4378-A625-E480-8D2DBDFF8010}"/>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88486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B40E5-B53E-54D9-C0F9-AAD9D488A8CA}"/>
            </a:ext>
          </a:extLst>
        </p:cNvPr>
        <p:cNvGrpSpPr/>
        <p:nvPr/>
      </p:nvGrpSpPr>
      <p:grpSpPr>
        <a:xfrm>
          <a:off x="0" y="0"/>
          <a:ext cx="0" cy="0"/>
          <a:chOff x="0" y="0"/>
          <a:chExt cx="0" cy="0"/>
        </a:xfrm>
      </p:grpSpPr>
      <p:sp>
        <p:nvSpPr>
          <p:cNvPr id="14" name="Text Placeholder 13">
            <a:extLst>
              <a:ext uri="{FF2B5EF4-FFF2-40B4-BE49-F238E27FC236}">
                <a16:creationId xmlns:a16="http://schemas.microsoft.com/office/drawing/2014/main" id="{1A20E4E7-674B-C3B4-A8D2-2091F92878F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6" name="Text Placeholder 15">
            <a:extLst>
              <a:ext uri="{FF2B5EF4-FFF2-40B4-BE49-F238E27FC236}">
                <a16:creationId xmlns:a16="http://schemas.microsoft.com/office/drawing/2014/main" id="{461193EB-5AA4-68CC-F3F2-71601FDD4A56}"/>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0994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13D45-7523-D551-AEB8-63EA360A1B8B}"/>
            </a:ext>
          </a:extLst>
        </p:cNvPr>
        <p:cNvGrpSpPr/>
        <p:nvPr/>
      </p:nvGrpSpPr>
      <p:grpSpPr>
        <a:xfrm>
          <a:off x="0" y="0"/>
          <a:ext cx="0" cy="0"/>
          <a:chOff x="0" y="0"/>
          <a:chExt cx="0" cy="0"/>
        </a:xfrm>
      </p:grpSpPr>
      <p:sp>
        <p:nvSpPr>
          <p:cNvPr id="14" name="Text Placeholder 13">
            <a:extLst>
              <a:ext uri="{FF2B5EF4-FFF2-40B4-BE49-F238E27FC236}">
                <a16:creationId xmlns:a16="http://schemas.microsoft.com/office/drawing/2014/main" id="{19BD92A3-9F67-42AB-FB57-335226A99EED}"/>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6" name="Text Placeholder 15">
            <a:extLst>
              <a:ext uri="{FF2B5EF4-FFF2-40B4-BE49-F238E27FC236}">
                <a16:creationId xmlns:a16="http://schemas.microsoft.com/office/drawing/2014/main" id="{D8A963EC-4AB0-7E58-ECA2-07C5A927660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42719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415</TotalTime>
  <Words>237</Words>
  <Application>Microsoft Office PowerPoint</Application>
  <PresentationFormat>Widescreen</PresentationFormat>
  <Paragraphs>44</Paragraphs>
  <Slides>10</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__fkGroteskNeue_532e43</vt:lpstr>
      <vt:lpstr>Andalus</vt:lpstr>
      <vt:lpstr>Arial</vt:lpstr>
      <vt:lpstr>Bahnschrift Condensed</vt:lpstr>
      <vt:lpstr>Berlin Sans FB</vt:lpstr>
      <vt:lpstr>Bodoni MT</vt:lpstr>
      <vt:lpstr>Bookman Old Style</vt:lpstr>
      <vt:lpstr>Google Sans</vt:lpstr>
      <vt:lpstr>Microsoft Himalaya</vt:lpstr>
      <vt:lpstr>Times New Roman</vt:lpstr>
      <vt:lpstr>Tw Cen MT</vt:lpstr>
      <vt:lpstr>Tw Cen MT Condensed</vt:lpstr>
      <vt:lpstr>var(--font-berkeley-mono)</vt:lpstr>
      <vt:lpstr>Wingdings 3</vt:lpstr>
      <vt:lpstr>ModernClassicBlock-3</vt:lpstr>
      <vt:lpstr>Institut Supérieur des Etudes Technologiques Kef  STAGE D’INITIATION  Encadré par: Dimassi slim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du stage </dc:title>
  <dc:creator>ooussema oussema</dc:creator>
  <cp:lastModifiedBy>ooussema oussema</cp:lastModifiedBy>
  <cp:revision>23</cp:revision>
  <dcterms:created xsi:type="dcterms:W3CDTF">2024-01-22T10:09:21Z</dcterms:created>
  <dcterms:modified xsi:type="dcterms:W3CDTF">2024-03-05T19:07:40Z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