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Agrandir Wide" charset="1" panose="00000505000000000000"/>
      <p:regular r:id="rId12"/>
    </p:embeddedFont>
    <p:embeddedFont>
      <p:font typeface="Agrandir Wide Bold" charset="1" panose="00000805000000000000"/>
      <p:regular r:id="rId13"/>
    </p:embeddedFont>
    <p:embeddedFont>
      <p:font typeface="Agrandir Wide Italics" charset="1" panose="00000505000000000000"/>
      <p:regular r:id="rId14"/>
    </p:embeddedFont>
    <p:embeddedFont>
      <p:font typeface="Agrandir Wide Bold Italics" charset="1" panose="00000805000000000000"/>
      <p:regular r:id="rId15"/>
    </p:embeddedFont>
    <p:embeddedFont>
      <p:font typeface="Agrandir Wide Thin" charset="1" panose="00000205000000000000"/>
      <p:regular r:id="rId16"/>
    </p:embeddedFont>
    <p:embeddedFont>
      <p:font typeface="Agrandir Wide Thin Italics" charset="1" panose="00000205000000000000"/>
      <p:regular r:id="rId17"/>
    </p:embeddedFont>
    <p:embeddedFont>
      <p:font typeface="Agrandir Wide Medium" charset="1" panose="00000605000000000000"/>
      <p:regular r:id="rId18"/>
    </p:embeddedFont>
    <p:embeddedFont>
      <p:font typeface="Agrandir Wide Medium Italics" charset="1" panose="00000605000000000000"/>
      <p:regular r:id="rId19"/>
    </p:embeddedFont>
    <p:embeddedFont>
      <p:font typeface="Agrandir Wide Ultra-Bold" charset="1" panose="00000905000000000000"/>
      <p:regular r:id="rId20"/>
    </p:embeddedFont>
    <p:embeddedFont>
      <p:font typeface="Agrandir Wide Ultra-Bold Italics" charset="1" panose="00000905000000000000"/>
      <p:regular r:id="rId21"/>
    </p:embeddedFont>
    <p:embeddedFont>
      <p:font typeface="Agrandir Wide Heavy" charset="1" panose="00000A05000000000000"/>
      <p:regular r:id="rId22"/>
    </p:embeddedFont>
    <p:embeddedFont>
      <p:font typeface="Agrandir Wide Heavy Italics" charset="1" panose="00000A05000000000000"/>
      <p:regular r:id="rId23"/>
    </p:embeddedFont>
    <p:embeddedFont>
      <p:font typeface="Poppins" charset="1" panose="00000500000000000000"/>
      <p:regular r:id="rId24"/>
    </p:embeddedFont>
    <p:embeddedFont>
      <p:font typeface="Poppins Bold" charset="1" panose="00000800000000000000"/>
      <p:regular r:id="rId25"/>
    </p:embeddedFont>
    <p:embeddedFont>
      <p:font typeface="Poppins Italics" charset="1" panose="00000500000000000000"/>
      <p:regular r:id="rId26"/>
    </p:embeddedFont>
    <p:embeddedFont>
      <p:font typeface="Poppins Bold Italics" charset="1" panose="00000800000000000000"/>
      <p:regular r:id="rId27"/>
    </p:embeddedFont>
    <p:embeddedFont>
      <p:font typeface="Poppins Thin" charset="1" panose="00000300000000000000"/>
      <p:regular r:id="rId28"/>
    </p:embeddedFont>
    <p:embeddedFont>
      <p:font typeface="Poppins Thin Italics" charset="1" panose="00000300000000000000"/>
      <p:regular r:id="rId29"/>
    </p:embeddedFont>
    <p:embeddedFont>
      <p:font typeface="Poppins Extra-Light" charset="1" panose="00000300000000000000"/>
      <p:regular r:id="rId30"/>
    </p:embeddedFont>
    <p:embeddedFont>
      <p:font typeface="Poppins Extra-Light Italics" charset="1" panose="00000300000000000000"/>
      <p:regular r:id="rId31"/>
    </p:embeddedFont>
    <p:embeddedFont>
      <p:font typeface="Poppins Light" charset="1" panose="00000400000000000000"/>
      <p:regular r:id="rId32"/>
    </p:embeddedFont>
    <p:embeddedFont>
      <p:font typeface="Poppins Light Italics" charset="1" panose="00000400000000000000"/>
      <p:regular r:id="rId33"/>
    </p:embeddedFont>
    <p:embeddedFont>
      <p:font typeface="Poppins Medium" charset="1" panose="00000600000000000000"/>
      <p:regular r:id="rId34"/>
    </p:embeddedFont>
    <p:embeddedFont>
      <p:font typeface="Poppins Medium Italics" charset="1" panose="00000600000000000000"/>
      <p:regular r:id="rId35"/>
    </p:embeddedFont>
    <p:embeddedFont>
      <p:font typeface="Poppins Semi-Bold" charset="1" panose="00000700000000000000"/>
      <p:regular r:id="rId36"/>
    </p:embeddedFont>
    <p:embeddedFont>
      <p:font typeface="Poppins Semi-Bold Italics" charset="1" panose="00000700000000000000"/>
      <p:regular r:id="rId37"/>
    </p:embeddedFont>
    <p:embeddedFont>
      <p:font typeface="Poppins Ultra-Bold" charset="1" panose="00000900000000000000"/>
      <p:regular r:id="rId38"/>
    </p:embeddedFont>
    <p:embeddedFont>
      <p:font typeface="Poppins Ultra-Bold Italics" charset="1" panose="00000900000000000000"/>
      <p:regular r:id="rId39"/>
    </p:embeddedFont>
    <p:embeddedFont>
      <p:font typeface="Poppins Heavy" charset="1" panose="00000A00000000000000"/>
      <p:regular r:id="rId40"/>
    </p:embeddedFont>
    <p:embeddedFont>
      <p:font typeface="Poppins Heavy Italics" charset="1" panose="00000A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47" Target="slides/slide6.xml" Type="http://schemas.openxmlformats.org/officeDocument/2006/relationships/slide"/><Relationship Id="rId48" Target="slides/slide7.xml" Type="http://schemas.openxmlformats.org/officeDocument/2006/relationships/slide"/><Relationship Id="rId49" Target="slides/slide8.xml" Type="http://schemas.openxmlformats.org/officeDocument/2006/relationships/slide"/><Relationship Id="rId5" Target="tableStyles.xml" Type="http://schemas.openxmlformats.org/officeDocument/2006/relationships/tableStyles"/><Relationship Id="rId50" Target="slides/slide9.xml" Type="http://schemas.openxmlformats.org/officeDocument/2006/relationships/slide"/><Relationship Id="rId51" Target="slides/slide10.xml" Type="http://schemas.openxmlformats.org/officeDocument/2006/relationships/slide"/><Relationship Id="rId52" Target="slides/slide11.xml" Type="http://schemas.openxmlformats.org/officeDocument/2006/relationships/slide"/><Relationship Id="rId53" Target="slides/slide12.xml" Type="http://schemas.openxmlformats.org/officeDocument/2006/relationships/slide"/><Relationship Id="rId54" Target="slides/slide13.xml" Type="http://schemas.openxmlformats.org/officeDocument/2006/relationships/slide"/><Relationship Id="rId55" Target="slides/slide14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46017" y="2599875"/>
            <a:ext cx="5133245" cy="6402006"/>
          </a:xfrm>
          <a:custGeom>
            <a:avLst/>
            <a:gdLst/>
            <a:ahLst/>
            <a:cxnLst/>
            <a:rect r="r" b="b" t="t" l="l"/>
            <a:pathLst>
              <a:path h="6402006" w="5133245">
                <a:moveTo>
                  <a:pt x="0" y="0"/>
                </a:moveTo>
                <a:lnTo>
                  <a:pt x="5133245" y="0"/>
                </a:lnTo>
                <a:lnTo>
                  <a:pt x="5133245" y="6402006"/>
                </a:lnTo>
                <a:lnTo>
                  <a:pt x="0" y="6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1547275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6000">
                <a:solidFill>
                  <a:srgbClr val="000000"/>
                </a:solidFill>
                <a:latin typeface="Poppins"/>
              </a:rPr>
              <a:t>Feature Engineering 101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97837"/>
            <a:ext cx="5324531" cy="56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Agrandir Wide"/>
              </a:rPr>
              <a:t>Oussama Benberkane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84550"/>
            <a:ext cx="8654491" cy="344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grandir Wide"/>
              </a:rPr>
              <a:t>Quick course on FE.</a:t>
            </a:r>
          </a:p>
          <a:p>
            <a:pPr>
              <a:lnSpc>
                <a:spcPts val="4399"/>
              </a:lnSpc>
            </a:pPr>
          </a:p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grandir Wide"/>
              </a:rPr>
              <a:t>Practicle example using fertility clinic numirical data.</a:t>
            </a:r>
          </a:p>
          <a:p>
            <a:pPr>
              <a:lnSpc>
                <a:spcPts val="4399"/>
              </a:lnSpc>
            </a:pPr>
          </a:p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grandir Wide"/>
              </a:rPr>
              <a:t>Questions.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2719173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What are the benifits</a:t>
            </a:r>
            <a:r>
              <a:rPr lang="en-US" sz="6000">
                <a:solidFill>
                  <a:srgbClr val="000000"/>
                </a:solidFill>
                <a:latin typeface="Agrandir Wide Bold"/>
              </a:rPr>
              <a:t> </a:t>
            </a:r>
            <a:r>
              <a:rPr lang="en-US" sz="6000">
                <a:solidFill>
                  <a:srgbClr val="000000"/>
                </a:solidFill>
                <a:latin typeface="Agrandir Wide"/>
              </a:rPr>
              <a:t>of</a:t>
            </a:r>
            <a:r>
              <a:rPr lang="en-US" sz="6000">
                <a:solidFill>
                  <a:srgbClr val="000000"/>
                </a:solidFill>
                <a:latin typeface="Agrandir Wide Bold"/>
              </a:rPr>
              <a:t> F.E </a:t>
            </a:r>
            <a:r>
              <a:rPr lang="en-US" sz="6000">
                <a:solidFill>
                  <a:srgbClr val="000000"/>
                </a:solidFill>
                <a:latin typeface="Agrandir Wide"/>
              </a:rPr>
              <a:t>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44470"/>
            <a:ext cx="11626855" cy="584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</a:t>
            </a: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  1.</a:t>
            </a:r>
            <a:r>
              <a:rPr lang="en-US" sz="3999">
                <a:solidFill>
                  <a:srgbClr val="2145B2"/>
                </a:solidFill>
                <a:latin typeface="Agrandir Wide"/>
              </a:rPr>
              <a:t> Reduce Dimensions.</a:t>
            </a: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  2. </a:t>
            </a:r>
            <a:r>
              <a:rPr lang="en-US" sz="3999">
                <a:solidFill>
                  <a:srgbClr val="2145B2"/>
                </a:solidFill>
                <a:latin typeface="Agrandir Wide"/>
              </a:rPr>
              <a:t>Capture Relevant Information.</a:t>
            </a: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  3. More robust and reliable Models.</a:t>
            </a:r>
          </a:p>
          <a:p>
            <a:pPr>
              <a:lnSpc>
                <a:spcPts val="451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8158" y="4250192"/>
            <a:ext cx="10411684" cy="2380557"/>
            <a:chOff x="0" y="0"/>
            <a:chExt cx="2542079" cy="581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42079" cy="581228"/>
            </a:xfrm>
            <a:custGeom>
              <a:avLst/>
              <a:gdLst/>
              <a:ahLst/>
              <a:cxnLst/>
              <a:rect r="r" b="b" t="t" l="l"/>
              <a:pathLst>
                <a:path h="581228" w="2542079">
                  <a:moveTo>
                    <a:pt x="37923" y="0"/>
                  </a:moveTo>
                  <a:lnTo>
                    <a:pt x="2504156" y="0"/>
                  </a:lnTo>
                  <a:cubicBezTo>
                    <a:pt x="2514214" y="0"/>
                    <a:pt x="2523860" y="3995"/>
                    <a:pt x="2530972" y="11107"/>
                  </a:cubicBezTo>
                  <a:cubicBezTo>
                    <a:pt x="2538083" y="18219"/>
                    <a:pt x="2542079" y="27865"/>
                    <a:pt x="2542079" y="37923"/>
                  </a:cubicBezTo>
                  <a:lnTo>
                    <a:pt x="2542079" y="543306"/>
                  </a:lnTo>
                  <a:cubicBezTo>
                    <a:pt x="2542079" y="553363"/>
                    <a:pt x="2538083" y="563009"/>
                    <a:pt x="2530972" y="570121"/>
                  </a:cubicBezTo>
                  <a:cubicBezTo>
                    <a:pt x="2523860" y="577233"/>
                    <a:pt x="2514214" y="581228"/>
                    <a:pt x="2504156" y="581228"/>
                  </a:cubicBezTo>
                  <a:lnTo>
                    <a:pt x="37923" y="581228"/>
                  </a:lnTo>
                  <a:cubicBezTo>
                    <a:pt x="27865" y="581228"/>
                    <a:pt x="18219" y="577233"/>
                    <a:pt x="11107" y="570121"/>
                  </a:cubicBezTo>
                  <a:cubicBezTo>
                    <a:pt x="3995" y="563009"/>
                    <a:pt x="0" y="553363"/>
                    <a:pt x="0" y="543306"/>
                  </a:cubicBezTo>
                  <a:lnTo>
                    <a:pt x="0" y="37923"/>
                  </a:lnTo>
                  <a:cubicBezTo>
                    <a:pt x="0" y="27865"/>
                    <a:pt x="3995" y="18219"/>
                    <a:pt x="11107" y="11107"/>
                  </a:cubicBezTo>
                  <a:cubicBezTo>
                    <a:pt x="18219" y="3995"/>
                    <a:pt x="27865" y="0"/>
                    <a:pt x="379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42079" cy="619328"/>
            </a:xfrm>
            <a:prstGeom prst="rect">
              <a:avLst/>
            </a:prstGeom>
          </p:spPr>
          <p:txBody>
            <a:bodyPr anchor="ctr" rtlCol="false" tIns="54799" lIns="54799" bIns="54799" rIns="54799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47913" y="4782506"/>
            <a:ext cx="9113165" cy="127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9"/>
              </a:lnSpc>
            </a:pPr>
            <a:r>
              <a:rPr lang="en-US" sz="3420">
                <a:solidFill>
                  <a:srgbClr val="2145B2"/>
                </a:solidFill>
                <a:latin typeface="Agrandir Wide"/>
              </a:rPr>
              <a:t>How is it used in </a:t>
            </a:r>
            <a:r>
              <a:rPr lang="en-US" sz="3420">
                <a:solidFill>
                  <a:srgbClr val="2145B2"/>
                </a:solidFill>
                <a:latin typeface="Agrandir Wide Bold"/>
              </a:rPr>
              <a:t>real-world applications</a:t>
            </a:r>
            <a:r>
              <a:rPr lang="en-US" sz="3420">
                <a:solidFill>
                  <a:srgbClr val="2145B2"/>
                </a:solidFill>
                <a:latin typeface="Agrandir Wide"/>
              </a:rPr>
              <a:t>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12270538" cy="278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02 - The Importance of</a:t>
            </a:r>
          </a:p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 Feature Engineering</a:t>
            </a:r>
          </a:p>
          <a:p>
            <a:pPr>
              <a:lnSpc>
                <a:spcPts val="68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2</a:t>
            </a: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3144115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Real-World Examples of F.E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44470"/>
            <a:ext cx="15734628" cy="470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  1. Computer Vision - Face Detection</a:t>
            </a:r>
          </a:p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  </a:t>
            </a: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  2.</a:t>
            </a:r>
            <a:r>
              <a:rPr lang="en-US" sz="3999">
                <a:solidFill>
                  <a:srgbClr val="2145B2"/>
                </a:solidFill>
                <a:latin typeface="Agrandir Wide"/>
              </a:rPr>
              <a:t> Natural Language Processing - Sentiment Analysis</a:t>
            </a: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</a:p>
          <a:p>
            <a:pPr>
              <a:lnSpc>
                <a:spcPts val="4519"/>
              </a:lnSpc>
            </a:pPr>
            <a:r>
              <a:rPr lang="en-US" sz="3999">
                <a:solidFill>
                  <a:srgbClr val="2145B2"/>
                </a:solidFill>
                <a:latin typeface="Agrandir Wide"/>
              </a:rPr>
              <a:t>   3. Computer Vision - Disease Diagnosis and Detection</a:t>
            </a:r>
          </a:p>
        </p:txBody>
      </p: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2500715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3. Widely Used F.E Techniques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424410" y="1115339"/>
            <a:ext cx="4834890" cy="8229600"/>
          </a:xfrm>
          <a:custGeom>
            <a:avLst/>
            <a:gdLst/>
            <a:ahLst/>
            <a:cxnLst/>
            <a:rect r="r" b="b" t="t" l="l"/>
            <a:pathLst>
              <a:path h="8229600" w="4834890">
                <a:moveTo>
                  <a:pt x="0" y="0"/>
                </a:moveTo>
                <a:lnTo>
                  <a:pt x="4834890" y="0"/>
                </a:lnTo>
                <a:lnTo>
                  <a:pt x="48348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657240"/>
            <a:ext cx="12681138" cy="6528959"/>
            <a:chOff x="0" y="0"/>
            <a:chExt cx="16908184" cy="870527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85725"/>
              <a:ext cx="13508647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Principal Component Analysis (PCA)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14883"/>
              <a:ext cx="13508647" cy="44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0"/>
                </a:lnSpc>
              </a:pPr>
              <a:r>
                <a:rPr lang="en-US" sz="2000">
                  <a:solidFill>
                    <a:srgbClr val="E48C63"/>
                  </a:solidFill>
                  <a:latin typeface="Agrandir Wide Bold"/>
                </a:rPr>
                <a:t>Usage:</a:t>
              </a:r>
              <a:r>
                <a:rPr lang="en-US" sz="2000">
                  <a:solidFill>
                    <a:srgbClr val="2244B4"/>
                  </a:solidFill>
                  <a:latin typeface="Agrandir Wide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Agrandir Wide"/>
                  <a:ea typeface="Agrandir Wide"/>
                </a:rPr>
                <a:t>Classification/Predict﻿ion  - dimentionality reduction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52631"/>
              <a:ext cx="14526002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Min-Max scaling (z-normalization)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53239"/>
              <a:ext cx="13508647" cy="44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0"/>
                </a:lnSpc>
              </a:pPr>
              <a:r>
                <a:rPr lang="en-US" sz="2000">
                  <a:solidFill>
                    <a:srgbClr val="E48C63"/>
                  </a:solidFill>
                  <a:latin typeface="Agrandir Wide Bold"/>
                  <a:ea typeface="Agrandir Wide Bold"/>
                </a:rPr>
                <a:t>Usage﻿: </a:t>
              </a:r>
              <a:r>
                <a:rPr lang="en-US" sz="2000">
                  <a:solidFill>
                    <a:srgbClr val="000000"/>
                  </a:solidFill>
                  <a:latin typeface="Agrandir Wide"/>
                </a:rPr>
                <a:t>Classification/Prediction - Scaling features into a common range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745486"/>
              <a:ext cx="14526002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Histogram of Oriented Gradients (HOG)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540506"/>
              <a:ext cx="13508647" cy="44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0"/>
                </a:lnSpc>
              </a:pPr>
              <a:r>
                <a:rPr lang="en-US" sz="2000">
                  <a:solidFill>
                    <a:srgbClr val="2244B4"/>
                  </a:solidFill>
                  <a:latin typeface="Agrandir Wide"/>
                </a:rPr>
                <a:t> </a:t>
              </a:r>
              <a:r>
                <a:rPr lang="en-US" sz="2000">
                  <a:solidFill>
                    <a:srgbClr val="E48C63"/>
                  </a:solidFill>
                  <a:latin typeface="Agrandir Wide Bold"/>
                </a:rPr>
                <a:t>Usage: </a:t>
              </a:r>
              <a:r>
                <a:rPr lang="en-US" sz="2000">
                  <a:solidFill>
                    <a:srgbClr val="000000"/>
                  </a:solidFill>
                  <a:latin typeface="Agrandir Wide"/>
                </a:rPr>
                <a:t>Computer vision - Object detection and recognition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44528"/>
              <a:ext cx="16120371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Word Embeddings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533960"/>
              <a:ext cx="13508647" cy="44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0"/>
                </a:lnSpc>
              </a:pPr>
              <a:r>
                <a:rPr lang="en-US" sz="2000">
                  <a:solidFill>
                    <a:srgbClr val="2244B4"/>
                  </a:solidFill>
                  <a:latin typeface="Agrandir Wide"/>
                </a:rPr>
                <a:t> </a:t>
              </a:r>
              <a:r>
                <a:rPr lang="en-US" sz="2000">
                  <a:solidFill>
                    <a:srgbClr val="E48C63"/>
                  </a:solidFill>
                  <a:latin typeface="Agrandir Wide Bold"/>
                </a:rPr>
                <a:t>Usage: </a:t>
              </a:r>
              <a:r>
                <a:rPr lang="en-US" sz="2000">
                  <a:solidFill>
                    <a:srgbClr val="000000"/>
                  </a:solidFill>
                  <a:latin typeface="Agrandir Wide"/>
                </a:rPr>
                <a:t>NLP - Representing words as numerical vectors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2700" y="7468680"/>
              <a:ext cx="15620467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AutoEncoders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256334"/>
              <a:ext cx="16908184" cy="44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0"/>
                </a:lnSpc>
              </a:pPr>
              <a:r>
                <a:rPr lang="en-US" sz="2000">
                  <a:solidFill>
                    <a:srgbClr val="2244B4"/>
                  </a:solidFill>
                  <a:latin typeface="Agrandir Wide"/>
                </a:rPr>
                <a:t> </a:t>
              </a:r>
              <a:r>
                <a:rPr lang="en-US" sz="2000">
                  <a:solidFill>
                    <a:srgbClr val="E48C63"/>
                  </a:solidFill>
                  <a:latin typeface="Agrandir Wide Bold"/>
                </a:rPr>
                <a:t>Usage</a:t>
              </a:r>
              <a:r>
                <a:rPr lang="en-US" sz="2000">
                  <a:solidFill>
                    <a:srgbClr val="000000"/>
                  </a:solidFill>
                  <a:latin typeface="Agrandir Wide"/>
                </a:rPr>
                <a:t>: Various Domains - Feature Extraction and Dimentionality reduction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233926"/>
              <a:ext cx="16120371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Convolutional Neural Networks CNNs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023358"/>
              <a:ext cx="13508647" cy="44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0"/>
                </a:lnSpc>
              </a:pPr>
              <a:r>
                <a:rPr lang="en-US" sz="2000">
                  <a:solidFill>
                    <a:srgbClr val="2244B4"/>
                  </a:solidFill>
                  <a:latin typeface="Agrandir Wide"/>
                </a:rPr>
                <a:t> </a:t>
              </a:r>
              <a:r>
                <a:rPr lang="en-US" sz="2000">
                  <a:solidFill>
                    <a:srgbClr val="E48C63"/>
                  </a:solidFill>
                  <a:latin typeface="Agrandir Wide Bold"/>
                </a:rPr>
                <a:t>Usage: </a:t>
              </a:r>
              <a:r>
                <a:rPr lang="en-US" sz="2000">
                  <a:solidFill>
                    <a:srgbClr val="000000"/>
                  </a:solidFill>
                  <a:latin typeface="Agrandir Wide"/>
                </a:rPr>
                <a:t>Various Domains</a:t>
              </a:r>
              <a:r>
                <a:rPr lang="en-US" sz="2000">
                  <a:solidFill>
                    <a:srgbClr val="000000"/>
                  </a:solidFill>
                  <a:latin typeface="Agrandir Wide Bold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Agrandir Wide"/>
                </a:rPr>
                <a:t>- Feature Extraction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2978545"/>
            <a:ext cx="6911741" cy="4950534"/>
          </a:xfrm>
          <a:custGeom>
            <a:avLst/>
            <a:gdLst/>
            <a:ahLst/>
            <a:cxnLst/>
            <a:rect r="r" b="b" t="t" l="l"/>
            <a:pathLst>
              <a:path h="4950534" w="6911741">
                <a:moveTo>
                  <a:pt x="6911741" y="0"/>
                </a:moveTo>
                <a:lnTo>
                  <a:pt x="0" y="0"/>
                </a:lnTo>
                <a:lnTo>
                  <a:pt x="0" y="4950534"/>
                </a:lnTo>
                <a:lnTo>
                  <a:pt x="6911741" y="4950534"/>
                </a:lnTo>
                <a:lnTo>
                  <a:pt x="69117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9597" y="857250"/>
            <a:ext cx="8327144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That’s it folks 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85042" y="4110990"/>
            <a:ext cx="6574258" cy="192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Do you have any questions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697837"/>
            <a:ext cx="5324531" cy="56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Agrandir Wide"/>
              </a:rPr>
              <a:t>Oussama Benberkane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82628" y="1630680"/>
            <a:ext cx="4264357" cy="8084089"/>
          </a:xfrm>
          <a:custGeom>
            <a:avLst/>
            <a:gdLst/>
            <a:ahLst/>
            <a:cxnLst/>
            <a:rect r="r" b="b" t="t" l="l"/>
            <a:pathLst>
              <a:path h="8084089" w="4264357">
                <a:moveTo>
                  <a:pt x="0" y="0"/>
                </a:moveTo>
                <a:lnTo>
                  <a:pt x="4264357" y="0"/>
                </a:lnTo>
                <a:lnTo>
                  <a:pt x="4264357" y="8084089"/>
                </a:lnTo>
                <a:lnTo>
                  <a:pt x="0" y="808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97837"/>
            <a:ext cx="5324531" cy="56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Agrandir Wide"/>
              </a:rPr>
              <a:t>Oussama Benberkane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825"/>
            <a:ext cx="1127900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Quick course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840079"/>
            <a:ext cx="12453928" cy="4606843"/>
            <a:chOff x="0" y="0"/>
            <a:chExt cx="16605237" cy="614245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13508647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01 - Introduction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01316"/>
              <a:ext cx="16605237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02 - The Importance of Feature Engineering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94224"/>
              <a:ext cx="16120371" cy="848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2"/>
                </a:lnSpc>
              </a:pPr>
              <a:r>
                <a:rPr lang="en-US" sz="3800">
                  <a:solidFill>
                    <a:srgbClr val="000000"/>
                  </a:solidFill>
                  <a:latin typeface="Agrandir Wide"/>
                </a:rPr>
                <a:t>03 - Feature Engineering Techniques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8158" y="4250192"/>
            <a:ext cx="10411684" cy="1786617"/>
            <a:chOff x="0" y="0"/>
            <a:chExt cx="13882245" cy="238215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882245" cy="2382156"/>
              <a:chOff x="0" y="0"/>
              <a:chExt cx="2542079" cy="43621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542079" cy="436214"/>
              </a:xfrm>
              <a:custGeom>
                <a:avLst/>
                <a:gdLst/>
                <a:ahLst/>
                <a:cxnLst/>
                <a:rect r="r" b="b" t="t" l="l"/>
                <a:pathLst>
                  <a:path h="436214" w="2542079">
                    <a:moveTo>
                      <a:pt x="40908" y="0"/>
                    </a:moveTo>
                    <a:lnTo>
                      <a:pt x="2501171" y="0"/>
                    </a:lnTo>
                    <a:cubicBezTo>
                      <a:pt x="2512021" y="0"/>
                      <a:pt x="2522426" y="4310"/>
                      <a:pt x="2530097" y="11982"/>
                    </a:cubicBezTo>
                    <a:cubicBezTo>
                      <a:pt x="2537769" y="19653"/>
                      <a:pt x="2542079" y="30058"/>
                      <a:pt x="2542079" y="40908"/>
                    </a:cubicBezTo>
                    <a:lnTo>
                      <a:pt x="2542079" y="395306"/>
                    </a:lnTo>
                    <a:cubicBezTo>
                      <a:pt x="2542079" y="417899"/>
                      <a:pt x="2523764" y="436214"/>
                      <a:pt x="2501171" y="436214"/>
                    </a:cubicBezTo>
                    <a:lnTo>
                      <a:pt x="40908" y="436214"/>
                    </a:lnTo>
                    <a:cubicBezTo>
                      <a:pt x="30058" y="436214"/>
                      <a:pt x="19653" y="431904"/>
                      <a:pt x="11982" y="424232"/>
                    </a:cubicBezTo>
                    <a:cubicBezTo>
                      <a:pt x="4310" y="416561"/>
                      <a:pt x="0" y="406156"/>
                      <a:pt x="0" y="395306"/>
                    </a:cubicBezTo>
                    <a:lnTo>
                      <a:pt x="0" y="40908"/>
                    </a:lnTo>
                    <a:cubicBezTo>
                      <a:pt x="0" y="18315"/>
                      <a:pt x="18315" y="0"/>
                      <a:pt x="4090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2145B2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542079" cy="474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079674" y="763727"/>
              <a:ext cx="12150886" cy="854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89"/>
                </a:lnSpc>
              </a:pPr>
              <a:r>
                <a:rPr lang="en-US" sz="3420">
                  <a:solidFill>
                    <a:srgbClr val="2145B2"/>
                  </a:solidFill>
                  <a:latin typeface="Agrandir Wide"/>
                </a:rPr>
                <a:t>What is a </a:t>
              </a:r>
              <a:r>
                <a:rPr lang="en-US" sz="3420">
                  <a:solidFill>
                    <a:srgbClr val="2145B2"/>
                  </a:solidFill>
                  <a:latin typeface="Agrandir Wide Bold"/>
                </a:rPr>
                <a:t>Machine Learning</a:t>
              </a:r>
              <a:r>
                <a:rPr lang="en-US" sz="3420">
                  <a:solidFill>
                    <a:srgbClr val="2145B2"/>
                  </a:solidFill>
                  <a:latin typeface="Agrandir Wide"/>
                </a:rPr>
                <a:t> model ?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85825"/>
            <a:ext cx="1127900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1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127900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66646" y="3866323"/>
            <a:ext cx="14954709" cy="2677964"/>
            <a:chOff x="0" y="0"/>
            <a:chExt cx="19939612" cy="3570619"/>
          </a:xfrm>
        </p:grpSpPr>
        <p:sp>
          <p:nvSpPr>
            <p:cNvPr name="AutoShape 5" id="5"/>
            <p:cNvSpPr/>
            <p:nvPr/>
          </p:nvSpPr>
          <p:spPr>
            <a:xfrm>
              <a:off x="10856934" y="1339831"/>
              <a:ext cx="6319550" cy="0"/>
            </a:xfrm>
            <a:prstGeom prst="line">
              <a:avLst/>
            </a:prstGeom>
            <a:ln cap="flat" w="127000">
              <a:solidFill>
                <a:srgbClr val="E0CA27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2181658" y="1339831"/>
              <a:ext cx="6293313" cy="38030"/>
            </a:xfrm>
            <a:prstGeom prst="line">
              <a:avLst/>
            </a:prstGeom>
            <a:ln cap="flat" w="127000">
              <a:solidFill>
                <a:srgbClr val="E0CA27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619241" y="525992"/>
              <a:ext cx="2093086" cy="1972733"/>
            </a:xfrm>
            <a:custGeom>
              <a:avLst/>
              <a:gdLst/>
              <a:ahLst/>
              <a:cxnLst/>
              <a:rect r="r" b="b" t="t" l="l"/>
              <a:pathLst>
                <a:path h="1972733" w="2093086">
                  <a:moveTo>
                    <a:pt x="0" y="0"/>
                  </a:moveTo>
                  <a:lnTo>
                    <a:pt x="2093086" y="0"/>
                  </a:lnTo>
                  <a:lnTo>
                    <a:pt x="2093086" y="1972734"/>
                  </a:lnTo>
                  <a:lnTo>
                    <a:pt x="0" y="1972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147448" y="645545"/>
              <a:ext cx="2603790" cy="1464632"/>
            </a:xfrm>
            <a:custGeom>
              <a:avLst/>
              <a:gdLst/>
              <a:ahLst/>
              <a:cxnLst/>
              <a:rect r="r" b="b" t="t" l="l"/>
              <a:pathLst>
                <a:path h="1464632" w="2603790">
                  <a:moveTo>
                    <a:pt x="0" y="0"/>
                  </a:moveTo>
                  <a:lnTo>
                    <a:pt x="2603789" y="0"/>
                  </a:lnTo>
                  <a:lnTo>
                    <a:pt x="2603789" y="1464632"/>
                  </a:lnTo>
                  <a:lnTo>
                    <a:pt x="0" y="146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96896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7849584" y="426242"/>
              <a:ext cx="1827177" cy="1827177"/>
            </a:xfrm>
            <a:custGeom>
              <a:avLst/>
              <a:gdLst/>
              <a:ahLst/>
              <a:cxnLst/>
              <a:rect r="r" b="b" t="t" l="l"/>
              <a:pathLst>
                <a:path h="1827177" w="1827177">
                  <a:moveTo>
                    <a:pt x="0" y="0"/>
                  </a:moveTo>
                  <a:lnTo>
                    <a:pt x="1827177" y="0"/>
                  </a:lnTo>
                  <a:lnTo>
                    <a:pt x="1827177" y="1827177"/>
                  </a:lnTo>
                  <a:lnTo>
                    <a:pt x="0" y="1827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230258" y="468842"/>
              <a:ext cx="4099862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2145B2"/>
                  </a:solidFill>
                  <a:latin typeface="Agrandir Wide"/>
                </a:rPr>
                <a:t>Coding Videos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400000">
              <a:off x="-671953" y="1099520"/>
              <a:ext cx="178628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040202"/>
                  </a:solidFill>
                  <a:latin typeface="Agrandir Wide Bold"/>
                </a:rPr>
                <a:t>Input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1227655" y="-57150"/>
              <a:ext cx="4986258" cy="102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2145B2"/>
                  </a:solidFill>
                  <a:latin typeface="Agrandir Wide"/>
                </a:rPr>
                <a:t>Student training on coding videos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619241" y="2632131"/>
              <a:ext cx="2084126" cy="938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9"/>
                </a:lnSpc>
              </a:pPr>
              <a:r>
                <a:rPr lang="en-US" sz="2300">
                  <a:solidFill>
                    <a:srgbClr val="040202"/>
                  </a:solidFill>
                  <a:latin typeface="Agrandir Wide Bold"/>
                </a:rPr>
                <a:t>CS Student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7586733" y="2320094"/>
              <a:ext cx="2352878" cy="938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9"/>
                </a:lnSpc>
              </a:pPr>
              <a:r>
                <a:rPr lang="en-US" sz="2300">
                  <a:solidFill>
                    <a:srgbClr val="040202"/>
                  </a:solidFill>
                  <a:latin typeface="Agrandir Wide Bold"/>
                </a:rPr>
                <a:t>Intelligent Student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127900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66646" y="3996061"/>
            <a:ext cx="14954709" cy="2418488"/>
            <a:chOff x="0" y="0"/>
            <a:chExt cx="19939612" cy="32246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74971" y="110914"/>
              <a:ext cx="2381962" cy="2381962"/>
            </a:xfrm>
            <a:custGeom>
              <a:avLst/>
              <a:gdLst/>
              <a:ahLst/>
              <a:cxnLst/>
              <a:rect r="r" b="b" t="t" l="l"/>
              <a:pathLst>
                <a:path h="2381962" w="2381962">
                  <a:moveTo>
                    <a:pt x="0" y="0"/>
                  </a:moveTo>
                  <a:lnTo>
                    <a:pt x="2381963" y="0"/>
                  </a:lnTo>
                  <a:lnTo>
                    <a:pt x="2381963" y="2381962"/>
                  </a:lnTo>
                  <a:lnTo>
                    <a:pt x="0" y="2381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6" id="6"/>
            <p:cNvSpPr/>
            <p:nvPr/>
          </p:nvSpPr>
          <p:spPr>
            <a:xfrm>
              <a:off x="10856934" y="1301895"/>
              <a:ext cx="6319550" cy="0"/>
            </a:xfrm>
            <a:prstGeom prst="line">
              <a:avLst/>
            </a:prstGeom>
            <a:ln cap="flat" w="127000">
              <a:solidFill>
                <a:srgbClr val="E0CA27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7" id="7"/>
            <p:cNvSpPr/>
            <p:nvPr/>
          </p:nvSpPr>
          <p:spPr>
            <a:xfrm>
              <a:off x="2181658" y="1301895"/>
              <a:ext cx="6293313" cy="0"/>
            </a:xfrm>
            <a:prstGeom prst="line">
              <a:avLst/>
            </a:prstGeom>
            <a:ln cap="flat" w="127000">
              <a:solidFill>
                <a:srgbClr val="E0CA27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147448" y="569579"/>
              <a:ext cx="2603790" cy="1464632"/>
            </a:xfrm>
            <a:custGeom>
              <a:avLst/>
              <a:gdLst/>
              <a:ahLst/>
              <a:cxnLst/>
              <a:rect r="r" b="b" t="t" l="l"/>
              <a:pathLst>
                <a:path h="1464632" w="2603790">
                  <a:moveTo>
                    <a:pt x="0" y="0"/>
                  </a:moveTo>
                  <a:lnTo>
                    <a:pt x="2603789" y="0"/>
                  </a:lnTo>
                  <a:lnTo>
                    <a:pt x="2603789" y="1464632"/>
                  </a:lnTo>
                  <a:lnTo>
                    <a:pt x="0" y="146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96896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7713164" y="50843"/>
              <a:ext cx="2100017" cy="2100017"/>
            </a:xfrm>
            <a:custGeom>
              <a:avLst/>
              <a:gdLst/>
              <a:ahLst/>
              <a:cxnLst/>
              <a:rect r="r" b="b" t="t" l="l"/>
              <a:pathLst>
                <a:path h="2100017" w="2100017">
                  <a:moveTo>
                    <a:pt x="0" y="0"/>
                  </a:moveTo>
                  <a:lnTo>
                    <a:pt x="2100017" y="0"/>
                  </a:lnTo>
                  <a:lnTo>
                    <a:pt x="2100017" y="2100018"/>
                  </a:lnTo>
                  <a:lnTo>
                    <a:pt x="0" y="2100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230258" y="510442"/>
              <a:ext cx="4099862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2145B2"/>
                  </a:solidFill>
                  <a:latin typeface="Agrandir Wide"/>
                </a:rPr>
                <a:t>Data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400000">
              <a:off x="-671953" y="979374"/>
              <a:ext cx="178628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040202"/>
                  </a:solidFill>
                  <a:latin typeface="Agrandir Wide Bold"/>
                </a:rPr>
                <a:t>Input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8772808" y="2056632"/>
              <a:ext cx="1786289" cy="506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9"/>
                </a:lnSpc>
              </a:pPr>
              <a:r>
                <a:rPr lang="en-US" sz="2300">
                  <a:solidFill>
                    <a:srgbClr val="040202"/>
                  </a:solidFill>
                  <a:latin typeface="Agrandir Wide Bold"/>
                </a:rPr>
                <a:t>Model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1227655" y="53764"/>
              <a:ext cx="4986258" cy="102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2145B2"/>
                  </a:solidFill>
                  <a:latin typeface="Agrandir Wide"/>
                </a:rPr>
                <a:t>Trainging the model on the data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7586733" y="2286163"/>
              <a:ext cx="2352878" cy="938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9"/>
                </a:lnSpc>
              </a:pPr>
              <a:r>
                <a:rPr lang="en-US" sz="2300">
                  <a:solidFill>
                    <a:srgbClr val="040202"/>
                  </a:solidFill>
                  <a:latin typeface="Agrandir Wide Bold"/>
                </a:rPr>
                <a:t>Intelligent Model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8158" y="4250192"/>
            <a:ext cx="10411684" cy="1780482"/>
            <a:chOff x="0" y="0"/>
            <a:chExt cx="13882245" cy="237397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882245" cy="2373976"/>
              <a:chOff x="0" y="0"/>
              <a:chExt cx="2542079" cy="43471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542079" cy="434716"/>
              </a:xfrm>
              <a:custGeom>
                <a:avLst/>
                <a:gdLst/>
                <a:ahLst/>
                <a:cxnLst/>
                <a:rect r="r" b="b" t="t" l="l"/>
                <a:pathLst>
                  <a:path h="434716" w="2542079">
                    <a:moveTo>
                      <a:pt x="40908" y="0"/>
                    </a:moveTo>
                    <a:lnTo>
                      <a:pt x="2501171" y="0"/>
                    </a:lnTo>
                    <a:cubicBezTo>
                      <a:pt x="2512021" y="0"/>
                      <a:pt x="2522426" y="4310"/>
                      <a:pt x="2530097" y="11982"/>
                    </a:cubicBezTo>
                    <a:cubicBezTo>
                      <a:pt x="2537769" y="19653"/>
                      <a:pt x="2542079" y="30058"/>
                      <a:pt x="2542079" y="40908"/>
                    </a:cubicBezTo>
                    <a:lnTo>
                      <a:pt x="2542079" y="393809"/>
                    </a:lnTo>
                    <a:cubicBezTo>
                      <a:pt x="2542079" y="404658"/>
                      <a:pt x="2537769" y="415063"/>
                      <a:pt x="2530097" y="422735"/>
                    </a:cubicBezTo>
                    <a:cubicBezTo>
                      <a:pt x="2522426" y="430406"/>
                      <a:pt x="2512021" y="434716"/>
                      <a:pt x="2501171" y="434716"/>
                    </a:cubicBezTo>
                    <a:lnTo>
                      <a:pt x="40908" y="434716"/>
                    </a:lnTo>
                    <a:cubicBezTo>
                      <a:pt x="18315" y="434716"/>
                      <a:pt x="0" y="416401"/>
                      <a:pt x="0" y="393809"/>
                    </a:cubicBezTo>
                    <a:lnTo>
                      <a:pt x="0" y="40908"/>
                    </a:lnTo>
                    <a:cubicBezTo>
                      <a:pt x="0" y="18315"/>
                      <a:pt x="18315" y="0"/>
                      <a:pt x="4090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2145B2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542079" cy="4728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079674" y="763727"/>
              <a:ext cx="12150886" cy="846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9"/>
                </a:lnSpc>
              </a:pPr>
              <a:r>
                <a:rPr lang="en-US" sz="3420">
                  <a:solidFill>
                    <a:srgbClr val="2145B2"/>
                  </a:solidFill>
                  <a:latin typeface="Agrandir Wide"/>
                </a:rPr>
                <a:t>What is </a:t>
              </a:r>
              <a:r>
                <a:rPr lang="en-US" sz="3420">
                  <a:solidFill>
                    <a:srgbClr val="2145B2"/>
                  </a:solidFill>
                  <a:latin typeface="Agrandir Wide Bold"/>
                </a:rPr>
                <a:t>Feature Engineering </a:t>
              </a:r>
              <a:r>
                <a:rPr lang="en-US" sz="3420">
                  <a:solidFill>
                    <a:srgbClr val="2145B2"/>
                  </a:solidFill>
                  <a:latin typeface="Agrandir Wide"/>
                </a:rPr>
                <a:t>?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85825"/>
            <a:ext cx="1127900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2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809346" y="6545895"/>
            <a:ext cx="4739663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" id="3"/>
          <p:cNvSpPr/>
          <p:nvPr/>
        </p:nvSpPr>
        <p:spPr>
          <a:xfrm>
            <a:off x="3302889" y="6545895"/>
            <a:ext cx="1535958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885825"/>
            <a:ext cx="1127900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7295" y="4582971"/>
            <a:ext cx="3811174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Youtube videos explaining the documentation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6646" y="5569473"/>
            <a:ext cx="1636244" cy="1952842"/>
            <a:chOff x="0" y="0"/>
            <a:chExt cx="2181658" cy="2603790"/>
          </a:xfrm>
        </p:grpSpPr>
        <p:sp>
          <p:nvSpPr>
            <p:cNvPr name="Freeform 8" id="8"/>
            <p:cNvSpPr/>
            <p:nvPr/>
          </p:nvSpPr>
          <p:spPr>
            <a:xfrm flipH="false" flipV="false" rot="-5400000">
              <a:off x="147448" y="569579"/>
              <a:ext cx="2603790" cy="1464632"/>
            </a:xfrm>
            <a:custGeom>
              <a:avLst/>
              <a:gdLst/>
              <a:ahLst/>
              <a:cxnLst/>
              <a:rect r="r" b="b" t="t" l="l"/>
              <a:pathLst>
                <a:path h="1464632" w="2603790">
                  <a:moveTo>
                    <a:pt x="0" y="0"/>
                  </a:moveTo>
                  <a:lnTo>
                    <a:pt x="2603789" y="0"/>
                  </a:lnTo>
                  <a:lnTo>
                    <a:pt x="2603789" y="1464632"/>
                  </a:lnTo>
                  <a:lnTo>
                    <a:pt x="0" y="146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96896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-5400000">
              <a:off x="-671953" y="979374"/>
              <a:ext cx="178628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040202"/>
                  </a:solidFill>
                  <a:latin typeface="Agrandir Wide Bold"/>
                </a:rPr>
                <a:t>Input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087387" y="5595509"/>
            <a:ext cx="373969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Student training on coding videos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3879" y="7282413"/>
            <a:ext cx="2710291" cy="71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More Intelligent Student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838848" y="5703555"/>
            <a:ext cx="2022195" cy="1684679"/>
            <a:chOff x="0" y="0"/>
            <a:chExt cx="2696261" cy="22462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824815" y="916401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1" y="0"/>
                  </a:lnTo>
                  <a:lnTo>
                    <a:pt x="1247631" y="1329838"/>
                  </a:lnTo>
                  <a:lnTo>
                    <a:pt x="0" y="1329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476821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0" y="0"/>
                  </a:lnTo>
                  <a:lnTo>
                    <a:pt x="1247630" y="1329839"/>
                  </a:lnTo>
                  <a:lnTo>
                    <a:pt x="0" y="1329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23815" y="0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0" y="0"/>
                  </a:lnTo>
                  <a:lnTo>
                    <a:pt x="1247630" y="1329838"/>
                  </a:lnTo>
                  <a:lnTo>
                    <a:pt x="0" y="1329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448630" y="408346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1" y="0"/>
                  </a:lnTo>
                  <a:lnTo>
                    <a:pt x="1247631" y="1329838"/>
                  </a:lnTo>
                  <a:lnTo>
                    <a:pt x="0" y="1329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692860" y="7444338"/>
            <a:ext cx="2314171" cy="39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Youtuber</a:t>
            </a:r>
          </a:p>
        </p:txBody>
      </p:sp>
      <p:sp>
        <p:nvSpPr>
          <p:cNvPr name="AutoShape 18" id="18"/>
          <p:cNvSpPr/>
          <p:nvPr/>
        </p:nvSpPr>
        <p:spPr>
          <a:xfrm>
            <a:off x="6861043" y="6545895"/>
            <a:ext cx="1161831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>
            <a:off x="9809346" y="3201057"/>
            <a:ext cx="4739663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V="true">
            <a:off x="3302889" y="3201057"/>
            <a:ext cx="4719985" cy="28523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1777231" y="2680343"/>
            <a:ext cx="1952842" cy="1098474"/>
          </a:xfrm>
          <a:custGeom>
            <a:avLst/>
            <a:gdLst/>
            <a:ahLst/>
            <a:cxnLst/>
            <a:rect r="r" b="b" t="t" l="l"/>
            <a:pathLst>
              <a:path h="1098474" w="1952842">
                <a:moveTo>
                  <a:pt x="0" y="0"/>
                </a:moveTo>
                <a:lnTo>
                  <a:pt x="1952843" y="0"/>
                </a:lnTo>
                <a:lnTo>
                  <a:pt x="1952843" y="1098474"/>
                </a:lnTo>
                <a:lnTo>
                  <a:pt x="0" y="1098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96896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053834" y="2515866"/>
            <a:ext cx="1370383" cy="1370383"/>
          </a:xfrm>
          <a:custGeom>
            <a:avLst/>
            <a:gdLst/>
            <a:ahLst/>
            <a:cxnLst/>
            <a:rect r="r" b="b" t="t" l="l"/>
            <a:pathLst>
              <a:path h="1370383" w="1370383">
                <a:moveTo>
                  <a:pt x="0" y="0"/>
                </a:moveTo>
                <a:lnTo>
                  <a:pt x="1370382" y="0"/>
                </a:lnTo>
                <a:lnTo>
                  <a:pt x="1370382" y="1370383"/>
                </a:lnTo>
                <a:lnTo>
                  <a:pt x="0" y="1370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932134" y="2280255"/>
            <a:ext cx="3074897" cy="184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Raw documentation</a:t>
            </a:r>
          </a:p>
          <a:p>
            <a:pPr algn="ctr">
              <a:lnSpc>
                <a:spcPts val="2824"/>
              </a:lnSpc>
            </a:pPr>
          </a:p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of the coding language</a:t>
            </a:r>
          </a:p>
        </p:txBody>
      </p:sp>
      <p:sp>
        <p:nvSpPr>
          <p:cNvPr name="TextBox 24" id="24"/>
          <p:cNvSpPr txBox="true"/>
          <p:nvPr/>
        </p:nvSpPr>
        <p:spPr>
          <a:xfrm rot="-5400000">
            <a:off x="1155537" y="3013680"/>
            <a:ext cx="133971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040202"/>
                </a:solidFill>
                <a:latin typeface="Agrandir Wide Bold"/>
              </a:rPr>
              <a:t>Input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87387" y="2139034"/>
            <a:ext cx="373969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Student training on Raw documentation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31077" y="4158376"/>
            <a:ext cx="1563094" cy="71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CS Student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856696" y="3924349"/>
            <a:ext cx="1764659" cy="71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Intelligent Student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131077" y="2590679"/>
            <a:ext cx="1569814" cy="1479550"/>
          </a:xfrm>
          <a:custGeom>
            <a:avLst/>
            <a:gdLst/>
            <a:ahLst/>
            <a:cxnLst/>
            <a:rect r="r" b="b" t="t" l="l"/>
            <a:pathLst>
              <a:path h="1479550" w="1569814">
                <a:moveTo>
                  <a:pt x="0" y="0"/>
                </a:moveTo>
                <a:lnTo>
                  <a:pt x="1569814" y="0"/>
                </a:lnTo>
                <a:lnTo>
                  <a:pt x="1569814" y="1479550"/>
                </a:lnTo>
                <a:lnTo>
                  <a:pt x="0" y="14795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124356" y="5719621"/>
            <a:ext cx="1569814" cy="1479550"/>
          </a:xfrm>
          <a:custGeom>
            <a:avLst/>
            <a:gdLst/>
            <a:ahLst/>
            <a:cxnLst/>
            <a:rect r="r" b="b" t="t" l="l"/>
            <a:pathLst>
              <a:path h="1479550" w="1569814">
                <a:moveTo>
                  <a:pt x="0" y="0"/>
                </a:moveTo>
                <a:lnTo>
                  <a:pt x="1569815" y="0"/>
                </a:lnTo>
                <a:lnTo>
                  <a:pt x="1569815" y="1479550"/>
                </a:lnTo>
                <a:lnTo>
                  <a:pt x="0" y="14795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8144402" y="7284896"/>
            <a:ext cx="1563094" cy="71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CS Student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5053834" y="5774204"/>
            <a:ext cx="1370383" cy="1370383"/>
          </a:xfrm>
          <a:custGeom>
            <a:avLst/>
            <a:gdLst/>
            <a:ahLst/>
            <a:cxnLst/>
            <a:rect r="r" b="b" t="t" l="l"/>
            <a:pathLst>
              <a:path h="1370383" w="1370383">
                <a:moveTo>
                  <a:pt x="0" y="0"/>
                </a:moveTo>
                <a:lnTo>
                  <a:pt x="1370382" y="0"/>
                </a:lnTo>
                <a:lnTo>
                  <a:pt x="1370382" y="1370383"/>
                </a:lnTo>
                <a:lnTo>
                  <a:pt x="0" y="1370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22874" y="2692012"/>
            <a:ext cx="1786472" cy="1786472"/>
          </a:xfrm>
          <a:custGeom>
            <a:avLst/>
            <a:gdLst/>
            <a:ahLst/>
            <a:cxnLst/>
            <a:rect r="r" b="b" t="t" l="l"/>
            <a:pathLst>
              <a:path h="1786472" w="1786472">
                <a:moveTo>
                  <a:pt x="0" y="0"/>
                </a:moveTo>
                <a:lnTo>
                  <a:pt x="1786472" y="0"/>
                </a:lnTo>
                <a:lnTo>
                  <a:pt x="1786472" y="1786471"/>
                </a:lnTo>
                <a:lnTo>
                  <a:pt x="0" y="1786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809346" y="3585248"/>
            <a:ext cx="4739663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>
            <a:off x="3302889" y="3585248"/>
            <a:ext cx="4719985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1777231" y="3036011"/>
            <a:ext cx="1952842" cy="1098474"/>
          </a:xfrm>
          <a:custGeom>
            <a:avLst/>
            <a:gdLst/>
            <a:ahLst/>
            <a:cxnLst/>
            <a:rect r="r" b="b" t="t" l="l"/>
            <a:pathLst>
              <a:path h="1098474" w="1952842">
                <a:moveTo>
                  <a:pt x="0" y="0"/>
                </a:moveTo>
                <a:lnTo>
                  <a:pt x="1952843" y="0"/>
                </a:lnTo>
                <a:lnTo>
                  <a:pt x="1952843" y="1098474"/>
                </a:lnTo>
                <a:lnTo>
                  <a:pt x="0" y="1098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9689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51518" y="2646959"/>
            <a:ext cx="1575013" cy="1575013"/>
          </a:xfrm>
          <a:custGeom>
            <a:avLst/>
            <a:gdLst/>
            <a:ahLst/>
            <a:cxnLst/>
            <a:rect r="r" b="b" t="t" l="l"/>
            <a:pathLst>
              <a:path h="1575013" w="1575013">
                <a:moveTo>
                  <a:pt x="0" y="0"/>
                </a:moveTo>
                <a:lnTo>
                  <a:pt x="1575014" y="0"/>
                </a:lnTo>
                <a:lnTo>
                  <a:pt x="1575014" y="1575013"/>
                </a:lnTo>
                <a:lnTo>
                  <a:pt x="0" y="15750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2874" y="5652659"/>
            <a:ext cx="1786472" cy="1786472"/>
          </a:xfrm>
          <a:custGeom>
            <a:avLst/>
            <a:gdLst/>
            <a:ahLst/>
            <a:cxnLst/>
            <a:rect r="r" b="b" t="t" l="l"/>
            <a:pathLst>
              <a:path h="1786472" w="1786472">
                <a:moveTo>
                  <a:pt x="0" y="0"/>
                </a:moveTo>
                <a:lnTo>
                  <a:pt x="1786472" y="0"/>
                </a:lnTo>
                <a:lnTo>
                  <a:pt x="1786472" y="1786472"/>
                </a:lnTo>
                <a:lnTo>
                  <a:pt x="0" y="1786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9809346" y="6545895"/>
            <a:ext cx="4739663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>
            <a:off x="3302889" y="6545895"/>
            <a:ext cx="1535958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4951518" y="5577253"/>
            <a:ext cx="1575013" cy="1575013"/>
          </a:xfrm>
          <a:custGeom>
            <a:avLst/>
            <a:gdLst/>
            <a:ahLst/>
            <a:cxnLst/>
            <a:rect r="r" b="b" t="t" l="l"/>
            <a:pathLst>
              <a:path h="1575013" w="1575013">
                <a:moveTo>
                  <a:pt x="0" y="0"/>
                </a:moveTo>
                <a:lnTo>
                  <a:pt x="1575014" y="0"/>
                </a:lnTo>
                <a:lnTo>
                  <a:pt x="1575014" y="1575013"/>
                </a:lnTo>
                <a:lnTo>
                  <a:pt x="0" y="15750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885825"/>
            <a:ext cx="1127900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89339" y="2977370"/>
            <a:ext cx="307489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Data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1155537" y="3336213"/>
            <a:ext cx="133971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040202"/>
                </a:solidFill>
                <a:latin typeface="Agrandir Wide Bold"/>
              </a:rPr>
              <a:t>Input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46252" y="4139394"/>
            <a:ext cx="1339717" cy="39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Model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87387" y="2634862"/>
            <a:ext cx="373969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Trainging the model on the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856696" y="4311542"/>
            <a:ext cx="1764659" cy="71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Intelligent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58286" y="4814555"/>
            <a:ext cx="381117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Data with extracted features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66646" y="5569473"/>
            <a:ext cx="1636244" cy="1952842"/>
            <a:chOff x="0" y="0"/>
            <a:chExt cx="2181658" cy="2603790"/>
          </a:xfrm>
        </p:grpSpPr>
        <p:sp>
          <p:nvSpPr>
            <p:cNvPr name="Freeform 20" id="20"/>
            <p:cNvSpPr/>
            <p:nvPr/>
          </p:nvSpPr>
          <p:spPr>
            <a:xfrm flipH="false" flipV="false" rot="-5400000">
              <a:off x="147448" y="569579"/>
              <a:ext cx="2603790" cy="1464632"/>
            </a:xfrm>
            <a:custGeom>
              <a:avLst/>
              <a:gdLst/>
              <a:ahLst/>
              <a:cxnLst/>
              <a:rect r="r" b="b" t="t" l="l"/>
              <a:pathLst>
                <a:path h="1464632" w="2603790">
                  <a:moveTo>
                    <a:pt x="0" y="0"/>
                  </a:moveTo>
                  <a:lnTo>
                    <a:pt x="2603789" y="0"/>
                  </a:lnTo>
                  <a:lnTo>
                    <a:pt x="2603789" y="1464632"/>
                  </a:lnTo>
                  <a:lnTo>
                    <a:pt x="0" y="146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96896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-5400000">
              <a:off x="-671953" y="979374"/>
              <a:ext cx="178628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4"/>
                </a:lnSpc>
              </a:pPr>
              <a:r>
                <a:rPr lang="en-US" sz="2499">
                  <a:solidFill>
                    <a:srgbClr val="040202"/>
                  </a:solidFill>
                  <a:latin typeface="Agrandir Wide Bold"/>
                </a:rPr>
                <a:t>Input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246252" y="7100041"/>
            <a:ext cx="1339717" cy="39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Model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87387" y="5595509"/>
            <a:ext cx="373969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>
                <a:solidFill>
                  <a:srgbClr val="2145B2"/>
                </a:solidFill>
                <a:latin typeface="Agrandir Wide"/>
              </a:rPr>
              <a:t>Trainging the model on the data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49009" y="7241836"/>
            <a:ext cx="2710291" cy="71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More Intelligent Model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838848" y="5703555"/>
            <a:ext cx="2022195" cy="1684679"/>
            <a:chOff x="0" y="0"/>
            <a:chExt cx="2696261" cy="22462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824815" y="916401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1" y="0"/>
                  </a:lnTo>
                  <a:lnTo>
                    <a:pt x="1247631" y="1329838"/>
                  </a:lnTo>
                  <a:lnTo>
                    <a:pt x="0" y="1329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476821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0" y="0"/>
                  </a:lnTo>
                  <a:lnTo>
                    <a:pt x="1247630" y="1329839"/>
                  </a:lnTo>
                  <a:lnTo>
                    <a:pt x="0" y="1329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623815" y="0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0" y="0"/>
                  </a:lnTo>
                  <a:lnTo>
                    <a:pt x="1247630" y="1329838"/>
                  </a:lnTo>
                  <a:lnTo>
                    <a:pt x="0" y="1329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448630" y="408346"/>
              <a:ext cx="1247630" cy="1329838"/>
            </a:xfrm>
            <a:custGeom>
              <a:avLst/>
              <a:gdLst/>
              <a:ahLst/>
              <a:cxnLst/>
              <a:rect r="r" b="b" t="t" l="l"/>
              <a:pathLst>
                <a:path h="1329838" w="1247630">
                  <a:moveTo>
                    <a:pt x="0" y="0"/>
                  </a:moveTo>
                  <a:lnTo>
                    <a:pt x="1247631" y="0"/>
                  </a:lnTo>
                  <a:lnTo>
                    <a:pt x="1247631" y="1329838"/>
                  </a:lnTo>
                  <a:lnTo>
                    <a:pt x="0" y="1329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692860" y="7444338"/>
            <a:ext cx="2314171" cy="71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300">
                <a:solidFill>
                  <a:srgbClr val="040202"/>
                </a:solidFill>
                <a:latin typeface="Agrandir Wide Bold"/>
              </a:rPr>
              <a:t>Feature Extraction</a:t>
            </a:r>
          </a:p>
        </p:txBody>
      </p:sp>
      <p:sp>
        <p:nvSpPr>
          <p:cNvPr name="AutoShape 31" id="31"/>
          <p:cNvSpPr/>
          <p:nvPr/>
        </p:nvSpPr>
        <p:spPr>
          <a:xfrm>
            <a:off x="6861043" y="6545895"/>
            <a:ext cx="1161831" cy="0"/>
          </a:xfrm>
          <a:prstGeom prst="line">
            <a:avLst/>
          </a:prstGeom>
          <a:ln cap="flat" w="95250">
            <a:solidFill>
              <a:srgbClr val="E0CA2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8158" y="4250192"/>
            <a:ext cx="10411684" cy="1780482"/>
            <a:chOff x="0" y="0"/>
            <a:chExt cx="13882245" cy="237397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882245" cy="2373976"/>
              <a:chOff x="0" y="0"/>
              <a:chExt cx="2542079" cy="43471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542079" cy="434716"/>
              </a:xfrm>
              <a:custGeom>
                <a:avLst/>
                <a:gdLst/>
                <a:ahLst/>
                <a:cxnLst/>
                <a:rect r="r" b="b" t="t" l="l"/>
                <a:pathLst>
                  <a:path h="434716" w="2542079">
                    <a:moveTo>
                      <a:pt x="40908" y="0"/>
                    </a:moveTo>
                    <a:lnTo>
                      <a:pt x="2501171" y="0"/>
                    </a:lnTo>
                    <a:cubicBezTo>
                      <a:pt x="2512021" y="0"/>
                      <a:pt x="2522426" y="4310"/>
                      <a:pt x="2530097" y="11982"/>
                    </a:cubicBezTo>
                    <a:cubicBezTo>
                      <a:pt x="2537769" y="19653"/>
                      <a:pt x="2542079" y="30058"/>
                      <a:pt x="2542079" y="40908"/>
                    </a:cubicBezTo>
                    <a:lnTo>
                      <a:pt x="2542079" y="393809"/>
                    </a:lnTo>
                    <a:cubicBezTo>
                      <a:pt x="2542079" y="404658"/>
                      <a:pt x="2537769" y="415063"/>
                      <a:pt x="2530097" y="422735"/>
                    </a:cubicBezTo>
                    <a:cubicBezTo>
                      <a:pt x="2522426" y="430406"/>
                      <a:pt x="2512021" y="434716"/>
                      <a:pt x="2501171" y="434716"/>
                    </a:cubicBezTo>
                    <a:lnTo>
                      <a:pt x="40908" y="434716"/>
                    </a:lnTo>
                    <a:cubicBezTo>
                      <a:pt x="18315" y="434716"/>
                      <a:pt x="0" y="416401"/>
                      <a:pt x="0" y="393809"/>
                    </a:cubicBezTo>
                    <a:lnTo>
                      <a:pt x="0" y="40908"/>
                    </a:lnTo>
                    <a:cubicBezTo>
                      <a:pt x="0" y="18315"/>
                      <a:pt x="18315" y="0"/>
                      <a:pt x="4090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2145B2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542079" cy="4728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079674" y="763727"/>
              <a:ext cx="12150886" cy="846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9"/>
                </a:lnSpc>
              </a:pPr>
              <a:r>
                <a:rPr lang="en-US" sz="3420">
                  <a:solidFill>
                    <a:srgbClr val="2145B2"/>
                  </a:solidFill>
                  <a:latin typeface="Agrandir Wide"/>
                </a:rPr>
                <a:t>What are the benifits</a:t>
              </a:r>
              <a:r>
                <a:rPr lang="en-US" sz="3420">
                  <a:solidFill>
                    <a:srgbClr val="2145B2"/>
                  </a:solidFill>
                  <a:latin typeface="Agrandir Wide Bold"/>
                </a:rPr>
                <a:t> </a:t>
              </a:r>
              <a:r>
                <a:rPr lang="en-US" sz="3420">
                  <a:solidFill>
                    <a:srgbClr val="2145B2"/>
                  </a:solidFill>
                  <a:latin typeface="Agrandir Wide"/>
                </a:rPr>
                <a:t>of</a:t>
              </a:r>
              <a:r>
                <a:rPr lang="en-US" sz="3420">
                  <a:solidFill>
                    <a:srgbClr val="2145B2"/>
                  </a:solidFill>
                  <a:latin typeface="Agrandir Wide Bold"/>
                </a:rPr>
                <a:t> F.E </a:t>
              </a:r>
              <a:r>
                <a:rPr lang="en-US" sz="3420">
                  <a:solidFill>
                    <a:srgbClr val="2145B2"/>
                  </a:solidFill>
                  <a:latin typeface="Agrandir Wide"/>
                </a:rPr>
                <a:t>?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85825"/>
            <a:ext cx="12518421" cy="192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02 - The Importance of</a:t>
            </a:r>
          </a:p>
          <a:p>
            <a:pPr>
              <a:lnSpc>
                <a:spcPts val="6839"/>
              </a:lnSpc>
            </a:pPr>
            <a:r>
              <a:rPr lang="en-US" sz="6000">
                <a:solidFill>
                  <a:srgbClr val="000000"/>
                </a:solidFill>
                <a:latin typeface="Agrandir Wide"/>
              </a:rPr>
              <a:t>        Feature Engineering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33426" y="8345590"/>
            <a:ext cx="6925874" cy="91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51"/>
              </a:lnSpc>
            </a:pPr>
            <a:r>
              <a:rPr lang="en-US" sz="5178">
                <a:solidFill>
                  <a:srgbClr val="E0CA27"/>
                </a:solidFill>
                <a:latin typeface="Agrandir Wide Italics"/>
              </a:rPr>
              <a:t>Question 1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DAGALATIjJE</dc:identifier>
  <dcterms:modified xsi:type="dcterms:W3CDTF">2011-08-01T06:04:30Z</dcterms:modified>
  <cp:revision>1</cp:revision>
  <dc:title>Feature Engineering</dc:title>
</cp:coreProperties>
</file>